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4"/>
  </p:notesMasterIdLst>
  <p:sldIdLst>
    <p:sldId id="282" r:id="rId2"/>
    <p:sldId id="281" r:id="rId3"/>
    <p:sldId id="261" r:id="rId4"/>
    <p:sldId id="294" r:id="rId5"/>
    <p:sldId id="295" r:id="rId6"/>
    <p:sldId id="296" r:id="rId7"/>
    <p:sldId id="297" r:id="rId8"/>
    <p:sldId id="298" r:id="rId9"/>
    <p:sldId id="300" r:id="rId10"/>
    <p:sldId id="303" r:id="rId11"/>
    <p:sldId id="304" r:id="rId12"/>
    <p:sldId id="305" r:id="rId13"/>
    <p:sldId id="306" r:id="rId14"/>
    <p:sldId id="307" r:id="rId15"/>
    <p:sldId id="308" r:id="rId16"/>
    <p:sldId id="309" r:id="rId17"/>
    <p:sldId id="310" r:id="rId18"/>
    <p:sldId id="311" r:id="rId19"/>
    <p:sldId id="312" r:id="rId20"/>
    <p:sldId id="313" r:id="rId21"/>
    <p:sldId id="314" r:id="rId22"/>
    <p:sldId id="315" r:id="rId23"/>
    <p:sldId id="317" r:id="rId24"/>
    <p:sldId id="316" r:id="rId25"/>
    <p:sldId id="318" r:id="rId26"/>
    <p:sldId id="319" r:id="rId27"/>
    <p:sldId id="320" r:id="rId28"/>
    <p:sldId id="321" r:id="rId29"/>
    <p:sldId id="322" r:id="rId30"/>
    <p:sldId id="323" r:id="rId31"/>
    <p:sldId id="328" r:id="rId32"/>
    <p:sldId id="329" r:id="rId33"/>
    <p:sldId id="330" r:id="rId34"/>
    <p:sldId id="331" r:id="rId35"/>
    <p:sldId id="332" r:id="rId36"/>
    <p:sldId id="333" r:id="rId37"/>
    <p:sldId id="334" r:id="rId38"/>
    <p:sldId id="335" r:id="rId39"/>
    <p:sldId id="336" r:id="rId40"/>
    <p:sldId id="337" r:id="rId41"/>
    <p:sldId id="338" r:id="rId42"/>
    <p:sldId id="339" r:id="rId43"/>
    <p:sldId id="340" r:id="rId44"/>
    <p:sldId id="341" r:id="rId45"/>
    <p:sldId id="342" r:id="rId46"/>
    <p:sldId id="343" r:id="rId47"/>
    <p:sldId id="344" r:id="rId48"/>
    <p:sldId id="345" r:id="rId49"/>
    <p:sldId id="346" r:id="rId50"/>
    <p:sldId id="347" r:id="rId51"/>
    <p:sldId id="348" r:id="rId52"/>
    <p:sldId id="349" r:id="rId53"/>
    <p:sldId id="350" r:id="rId54"/>
    <p:sldId id="351" r:id="rId55"/>
    <p:sldId id="352" r:id="rId56"/>
    <p:sldId id="353" r:id="rId57"/>
    <p:sldId id="354" r:id="rId58"/>
    <p:sldId id="355" r:id="rId59"/>
    <p:sldId id="356" r:id="rId60"/>
    <p:sldId id="357" r:id="rId61"/>
    <p:sldId id="358" r:id="rId62"/>
    <p:sldId id="359" r:id="rId63"/>
    <p:sldId id="360" r:id="rId64"/>
    <p:sldId id="361" r:id="rId65"/>
    <p:sldId id="362" r:id="rId66"/>
    <p:sldId id="363" r:id="rId67"/>
    <p:sldId id="324" r:id="rId68"/>
    <p:sldId id="325" r:id="rId69"/>
    <p:sldId id="326" r:id="rId70"/>
    <p:sldId id="327" r:id="rId71"/>
    <p:sldId id="364" r:id="rId72"/>
    <p:sldId id="365" r:id="rId73"/>
    <p:sldId id="366" r:id="rId74"/>
    <p:sldId id="367" r:id="rId75"/>
    <p:sldId id="368" r:id="rId76"/>
    <p:sldId id="369" r:id="rId77"/>
    <p:sldId id="370" r:id="rId78"/>
    <p:sldId id="371" r:id="rId79"/>
    <p:sldId id="372" r:id="rId80"/>
    <p:sldId id="373" r:id="rId81"/>
    <p:sldId id="374" r:id="rId82"/>
    <p:sldId id="375" r:id="rId83"/>
    <p:sldId id="376" r:id="rId84"/>
    <p:sldId id="377" r:id="rId85"/>
    <p:sldId id="378" r:id="rId86"/>
    <p:sldId id="379" r:id="rId87"/>
    <p:sldId id="380" r:id="rId88"/>
    <p:sldId id="381" r:id="rId89"/>
    <p:sldId id="382" r:id="rId90"/>
    <p:sldId id="383" r:id="rId91"/>
    <p:sldId id="384" r:id="rId92"/>
    <p:sldId id="385" r:id="rId93"/>
    <p:sldId id="386" r:id="rId94"/>
    <p:sldId id="387" r:id="rId95"/>
    <p:sldId id="388" r:id="rId96"/>
    <p:sldId id="389" r:id="rId97"/>
    <p:sldId id="390" r:id="rId98"/>
    <p:sldId id="391" r:id="rId99"/>
    <p:sldId id="392" r:id="rId100"/>
    <p:sldId id="393" r:id="rId101"/>
    <p:sldId id="394" r:id="rId102"/>
    <p:sldId id="395" r:id="rId103"/>
    <p:sldId id="396" r:id="rId104"/>
    <p:sldId id="397" r:id="rId105"/>
    <p:sldId id="398" r:id="rId106"/>
    <p:sldId id="399" r:id="rId107"/>
    <p:sldId id="400" r:id="rId108"/>
    <p:sldId id="401" r:id="rId109"/>
    <p:sldId id="402" r:id="rId110"/>
    <p:sldId id="403" r:id="rId111"/>
    <p:sldId id="404" r:id="rId112"/>
    <p:sldId id="405" r:id="rId113"/>
    <p:sldId id="406" r:id="rId114"/>
    <p:sldId id="407" r:id="rId115"/>
    <p:sldId id="408" r:id="rId116"/>
    <p:sldId id="409" r:id="rId117"/>
    <p:sldId id="410" r:id="rId118"/>
    <p:sldId id="411" r:id="rId119"/>
    <p:sldId id="412" r:id="rId120"/>
    <p:sldId id="413" r:id="rId121"/>
    <p:sldId id="414" r:id="rId122"/>
    <p:sldId id="415" r:id="rId123"/>
  </p:sldIdLst>
  <p:sldSz cx="12192000" cy="6858000"/>
  <p:notesSz cx="6858000" cy="9144000"/>
  <p:custDataLst>
    <p:tags r:id="rId1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1">
          <p15:clr>
            <a:srgbClr val="A4A3A4"/>
          </p15:clr>
        </p15:guide>
        <p15:guide id="2" pos="3845">
          <p15:clr>
            <a:srgbClr val="A4A3A4"/>
          </p15:clr>
        </p15:guide>
        <p15:guide id="3" pos="186">
          <p15:clr>
            <a:srgbClr val="A4A3A4"/>
          </p15:clr>
        </p15:guide>
        <p15:guide id="4" pos="7488">
          <p15:clr>
            <a:srgbClr val="A4A3A4"/>
          </p15:clr>
        </p15:guide>
        <p15:guide id="5" orient="horz" pos="465">
          <p15:clr>
            <a:srgbClr val="A4A3A4"/>
          </p15:clr>
        </p15:guide>
        <p15:guide id="6" orient="horz" pos="4104">
          <p15:clr>
            <a:srgbClr val="A4A3A4"/>
          </p15:clr>
        </p15:guide>
        <p15:guide id="7" orient="horz" pos="40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7ADA"/>
    <a:srgbClr val="8ACF57"/>
    <a:srgbClr val="00AE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378" autoAdjust="0"/>
    <p:restoredTop sz="94660"/>
  </p:normalViewPr>
  <p:slideViewPr>
    <p:cSldViewPr snapToGrid="0" showGuides="1">
      <p:cViewPr varScale="1">
        <p:scale>
          <a:sx n="79" d="100"/>
          <a:sy n="79" d="100"/>
        </p:scale>
        <p:origin x="72" y="531"/>
      </p:cViewPr>
      <p:guideLst>
        <p:guide orient="horz" pos="2251"/>
        <p:guide pos="3845"/>
        <p:guide pos="186"/>
        <p:guide pos="7488"/>
        <p:guide orient="horz" pos="465"/>
        <p:guide orient="horz" pos="4104"/>
        <p:guide orient="horz" pos="4037"/>
      </p:guideLst>
    </p:cSldViewPr>
  </p:slideViewPr>
  <p:notesTextViewPr>
    <p:cViewPr>
      <p:scale>
        <a:sx n="125" d="100"/>
        <a:sy n="12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notesMaster" Target="notesMasters/notesMaster1.xml"/><Relationship Id="rId129" Type="http://schemas.openxmlformats.org/officeDocument/2006/relationships/tableStyles" Target="tableStyle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tags" Target="tags/tag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media/image1.jpeg>
</file>

<file path=ppt/media/image10.svg>
</file>

<file path=ppt/media/image11.png>
</file>

<file path=ppt/media/image12.svg>
</file>

<file path=ppt/media/image13.png>
</file>

<file path=ppt/media/image130.png>
</file>

<file path=ppt/media/image14.png>
</file>

<file path=ppt/media/image14.svg>
</file>

<file path=ppt/media/image15.png>
</file>

<file path=ppt/media/image150.png>
</file>

<file path=ppt/media/image16.png>
</file>

<file path=ppt/media/image16.svg>
</file>

<file path=ppt/media/image17.png>
</file>

<file path=ppt/media/image170.png>
</file>

<file path=ppt/media/image18.png>
</file>

<file path=ppt/media/image18.svg>
</file>

<file path=ppt/media/image180.png>
</file>

<file path=ppt/media/image19.png>
</file>

<file path=ppt/media/image190.png>
</file>

<file path=ppt/media/image191.png>
</file>

<file path=ppt/media/image2.png>
</file>

<file path=ppt/media/image20.png>
</file>

<file path=ppt/media/image200.png>
</file>

<file path=ppt/media/image21.png>
</file>

<file path=ppt/media/image210.png>
</file>

<file path=ppt/media/image22.png>
</file>

<file path=ppt/media/image220.png>
</file>

<file path=ppt/media/image23.png>
</file>

<file path=ppt/media/image230.png>
</file>

<file path=ppt/media/image24.png>
</file>

<file path=ppt/media/image240.png>
</file>

<file path=ppt/media/image241.png>
</file>

<file path=ppt/media/image25.jpg>
</file>

<file path=ppt/media/image25.png>
</file>

<file path=ppt/media/image250.png>
</file>

<file path=ppt/media/image26.png>
</file>

<file path=ppt/media/image260.png>
</file>

<file path=ppt/media/image261.png>
</file>

<file path=ppt/media/image27.png>
</file>

<file path=ppt/media/image270.png>
</file>

<file path=ppt/media/image28.png>
</file>

<file path=ppt/media/image29.png>
</file>

<file path=ppt/media/image3.png>
</file>

<file path=ppt/media/image30.png>
</file>

<file path=ppt/media/image31.png>
</file>

<file path=ppt/media/image310.png>
</file>

<file path=ppt/media/image32.png>
</file>

<file path=ppt/media/image32.svg>
</file>

<file path=ppt/media/image33.png>
</file>

<file path=ppt/media/image330.png>
</file>

<file path=ppt/media/image34.png>
</file>

<file path=ppt/media/image35.png>
</file>

<file path=ppt/media/image36.svg>
</file>

<file path=ppt/media/image37.png>
</file>

<file path=ppt/media/image38.png>
</file>

<file path=ppt/media/image39.gif>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svg>
</file>

<file path=ppt/media/image54.png>
</file>

<file path=ppt/media/image55.svg>
</file>

<file path=ppt/media/image56.png>
</file>

<file path=ppt/media/image57.png>
</file>

<file path=ppt/media/image58.png>
</file>

<file path=ppt/media/image59.png>
</file>

<file path=ppt/media/image6.svg>
</file>

<file path=ppt/media/image60.png>
</file>

<file path=ppt/media/image61.png>
</file>

<file path=ppt/media/image62.png>
</file>

<file path=ppt/media/image63.png>
</file>

<file path=ppt/media/image64.png>
</file>

<file path=ppt/media/image65.svg>
</file>

<file path=ppt/media/image66.png>
</file>

<file path=ppt/media/image67.svg>
</file>

<file path=ppt/media/image68.png>
</file>

<file path=ppt/media/image69.svg>
</file>

<file path=ppt/media/image7.png>
</file>

<file path=ppt/media/image70.jpeg>
</file>

<file path=ppt/media/image71.png>
</file>

<file path=ppt/media/image72.png>
</file>

<file path=ppt/media/image73.png>
</file>

<file path=ppt/media/image74.jpeg>
</file>

<file path=ppt/media/image75.jpeg>
</file>

<file path=ppt/media/image76.png>
</file>

<file path=ppt/media/image77.svg>
</file>

<file path=ppt/media/image78.png>
</file>

<file path=ppt/media/image79.svg>
</file>

<file path=ppt/media/image8.svg>
</file>

<file path=ppt/media/image80.png>
</file>

<file path=ppt/media/image81.svg>
</file>

<file path=ppt/media/image82.png>
</file>

<file path=ppt/media/image83.png>
</file>

<file path=ppt/media/image84.png>
</file>

<file path=ppt/media/image85.png>
</file>

<file path=ppt/media/image86.svg>
</file>

<file path=ppt/media/image87.png>
</file>

<file path=ppt/media/image88.svg>
</file>

<file path=ppt/media/image89.png>
</file>

<file path=ppt/media/image9.png>
</file>

<file path=ppt/media/image90.png>
</file>

<file path=ppt/media/image91.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EC88A2-F8A5-4B5C-8EB3-EEEC4B3A6512}" type="datetimeFigureOut">
              <a:rPr lang="zh-CN" altLang="en-US" smtClean="0"/>
              <a:t>2022/8/15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5E7FE7-3129-4146-94F4-2216233FBB9C}" type="slidenum">
              <a:rPr lang="zh-CN" altLang="en-US" smtClean="0"/>
              <a:t>‹#›</a:t>
            </a:fld>
            <a:endParaRPr lang="zh-CN" altLang="en-US"/>
          </a:p>
        </p:txBody>
      </p:sp>
    </p:spTree>
    <p:extLst>
      <p:ext uri="{BB962C8B-B14F-4D97-AF65-F5344CB8AC3E}">
        <p14:creationId xmlns:p14="http://schemas.microsoft.com/office/powerpoint/2010/main" val="2103614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E0FC4ED-8DEE-4F66-89DE-3B7C9AA7B1E2}" type="datetimeFigureOut">
              <a:rPr lang="zh-CN" altLang="en-US" smtClean="0"/>
              <a:t>2022/8/15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81CCCD92-2F31-47A7-BAE3-ED1EDA3B9FF7}"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44039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矩形 2"/>
          <p:cNvSpPr/>
          <p:nvPr userDrawn="1"/>
        </p:nvSpPr>
        <p:spPr>
          <a:xfrm>
            <a:off x="0" y="63500"/>
            <a:ext cx="12207240" cy="415290"/>
          </a:xfrm>
          <a:prstGeom prst="rect">
            <a:avLst/>
          </a:prstGeom>
          <a:solidFill>
            <a:srgbClr val="1B7ADA"/>
          </a:solidFill>
          <a:ln>
            <a:solidFill>
              <a:srgbClr val="1B7ADA"/>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400" b="1"/>
              <a:t>深入浅出计算机网络</a:t>
            </a:r>
            <a:r>
              <a:rPr lang="zh-CN" altLang="en-US" b="1"/>
              <a:t>（微课视频版）</a:t>
            </a:r>
          </a:p>
        </p:txBody>
      </p:sp>
      <p:sp>
        <p:nvSpPr>
          <p:cNvPr id="6" name="矩形 5"/>
          <p:cNvSpPr/>
          <p:nvPr userDrawn="1"/>
        </p:nvSpPr>
        <p:spPr>
          <a:xfrm>
            <a:off x="132080" y="0"/>
            <a:ext cx="547200" cy="547200"/>
          </a:xfrm>
          <a:prstGeom prst="rect">
            <a:avLst/>
          </a:prstGeom>
          <a:solidFill>
            <a:srgbClr val="8ACF57"/>
          </a:solidFill>
          <a:ln>
            <a:solidFill>
              <a:srgbClr val="8ACF57"/>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9" name="矩形 8"/>
          <p:cNvSpPr/>
          <p:nvPr userDrawn="1"/>
        </p:nvSpPr>
        <p:spPr>
          <a:xfrm>
            <a:off x="9975215" y="147320"/>
            <a:ext cx="76200" cy="2984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userDrawn="1"/>
        </p:nvSpPr>
        <p:spPr>
          <a:xfrm>
            <a:off x="10155555" y="86995"/>
            <a:ext cx="1994535" cy="368300"/>
          </a:xfrm>
          <a:prstGeom prst="rect">
            <a:avLst/>
          </a:prstGeom>
          <a:noFill/>
        </p:spPr>
        <p:txBody>
          <a:bodyPr wrap="square" rtlCol="0">
            <a:spAutoFit/>
          </a:bodyPr>
          <a:lstStyle/>
          <a:p>
            <a:pPr algn="r"/>
            <a:r>
              <a:rPr lang="zh-CN" altLang="en-US" b="1" dirty="0">
                <a:solidFill>
                  <a:schemeClr val="bg1"/>
                </a:solidFill>
                <a:latin typeface="+mj-ea"/>
                <a:ea typeface="+mj-ea"/>
                <a:cs typeface="+mj-ea"/>
              </a:rPr>
              <a:t>第</a:t>
            </a:r>
            <a:r>
              <a:rPr lang="en-US" altLang="zh-CN" b="1" dirty="0">
                <a:solidFill>
                  <a:schemeClr val="bg1"/>
                </a:solidFill>
                <a:latin typeface="+mj-ea"/>
                <a:ea typeface="+mj-ea"/>
                <a:cs typeface="+mj-ea"/>
              </a:rPr>
              <a:t>2</a:t>
            </a:r>
            <a:r>
              <a:rPr lang="zh-CN" altLang="en-US" b="1" dirty="0">
                <a:solidFill>
                  <a:schemeClr val="bg1"/>
                </a:solidFill>
                <a:latin typeface="+mj-ea"/>
                <a:ea typeface="+mj-ea"/>
                <a:cs typeface="+mj-ea"/>
              </a:rPr>
              <a:t>章</a:t>
            </a:r>
            <a:r>
              <a:rPr lang="en-US" altLang="zh-CN" b="1" dirty="0">
                <a:solidFill>
                  <a:schemeClr val="bg1"/>
                </a:solidFill>
                <a:latin typeface="+mj-ea"/>
                <a:ea typeface="+mj-ea"/>
                <a:cs typeface="+mj-ea"/>
              </a:rPr>
              <a:t> </a:t>
            </a:r>
            <a:r>
              <a:rPr lang="zh-CN" altLang="en-US" b="1" dirty="0">
                <a:solidFill>
                  <a:schemeClr val="bg1"/>
                </a:solidFill>
                <a:latin typeface="+mj-ea"/>
                <a:ea typeface="+mj-ea"/>
                <a:cs typeface="+mj-ea"/>
              </a:rPr>
              <a:t>物理层</a:t>
            </a:r>
          </a:p>
        </p:txBody>
      </p:sp>
      <p:pic>
        <p:nvPicPr>
          <p:cNvPr id="11" name="图片 10" descr="logo"/>
          <p:cNvPicPr>
            <a:picLocks noChangeAspect="1"/>
          </p:cNvPicPr>
          <p:nvPr userDrawn="1"/>
        </p:nvPicPr>
        <p:blipFill>
          <a:blip r:embed="rId5"/>
          <a:stretch>
            <a:fillRect/>
          </a:stretch>
        </p:blipFill>
        <p:spPr>
          <a:xfrm>
            <a:off x="3308" y="6414723"/>
            <a:ext cx="1882140" cy="441960"/>
          </a:xfrm>
          <a:prstGeom prst="rect">
            <a:avLst/>
          </a:prstGeom>
        </p:spPr>
      </p:pic>
      <p:sp>
        <p:nvSpPr>
          <p:cNvPr id="2" name="文本框 1">
            <a:extLst>
              <a:ext uri="{FF2B5EF4-FFF2-40B4-BE49-F238E27FC236}">
                <a16:creationId xmlns:a16="http://schemas.microsoft.com/office/drawing/2014/main" id="{3CCA885B-1FAA-25AA-9061-3ED522222E6E}"/>
              </a:ext>
            </a:extLst>
          </p:cNvPr>
          <p:cNvSpPr txBox="1"/>
          <p:nvPr userDrawn="1"/>
        </p:nvSpPr>
        <p:spPr>
          <a:xfrm>
            <a:off x="10365377" y="6486579"/>
            <a:ext cx="1823315" cy="369332"/>
          </a:xfrm>
          <a:prstGeom prst="rect">
            <a:avLst/>
          </a:prstGeom>
          <a:noFill/>
        </p:spPr>
        <p:txBody>
          <a:bodyPr wrap="square" rtlCol="0">
            <a:spAutoFit/>
          </a:bodyPr>
          <a:lstStyle/>
          <a:p>
            <a:pPr algn="r"/>
            <a:r>
              <a:rPr lang="zh-CN" altLang="en-US" b="1" dirty="0">
                <a:solidFill>
                  <a:schemeClr val="tx1">
                    <a:lumMod val="50000"/>
                    <a:lumOff val="50000"/>
                  </a:schemeClr>
                </a:solidFill>
              </a:rPr>
              <a:t>课件制作：高军</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100.xml.rels><?xml version="1.0" encoding="UTF-8" standalone="yes"?>
<Relationships xmlns="http://schemas.openxmlformats.org/package/2006/relationships"><Relationship Id="rId8" Type="http://schemas.openxmlformats.org/officeDocument/2006/relationships/image" Target="../media/image81.svg"/><Relationship Id="rId3" Type="http://schemas.openxmlformats.org/officeDocument/2006/relationships/image" Target="../media/image76.png"/><Relationship Id="rId7" Type="http://schemas.openxmlformats.org/officeDocument/2006/relationships/image" Target="../media/image80.png"/><Relationship Id="rId2" Type="http://schemas.openxmlformats.org/officeDocument/2006/relationships/slideLayout" Target="../slideLayouts/slideLayout3.xml"/><Relationship Id="rId1" Type="http://schemas.openxmlformats.org/officeDocument/2006/relationships/tags" Target="../tags/tag93.xml"/><Relationship Id="rId6" Type="http://schemas.openxmlformats.org/officeDocument/2006/relationships/image" Target="../media/image79.svg"/><Relationship Id="rId5" Type="http://schemas.openxmlformats.org/officeDocument/2006/relationships/image" Target="../media/image78.png"/><Relationship Id="rId4" Type="http://schemas.openxmlformats.org/officeDocument/2006/relationships/image" Target="../media/image77.svg"/></Relationships>
</file>

<file path=ppt/slides/_rels/slide101.xml.rels><?xml version="1.0" encoding="UTF-8" standalone="yes"?>
<Relationships xmlns="http://schemas.openxmlformats.org/package/2006/relationships"><Relationship Id="rId8" Type="http://schemas.openxmlformats.org/officeDocument/2006/relationships/image" Target="../media/image81.svg"/><Relationship Id="rId3" Type="http://schemas.openxmlformats.org/officeDocument/2006/relationships/image" Target="../media/image76.png"/><Relationship Id="rId7" Type="http://schemas.openxmlformats.org/officeDocument/2006/relationships/image" Target="../media/image80.png"/><Relationship Id="rId2" Type="http://schemas.openxmlformats.org/officeDocument/2006/relationships/slideLayout" Target="../slideLayouts/slideLayout3.xml"/><Relationship Id="rId1" Type="http://schemas.openxmlformats.org/officeDocument/2006/relationships/tags" Target="../tags/tag94.xml"/><Relationship Id="rId6" Type="http://schemas.openxmlformats.org/officeDocument/2006/relationships/image" Target="../media/image79.svg"/><Relationship Id="rId5" Type="http://schemas.openxmlformats.org/officeDocument/2006/relationships/image" Target="../media/image78.png"/><Relationship Id="rId4" Type="http://schemas.openxmlformats.org/officeDocument/2006/relationships/image" Target="../media/image77.svg"/></Relationships>
</file>

<file path=ppt/slides/_rels/slide102.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slideLayout" Target="../slideLayouts/slideLayout3.xml"/><Relationship Id="rId1" Type="http://schemas.openxmlformats.org/officeDocument/2006/relationships/tags" Target="../tags/tag95.xml"/></Relationships>
</file>

<file path=ppt/slides/_rels/slide10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6.xml"/></Relationships>
</file>

<file path=ppt/slides/_rels/slide10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7.xml"/></Relationships>
</file>

<file path=ppt/slides/_rels/slide10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8.xml"/></Relationships>
</file>

<file path=ppt/slides/_rels/slide106.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slideLayout" Target="../slideLayouts/slideLayout3.xml"/><Relationship Id="rId1" Type="http://schemas.openxmlformats.org/officeDocument/2006/relationships/tags" Target="../tags/tag99.xml"/></Relationships>
</file>

<file path=ppt/slides/_rels/slide10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0.xml"/></Relationships>
</file>

<file path=ppt/slides/_rels/slide10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1.xml"/></Relationships>
</file>

<file path=ppt/slides/_rels/slide10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1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3.xml"/></Relationships>
</file>

<file path=ppt/slides/_rels/slide1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4.xml"/></Relationships>
</file>

<file path=ppt/slides/_rels/slide1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5.xml"/></Relationships>
</file>

<file path=ppt/slides/_rels/slide113.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slideLayout" Target="../slideLayouts/slideLayout3.xml"/><Relationship Id="rId1" Type="http://schemas.openxmlformats.org/officeDocument/2006/relationships/tags" Target="../tags/tag106.xml"/></Relationships>
</file>

<file path=ppt/slides/_rels/slide1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3.xml"/><Relationship Id="rId1" Type="http://schemas.openxmlformats.org/officeDocument/2006/relationships/tags" Target="../tags/tag107.xml"/><Relationship Id="rId4" Type="http://schemas.openxmlformats.org/officeDocument/2006/relationships/image" Target="../media/image150.png"/></Relationships>
</file>

<file path=ppt/slides/_rels/slide1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3.xml"/><Relationship Id="rId1" Type="http://schemas.openxmlformats.org/officeDocument/2006/relationships/tags" Target="../tags/tag108.xml"/><Relationship Id="rId6" Type="http://schemas.openxmlformats.org/officeDocument/2006/relationships/image" Target="../media/image191.png"/><Relationship Id="rId5" Type="http://schemas.openxmlformats.org/officeDocument/2006/relationships/image" Target="../media/image180.png"/><Relationship Id="rId4" Type="http://schemas.openxmlformats.org/officeDocument/2006/relationships/image" Target="../media/image170.png"/></Relationships>
</file>

<file path=ppt/slides/_rels/slide116.xml.rels><?xml version="1.0" encoding="UTF-8" standalone="yes"?>
<Relationships xmlns="http://schemas.openxmlformats.org/package/2006/relationships"><Relationship Id="rId3" Type="http://schemas.openxmlformats.org/officeDocument/2006/relationships/image" Target="../media/image85.png"/><Relationship Id="rId7" Type="http://schemas.openxmlformats.org/officeDocument/2006/relationships/image" Target="../media/image241.png"/><Relationship Id="rId2" Type="http://schemas.openxmlformats.org/officeDocument/2006/relationships/slideLayout" Target="../slideLayouts/slideLayout3.xml"/><Relationship Id="rId1" Type="http://schemas.openxmlformats.org/officeDocument/2006/relationships/tags" Target="../tags/tag109.xml"/><Relationship Id="rId6" Type="http://schemas.openxmlformats.org/officeDocument/2006/relationships/image" Target="../media/image88.svg"/><Relationship Id="rId5" Type="http://schemas.openxmlformats.org/officeDocument/2006/relationships/image" Target="../media/image87.png"/><Relationship Id="rId4" Type="http://schemas.openxmlformats.org/officeDocument/2006/relationships/image" Target="../media/image86.svg"/></Relationships>
</file>

<file path=ppt/slides/_rels/slide117.xml.rels><?xml version="1.0" encoding="UTF-8" standalone="yes"?>
<Relationships xmlns="http://schemas.openxmlformats.org/package/2006/relationships"><Relationship Id="rId8" Type="http://schemas.openxmlformats.org/officeDocument/2006/relationships/image" Target="../media/image250.png"/><Relationship Id="rId3" Type="http://schemas.openxmlformats.org/officeDocument/2006/relationships/image" Target="../media/image85.png"/><Relationship Id="rId7" Type="http://schemas.openxmlformats.org/officeDocument/2006/relationships/image" Target="../media/image241.png"/><Relationship Id="rId2" Type="http://schemas.openxmlformats.org/officeDocument/2006/relationships/slideLayout" Target="../slideLayouts/slideLayout3.xml"/><Relationship Id="rId1" Type="http://schemas.openxmlformats.org/officeDocument/2006/relationships/tags" Target="../tags/tag110.xml"/><Relationship Id="rId6" Type="http://schemas.openxmlformats.org/officeDocument/2006/relationships/image" Target="../media/image88.svg"/><Relationship Id="rId5" Type="http://schemas.openxmlformats.org/officeDocument/2006/relationships/image" Target="../media/image87.png"/><Relationship Id="rId10" Type="http://schemas.openxmlformats.org/officeDocument/2006/relationships/image" Target="../media/image270.png"/><Relationship Id="rId4" Type="http://schemas.openxmlformats.org/officeDocument/2006/relationships/image" Target="../media/image86.svg"/><Relationship Id="rId9" Type="http://schemas.openxmlformats.org/officeDocument/2006/relationships/image" Target="../media/image261.png"/></Relationships>
</file>

<file path=ppt/slides/_rels/slide118.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image" Target="../media/image85.png"/><Relationship Id="rId7" Type="http://schemas.openxmlformats.org/officeDocument/2006/relationships/image" Target="../media/image89.png"/><Relationship Id="rId2" Type="http://schemas.openxmlformats.org/officeDocument/2006/relationships/slideLayout" Target="../slideLayouts/slideLayout3.xml"/><Relationship Id="rId1" Type="http://schemas.openxmlformats.org/officeDocument/2006/relationships/tags" Target="../tags/tag111.xml"/><Relationship Id="rId6" Type="http://schemas.openxmlformats.org/officeDocument/2006/relationships/image" Target="../media/image88.svg"/><Relationship Id="rId5" Type="http://schemas.openxmlformats.org/officeDocument/2006/relationships/image" Target="../media/image87.png"/><Relationship Id="rId4" Type="http://schemas.openxmlformats.org/officeDocument/2006/relationships/image" Target="../media/image86.svg"/><Relationship Id="rId9" Type="http://schemas.openxmlformats.org/officeDocument/2006/relationships/image" Target="../media/image91.png"/></Relationships>
</file>

<file path=ppt/slides/_rels/slide119.xml.rels><?xml version="1.0" encoding="UTF-8" standalone="yes"?>
<Relationships xmlns="http://schemas.openxmlformats.org/package/2006/relationships"><Relationship Id="rId3" Type="http://schemas.openxmlformats.org/officeDocument/2006/relationships/image" Target="../media/image85.png"/><Relationship Id="rId7" Type="http://schemas.openxmlformats.org/officeDocument/2006/relationships/image" Target="../media/image310.png"/><Relationship Id="rId2" Type="http://schemas.openxmlformats.org/officeDocument/2006/relationships/slideLayout" Target="../slideLayouts/slideLayout3.xml"/><Relationship Id="rId1" Type="http://schemas.openxmlformats.org/officeDocument/2006/relationships/tags" Target="../tags/tag112.xml"/><Relationship Id="rId6" Type="http://schemas.openxmlformats.org/officeDocument/2006/relationships/image" Target="../media/image88.svg"/><Relationship Id="rId5" Type="http://schemas.openxmlformats.org/officeDocument/2006/relationships/image" Target="../media/image87.png"/><Relationship Id="rId4" Type="http://schemas.openxmlformats.org/officeDocument/2006/relationships/image" Target="../media/image86.sv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3.xml"/><Relationship Id="rId1" Type="http://schemas.openxmlformats.org/officeDocument/2006/relationships/tags" Target="../tags/tag10.xml"/></Relationships>
</file>

<file path=ppt/slides/_rels/slide120.xml.rels><?xml version="1.0" encoding="UTF-8" standalone="yes"?>
<Relationships xmlns="http://schemas.openxmlformats.org/package/2006/relationships"><Relationship Id="rId3" Type="http://schemas.openxmlformats.org/officeDocument/2006/relationships/image" Target="../media/image85.png"/><Relationship Id="rId7" Type="http://schemas.openxmlformats.org/officeDocument/2006/relationships/image" Target="../media/image32.png"/><Relationship Id="rId2" Type="http://schemas.openxmlformats.org/officeDocument/2006/relationships/slideLayout" Target="../slideLayouts/slideLayout3.xml"/><Relationship Id="rId1" Type="http://schemas.openxmlformats.org/officeDocument/2006/relationships/tags" Target="../tags/tag113.xml"/><Relationship Id="rId6" Type="http://schemas.openxmlformats.org/officeDocument/2006/relationships/image" Target="../media/image88.svg"/><Relationship Id="rId5" Type="http://schemas.openxmlformats.org/officeDocument/2006/relationships/image" Target="../media/image87.png"/><Relationship Id="rId4" Type="http://schemas.openxmlformats.org/officeDocument/2006/relationships/image" Target="../media/image86.svg"/></Relationships>
</file>

<file path=ppt/slides/_rels/slide121.xml.rels><?xml version="1.0" encoding="UTF-8" standalone="yes"?>
<Relationships xmlns="http://schemas.openxmlformats.org/package/2006/relationships"><Relationship Id="rId3" Type="http://schemas.openxmlformats.org/officeDocument/2006/relationships/image" Target="../media/image85.png"/><Relationship Id="rId7" Type="http://schemas.openxmlformats.org/officeDocument/2006/relationships/image" Target="../media/image330.png"/><Relationship Id="rId2" Type="http://schemas.openxmlformats.org/officeDocument/2006/relationships/slideLayout" Target="../slideLayouts/slideLayout3.xml"/><Relationship Id="rId1" Type="http://schemas.openxmlformats.org/officeDocument/2006/relationships/tags" Target="../tags/tag114.xml"/><Relationship Id="rId6" Type="http://schemas.openxmlformats.org/officeDocument/2006/relationships/image" Target="../media/image88.svg"/><Relationship Id="rId5" Type="http://schemas.openxmlformats.org/officeDocument/2006/relationships/image" Target="../media/image87.png"/><Relationship Id="rId4" Type="http://schemas.openxmlformats.org/officeDocument/2006/relationships/image" Target="../media/image86.svg"/></Relationships>
</file>

<file path=ppt/slides/_rels/slide12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5.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4.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3.xml"/><Relationship Id="rId1" Type="http://schemas.openxmlformats.org/officeDocument/2006/relationships/tags" Target="../tags/tag15.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3.xml"/><Relationship Id="rId1" Type="http://schemas.openxmlformats.org/officeDocument/2006/relationships/tags" Target="../tags/tag16.xml"/><Relationship Id="rId4" Type="http://schemas.openxmlformats.org/officeDocument/2006/relationships/image" Target="../media/image2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3.xml"/><Relationship Id="rId1" Type="http://schemas.openxmlformats.org/officeDocument/2006/relationships/tags" Target="../tags/tag17.xml"/><Relationship Id="rId4" Type="http://schemas.openxmlformats.org/officeDocument/2006/relationships/image" Target="../media/image25.jp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8.xml"/></Relationships>
</file>

<file path=ppt/slides/_rels/slide22.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19.xml"/><Relationship Id="rId5" Type="http://schemas.openxmlformats.org/officeDocument/2006/relationships/image" Target="../media/image26.png"/><Relationship Id="rId4"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0.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1.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3.xml"/><Relationship Id="rId1" Type="http://schemas.openxmlformats.org/officeDocument/2006/relationships/tags" Target="../tags/tag24.xml"/><Relationship Id="rId4" Type="http://schemas.openxmlformats.org/officeDocument/2006/relationships/image" Target="../media/image28.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5.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6.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slideLayout" Target="../slideLayouts/slideLayout3.xml"/><Relationship Id="rId1" Type="http://schemas.openxmlformats.org/officeDocument/2006/relationships/tags" Target="../tags/tag27.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Layout" Target="../slideLayouts/slideLayout3.xml"/><Relationship Id="rId1" Type="http://schemas.openxmlformats.org/officeDocument/2006/relationships/tags" Target="../tags/tag29.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0.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xml"/></Relationships>
</file>

<file path=ppt/slides/_rels/slide35.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slideLayout" Target="../slideLayouts/slideLayout3.xml"/><Relationship Id="rId1" Type="http://schemas.openxmlformats.org/officeDocument/2006/relationships/tags" Target="../tags/tag3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svg"/><Relationship Id="rId9" Type="http://schemas.openxmlformats.org/officeDocument/2006/relationships/image" Target="../media/image37.png"/></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slideLayout" Target="../slideLayouts/slideLayout3.xml"/><Relationship Id="rId1" Type="http://schemas.openxmlformats.org/officeDocument/2006/relationships/tags" Target="../tags/tag33.xml"/><Relationship Id="rId5" Type="http://schemas.openxmlformats.org/officeDocument/2006/relationships/image" Target="../media/image36.svg"/><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slideLayout" Target="../slideLayouts/slideLayout3.xml"/><Relationship Id="rId1" Type="http://schemas.openxmlformats.org/officeDocument/2006/relationships/tags" Target="../tags/tag34.xml"/></Relationships>
</file>

<file path=ppt/slides/_rels/slide38.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slideLayout" Target="../slideLayouts/slideLayout3.xml"/><Relationship Id="rId1" Type="http://schemas.openxmlformats.org/officeDocument/2006/relationships/tags" Target="../tags/tag35.xml"/></Relationships>
</file>

<file path=ppt/slides/_rels/slide3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slideLayout" Target="../slideLayouts/slideLayout3.xml"/><Relationship Id="rId1" Type="http://schemas.openxmlformats.org/officeDocument/2006/relationships/tags" Target="../tags/tag36.xml"/><Relationship Id="rId4" Type="http://schemas.openxmlformats.org/officeDocument/2006/relationships/image" Target="../media/image41.png"/></Relationships>
</file>

<file path=ppt/slides/_rels/slide4.xml.rels><?xml version="1.0" encoding="UTF-8" standalone="yes"?>
<Relationships xmlns="http://schemas.openxmlformats.org/package/2006/relationships"><Relationship Id="rId8" Type="http://schemas.openxmlformats.org/officeDocument/2006/relationships/image" Target="../media/image8.svg"/><Relationship Id="rId13" Type="http://schemas.openxmlformats.org/officeDocument/2006/relationships/image" Target="../media/image13.png"/><Relationship Id="rId18" Type="http://schemas.openxmlformats.org/officeDocument/2006/relationships/image" Target="../media/image18.sv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svg"/><Relationship Id="rId17" Type="http://schemas.openxmlformats.org/officeDocument/2006/relationships/image" Target="../media/image17.png"/><Relationship Id="rId2" Type="http://schemas.openxmlformats.org/officeDocument/2006/relationships/slideLayout" Target="../slideLayouts/slideLayout3.xml"/><Relationship Id="rId16" Type="http://schemas.openxmlformats.org/officeDocument/2006/relationships/image" Target="../media/image16.svg"/><Relationship Id="rId1" Type="http://schemas.openxmlformats.org/officeDocument/2006/relationships/tags" Target="../tags/tag2.xml"/><Relationship Id="rId6" Type="http://schemas.openxmlformats.org/officeDocument/2006/relationships/image" Target="../media/image6.sv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svg"/><Relationship Id="rId19" Type="http://schemas.openxmlformats.org/officeDocument/2006/relationships/image" Target="../media/image19.png"/><Relationship Id="rId4" Type="http://schemas.openxmlformats.org/officeDocument/2006/relationships/image" Target="../media/image4.svg"/><Relationship Id="rId9" Type="http://schemas.openxmlformats.org/officeDocument/2006/relationships/image" Target="../media/image9.png"/><Relationship Id="rId14" Type="http://schemas.openxmlformats.org/officeDocument/2006/relationships/image" Target="../media/image14.svg"/></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3.xml"/><Relationship Id="rId1" Type="http://schemas.openxmlformats.org/officeDocument/2006/relationships/tags" Target="../tags/tag37.xml"/><Relationship Id="rId5" Type="http://schemas.openxmlformats.org/officeDocument/2006/relationships/image" Target="../media/image42.png"/><Relationship Id="rId4" Type="http://schemas.openxmlformats.org/officeDocument/2006/relationships/image" Target="../media/image4.svg"/></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3.xml"/><Relationship Id="rId1" Type="http://schemas.openxmlformats.org/officeDocument/2006/relationships/tags" Target="../tags/tag38.xml"/><Relationship Id="rId5" Type="http://schemas.openxmlformats.org/officeDocument/2006/relationships/image" Target="../media/image42.png"/><Relationship Id="rId4" Type="http://schemas.openxmlformats.org/officeDocument/2006/relationships/image" Target="../media/image4.svg"/></Relationships>
</file>

<file path=ppt/slides/_rels/slide42.xml.rels><?xml version="1.0" encoding="UTF-8" standalone="yes"?>
<Relationships xmlns="http://schemas.openxmlformats.org/package/2006/relationships"><Relationship Id="rId3" Type="http://schemas.openxmlformats.org/officeDocument/2006/relationships/video" Target="../media/media2.mp4"/><Relationship Id="rId2" Type="http://schemas.microsoft.com/office/2007/relationships/media" Target="../media/media2.mp4"/><Relationship Id="rId1" Type="http://schemas.openxmlformats.org/officeDocument/2006/relationships/tags" Target="../tags/tag39.xml"/><Relationship Id="rId5" Type="http://schemas.openxmlformats.org/officeDocument/2006/relationships/image" Target="../media/image43.png"/><Relationship Id="rId4"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video" Target="../media/media3.mp4"/><Relationship Id="rId2" Type="http://schemas.microsoft.com/office/2007/relationships/media" Target="../media/media3.mp4"/><Relationship Id="rId1" Type="http://schemas.openxmlformats.org/officeDocument/2006/relationships/tags" Target="../tags/tag40.xml"/><Relationship Id="rId5" Type="http://schemas.openxmlformats.org/officeDocument/2006/relationships/image" Target="../media/image44.png"/><Relationship Id="rId4"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1.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2.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3.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4.xml"/></Relationships>
</file>

<file path=ppt/slides/_rels/slide4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slideLayout" Target="../slideLayouts/slideLayout3.xml"/><Relationship Id="rId1" Type="http://schemas.openxmlformats.org/officeDocument/2006/relationships/tags" Target="../tags/tag45.xml"/><Relationship Id="rId5" Type="http://schemas.openxmlformats.org/officeDocument/2006/relationships/image" Target="../media/image47.png"/><Relationship Id="rId4" Type="http://schemas.openxmlformats.org/officeDocument/2006/relationships/image" Target="../media/image46.png"/></Relationships>
</file>

<file path=ppt/slides/_rels/slide5.xml.rels><?xml version="1.0" encoding="UTF-8" standalone="yes"?>
<Relationships xmlns="http://schemas.openxmlformats.org/package/2006/relationships"><Relationship Id="rId8" Type="http://schemas.openxmlformats.org/officeDocument/2006/relationships/image" Target="../media/image8.svg"/><Relationship Id="rId13" Type="http://schemas.openxmlformats.org/officeDocument/2006/relationships/image" Target="../media/image13.png"/><Relationship Id="rId18" Type="http://schemas.openxmlformats.org/officeDocument/2006/relationships/image" Target="../media/image18.sv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svg"/><Relationship Id="rId17" Type="http://schemas.openxmlformats.org/officeDocument/2006/relationships/image" Target="../media/image17.png"/><Relationship Id="rId2" Type="http://schemas.openxmlformats.org/officeDocument/2006/relationships/slideLayout" Target="../slideLayouts/slideLayout3.xml"/><Relationship Id="rId16" Type="http://schemas.openxmlformats.org/officeDocument/2006/relationships/image" Target="../media/image16.svg"/><Relationship Id="rId1" Type="http://schemas.openxmlformats.org/officeDocument/2006/relationships/tags" Target="../tags/tag3.xml"/><Relationship Id="rId6" Type="http://schemas.openxmlformats.org/officeDocument/2006/relationships/image" Target="../media/image6.sv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svg"/><Relationship Id="rId19" Type="http://schemas.openxmlformats.org/officeDocument/2006/relationships/image" Target="../media/image19.png"/><Relationship Id="rId4" Type="http://schemas.openxmlformats.org/officeDocument/2006/relationships/image" Target="../media/image4.svg"/><Relationship Id="rId9" Type="http://schemas.openxmlformats.org/officeDocument/2006/relationships/image" Target="../media/image9.png"/><Relationship Id="rId14" Type="http://schemas.openxmlformats.org/officeDocument/2006/relationships/image" Target="../media/image14.svg"/></Relationships>
</file>

<file path=ppt/slides/_rels/slide5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slideLayout" Target="../slideLayouts/slideLayout3.xml"/><Relationship Id="rId1" Type="http://schemas.openxmlformats.org/officeDocument/2006/relationships/tags" Target="../tags/tag46.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7.xml"/></Relationships>
</file>

<file path=ppt/slides/_rels/slide5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slideLayout" Target="../slideLayouts/slideLayout3.xml"/><Relationship Id="rId1" Type="http://schemas.openxmlformats.org/officeDocument/2006/relationships/tags" Target="../tags/tag48.xml"/><Relationship Id="rId6" Type="http://schemas.openxmlformats.org/officeDocument/2006/relationships/image" Target="../media/image55.svg"/><Relationship Id="rId5" Type="http://schemas.openxmlformats.org/officeDocument/2006/relationships/image" Target="../media/image54.png"/><Relationship Id="rId4" Type="http://schemas.openxmlformats.org/officeDocument/2006/relationships/image" Target="../media/image53.sv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9.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0.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1.xml"/></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2.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3.xml"/></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3.xml"/><Relationship Id="rId1" Type="http://schemas.openxmlformats.org/officeDocument/2006/relationships/tags" Target="../tags/tag4.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5.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6.xml"/></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7.xml"/></Relationships>
</file>

<file path=ppt/slides/_rels/slide6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slideLayout" Target="../slideLayouts/slideLayout3.xml"/><Relationship Id="rId1" Type="http://schemas.openxmlformats.org/officeDocument/2006/relationships/tags" Target="../tags/tag58.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9.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0.xml"/></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1.xml"/></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2.xml"/></Relationships>
</file>

<file path=ppt/slides/_rels/slide6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slideLayout" Target="../slideLayouts/slideLayout3.xml"/><Relationship Id="rId1" Type="http://schemas.openxmlformats.org/officeDocument/2006/relationships/tags" Target="../tags/tag63.xml"/><Relationship Id="rId4" Type="http://schemas.openxmlformats.org/officeDocument/2006/relationships/image" Target="../media/image61.png"/></Relationships>
</file>

<file path=ppt/slides/_rels/slide6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slideLayout" Target="../slideLayouts/slideLayout3.xml"/><Relationship Id="rId1" Type="http://schemas.openxmlformats.org/officeDocument/2006/relationships/tags" Target="../tags/tag64.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3.xml"/><Relationship Id="rId1" Type="http://schemas.openxmlformats.org/officeDocument/2006/relationships/tags" Target="../tags/tag5.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5.xml"/></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6.xml"/></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7.xml"/></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8.xml"/></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9.xml"/></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0.xml"/></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2.xml"/></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3.xml"/><Relationship Id="rId1" Type="http://schemas.openxmlformats.org/officeDocument/2006/relationships/tags" Target="../tags/tag6.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8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slideLayout" Target="../slideLayouts/slideLayout3.xml"/><Relationship Id="rId1" Type="http://schemas.openxmlformats.org/officeDocument/2006/relationships/tags" Target="../tags/tag74.xml"/><Relationship Id="rId4" Type="http://schemas.openxmlformats.org/officeDocument/2006/relationships/image" Target="../media/image65.svg"/></Relationships>
</file>

<file path=ppt/slides/_rels/slide8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slideLayout" Target="../slideLayouts/slideLayout3.xml"/><Relationship Id="rId1" Type="http://schemas.openxmlformats.org/officeDocument/2006/relationships/tags" Target="../tags/tag75.xml"/><Relationship Id="rId6" Type="http://schemas.openxmlformats.org/officeDocument/2006/relationships/image" Target="../media/image67.svg"/><Relationship Id="rId5" Type="http://schemas.openxmlformats.org/officeDocument/2006/relationships/image" Target="../media/image66.png"/><Relationship Id="rId4" Type="http://schemas.openxmlformats.org/officeDocument/2006/relationships/image" Target="../media/image65.svg"/></Relationships>
</file>

<file path=ppt/slides/_rels/slide82.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slideLayout" Target="../slideLayouts/slideLayout3.xml"/><Relationship Id="rId1" Type="http://schemas.openxmlformats.org/officeDocument/2006/relationships/tags" Target="../tags/tag76.xml"/><Relationship Id="rId4" Type="http://schemas.openxmlformats.org/officeDocument/2006/relationships/image" Target="../media/image69.svg"/></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7.xml"/></Relationships>
</file>

<file path=ppt/slides/_rels/slide84.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slideLayout" Target="../slideLayouts/slideLayout3.xml"/><Relationship Id="rId1" Type="http://schemas.openxmlformats.org/officeDocument/2006/relationships/tags" Target="../tags/tag78.xml"/></Relationships>
</file>

<file path=ppt/slides/_rels/slide85.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slideLayout" Target="../slideLayouts/slideLayout3.xml"/><Relationship Id="rId1" Type="http://schemas.openxmlformats.org/officeDocument/2006/relationships/tags" Target="../tags/tag79.xml"/><Relationship Id="rId4" Type="http://schemas.openxmlformats.org/officeDocument/2006/relationships/image" Target="../media/image72.png"/></Relationships>
</file>

<file path=ppt/slides/_rels/slide86.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slideLayout" Target="../slideLayouts/slideLayout3.xml"/><Relationship Id="rId1" Type="http://schemas.openxmlformats.org/officeDocument/2006/relationships/tags" Target="../tags/tag80.xml"/></Relationships>
</file>

<file path=ppt/slides/_rels/slide87.xml.rels><?xml version="1.0" encoding="UTF-8" standalone="yes"?>
<Relationships xmlns="http://schemas.openxmlformats.org/package/2006/relationships"><Relationship Id="rId3" Type="http://schemas.openxmlformats.org/officeDocument/2006/relationships/image" Target="../media/image74.jpeg"/><Relationship Id="rId2" Type="http://schemas.openxmlformats.org/officeDocument/2006/relationships/slideLayout" Target="../slideLayouts/slideLayout3.xml"/><Relationship Id="rId1" Type="http://schemas.openxmlformats.org/officeDocument/2006/relationships/tags" Target="../tags/tag81.xml"/><Relationship Id="rId5" Type="http://schemas.openxmlformats.org/officeDocument/2006/relationships/image" Target="../media/image190.png"/><Relationship Id="rId4" Type="http://schemas.openxmlformats.org/officeDocument/2006/relationships/image" Target="../media/image18.png"/></Relationships>
</file>

<file path=ppt/slides/_rels/slide88.xml.rels><?xml version="1.0" encoding="UTF-8" standalone="yes"?>
<Relationships xmlns="http://schemas.openxmlformats.org/package/2006/relationships"><Relationship Id="rId3" Type="http://schemas.openxmlformats.org/officeDocument/2006/relationships/image" Target="../media/image74.jpeg"/><Relationship Id="rId2" Type="http://schemas.openxmlformats.org/officeDocument/2006/relationships/slideLayout" Target="../slideLayouts/slideLayout3.xml"/><Relationship Id="rId1" Type="http://schemas.openxmlformats.org/officeDocument/2006/relationships/tags" Target="../tags/tag82.xml"/><Relationship Id="rId4" Type="http://schemas.openxmlformats.org/officeDocument/2006/relationships/image" Target="../media/image18.png"/></Relationships>
</file>

<file path=ppt/slides/_rels/slide89.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slideLayout" Target="../slideLayouts/slideLayout3.xml"/><Relationship Id="rId1" Type="http://schemas.openxmlformats.org/officeDocument/2006/relationships/tags" Target="../tags/tag83.xml"/><Relationship Id="rId5" Type="http://schemas.openxmlformats.org/officeDocument/2006/relationships/image" Target="../media/image200.png"/><Relationship Id="rId4" Type="http://schemas.openxmlformats.org/officeDocument/2006/relationships/image" Target="../media/image75.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90.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slideLayout" Target="../slideLayouts/slideLayout3.xml"/><Relationship Id="rId1" Type="http://schemas.openxmlformats.org/officeDocument/2006/relationships/tags" Target="../tags/tag84.xml"/></Relationships>
</file>

<file path=ppt/slides/_rels/slide91.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slideLayout" Target="../slideLayouts/slideLayout3.xml"/><Relationship Id="rId1" Type="http://schemas.openxmlformats.org/officeDocument/2006/relationships/tags" Target="../tags/tag85.xml"/></Relationships>
</file>

<file path=ppt/slides/_rels/slide92.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slideLayout" Target="../slideLayouts/slideLayout3.xml"/><Relationship Id="rId1" Type="http://schemas.openxmlformats.org/officeDocument/2006/relationships/tags" Target="../tags/tag86.xml"/></Relationships>
</file>

<file path=ppt/slides/_rels/slide93.xml.rels><?xml version="1.0" encoding="UTF-8" standalone="yes"?>
<Relationships xmlns="http://schemas.openxmlformats.org/package/2006/relationships"><Relationship Id="rId8" Type="http://schemas.openxmlformats.org/officeDocument/2006/relationships/image" Target="../media/image260.png"/><Relationship Id="rId3" Type="http://schemas.openxmlformats.org/officeDocument/2006/relationships/image" Target="../media/image210.png"/><Relationship Id="rId7" Type="http://schemas.openxmlformats.org/officeDocument/2006/relationships/image" Target="../media/image25.png"/><Relationship Id="rId2" Type="http://schemas.openxmlformats.org/officeDocument/2006/relationships/slideLayout" Target="../slideLayouts/slideLayout3.xml"/><Relationship Id="rId1" Type="http://schemas.openxmlformats.org/officeDocument/2006/relationships/tags" Target="../tags/tag87.xml"/><Relationship Id="rId6" Type="http://schemas.openxmlformats.org/officeDocument/2006/relationships/image" Target="../media/image240.png"/><Relationship Id="rId5" Type="http://schemas.openxmlformats.org/officeDocument/2006/relationships/image" Target="../media/image230.png"/><Relationship Id="rId4" Type="http://schemas.openxmlformats.org/officeDocument/2006/relationships/image" Target="../media/image220.png"/></Relationships>
</file>

<file path=ppt/slides/_rels/slide94.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slideLayout" Target="../slideLayouts/slideLayout3.xml"/><Relationship Id="rId1" Type="http://schemas.openxmlformats.org/officeDocument/2006/relationships/tags" Target="../tags/tag8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8" Type="http://schemas.openxmlformats.org/officeDocument/2006/relationships/image" Target="../media/image81.svg"/><Relationship Id="rId3" Type="http://schemas.openxmlformats.org/officeDocument/2006/relationships/image" Target="../media/image76.png"/><Relationship Id="rId7" Type="http://schemas.openxmlformats.org/officeDocument/2006/relationships/image" Target="../media/image80.png"/><Relationship Id="rId2" Type="http://schemas.openxmlformats.org/officeDocument/2006/relationships/slideLayout" Target="../slideLayouts/slideLayout3.xml"/><Relationship Id="rId1" Type="http://schemas.openxmlformats.org/officeDocument/2006/relationships/tags" Target="../tags/tag89.xml"/><Relationship Id="rId6" Type="http://schemas.openxmlformats.org/officeDocument/2006/relationships/image" Target="../media/image79.svg"/><Relationship Id="rId5" Type="http://schemas.openxmlformats.org/officeDocument/2006/relationships/image" Target="../media/image78.png"/><Relationship Id="rId4" Type="http://schemas.openxmlformats.org/officeDocument/2006/relationships/image" Target="../media/image77.svg"/></Relationships>
</file>

<file path=ppt/slides/_rels/slide97.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slideLayout" Target="../slideLayouts/slideLayout3.xml"/><Relationship Id="rId1" Type="http://schemas.openxmlformats.org/officeDocument/2006/relationships/tags" Target="../tags/tag90.xml"/></Relationships>
</file>

<file path=ppt/slides/_rels/slide9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1.xml"/></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477EEC93-AF4D-1E5E-0CDA-08EAAAD71074}"/>
              </a:ext>
            </a:extLst>
          </p:cNvPr>
          <p:cNvSpPr/>
          <p:nvPr/>
        </p:nvSpPr>
        <p:spPr>
          <a:xfrm>
            <a:off x="0" y="0"/>
            <a:ext cx="12192000" cy="6858000"/>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3E97D209-CABF-D8F6-54FC-1B154A1A003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5216" y="289450"/>
            <a:ext cx="6058722" cy="6058722"/>
          </a:xfrm>
          <a:prstGeom prst="rect">
            <a:avLst/>
          </a:prstGeom>
        </p:spPr>
      </p:pic>
      <p:sp>
        <p:nvSpPr>
          <p:cNvPr id="10" name="文本框 9">
            <a:extLst>
              <a:ext uri="{FF2B5EF4-FFF2-40B4-BE49-F238E27FC236}">
                <a16:creationId xmlns:a16="http://schemas.microsoft.com/office/drawing/2014/main" id="{9B5A5A4B-84F0-0FDA-457C-2B3ACD43178B}"/>
              </a:ext>
            </a:extLst>
          </p:cNvPr>
          <p:cNvSpPr txBox="1"/>
          <p:nvPr/>
        </p:nvSpPr>
        <p:spPr>
          <a:xfrm>
            <a:off x="7104691" y="2219811"/>
            <a:ext cx="3486561" cy="2699200"/>
          </a:xfrm>
          <a:prstGeom prst="rect">
            <a:avLst/>
          </a:prstGeom>
          <a:noFill/>
        </p:spPr>
        <p:txBody>
          <a:bodyPr wrap="square" rtlCol="0">
            <a:spAutoFit/>
          </a:bodyPr>
          <a:lstStyle/>
          <a:p>
            <a:pPr algn="ctr">
              <a:lnSpc>
                <a:spcPct val="150000"/>
              </a:lnSpc>
            </a:pPr>
            <a:r>
              <a:rPr lang="zh-CN" altLang="en-US" sz="6000" b="1" spc="600" dirty="0">
                <a:solidFill>
                  <a:schemeClr val="bg1"/>
                </a:solidFill>
                <a:latin typeface="+mj-ea"/>
                <a:ea typeface="+mj-ea"/>
              </a:rPr>
              <a:t>第</a:t>
            </a:r>
            <a:r>
              <a:rPr lang="en-US" altLang="zh-CN" sz="6000" b="1" spc="600" dirty="0">
                <a:solidFill>
                  <a:schemeClr val="bg1"/>
                </a:solidFill>
                <a:latin typeface="+mj-ea"/>
                <a:ea typeface="+mj-ea"/>
              </a:rPr>
              <a:t>2</a:t>
            </a:r>
            <a:r>
              <a:rPr lang="zh-CN" altLang="en-US" sz="6000" b="1" spc="600" dirty="0">
                <a:solidFill>
                  <a:schemeClr val="bg1"/>
                </a:solidFill>
                <a:latin typeface="+mj-ea"/>
                <a:ea typeface="+mj-ea"/>
              </a:rPr>
              <a:t>章</a:t>
            </a:r>
            <a:endParaRPr lang="en-US" altLang="zh-CN" sz="6000" b="1" spc="600" dirty="0">
              <a:solidFill>
                <a:schemeClr val="bg1"/>
              </a:solidFill>
              <a:latin typeface="+mj-ea"/>
              <a:ea typeface="+mj-ea"/>
            </a:endParaRPr>
          </a:p>
          <a:p>
            <a:pPr algn="ctr">
              <a:lnSpc>
                <a:spcPct val="150000"/>
              </a:lnSpc>
            </a:pPr>
            <a:r>
              <a:rPr lang="zh-CN" altLang="en-US" sz="6000" b="1" spc="600" dirty="0">
                <a:solidFill>
                  <a:schemeClr val="bg1"/>
                </a:solidFill>
                <a:latin typeface="+mj-ea"/>
                <a:ea typeface="+mj-ea"/>
              </a:rPr>
              <a:t> 物理层</a:t>
            </a:r>
          </a:p>
        </p:txBody>
      </p:sp>
    </p:spTree>
    <p:extLst>
      <p:ext uri="{BB962C8B-B14F-4D97-AF65-F5344CB8AC3E}">
        <p14:creationId xmlns:p14="http://schemas.microsoft.com/office/powerpoint/2010/main" val="4011902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799" y="749300"/>
            <a:ext cx="6266993" cy="400110"/>
            <a:chOff x="424116" y="898245"/>
            <a:chExt cx="6266993"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物理层接口特性</a:t>
              </a:r>
            </a:p>
          </p:txBody>
        </p:sp>
      </p:grpSp>
      <p:sp>
        <p:nvSpPr>
          <p:cNvPr id="25" name="íSlîďé">
            <a:extLst>
              <a:ext uri="{FF2B5EF4-FFF2-40B4-BE49-F238E27FC236}">
                <a16:creationId xmlns:a16="http://schemas.microsoft.com/office/drawing/2014/main" id="{B6D312F4-3B82-4A39-8A56-DD11590464D4}"/>
              </a:ext>
            </a:extLst>
          </p:cNvPr>
          <p:cNvSpPr/>
          <p:nvPr/>
        </p:nvSpPr>
        <p:spPr>
          <a:xfrm>
            <a:off x="566219" y="1583620"/>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sp>
        <p:nvSpPr>
          <p:cNvPr id="14" name="文本框 13">
            <a:extLst>
              <a:ext uri="{FF2B5EF4-FFF2-40B4-BE49-F238E27FC236}">
                <a16:creationId xmlns:a16="http://schemas.microsoft.com/office/drawing/2014/main" id="{BE4150D1-796C-4C18-A3E4-0A4047A390D9}"/>
              </a:ext>
            </a:extLst>
          </p:cNvPr>
          <p:cNvSpPr txBox="1"/>
          <p:nvPr/>
        </p:nvSpPr>
        <p:spPr>
          <a:xfrm>
            <a:off x="1007754" y="1949275"/>
            <a:ext cx="1214536" cy="338554"/>
          </a:xfrm>
          <a:prstGeom prst="rect">
            <a:avLst/>
          </a:prstGeom>
          <a:noFill/>
        </p:spPr>
        <p:txBody>
          <a:bodyPr wrap="square" rtlCol="0">
            <a:spAutoFit/>
          </a:bodyPr>
          <a:lstStyle/>
          <a:p>
            <a:r>
              <a:rPr lang="zh-CN" altLang="en-US" sz="1600" b="1" dirty="0"/>
              <a:t>形状和尺寸</a:t>
            </a:r>
          </a:p>
        </p:txBody>
      </p:sp>
      <p:sp>
        <p:nvSpPr>
          <p:cNvPr id="15" name="椭圆 14">
            <a:extLst>
              <a:ext uri="{FF2B5EF4-FFF2-40B4-BE49-F238E27FC236}">
                <a16:creationId xmlns:a16="http://schemas.microsoft.com/office/drawing/2014/main" id="{420E4A53-E107-4217-BAFF-DE62F5CA735E}"/>
              </a:ext>
            </a:extLst>
          </p:cNvPr>
          <p:cNvSpPr/>
          <p:nvPr/>
        </p:nvSpPr>
        <p:spPr>
          <a:xfrm>
            <a:off x="749594" y="203457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0439D72B-86D8-46AE-A35B-4A9703F1FBC8}"/>
              </a:ext>
            </a:extLst>
          </p:cNvPr>
          <p:cNvSpPr txBox="1"/>
          <p:nvPr/>
        </p:nvSpPr>
        <p:spPr>
          <a:xfrm>
            <a:off x="1007753" y="2322788"/>
            <a:ext cx="1688791" cy="338554"/>
          </a:xfrm>
          <a:prstGeom prst="rect">
            <a:avLst/>
          </a:prstGeom>
          <a:noFill/>
        </p:spPr>
        <p:txBody>
          <a:bodyPr wrap="square" rtlCol="0">
            <a:spAutoFit/>
          </a:bodyPr>
          <a:lstStyle/>
          <a:p>
            <a:r>
              <a:rPr lang="zh-CN" altLang="en-US" sz="1600" b="1" dirty="0"/>
              <a:t>引脚数目和排列</a:t>
            </a:r>
          </a:p>
        </p:txBody>
      </p:sp>
      <p:sp>
        <p:nvSpPr>
          <p:cNvPr id="17" name="椭圆 16">
            <a:extLst>
              <a:ext uri="{FF2B5EF4-FFF2-40B4-BE49-F238E27FC236}">
                <a16:creationId xmlns:a16="http://schemas.microsoft.com/office/drawing/2014/main" id="{091DA89D-EEB0-40BC-B7BD-1F082D931E81}"/>
              </a:ext>
            </a:extLst>
          </p:cNvPr>
          <p:cNvSpPr/>
          <p:nvPr/>
        </p:nvSpPr>
        <p:spPr>
          <a:xfrm>
            <a:off x="749594" y="2408090"/>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607A7902-E7BA-4EBF-9FAC-078A509C1F66}"/>
              </a:ext>
            </a:extLst>
          </p:cNvPr>
          <p:cNvSpPr txBox="1"/>
          <p:nvPr/>
        </p:nvSpPr>
        <p:spPr>
          <a:xfrm>
            <a:off x="1007754" y="2696300"/>
            <a:ext cx="1688790" cy="338554"/>
          </a:xfrm>
          <a:prstGeom prst="rect">
            <a:avLst/>
          </a:prstGeom>
          <a:noFill/>
        </p:spPr>
        <p:txBody>
          <a:bodyPr wrap="square" rtlCol="0">
            <a:spAutoFit/>
          </a:bodyPr>
          <a:lstStyle/>
          <a:p>
            <a:r>
              <a:rPr lang="zh-CN" altLang="en-US" sz="1600" b="1" dirty="0"/>
              <a:t>固定和锁定装置</a:t>
            </a:r>
          </a:p>
        </p:txBody>
      </p:sp>
      <p:sp>
        <p:nvSpPr>
          <p:cNvPr id="19" name="椭圆 18">
            <a:extLst>
              <a:ext uri="{FF2B5EF4-FFF2-40B4-BE49-F238E27FC236}">
                <a16:creationId xmlns:a16="http://schemas.microsoft.com/office/drawing/2014/main" id="{723A8DB7-2C74-4726-8D1B-6861A127A089}"/>
              </a:ext>
            </a:extLst>
          </p:cNvPr>
          <p:cNvSpPr/>
          <p:nvPr/>
        </p:nvSpPr>
        <p:spPr>
          <a:xfrm>
            <a:off x="749594" y="2781602"/>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a:extLst>
              <a:ext uri="{FF2B5EF4-FFF2-40B4-BE49-F238E27FC236}">
                <a16:creationId xmlns:a16="http://schemas.microsoft.com/office/drawing/2014/main" id="{7356EAC6-6F7A-45CB-8A79-A19133FD3284}"/>
              </a:ext>
            </a:extLst>
          </p:cNvPr>
          <p:cNvGrpSpPr/>
          <p:nvPr/>
        </p:nvGrpSpPr>
        <p:grpSpPr>
          <a:xfrm>
            <a:off x="6989158" y="1136390"/>
            <a:ext cx="4036495" cy="4923774"/>
            <a:chOff x="6989158" y="1136390"/>
            <a:chExt cx="4036495" cy="4923774"/>
          </a:xfrm>
        </p:grpSpPr>
        <p:pic>
          <p:nvPicPr>
            <p:cNvPr id="21" name="图片 20">
              <a:extLst>
                <a:ext uri="{FF2B5EF4-FFF2-40B4-BE49-F238E27FC236}">
                  <a16:creationId xmlns:a16="http://schemas.microsoft.com/office/drawing/2014/main" id="{D13E8246-BF0A-40C4-A8FC-D1D5B769C597}"/>
                </a:ext>
              </a:extLst>
            </p:cNvPr>
            <p:cNvPicPr>
              <a:picLocks noChangeAspect="1"/>
            </p:cNvPicPr>
            <p:nvPr/>
          </p:nvPicPr>
          <p:blipFill>
            <a:blip r:embed="rId3"/>
            <a:stretch>
              <a:fillRect/>
            </a:stretch>
          </p:blipFill>
          <p:spPr>
            <a:xfrm>
              <a:off x="6989158" y="1136390"/>
              <a:ext cx="4036495" cy="4531639"/>
            </a:xfrm>
            <a:prstGeom prst="rect">
              <a:avLst/>
            </a:prstGeom>
          </p:spPr>
        </p:pic>
        <p:sp>
          <p:nvSpPr>
            <p:cNvPr id="22" name="文本框 21">
              <a:extLst>
                <a:ext uri="{FF2B5EF4-FFF2-40B4-BE49-F238E27FC236}">
                  <a16:creationId xmlns:a16="http://schemas.microsoft.com/office/drawing/2014/main" id="{EB0CCA73-FAA2-411C-808A-7639DA51770E}"/>
                </a:ext>
              </a:extLst>
            </p:cNvPr>
            <p:cNvSpPr txBox="1"/>
            <p:nvPr/>
          </p:nvSpPr>
          <p:spPr>
            <a:xfrm>
              <a:off x="7922948" y="5721610"/>
              <a:ext cx="2168913" cy="338554"/>
            </a:xfrm>
            <a:prstGeom prst="rect">
              <a:avLst/>
            </a:prstGeom>
            <a:noFill/>
          </p:spPr>
          <p:txBody>
            <a:bodyPr wrap="square" rtlCol="0">
              <a:spAutoFit/>
            </a:bodyPr>
            <a:lstStyle/>
            <a:p>
              <a:pPr algn="ctr"/>
              <a:r>
                <a:rPr lang="en-US" altLang="zh-CN" sz="1600" b="1" dirty="0"/>
                <a:t>RJ45</a:t>
              </a:r>
              <a:r>
                <a:rPr lang="zh-CN" altLang="en-US" sz="1600" b="1" dirty="0"/>
                <a:t>插座的机械特性</a:t>
              </a:r>
            </a:p>
          </p:txBody>
        </p:sp>
      </p:grpSp>
      <p:sp>
        <p:nvSpPr>
          <p:cNvPr id="119" name="íS1îďè">
            <a:extLst>
              <a:ext uri="{FF2B5EF4-FFF2-40B4-BE49-F238E27FC236}">
                <a16:creationId xmlns:a16="http://schemas.microsoft.com/office/drawing/2014/main" id="{13950EFF-6015-4F00-8557-0F578094BBE2}"/>
              </a:ext>
            </a:extLst>
          </p:cNvPr>
          <p:cNvSpPr txBox="1"/>
          <p:nvPr/>
        </p:nvSpPr>
        <p:spPr>
          <a:xfrm>
            <a:off x="922419"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机械特性</a:t>
            </a:r>
          </a:p>
        </p:txBody>
      </p:sp>
      <p:sp>
        <p:nvSpPr>
          <p:cNvPr id="31" name="íS1îďè">
            <a:extLst>
              <a:ext uri="{FF2B5EF4-FFF2-40B4-BE49-F238E27FC236}">
                <a16:creationId xmlns:a16="http://schemas.microsoft.com/office/drawing/2014/main" id="{CBD594B6-0BFD-4AC2-9D00-93E2AE2FF02E}"/>
              </a:ext>
            </a:extLst>
          </p:cNvPr>
          <p:cNvSpPr txBox="1"/>
          <p:nvPr/>
        </p:nvSpPr>
        <p:spPr>
          <a:xfrm>
            <a:off x="3855341"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电气特性</a:t>
            </a:r>
          </a:p>
        </p:txBody>
      </p:sp>
      <p:sp>
        <p:nvSpPr>
          <p:cNvPr id="34" name="íS1îďè">
            <a:extLst>
              <a:ext uri="{FF2B5EF4-FFF2-40B4-BE49-F238E27FC236}">
                <a16:creationId xmlns:a16="http://schemas.microsoft.com/office/drawing/2014/main" id="{C8F8B543-14B5-410C-A6F5-43A928D10162}"/>
              </a:ext>
            </a:extLst>
          </p:cNvPr>
          <p:cNvSpPr txBox="1"/>
          <p:nvPr/>
        </p:nvSpPr>
        <p:spPr>
          <a:xfrm>
            <a:off x="922419"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功能特性</a:t>
            </a:r>
          </a:p>
        </p:txBody>
      </p:sp>
      <p:sp>
        <p:nvSpPr>
          <p:cNvPr id="37" name="íS1îďè">
            <a:extLst>
              <a:ext uri="{FF2B5EF4-FFF2-40B4-BE49-F238E27FC236}">
                <a16:creationId xmlns:a16="http://schemas.microsoft.com/office/drawing/2014/main" id="{238DC4F5-6B0E-4FDB-89FB-40E4AABCBB60}"/>
              </a:ext>
            </a:extLst>
          </p:cNvPr>
          <p:cNvSpPr txBox="1"/>
          <p:nvPr/>
        </p:nvSpPr>
        <p:spPr>
          <a:xfrm>
            <a:off x="3855341"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过程特性</a:t>
            </a:r>
          </a:p>
        </p:txBody>
      </p:sp>
    </p:spTree>
    <p:custDataLst>
      <p:tags r:id="rId1"/>
    </p:custDataLst>
    <p:extLst>
      <p:ext uri="{BB962C8B-B14F-4D97-AF65-F5344CB8AC3E}">
        <p14:creationId xmlns:p14="http://schemas.microsoft.com/office/powerpoint/2010/main" val="2063387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50" fill="hold">
                                          <p:stCondLst>
                                            <p:cond delay="0"/>
                                          </p:stCondLst>
                                        </p:cTn>
                                        <p:tgtEl>
                                          <p:spTgt spid="119"/>
                                        </p:tgtEl>
                                        <p:attrNameLst>
                                          <p:attrName>r</p:attrName>
                                        </p:attrNameLst>
                                      </p:cBhvr>
                                    </p:animRot>
                                    <p:animRot by="-240000">
                                      <p:cBhvr>
                                        <p:cTn id="7" dur="100" fill="hold">
                                          <p:stCondLst>
                                            <p:cond delay="100"/>
                                          </p:stCondLst>
                                        </p:cTn>
                                        <p:tgtEl>
                                          <p:spTgt spid="119"/>
                                        </p:tgtEl>
                                        <p:attrNameLst>
                                          <p:attrName>r</p:attrName>
                                        </p:attrNameLst>
                                      </p:cBhvr>
                                    </p:animRot>
                                    <p:animRot by="240000">
                                      <p:cBhvr>
                                        <p:cTn id="8" dur="100" fill="hold">
                                          <p:stCondLst>
                                            <p:cond delay="200"/>
                                          </p:stCondLst>
                                        </p:cTn>
                                        <p:tgtEl>
                                          <p:spTgt spid="119"/>
                                        </p:tgtEl>
                                        <p:attrNameLst>
                                          <p:attrName>r</p:attrName>
                                        </p:attrNameLst>
                                      </p:cBhvr>
                                    </p:animRot>
                                    <p:animRot by="-240000">
                                      <p:cBhvr>
                                        <p:cTn id="9" dur="100" fill="hold">
                                          <p:stCondLst>
                                            <p:cond delay="300"/>
                                          </p:stCondLst>
                                        </p:cTn>
                                        <p:tgtEl>
                                          <p:spTgt spid="119"/>
                                        </p:tgtEl>
                                        <p:attrNameLst>
                                          <p:attrName>r</p:attrName>
                                        </p:attrNameLst>
                                      </p:cBhvr>
                                    </p:animRot>
                                    <p:animRot by="120000">
                                      <p:cBhvr>
                                        <p:cTn id="10" dur="100" fill="hold">
                                          <p:stCondLst>
                                            <p:cond delay="400"/>
                                          </p:stCondLst>
                                        </p:cTn>
                                        <p:tgtEl>
                                          <p:spTgt spid="119"/>
                                        </p:tgtEl>
                                        <p:attrNameLst>
                                          <p:attrName>r</p:attrName>
                                        </p:attrNameLst>
                                      </p:cBhvr>
                                    </p:animRo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wipe(up)">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p:cTn id="19" dur="500" fill="hold"/>
                                        <p:tgtEl>
                                          <p:spTgt spid="15"/>
                                        </p:tgtEl>
                                        <p:attrNameLst>
                                          <p:attrName>ppt_w</p:attrName>
                                        </p:attrNameLst>
                                      </p:cBhvr>
                                      <p:tavLst>
                                        <p:tav tm="0">
                                          <p:val>
                                            <p:fltVal val="0"/>
                                          </p:val>
                                        </p:tav>
                                        <p:tav tm="100000">
                                          <p:val>
                                            <p:strVal val="#ppt_w"/>
                                          </p:val>
                                        </p:tav>
                                      </p:tavLst>
                                    </p:anim>
                                    <p:anim calcmode="lin" valueType="num">
                                      <p:cBhvr>
                                        <p:cTn id="20" dur="500" fill="hold"/>
                                        <p:tgtEl>
                                          <p:spTgt spid="15"/>
                                        </p:tgtEl>
                                        <p:attrNameLst>
                                          <p:attrName>ppt_h</p:attrName>
                                        </p:attrNameLst>
                                      </p:cBhvr>
                                      <p:tavLst>
                                        <p:tav tm="0">
                                          <p:val>
                                            <p:fltVal val="0"/>
                                          </p:val>
                                        </p:tav>
                                        <p:tav tm="100000">
                                          <p:val>
                                            <p:strVal val="#ppt_h"/>
                                          </p:val>
                                        </p:tav>
                                      </p:tavLst>
                                    </p:anim>
                                    <p:animEffect transition="in" filter="fade">
                                      <p:cBhvr>
                                        <p:cTn id="21" dur="500"/>
                                        <p:tgtEl>
                                          <p:spTgt spid="15"/>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p:cTn id="29" dur="500" fill="hold"/>
                                        <p:tgtEl>
                                          <p:spTgt spid="17"/>
                                        </p:tgtEl>
                                        <p:attrNameLst>
                                          <p:attrName>ppt_w</p:attrName>
                                        </p:attrNameLst>
                                      </p:cBhvr>
                                      <p:tavLst>
                                        <p:tav tm="0">
                                          <p:val>
                                            <p:fltVal val="0"/>
                                          </p:val>
                                        </p:tav>
                                        <p:tav tm="100000">
                                          <p:val>
                                            <p:strVal val="#ppt_w"/>
                                          </p:val>
                                        </p:tav>
                                      </p:tavLst>
                                    </p:anim>
                                    <p:anim calcmode="lin" valueType="num">
                                      <p:cBhvr>
                                        <p:cTn id="30" dur="500" fill="hold"/>
                                        <p:tgtEl>
                                          <p:spTgt spid="17"/>
                                        </p:tgtEl>
                                        <p:attrNameLst>
                                          <p:attrName>ppt_h</p:attrName>
                                        </p:attrNameLst>
                                      </p:cBhvr>
                                      <p:tavLst>
                                        <p:tav tm="0">
                                          <p:val>
                                            <p:fltVal val="0"/>
                                          </p:val>
                                        </p:tav>
                                        <p:tav tm="100000">
                                          <p:val>
                                            <p:strVal val="#ppt_h"/>
                                          </p:val>
                                        </p:tav>
                                      </p:tavLst>
                                    </p:anim>
                                    <p:animEffect transition="in" filter="fade">
                                      <p:cBhvr>
                                        <p:cTn id="31" dur="500"/>
                                        <p:tgtEl>
                                          <p:spTgt spid="17"/>
                                        </p:tgtEl>
                                      </p:cBhvr>
                                    </p:animEffect>
                                  </p:childTnLst>
                                </p:cTn>
                              </p:par>
                            </p:childTnLst>
                          </p:cTn>
                        </p:par>
                        <p:par>
                          <p:cTn id="32" fill="hold">
                            <p:stCondLst>
                              <p:cond delay="500"/>
                            </p:stCondLst>
                            <p:childTnLst>
                              <p:par>
                                <p:cTn id="33" presetID="1" presetClass="entr" presetSubtype="0" fill="hold" grpId="0" nodeType="afterEffect">
                                  <p:stCondLst>
                                    <p:cond delay="0"/>
                                  </p:stCondLst>
                                  <p:iterate type="lt">
                                    <p:tmAbs val="100"/>
                                  </p:iterate>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p:cTn id="39" dur="500" fill="hold"/>
                                        <p:tgtEl>
                                          <p:spTgt spid="19"/>
                                        </p:tgtEl>
                                        <p:attrNameLst>
                                          <p:attrName>ppt_w</p:attrName>
                                        </p:attrNameLst>
                                      </p:cBhvr>
                                      <p:tavLst>
                                        <p:tav tm="0">
                                          <p:val>
                                            <p:fltVal val="0"/>
                                          </p:val>
                                        </p:tav>
                                        <p:tav tm="100000">
                                          <p:val>
                                            <p:strVal val="#ppt_w"/>
                                          </p:val>
                                        </p:tav>
                                      </p:tavLst>
                                    </p:anim>
                                    <p:anim calcmode="lin" valueType="num">
                                      <p:cBhvr>
                                        <p:cTn id="40" dur="500" fill="hold"/>
                                        <p:tgtEl>
                                          <p:spTgt spid="19"/>
                                        </p:tgtEl>
                                        <p:attrNameLst>
                                          <p:attrName>ppt_h</p:attrName>
                                        </p:attrNameLst>
                                      </p:cBhvr>
                                      <p:tavLst>
                                        <p:tav tm="0">
                                          <p:val>
                                            <p:fltVal val="0"/>
                                          </p:val>
                                        </p:tav>
                                        <p:tav tm="100000">
                                          <p:val>
                                            <p:strVal val="#ppt_h"/>
                                          </p:val>
                                        </p:tav>
                                      </p:tavLst>
                                    </p:anim>
                                    <p:animEffect transition="in" filter="fade">
                                      <p:cBhvr>
                                        <p:cTn id="41" dur="500"/>
                                        <p:tgtEl>
                                          <p:spTgt spid="19"/>
                                        </p:tgtEl>
                                      </p:cBhvr>
                                    </p:animEffect>
                                  </p:childTnLst>
                                </p:cTn>
                              </p:par>
                            </p:childTnLst>
                          </p:cTn>
                        </p:par>
                        <p:par>
                          <p:cTn id="42" fill="hold">
                            <p:stCondLst>
                              <p:cond delay="500"/>
                            </p:stCondLst>
                            <p:childTnLst>
                              <p:par>
                                <p:cTn id="43" presetID="1" presetClass="entr" presetSubtype="0" fill="hold" grpId="0" nodeType="afterEffect">
                                  <p:stCondLst>
                                    <p:cond delay="0"/>
                                  </p:stCondLst>
                                  <p:iterate type="lt">
                                    <p:tmAbs val="100"/>
                                  </p:iterate>
                                  <p:childTnLst>
                                    <p:set>
                                      <p:cBhvr>
                                        <p:cTn id="44" dur="1" fill="hold">
                                          <p:stCondLst>
                                            <p:cond delay="0"/>
                                          </p:stCondLst>
                                        </p:cTn>
                                        <p:tgtEl>
                                          <p:spTgt spid="1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30" presetClass="entr" presetSubtype="0"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800" decel="100000"/>
                                        <p:tgtEl>
                                          <p:spTgt spid="5"/>
                                        </p:tgtEl>
                                      </p:cBhvr>
                                    </p:animEffect>
                                    <p:anim calcmode="lin" valueType="num">
                                      <p:cBhvr>
                                        <p:cTn id="50" dur="800" decel="100000" fill="hold"/>
                                        <p:tgtEl>
                                          <p:spTgt spid="5"/>
                                        </p:tgtEl>
                                        <p:attrNameLst>
                                          <p:attrName>style.rotation</p:attrName>
                                        </p:attrNameLst>
                                      </p:cBhvr>
                                      <p:tavLst>
                                        <p:tav tm="0">
                                          <p:val>
                                            <p:fltVal val="-90"/>
                                          </p:val>
                                        </p:tav>
                                        <p:tav tm="100000">
                                          <p:val>
                                            <p:fltVal val="0"/>
                                          </p:val>
                                        </p:tav>
                                      </p:tavLst>
                                    </p:anim>
                                    <p:anim calcmode="lin" valueType="num">
                                      <p:cBhvr>
                                        <p:cTn id="51" dur="800" decel="100000" fill="hold"/>
                                        <p:tgtEl>
                                          <p:spTgt spid="5"/>
                                        </p:tgtEl>
                                        <p:attrNameLst>
                                          <p:attrName>ppt_x</p:attrName>
                                        </p:attrNameLst>
                                      </p:cBhvr>
                                      <p:tavLst>
                                        <p:tav tm="0">
                                          <p:val>
                                            <p:strVal val="#ppt_x+0.4"/>
                                          </p:val>
                                        </p:tav>
                                        <p:tav tm="100000">
                                          <p:val>
                                            <p:strVal val="#ppt_x-0.05"/>
                                          </p:val>
                                        </p:tav>
                                      </p:tavLst>
                                    </p:anim>
                                    <p:anim calcmode="lin" valueType="num">
                                      <p:cBhvr>
                                        <p:cTn id="52" dur="800" decel="100000" fill="hold"/>
                                        <p:tgtEl>
                                          <p:spTgt spid="5"/>
                                        </p:tgtEl>
                                        <p:attrNameLst>
                                          <p:attrName>ppt_y</p:attrName>
                                        </p:attrNameLst>
                                      </p:cBhvr>
                                      <p:tavLst>
                                        <p:tav tm="0">
                                          <p:val>
                                            <p:strVal val="#ppt_y-0.4"/>
                                          </p:val>
                                        </p:tav>
                                        <p:tav tm="100000">
                                          <p:val>
                                            <p:strVal val="#ppt_y+0.1"/>
                                          </p:val>
                                        </p:tav>
                                      </p:tavLst>
                                    </p:anim>
                                    <p:anim calcmode="lin" valueType="num">
                                      <p:cBhvr>
                                        <p:cTn id="53"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54"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animBg="1"/>
      <p:bldP spid="16" grpId="0"/>
      <p:bldP spid="17" grpId="0" animBg="1"/>
      <p:bldP spid="18" grpId="0"/>
      <p:bldP spid="19" grpId="0" animBg="1"/>
      <p:bldP spid="119" grpId="0" animBg="1"/>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5" name="矩形 14">
            <a:extLst>
              <a:ext uri="{FF2B5EF4-FFF2-40B4-BE49-F238E27FC236}">
                <a16:creationId xmlns:a16="http://schemas.microsoft.com/office/drawing/2014/main" id="{0E53BDF0-BE4F-43F5-8848-0BD3B98EE0C7}"/>
              </a:ext>
            </a:extLst>
          </p:cNvPr>
          <p:cNvSpPr/>
          <p:nvPr/>
        </p:nvSpPr>
        <p:spPr>
          <a:xfrm>
            <a:off x="104995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grpSp>
        <p:nvGrpSpPr>
          <p:cNvPr id="49" name="组合 48">
            <a:extLst>
              <a:ext uri="{FF2B5EF4-FFF2-40B4-BE49-F238E27FC236}">
                <a16:creationId xmlns:a16="http://schemas.microsoft.com/office/drawing/2014/main" id="{33C9C140-9997-4A23-9E67-5C36497466BA}"/>
              </a:ext>
            </a:extLst>
          </p:cNvPr>
          <p:cNvGrpSpPr/>
          <p:nvPr/>
        </p:nvGrpSpPr>
        <p:grpSpPr>
          <a:xfrm>
            <a:off x="498610" y="2273490"/>
            <a:ext cx="11194780" cy="3788611"/>
            <a:chOff x="498610" y="2273490"/>
            <a:chExt cx="11194780" cy="3788611"/>
          </a:xfrm>
        </p:grpSpPr>
        <p:cxnSp>
          <p:nvCxnSpPr>
            <p:cNvPr id="42" name="直接连接符 41">
              <a:extLst>
                <a:ext uri="{FF2B5EF4-FFF2-40B4-BE49-F238E27FC236}">
                  <a16:creationId xmlns:a16="http://schemas.microsoft.com/office/drawing/2014/main" id="{83A7307B-3B66-4447-9B33-9E5B9DD4CB75}"/>
                </a:ext>
              </a:extLst>
            </p:cNvPr>
            <p:cNvCxnSpPr>
              <a:cxnSpLocks/>
            </p:cNvCxnSpPr>
            <p:nvPr/>
          </p:nvCxnSpPr>
          <p:spPr>
            <a:xfrm>
              <a:off x="10524596" y="3103697"/>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8104A057-4701-4821-A84D-7943F7BE324B}"/>
                </a:ext>
              </a:extLst>
            </p:cNvPr>
            <p:cNvCxnSpPr/>
            <p:nvPr/>
          </p:nvCxnSpPr>
          <p:spPr>
            <a:xfrm>
              <a:off x="10524596" y="5273276"/>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235050EC-2205-47C3-936E-B4D3D9078DD2}"/>
                </a:ext>
              </a:extLst>
            </p:cNvPr>
            <p:cNvCxnSpPr/>
            <p:nvPr/>
          </p:nvCxnSpPr>
          <p:spPr>
            <a:xfrm>
              <a:off x="10524596" y="4188487"/>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74232149-254F-4112-9607-5AF86F593675}"/>
                </a:ext>
              </a:extLst>
            </p:cNvPr>
            <p:cNvCxnSpPr>
              <a:cxnSpLocks/>
            </p:cNvCxnSpPr>
            <p:nvPr/>
          </p:nvCxnSpPr>
          <p:spPr>
            <a:xfrm>
              <a:off x="880012" y="3103697"/>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B1C0C1CD-A365-4A1B-9C76-0FC55FA21713}"/>
                </a:ext>
              </a:extLst>
            </p:cNvPr>
            <p:cNvCxnSpPr/>
            <p:nvPr/>
          </p:nvCxnSpPr>
          <p:spPr>
            <a:xfrm>
              <a:off x="880012" y="5273276"/>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52EC3A23-172C-4644-AB74-F44BBB903130}"/>
                </a:ext>
              </a:extLst>
            </p:cNvPr>
            <p:cNvCxnSpPr/>
            <p:nvPr/>
          </p:nvCxnSpPr>
          <p:spPr>
            <a:xfrm>
              <a:off x="880012" y="4188487"/>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BB779A3D-EF69-47A3-B81F-5991ED74BAE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8610" y="2664004"/>
              <a:ext cx="471085" cy="581928"/>
            </a:xfrm>
            <a:prstGeom prst="rect">
              <a:avLst/>
            </a:prstGeom>
          </p:spPr>
        </p:pic>
        <p:pic>
          <p:nvPicPr>
            <p:cNvPr id="19" name="图形 18">
              <a:extLst>
                <a:ext uri="{FF2B5EF4-FFF2-40B4-BE49-F238E27FC236}">
                  <a16:creationId xmlns:a16="http://schemas.microsoft.com/office/drawing/2014/main" id="{6AC48D17-0437-4581-B88D-A5C66B5227F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98610" y="4894467"/>
              <a:ext cx="471085" cy="581928"/>
            </a:xfrm>
            <a:prstGeom prst="rect">
              <a:avLst/>
            </a:prstGeom>
          </p:spPr>
        </p:pic>
        <p:pic>
          <p:nvPicPr>
            <p:cNvPr id="21" name="图形 20">
              <a:extLst>
                <a:ext uri="{FF2B5EF4-FFF2-40B4-BE49-F238E27FC236}">
                  <a16:creationId xmlns:a16="http://schemas.microsoft.com/office/drawing/2014/main" id="{51A8B5B1-63A9-4CEB-8C07-34F1BDD1C7F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98610" y="3809678"/>
              <a:ext cx="471085" cy="581928"/>
            </a:xfrm>
            <a:prstGeom prst="rect">
              <a:avLst/>
            </a:prstGeom>
          </p:spPr>
        </p:pic>
        <p:sp>
          <p:nvSpPr>
            <p:cNvPr id="4" name="矩形 3">
              <a:extLst>
                <a:ext uri="{FF2B5EF4-FFF2-40B4-BE49-F238E27FC236}">
                  <a16:creationId xmlns:a16="http://schemas.microsoft.com/office/drawing/2014/main" id="{89821BDE-A2F2-480A-98FF-DC9E8A09EA58}"/>
                </a:ext>
              </a:extLst>
            </p:cNvPr>
            <p:cNvSpPr/>
            <p:nvPr/>
          </p:nvSpPr>
          <p:spPr>
            <a:xfrm>
              <a:off x="1624730" y="2275847"/>
              <a:ext cx="838986" cy="3786253"/>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rPr>
                <a:t>复</a:t>
              </a:r>
              <a:endParaRPr lang="en-US" altLang="zh-CN" sz="2000" b="1" dirty="0">
                <a:latin typeface="+mn-ea"/>
              </a:endParaRPr>
            </a:p>
            <a:p>
              <a:pPr algn="ctr"/>
              <a:r>
                <a:rPr lang="zh-CN" altLang="en-US" sz="2000" b="1" dirty="0">
                  <a:latin typeface="+mn-ea"/>
                </a:rPr>
                <a:t>用</a:t>
              </a:r>
              <a:endParaRPr lang="en-US" altLang="zh-CN" sz="2000" b="1" dirty="0">
                <a:latin typeface="+mn-ea"/>
              </a:endParaRPr>
            </a:p>
            <a:p>
              <a:pPr algn="ctr"/>
              <a:r>
                <a:rPr lang="zh-CN" altLang="en-US" sz="2000" b="1" dirty="0">
                  <a:latin typeface="+mn-ea"/>
                </a:rPr>
                <a:t>器</a:t>
              </a:r>
            </a:p>
          </p:txBody>
        </p:sp>
        <p:sp>
          <p:nvSpPr>
            <p:cNvPr id="25" name="矩形 24">
              <a:extLst>
                <a:ext uri="{FF2B5EF4-FFF2-40B4-BE49-F238E27FC236}">
                  <a16:creationId xmlns:a16="http://schemas.microsoft.com/office/drawing/2014/main" id="{AD5DBB04-0695-44D3-9D46-EA52B1BF0B58}"/>
                </a:ext>
              </a:extLst>
            </p:cNvPr>
            <p:cNvSpPr/>
            <p:nvPr/>
          </p:nvSpPr>
          <p:spPr>
            <a:xfrm>
              <a:off x="9770479" y="2273490"/>
              <a:ext cx="838986" cy="3786253"/>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rPr>
                <a:t>分</a:t>
              </a:r>
              <a:endParaRPr lang="en-US" altLang="zh-CN" sz="2000" b="1" dirty="0">
                <a:latin typeface="+mn-ea"/>
              </a:endParaRPr>
            </a:p>
            <a:p>
              <a:pPr algn="ctr"/>
              <a:r>
                <a:rPr lang="zh-CN" altLang="en-US" sz="2000" b="1" dirty="0">
                  <a:latin typeface="+mn-ea"/>
                </a:rPr>
                <a:t>用</a:t>
              </a:r>
              <a:endParaRPr lang="en-US" altLang="zh-CN" sz="2000" b="1" dirty="0">
                <a:latin typeface="+mn-ea"/>
              </a:endParaRPr>
            </a:p>
            <a:p>
              <a:pPr algn="ctr"/>
              <a:r>
                <a:rPr lang="zh-CN" altLang="en-US" sz="2000" b="1" dirty="0">
                  <a:latin typeface="+mn-ea"/>
                </a:rPr>
                <a:t>器</a:t>
              </a:r>
            </a:p>
          </p:txBody>
        </p:sp>
        <p:sp>
          <p:nvSpPr>
            <p:cNvPr id="26" name="矩形 25">
              <a:extLst>
                <a:ext uri="{FF2B5EF4-FFF2-40B4-BE49-F238E27FC236}">
                  <a16:creationId xmlns:a16="http://schemas.microsoft.com/office/drawing/2014/main" id="{F57F38E7-7F83-4D1E-9CD5-E9BEF54CC890}"/>
                </a:ext>
              </a:extLst>
            </p:cNvPr>
            <p:cNvSpPr/>
            <p:nvPr/>
          </p:nvSpPr>
          <p:spPr>
            <a:xfrm>
              <a:off x="2463716" y="2275848"/>
              <a:ext cx="7306763" cy="378625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rPr>
                <a:t>传输媒体</a:t>
              </a:r>
            </a:p>
          </p:txBody>
        </p:sp>
        <p:pic>
          <p:nvPicPr>
            <p:cNvPr id="45" name="图形 44">
              <a:extLst>
                <a:ext uri="{FF2B5EF4-FFF2-40B4-BE49-F238E27FC236}">
                  <a16:creationId xmlns:a16="http://schemas.microsoft.com/office/drawing/2014/main" id="{C12F9949-F6F4-4B3A-8A94-DBEE445874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22305" y="2664004"/>
              <a:ext cx="471085" cy="581928"/>
            </a:xfrm>
            <a:prstGeom prst="rect">
              <a:avLst/>
            </a:prstGeom>
          </p:spPr>
        </p:pic>
        <p:pic>
          <p:nvPicPr>
            <p:cNvPr id="46" name="图形 45">
              <a:extLst>
                <a:ext uri="{FF2B5EF4-FFF2-40B4-BE49-F238E27FC236}">
                  <a16:creationId xmlns:a16="http://schemas.microsoft.com/office/drawing/2014/main" id="{196FFCAC-5CC4-4A80-AA1A-A0B65022901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222305" y="4894467"/>
              <a:ext cx="471085" cy="581928"/>
            </a:xfrm>
            <a:prstGeom prst="rect">
              <a:avLst/>
            </a:prstGeom>
          </p:spPr>
        </p:pic>
        <p:pic>
          <p:nvPicPr>
            <p:cNvPr id="47" name="图形 46">
              <a:extLst>
                <a:ext uri="{FF2B5EF4-FFF2-40B4-BE49-F238E27FC236}">
                  <a16:creationId xmlns:a16="http://schemas.microsoft.com/office/drawing/2014/main" id="{B1353ADF-1902-4A6C-92E2-15D47683950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222305" y="3809678"/>
              <a:ext cx="471085" cy="581928"/>
            </a:xfrm>
            <a:prstGeom prst="rect">
              <a:avLst/>
            </a:prstGeom>
          </p:spPr>
        </p:pic>
      </p:grpSp>
    </p:spTree>
    <p:custDataLst>
      <p:tags r:id="rId1"/>
    </p:custDataLst>
    <p:extLst>
      <p:ext uri="{BB962C8B-B14F-4D97-AF65-F5344CB8AC3E}">
        <p14:creationId xmlns:p14="http://schemas.microsoft.com/office/powerpoint/2010/main" val="8131143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0" presetClass="entr" presetSubtype="0" fill="hold" nodeType="click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800" decel="100000"/>
                                        <p:tgtEl>
                                          <p:spTgt spid="49"/>
                                        </p:tgtEl>
                                      </p:cBhvr>
                                    </p:animEffect>
                                    <p:anim calcmode="lin" valueType="num">
                                      <p:cBhvr>
                                        <p:cTn id="13" dur="800" decel="100000" fill="hold"/>
                                        <p:tgtEl>
                                          <p:spTgt spid="49"/>
                                        </p:tgtEl>
                                        <p:attrNameLst>
                                          <p:attrName>style.rotation</p:attrName>
                                        </p:attrNameLst>
                                      </p:cBhvr>
                                      <p:tavLst>
                                        <p:tav tm="0">
                                          <p:val>
                                            <p:fltVal val="-90"/>
                                          </p:val>
                                        </p:tav>
                                        <p:tav tm="100000">
                                          <p:val>
                                            <p:fltVal val="0"/>
                                          </p:val>
                                        </p:tav>
                                      </p:tavLst>
                                    </p:anim>
                                    <p:anim calcmode="lin" valueType="num">
                                      <p:cBhvr>
                                        <p:cTn id="14" dur="800" decel="100000" fill="hold"/>
                                        <p:tgtEl>
                                          <p:spTgt spid="49"/>
                                        </p:tgtEl>
                                        <p:attrNameLst>
                                          <p:attrName>ppt_x</p:attrName>
                                        </p:attrNameLst>
                                      </p:cBhvr>
                                      <p:tavLst>
                                        <p:tav tm="0">
                                          <p:val>
                                            <p:strVal val="#ppt_x+0.4"/>
                                          </p:val>
                                        </p:tav>
                                        <p:tav tm="100000">
                                          <p:val>
                                            <p:strVal val="#ppt_x-0.05"/>
                                          </p:val>
                                        </p:tav>
                                      </p:tavLst>
                                    </p:anim>
                                    <p:anim calcmode="lin" valueType="num">
                                      <p:cBhvr>
                                        <p:cTn id="15" dur="800" decel="100000" fill="hold"/>
                                        <p:tgtEl>
                                          <p:spTgt spid="49"/>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49"/>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49"/>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直接连接符 41">
            <a:extLst>
              <a:ext uri="{FF2B5EF4-FFF2-40B4-BE49-F238E27FC236}">
                <a16:creationId xmlns:a16="http://schemas.microsoft.com/office/drawing/2014/main" id="{83A7307B-3B66-4447-9B33-9E5B9DD4CB75}"/>
              </a:ext>
            </a:extLst>
          </p:cNvPr>
          <p:cNvCxnSpPr>
            <a:cxnSpLocks/>
          </p:cNvCxnSpPr>
          <p:nvPr/>
        </p:nvCxnSpPr>
        <p:spPr>
          <a:xfrm>
            <a:off x="10524596" y="3103697"/>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8104A057-4701-4821-A84D-7943F7BE324B}"/>
              </a:ext>
            </a:extLst>
          </p:cNvPr>
          <p:cNvCxnSpPr/>
          <p:nvPr/>
        </p:nvCxnSpPr>
        <p:spPr>
          <a:xfrm>
            <a:off x="10524596" y="5273276"/>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235050EC-2205-47C3-936E-B4D3D9078DD2}"/>
              </a:ext>
            </a:extLst>
          </p:cNvPr>
          <p:cNvCxnSpPr/>
          <p:nvPr/>
        </p:nvCxnSpPr>
        <p:spPr>
          <a:xfrm>
            <a:off x="10524596" y="4188487"/>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5" name="矩形 14">
            <a:extLst>
              <a:ext uri="{FF2B5EF4-FFF2-40B4-BE49-F238E27FC236}">
                <a16:creationId xmlns:a16="http://schemas.microsoft.com/office/drawing/2014/main" id="{0E53BDF0-BE4F-43F5-8848-0BD3B98EE0C7}"/>
              </a:ext>
            </a:extLst>
          </p:cNvPr>
          <p:cNvSpPr/>
          <p:nvPr/>
        </p:nvSpPr>
        <p:spPr>
          <a:xfrm>
            <a:off x="104995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cxnSp>
        <p:nvCxnSpPr>
          <p:cNvPr id="31" name="直接连接符 30">
            <a:extLst>
              <a:ext uri="{FF2B5EF4-FFF2-40B4-BE49-F238E27FC236}">
                <a16:creationId xmlns:a16="http://schemas.microsoft.com/office/drawing/2014/main" id="{74232149-254F-4112-9607-5AF86F593675}"/>
              </a:ext>
            </a:extLst>
          </p:cNvPr>
          <p:cNvCxnSpPr>
            <a:cxnSpLocks/>
          </p:cNvCxnSpPr>
          <p:nvPr/>
        </p:nvCxnSpPr>
        <p:spPr>
          <a:xfrm>
            <a:off x="880012" y="3103697"/>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B1C0C1CD-A365-4A1B-9C76-0FC55FA21713}"/>
              </a:ext>
            </a:extLst>
          </p:cNvPr>
          <p:cNvCxnSpPr/>
          <p:nvPr/>
        </p:nvCxnSpPr>
        <p:spPr>
          <a:xfrm>
            <a:off x="880012" y="5273276"/>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52EC3A23-172C-4644-AB74-F44BBB903130}"/>
              </a:ext>
            </a:extLst>
          </p:cNvPr>
          <p:cNvCxnSpPr/>
          <p:nvPr/>
        </p:nvCxnSpPr>
        <p:spPr>
          <a:xfrm>
            <a:off x="880012" y="4188487"/>
            <a:ext cx="7447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图形 17">
            <a:extLst>
              <a:ext uri="{FF2B5EF4-FFF2-40B4-BE49-F238E27FC236}">
                <a16:creationId xmlns:a16="http://schemas.microsoft.com/office/drawing/2014/main" id="{BB779A3D-EF69-47A3-B81F-5991ED74BAE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8610" y="2664004"/>
            <a:ext cx="471085" cy="581928"/>
          </a:xfrm>
          <a:prstGeom prst="rect">
            <a:avLst/>
          </a:prstGeom>
        </p:spPr>
      </p:pic>
      <p:pic>
        <p:nvPicPr>
          <p:cNvPr id="19" name="图形 18">
            <a:extLst>
              <a:ext uri="{FF2B5EF4-FFF2-40B4-BE49-F238E27FC236}">
                <a16:creationId xmlns:a16="http://schemas.microsoft.com/office/drawing/2014/main" id="{6AC48D17-0437-4581-B88D-A5C66B5227F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98610" y="4894467"/>
            <a:ext cx="471085" cy="581928"/>
          </a:xfrm>
          <a:prstGeom prst="rect">
            <a:avLst/>
          </a:prstGeom>
        </p:spPr>
      </p:pic>
      <p:pic>
        <p:nvPicPr>
          <p:cNvPr id="21" name="图形 20">
            <a:extLst>
              <a:ext uri="{FF2B5EF4-FFF2-40B4-BE49-F238E27FC236}">
                <a16:creationId xmlns:a16="http://schemas.microsoft.com/office/drawing/2014/main" id="{51A8B5B1-63A9-4CEB-8C07-34F1BDD1C7F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98610" y="3809678"/>
            <a:ext cx="471085" cy="581928"/>
          </a:xfrm>
          <a:prstGeom prst="rect">
            <a:avLst/>
          </a:prstGeom>
        </p:spPr>
      </p:pic>
      <p:sp>
        <p:nvSpPr>
          <p:cNvPr id="4" name="矩形 3">
            <a:extLst>
              <a:ext uri="{FF2B5EF4-FFF2-40B4-BE49-F238E27FC236}">
                <a16:creationId xmlns:a16="http://schemas.microsoft.com/office/drawing/2014/main" id="{89821BDE-A2F2-480A-98FF-DC9E8A09EA58}"/>
              </a:ext>
            </a:extLst>
          </p:cNvPr>
          <p:cNvSpPr/>
          <p:nvPr/>
        </p:nvSpPr>
        <p:spPr>
          <a:xfrm>
            <a:off x="1624730" y="2275847"/>
            <a:ext cx="838986" cy="3786253"/>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rPr>
              <a:t>复</a:t>
            </a:r>
            <a:endParaRPr lang="en-US" altLang="zh-CN" sz="2000" b="1" dirty="0">
              <a:latin typeface="+mn-ea"/>
            </a:endParaRPr>
          </a:p>
          <a:p>
            <a:pPr algn="ctr"/>
            <a:r>
              <a:rPr lang="zh-CN" altLang="en-US" sz="2000" b="1" dirty="0">
                <a:latin typeface="+mn-ea"/>
              </a:rPr>
              <a:t>用</a:t>
            </a:r>
            <a:endParaRPr lang="en-US" altLang="zh-CN" sz="2000" b="1" dirty="0">
              <a:latin typeface="+mn-ea"/>
            </a:endParaRPr>
          </a:p>
          <a:p>
            <a:pPr algn="ctr"/>
            <a:r>
              <a:rPr lang="zh-CN" altLang="en-US" sz="2000" b="1" dirty="0">
                <a:latin typeface="+mn-ea"/>
              </a:rPr>
              <a:t>器</a:t>
            </a:r>
          </a:p>
        </p:txBody>
      </p:sp>
      <p:sp>
        <p:nvSpPr>
          <p:cNvPr id="25" name="矩形 24">
            <a:extLst>
              <a:ext uri="{FF2B5EF4-FFF2-40B4-BE49-F238E27FC236}">
                <a16:creationId xmlns:a16="http://schemas.microsoft.com/office/drawing/2014/main" id="{AD5DBB04-0695-44D3-9D46-EA52B1BF0B58}"/>
              </a:ext>
            </a:extLst>
          </p:cNvPr>
          <p:cNvSpPr/>
          <p:nvPr/>
        </p:nvSpPr>
        <p:spPr>
          <a:xfrm>
            <a:off x="9770479" y="2273490"/>
            <a:ext cx="838986" cy="3786253"/>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rPr>
              <a:t>分</a:t>
            </a:r>
            <a:endParaRPr lang="en-US" altLang="zh-CN" sz="2000" b="1" dirty="0">
              <a:latin typeface="+mn-ea"/>
            </a:endParaRPr>
          </a:p>
          <a:p>
            <a:pPr algn="ctr"/>
            <a:r>
              <a:rPr lang="zh-CN" altLang="en-US" sz="2000" b="1" dirty="0">
                <a:latin typeface="+mn-ea"/>
              </a:rPr>
              <a:t>用</a:t>
            </a:r>
            <a:endParaRPr lang="en-US" altLang="zh-CN" sz="2000" b="1" dirty="0">
              <a:latin typeface="+mn-ea"/>
            </a:endParaRPr>
          </a:p>
          <a:p>
            <a:pPr algn="ctr"/>
            <a:r>
              <a:rPr lang="zh-CN" altLang="en-US" sz="2000" b="1" dirty="0">
                <a:latin typeface="+mn-ea"/>
              </a:rPr>
              <a:t>器</a:t>
            </a:r>
          </a:p>
        </p:txBody>
      </p:sp>
      <p:sp>
        <p:nvSpPr>
          <p:cNvPr id="26" name="矩形 25">
            <a:extLst>
              <a:ext uri="{FF2B5EF4-FFF2-40B4-BE49-F238E27FC236}">
                <a16:creationId xmlns:a16="http://schemas.microsoft.com/office/drawing/2014/main" id="{F57F38E7-7F83-4D1E-9CD5-E9BEF54CC890}"/>
              </a:ext>
            </a:extLst>
          </p:cNvPr>
          <p:cNvSpPr/>
          <p:nvPr/>
        </p:nvSpPr>
        <p:spPr>
          <a:xfrm>
            <a:off x="2463716" y="2275848"/>
            <a:ext cx="7306763" cy="378625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rPr>
              <a:t>传输媒体</a:t>
            </a:r>
          </a:p>
        </p:txBody>
      </p:sp>
      <p:graphicFrame>
        <p:nvGraphicFramePr>
          <p:cNvPr id="35" name="表格 41">
            <a:extLst>
              <a:ext uri="{FF2B5EF4-FFF2-40B4-BE49-F238E27FC236}">
                <a16:creationId xmlns:a16="http://schemas.microsoft.com/office/drawing/2014/main" id="{70D417B0-19F3-486C-91A5-667BBDF69366}"/>
              </a:ext>
            </a:extLst>
          </p:cNvPr>
          <p:cNvGraphicFramePr>
            <a:graphicFrameLocks noGrp="1"/>
          </p:cNvGraphicFramePr>
          <p:nvPr/>
        </p:nvGraphicFramePr>
        <p:xfrm>
          <a:off x="2463714" y="2271132"/>
          <a:ext cx="7306763" cy="3790969"/>
        </p:xfrm>
        <a:graphic>
          <a:graphicData uri="http://schemas.openxmlformats.org/drawingml/2006/table">
            <a:tbl>
              <a:tblPr firstRow="1" bandRow="1">
                <a:tableStyleId>{5C22544A-7EE6-4342-B048-85BDC9FD1C3A}</a:tableStyleId>
              </a:tblPr>
              <a:tblGrid>
                <a:gridCol w="7306763">
                  <a:extLst>
                    <a:ext uri="{9D8B030D-6E8A-4147-A177-3AD203B41FA5}">
                      <a16:colId xmlns:a16="http://schemas.microsoft.com/office/drawing/2014/main" val="2808172401"/>
                    </a:ext>
                  </a:extLst>
                </a:gridCol>
              </a:tblGrid>
              <a:tr h="541567">
                <a:tc>
                  <a:txBody>
                    <a:bodyPr/>
                    <a:lstStyle/>
                    <a:p>
                      <a:pPr algn="ctr"/>
                      <a:endParaRPr lang="zh-CN" altLang="en-US"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42486167"/>
                  </a:ext>
                </a:extLst>
              </a:tr>
              <a:tr h="541567">
                <a:tc>
                  <a:txBody>
                    <a:bodyPr/>
                    <a:lstStyle/>
                    <a:p>
                      <a:pPr algn="ctr"/>
                      <a:r>
                        <a:rPr lang="zh-CN" altLang="en-US" b="1" dirty="0">
                          <a:solidFill>
                            <a:schemeClr val="bg1"/>
                          </a:solidFill>
                        </a:rPr>
                        <a:t>子信道</a:t>
                      </a:r>
                      <a:r>
                        <a:rPr lang="en-US" altLang="zh-CN" b="1" dirty="0">
                          <a:solidFill>
                            <a:schemeClr val="bg1"/>
                          </a:solidFill>
                        </a:rPr>
                        <a:t>1</a:t>
                      </a:r>
                      <a:r>
                        <a:rPr lang="zh-CN" altLang="en-US" b="1" dirty="0">
                          <a:solidFill>
                            <a:schemeClr val="bg1"/>
                          </a:solidFill>
                        </a:rPr>
                        <a:t>（子频带</a:t>
                      </a:r>
                      <a:r>
                        <a:rPr lang="en-US" altLang="zh-CN" b="1" dirty="0">
                          <a:solidFill>
                            <a:schemeClr val="bg1"/>
                          </a:solidFill>
                        </a:rPr>
                        <a:t>1</a:t>
                      </a:r>
                      <a:r>
                        <a:rPr lang="zh-CN" altLang="en-US" b="1" dirty="0">
                          <a:solidFill>
                            <a:schemeClr val="bg1"/>
                          </a:solidFill>
                        </a:rPr>
                        <a:t>）</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97561752"/>
                  </a:ext>
                </a:extLst>
              </a:tr>
              <a:tr h="541567">
                <a:tc>
                  <a:txBody>
                    <a:bodyPr/>
                    <a:lstStyle/>
                    <a:p>
                      <a:pPr algn="ctr"/>
                      <a:endParaRPr lang="zh-CN" altLang="en-US"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74703762"/>
                  </a:ext>
                </a:extLst>
              </a:tr>
              <a:tr h="541567">
                <a:tc>
                  <a:txBody>
                    <a:bodyPr/>
                    <a:lstStyle/>
                    <a:p>
                      <a:pPr algn="ctr"/>
                      <a:r>
                        <a:rPr lang="zh-CN" altLang="en-US" b="1" dirty="0">
                          <a:solidFill>
                            <a:schemeClr val="bg1"/>
                          </a:solidFill>
                        </a:rPr>
                        <a:t>子信道</a:t>
                      </a:r>
                      <a:r>
                        <a:rPr lang="en-US" altLang="zh-CN" b="1" dirty="0">
                          <a:solidFill>
                            <a:schemeClr val="bg1"/>
                          </a:solidFill>
                        </a:rPr>
                        <a:t>2</a:t>
                      </a:r>
                      <a:r>
                        <a:rPr lang="zh-CN" altLang="en-US" b="1" dirty="0">
                          <a:solidFill>
                            <a:schemeClr val="bg1"/>
                          </a:solidFill>
                        </a:rPr>
                        <a:t>（子频带</a:t>
                      </a:r>
                      <a:r>
                        <a:rPr lang="en-US" altLang="zh-CN" b="1" dirty="0">
                          <a:solidFill>
                            <a:schemeClr val="bg1"/>
                          </a:solidFill>
                        </a:rPr>
                        <a:t>2</a:t>
                      </a:r>
                      <a:r>
                        <a:rPr lang="zh-CN" altLang="en-US" b="1" dirty="0">
                          <a:solidFill>
                            <a:schemeClr val="bg1"/>
                          </a:solidFill>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528439424"/>
                  </a:ext>
                </a:extLst>
              </a:tr>
              <a:tr h="541567">
                <a:tc>
                  <a:txBody>
                    <a:bodyPr/>
                    <a:lstStyle/>
                    <a:p>
                      <a:pPr algn="ctr"/>
                      <a:endParaRPr lang="zh-CN" altLang="en-US"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81240300"/>
                  </a:ext>
                </a:extLst>
              </a:tr>
              <a:tr h="541567">
                <a:tc>
                  <a:txBody>
                    <a:bodyPr/>
                    <a:lstStyle/>
                    <a:p>
                      <a:pPr algn="ctr"/>
                      <a:r>
                        <a:rPr lang="zh-CN" altLang="en-US" b="1" dirty="0">
                          <a:solidFill>
                            <a:schemeClr val="bg1"/>
                          </a:solidFill>
                        </a:rPr>
                        <a:t>子信道</a:t>
                      </a:r>
                      <a:r>
                        <a:rPr lang="en-US" altLang="zh-CN" b="1" dirty="0">
                          <a:solidFill>
                            <a:schemeClr val="bg1"/>
                          </a:solidFill>
                        </a:rPr>
                        <a:t>3</a:t>
                      </a:r>
                      <a:r>
                        <a:rPr lang="zh-CN" altLang="en-US" b="1" dirty="0">
                          <a:solidFill>
                            <a:schemeClr val="bg1"/>
                          </a:solidFill>
                        </a:rPr>
                        <a:t>（子频带</a:t>
                      </a:r>
                      <a:r>
                        <a:rPr lang="en-US" altLang="zh-CN" b="1" dirty="0">
                          <a:solidFill>
                            <a:schemeClr val="bg1"/>
                          </a:solidFill>
                        </a:rPr>
                        <a:t>3</a:t>
                      </a:r>
                      <a:r>
                        <a:rPr lang="zh-CN" altLang="en-US" b="1" dirty="0">
                          <a:solidFill>
                            <a:schemeClr val="bg1"/>
                          </a:solidFill>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594365699"/>
                  </a:ext>
                </a:extLst>
              </a:tr>
              <a:tr h="541567">
                <a:tc>
                  <a:txBody>
                    <a:bodyPr/>
                    <a:lstStyle/>
                    <a:p>
                      <a:pPr algn="ctr"/>
                      <a:endParaRPr lang="zh-CN" altLang="en-US" b="1"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52088200"/>
                  </a:ext>
                </a:extLst>
              </a:tr>
            </a:tbl>
          </a:graphicData>
        </a:graphic>
      </p:graphicFrame>
      <p:pic>
        <p:nvPicPr>
          <p:cNvPr id="45" name="图形 44">
            <a:extLst>
              <a:ext uri="{FF2B5EF4-FFF2-40B4-BE49-F238E27FC236}">
                <a16:creationId xmlns:a16="http://schemas.microsoft.com/office/drawing/2014/main" id="{C12F9949-F6F4-4B3A-8A94-DBEE445874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22305" y="2664004"/>
            <a:ext cx="471085" cy="581928"/>
          </a:xfrm>
          <a:prstGeom prst="rect">
            <a:avLst/>
          </a:prstGeom>
        </p:spPr>
      </p:pic>
      <p:pic>
        <p:nvPicPr>
          <p:cNvPr id="46" name="图形 45">
            <a:extLst>
              <a:ext uri="{FF2B5EF4-FFF2-40B4-BE49-F238E27FC236}">
                <a16:creationId xmlns:a16="http://schemas.microsoft.com/office/drawing/2014/main" id="{196FFCAC-5CC4-4A80-AA1A-A0B65022901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222305" y="4894467"/>
            <a:ext cx="471085" cy="581928"/>
          </a:xfrm>
          <a:prstGeom prst="rect">
            <a:avLst/>
          </a:prstGeom>
        </p:spPr>
      </p:pic>
      <p:pic>
        <p:nvPicPr>
          <p:cNvPr id="47" name="图形 46">
            <a:extLst>
              <a:ext uri="{FF2B5EF4-FFF2-40B4-BE49-F238E27FC236}">
                <a16:creationId xmlns:a16="http://schemas.microsoft.com/office/drawing/2014/main" id="{B1353ADF-1902-4A6C-92E2-15D47683950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222305" y="3809678"/>
            <a:ext cx="471085" cy="581928"/>
          </a:xfrm>
          <a:prstGeom prst="rect">
            <a:avLst/>
          </a:prstGeom>
        </p:spPr>
      </p:pic>
      <p:sp>
        <p:nvSpPr>
          <p:cNvPr id="27" name="文本框 26">
            <a:extLst>
              <a:ext uri="{FF2B5EF4-FFF2-40B4-BE49-F238E27FC236}">
                <a16:creationId xmlns:a16="http://schemas.microsoft.com/office/drawing/2014/main" id="{B8351E02-F951-423A-921F-9324539C88F6}"/>
              </a:ext>
            </a:extLst>
          </p:cNvPr>
          <p:cNvSpPr txBox="1"/>
          <p:nvPr/>
        </p:nvSpPr>
        <p:spPr>
          <a:xfrm>
            <a:off x="5473831" y="2355858"/>
            <a:ext cx="1244337" cy="369332"/>
          </a:xfrm>
          <a:prstGeom prst="rect">
            <a:avLst/>
          </a:prstGeom>
          <a:noFill/>
        </p:spPr>
        <p:txBody>
          <a:bodyPr wrap="square">
            <a:spAutoFit/>
          </a:bodyPr>
          <a:lstStyle/>
          <a:p>
            <a:pPr algn="ctr"/>
            <a:r>
              <a:rPr lang="zh-CN" altLang="en-US" b="1" dirty="0">
                <a:solidFill>
                  <a:schemeClr val="bg1"/>
                </a:solidFill>
              </a:rPr>
              <a:t>隔离频带</a:t>
            </a:r>
          </a:p>
        </p:txBody>
      </p:sp>
      <p:sp>
        <p:nvSpPr>
          <p:cNvPr id="28" name="文本框 27">
            <a:extLst>
              <a:ext uri="{FF2B5EF4-FFF2-40B4-BE49-F238E27FC236}">
                <a16:creationId xmlns:a16="http://schemas.microsoft.com/office/drawing/2014/main" id="{60BB7A9C-B4EF-4EB5-AA35-13EE2BAEFE2D}"/>
              </a:ext>
            </a:extLst>
          </p:cNvPr>
          <p:cNvSpPr txBox="1"/>
          <p:nvPr/>
        </p:nvSpPr>
        <p:spPr>
          <a:xfrm>
            <a:off x="5470688" y="3436186"/>
            <a:ext cx="1244337" cy="369332"/>
          </a:xfrm>
          <a:prstGeom prst="rect">
            <a:avLst/>
          </a:prstGeom>
          <a:noFill/>
        </p:spPr>
        <p:txBody>
          <a:bodyPr wrap="square">
            <a:spAutoFit/>
          </a:bodyPr>
          <a:lstStyle/>
          <a:p>
            <a:pPr algn="ctr"/>
            <a:r>
              <a:rPr lang="zh-CN" altLang="en-US" b="1" dirty="0">
                <a:solidFill>
                  <a:schemeClr val="bg1"/>
                </a:solidFill>
              </a:rPr>
              <a:t>隔离频带</a:t>
            </a:r>
          </a:p>
        </p:txBody>
      </p:sp>
      <p:sp>
        <p:nvSpPr>
          <p:cNvPr id="29" name="文本框 28">
            <a:extLst>
              <a:ext uri="{FF2B5EF4-FFF2-40B4-BE49-F238E27FC236}">
                <a16:creationId xmlns:a16="http://schemas.microsoft.com/office/drawing/2014/main" id="{FEF3B115-9DD6-4850-AF38-1F84EA154BB7}"/>
              </a:ext>
            </a:extLst>
          </p:cNvPr>
          <p:cNvSpPr txBox="1"/>
          <p:nvPr/>
        </p:nvSpPr>
        <p:spPr>
          <a:xfrm>
            <a:off x="5470687" y="4516514"/>
            <a:ext cx="1244337" cy="369332"/>
          </a:xfrm>
          <a:prstGeom prst="rect">
            <a:avLst/>
          </a:prstGeom>
          <a:noFill/>
        </p:spPr>
        <p:txBody>
          <a:bodyPr wrap="square">
            <a:spAutoFit/>
          </a:bodyPr>
          <a:lstStyle/>
          <a:p>
            <a:pPr algn="ctr"/>
            <a:r>
              <a:rPr lang="zh-CN" altLang="en-US" b="1" dirty="0">
                <a:solidFill>
                  <a:schemeClr val="bg1"/>
                </a:solidFill>
              </a:rPr>
              <a:t>隔离频带</a:t>
            </a:r>
          </a:p>
        </p:txBody>
      </p:sp>
      <p:sp>
        <p:nvSpPr>
          <p:cNvPr id="32" name="文本框 31">
            <a:extLst>
              <a:ext uri="{FF2B5EF4-FFF2-40B4-BE49-F238E27FC236}">
                <a16:creationId xmlns:a16="http://schemas.microsoft.com/office/drawing/2014/main" id="{6B07CA74-1E98-4DF5-8C49-B88A210BA68E}"/>
              </a:ext>
            </a:extLst>
          </p:cNvPr>
          <p:cNvSpPr txBox="1"/>
          <p:nvPr/>
        </p:nvSpPr>
        <p:spPr>
          <a:xfrm>
            <a:off x="5470686" y="5596841"/>
            <a:ext cx="1244337" cy="369332"/>
          </a:xfrm>
          <a:prstGeom prst="rect">
            <a:avLst/>
          </a:prstGeom>
          <a:noFill/>
        </p:spPr>
        <p:txBody>
          <a:bodyPr wrap="square">
            <a:spAutoFit/>
          </a:bodyPr>
          <a:lstStyle/>
          <a:p>
            <a:pPr algn="ctr"/>
            <a:r>
              <a:rPr lang="zh-CN" altLang="en-US" b="1" dirty="0">
                <a:solidFill>
                  <a:schemeClr val="bg1"/>
                </a:solidFill>
              </a:rPr>
              <a:t>隔离频带</a:t>
            </a:r>
          </a:p>
        </p:txBody>
      </p:sp>
    </p:spTree>
    <p:custDataLst>
      <p:tags r:id="rId1"/>
    </p:custDataLst>
    <p:extLst>
      <p:ext uri="{BB962C8B-B14F-4D97-AF65-F5344CB8AC3E}">
        <p14:creationId xmlns:p14="http://schemas.microsoft.com/office/powerpoint/2010/main" val="2884648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up)">
                                      <p:cBhvr>
                                        <p:cTn id="7" dur="10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p:cTn id="12" dur="500" fill="hold"/>
                                        <p:tgtEl>
                                          <p:spTgt spid="27"/>
                                        </p:tgtEl>
                                        <p:attrNameLst>
                                          <p:attrName>ppt_w</p:attrName>
                                        </p:attrNameLst>
                                      </p:cBhvr>
                                      <p:tavLst>
                                        <p:tav tm="0">
                                          <p:val>
                                            <p:fltVal val="0"/>
                                          </p:val>
                                        </p:tav>
                                        <p:tav tm="100000">
                                          <p:val>
                                            <p:strVal val="#ppt_w"/>
                                          </p:val>
                                        </p:tav>
                                      </p:tavLst>
                                    </p:anim>
                                    <p:anim calcmode="lin" valueType="num">
                                      <p:cBhvr>
                                        <p:cTn id="13" dur="500" fill="hold"/>
                                        <p:tgtEl>
                                          <p:spTgt spid="27"/>
                                        </p:tgtEl>
                                        <p:attrNameLst>
                                          <p:attrName>ppt_h</p:attrName>
                                        </p:attrNameLst>
                                      </p:cBhvr>
                                      <p:tavLst>
                                        <p:tav tm="0">
                                          <p:val>
                                            <p:fltVal val="0"/>
                                          </p:val>
                                        </p:tav>
                                        <p:tav tm="100000">
                                          <p:val>
                                            <p:strVal val="#ppt_h"/>
                                          </p:val>
                                        </p:tav>
                                      </p:tavLst>
                                    </p:anim>
                                    <p:anim calcmode="lin" valueType="num">
                                      <p:cBhvr>
                                        <p:cTn id="14" dur="500" fill="hold"/>
                                        <p:tgtEl>
                                          <p:spTgt spid="27"/>
                                        </p:tgtEl>
                                        <p:attrNameLst>
                                          <p:attrName>style.rotation</p:attrName>
                                        </p:attrNameLst>
                                      </p:cBhvr>
                                      <p:tavLst>
                                        <p:tav tm="0">
                                          <p:val>
                                            <p:fltVal val="360"/>
                                          </p:val>
                                        </p:tav>
                                        <p:tav tm="100000">
                                          <p:val>
                                            <p:fltVal val="0"/>
                                          </p:val>
                                        </p:tav>
                                      </p:tavLst>
                                    </p:anim>
                                    <p:animEffect transition="in" filter="fade">
                                      <p:cBhvr>
                                        <p:cTn id="15" dur="500"/>
                                        <p:tgtEl>
                                          <p:spTgt spid="27"/>
                                        </p:tgtEl>
                                      </p:cBhvr>
                                    </p:animEffect>
                                  </p:childTnLst>
                                </p:cTn>
                              </p:par>
                              <p:par>
                                <p:cTn id="16" presetID="49" presetClass="entr" presetSubtype="0" decel="10000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p:cTn id="18" dur="500" fill="hold"/>
                                        <p:tgtEl>
                                          <p:spTgt spid="28"/>
                                        </p:tgtEl>
                                        <p:attrNameLst>
                                          <p:attrName>ppt_w</p:attrName>
                                        </p:attrNameLst>
                                      </p:cBhvr>
                                      <p:tavLst>
                                        <p:tav tm="0">
                                          <p:val>
                                            <p:fltVal val="0"/>
                                          </p:val>
                                        </p:tav>
                                        <p:tav tm="100000">
                                          <p:val>
                                            <p:strVal val="#ppt_w"/>
                                          </p:val>
                                        </p:tav>
                                      </p:tavLst>
                                    </p:anim>
                                    <p:anim calcmode="lin" valueType="num">
                                      <p:cBhvr>
                                        <p:cTn id="19" dur="500" fill="hold"/>
                                        <p:tgtEl>
                                          <p:spTgt spid="28"/>
                                        </p:tgtEl>
                                        <p:attrNameLst>
                                          <p:attrName>ppt_h</p:attrName>
                                        </p:attrNameLst>
                                      </p:cBhvr>
                                      <p:tavLst>
                                        <p:tav tm="0">
                                          <p:val>
                                            <p:fltVal val="0"/>
                                          </p:val>
                                        </p:tav>
                                        <p:tav tm="100000">
                                          <p:val>
                                            <p:strVal val="#ppt_h"/>
                                          </p:val>
                                        </p:tav>
                                      </p:tavLst>
                                    </p:anim>
                                    <p:anim calcmode="lin" valueType="num">
                                      <p:cBhvr>
                                        <p:cTn id="20" dur="500" fill="hold"/>
                                        <p:tgtEl>
                                          <p:spTgt spid="28"/>
                                        </p:tgtEl>
                                        <p:attrNameLst>
                                          <p:attrName>style.rotation</p:attrName>
                                        </p:attrNameLst>
                                      </p:cBhvr>
                                      <p:tavLst>
                                        <p:tav tm="0">
                                          <p:val>
                                            <p:fltVal val="360"/>
                                          </p:val>
                                        </p:tav>
                                        <p:tav tm="100000">
                                          <p:val>
                                            <p:fltVal val="0"/>
                                          </p:val>
                                        </p:tav>
                                      </p:tavLst>
                                    </p:anim>
                                    <p:animEffect transition="in" filter="fade">
                                      <p:cBhvr>
                                        <p:cTn id="21" dur="500"/>
                                        <p:tgtEl>
                                          <p:spTgt spid="28"/>
                                        </p:tgtEl>
                                      </p:cBhvr>
                                    </p:animEffect>
                                  </p:childTnLst>
                                </p:cTn>
                              </p:par>
                              <p:par>
                                <p:cTn id="22" presetID="49" presetClass="entr" presetSubtype="0" decel="100000" fill="hold" grpId="0" nodeType="with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p:cTn id="24" dur="500" fill="hold"/>
                                        <p:tgtEl>
                                          <p:spTgt spid="29"/>
                                        </p:tgtEl>
                                        <p:attrNameLst>
                                          <p:attrName>ppt_w</p:attrName>
                                        </p:attrNameLst>
                                      </p:cBhvr>
                                      <p:tavLst>
                                        <p:tav tm="0">
                                          <p:val>
                                            <p:fltVal val="0"/>
                                          </p:val>
                                        </p:tav>
                                        <p:tav tm="100000">
                                          <p:val>
                                            <p:strVal val="#ppt_w"/>
                                          </p:val>
                                        </p:tav>
                                      </p:tavLst>
                                    </p:anim>
                                    <p:anim calcmode="lin" valueType="num">
                                      <p:cBhvr>
                                        <p:cTn id="25" dur="500" fill="hold"/>
                                        <p:tgtEl>
                                          <p:spTgt spid="29"/>
                                        </p:tgtEl>
                                        <p:attrNameLst>
                                          <p:attrName>ppt_h</p:attrName>
                                        </p:attrNameLst>
                                      </p:cBhvr>
                                      <p:tavLst>
                                        <p:tav tm="0">
                                          <p:val>
                                            <p:fltVal val="0"/>
                                          </p:val>
                                        </p:tav>
                                        <p:tav tm="100000">
                                          <p:val>
                                            <p:strVal val="#ppt_h"/>
                                          </p:val>
                                        </p:tav>
                                      </p:tavLst>
                                    </p:anim>
                                    <p:anim calcmode="lin" valueType="num">
                                      <p:cBhvr>
                                        <p:cTn id="26" dur="500" fill="hold"/>
                                        <p:tgtEl>
                                          <p:spTgt spid="29"/>
                                        </p:tgtEl>
                                        <p:attrNameLst>
                                          <p:attrName>style.rotation</p:attrName>
                                        </p:attrNameLst>
                                      </p:cBhvr>
                                      <p:tavLst>
                                        <p:tav tm="0">
                                          <p:val>
                                            <p:fltVal val="360"/>
                                          </p:val>
                                        </p:tav>
                                        <p:tav tm="100000">
                                          <p:val>
                                            <p:fltVal val="0"/>
                                          </p:val>
                                        </p:tav>
                                      </p:tavLst>
                                    </p:anim>
                                    <p:animEffect transition="in" filter="fade">
                                      <p:cBhvr>
                                        <p:cTn id="27" dur="500"/>
                                        <p:tgtEl>
                                          <p:spTgt spid="29"/>
                                        </p:tgtEl>
                                      </p:cBhvr>
                                    </p:animEffect>
                                  </p:childTnLst>
                                </p:cTn>
                              </p:par>
                              <p:par>
                                <p:cTn id="28" presetID="49" presetClass="entr" presetSubtype="0" decel="100000" fill="hold" grpId="0" nodeType="withEffect">
                                  <p:stCondLst>
                                    <p:cond delay="0"/>
                                  </p:stCondLst>
                                  <p:childTnLst>
                                    <p:set>
                                      <p:cBhvr>
                                        <p:cTn id="29" dur="1" fill="hold">
                                          <p:stCondLst>
                                            <p:cond delay="0"/>
                                          </p:stCondLst>
                                        </p:cTn>
                                        <p:tgtEl>
                                          <p:spTgt spid="32"/>
                                        </p:tgtEl>
                                        <p:attrNameLst>
                                          <p:attrName>style.visibility</p:attrName>
                                        </p:attrNameLst>
                                      </p:cBhvr>
                                      <p:to>
                                        <p:strVal val="visible"/>
                                      </p:to>
                                    </p:set>
                                    <p:anim calcmode="lin" valueType="num">
                                      <p:cBhvr>
                                        <p:cTn id="30" dur="500" fill="hold"/>
                                        <p:tgtEl>
                                          <p:spTgt spid="32"/>
                                        </p:tgtEl>
                                        <p:attrNameLst>
                                          <p:attrName>ppt_w</p:attrName>
                                        </p:attrNameLst>
                                      </p:cBhvr>
                                      <p:tavLst>
                                        <p:tav tm="0">
                                          <p:val>
                                            <p:fltVal val="0"/>
                                          </p:val>
                                        </p:tav>
                                        <p:tav tm="100000">
                                          <p:val>
                                            <p:strVal val="#ppt_w"/>
                                          </p:val>
                                        </p:tav>
                                      </p:tavLst>
                                    </p:anim>
                                    <p:anim calcmode="lin" valueType="num">
                                      <p:cBhvr>
                                        <p:cTn id="31" dur="500" fill="hold"/>
                                        <p:tgtEl>
                                          <p:spTgt spid="32"/>
                                        </p:tgtEl>
                                        <p:attrNameLst>
                                          <p:attrName>ppt_h</p:attrName>
                                        </p:attrNameLst>
                                      </p:cBhvr>
                                      <p:tavLst>
                                        <p:tav tm="0">
                                          <p:val>
                                            <p:fltVal val="0"/>
                                          </p:val>
                                        </p:tav>
                                        <p:tav tm="100000">
                                          <p:val>
                                            <p:strVal val="#ppt_h"/>
                                          </p:val>
                                        </p:tav>
                                      </p:tavLst>
                                    </p:anim>
                                    <p:anim calcmode="lin" valueType="num">
                                      <p:cBhvr>
                                        <p:cTn id="32" dur="500" fill="hold"/>
                                        <p:tgtEl>
                                          <p:spTgt spid="32"/>
                                        </p:tgtEl>
                                        <p:attrNameLst>
                                          <p:attrName>style.rotation</p:attrName>
                                        </p:attrNameLst>
                                      </p:cBhvr>
                                      <p:tavLst>
                                        <p:tav tm="0">
                                          <p:val>
                                            <p:fltVal val="360"/>
                                          </p:val>
                                        </p:tav>
                                        <p:tav tm="100000">
                                          <p:val>
                                            <p:fltVal val="0"/>
                                          </p:val>
                                        </p:tav>
                                      </p:tavLst>
                                    </p:anim>
                                    <p:animEffect transition="in" filter="fade">
                                      <p:cBhvr>
                                        <p:cTn id="3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2"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5" name="矩形 14">
            <a:extLst>
              <a:ext uri="{FF2B5EF4-FFF2-40B4-BE49-F238E27FC236}">
                <a16:creationId xmlns:a16="http://schemas.microsoft.com/office/drawing/2014/main" id="{0E53BDF0-BE4F-43F5-8848-0BD3B98EE0C7}"/>
              </a:ext>
            </a:extLst>
          </p:cNvPr>
          <p:cNvSpPr/>
          <p:nvPr/>
        </p:nvSpPr>
        <p:spPr>
          <a:xfrm>
            <a:off x="104995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pic>
        <p:nvPicPr>
          <p:cNvPr id="3" name="图片 2" descr="图片包含 图形用户界面&#10;&#10;描述已自动生成">
            <a:extLst>
              <a:ext uri="{FF2B5EF4-FFF2-40B4-BE49-F238E27FC236}">
                <a16:creationId xmlns:a16="http://schemas.microsoft.com/office/drawing/2014/main" id="{78B7EBD1-6178-49E3-8BA0-30D46FCD98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2013" y="3421163"/>
            <a:ext cx="7907973" cy="2687537"/>
          </a:xfrm>
          <a:prstGeom prst="rect">
            <a:avLst/>
          </a:prstGeom>
        </p:spPr>
      </p:pic>
      <p:sp>
        <p:nvSpPr>
          <p:cNvPr id="5" name="文本框 4">
            <a:extLst>
              <a:ext uri="{FF2B5EF4-FFF2-40B4-BE49-F238E27FC236}">
                <a16:creationId xmlns:a16="http://schemas.microsoft.com/office/drawing/2014/main" id="{BA2714CB-9687-481C-A983-0144C55D2C98}"/>
              </a:ext>
            </a:extLst>
          </p:cNvPr>
          <p:cNvSpPr txBox="1"/>
          <p:nvPr/>
        </p:nvSpPr>
        <p:spPr>
          <a:xfrm>
            <a:off x="2248292" y="2501513"/>
            <a:ext cx="7695415" cy="461665"/>
          </a:xfrm>
          <a:prstGeom prst="rect">
            <a:avLst/>
          </a:prstGeom>
          <a:noFill/>
        </p:spPr>
        <p:txBody>
          <a:bodyPr wrap="square" rtlCol="0">
            <a:spAutoFit/>
          </a:bodyPr>
          <a:lstStyle/>
          <a:p>
            <a:pPr algn="ctr"/>
            <a:r>
              <a:rPr lang="zh-CN" altLang="en-US" sz="2400" b="1" dirty="0"/>
              <a:t>频分复用的所有用户</a:t>
            </a:r>
            <a:r>
              <a:rPr lang="zh-CN" altLang="en-US" sz="2400" b="1" dirty="0">
                <a:solidFill>
                  <a:schemeClr val="accent1">
                    <a:lumMod val="75000"/>
                  </a:schemeClr>
                </a:solidFill>
              </a:rPr>
              <a:t>同时</a:t>
            </a:r>
            <a:r>
              <a:rPr lang="zh-CN" altLang="en-US" sz="2400" b="1" dirty="0"/>
              <a:t>占用不同的频带资源并行通信</a:t>
            </a:r>
          </a:p>
        </p:txBody>
      </p:sp>
    </p:spTree>
    <p:custDataLst>
      <p:tags r:id="rId1"/>
    </p:custDataLst>
    <p:extLst>
      <p:ext uri="{BB962C8B-B14F-4D97-AF65-F5344CB8AC3E}">
        <p14:creationId xmlns:p14="http://schemas.microsoft.com/office/powerpoint/2010/main" val="2059787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800" decel="100000"/>
                                        <p:tgtEl>
                                          <p:spTgt spid="5"/>
                                        </p:tgtEl>
                                      </p:cBhvr>
                                    </p:animEffect>
                                    <p:anim calcmode="lin" valueType="num">
                                      <p:cBhvr>
                                        <p:cTn id="14" dur="800" decel="100000" fill="hold"/>
                                        <p:tgtEl>
                                          <p:spTgt spid="5"/>
                                        </p:tgtEl>
                                        <p:attrNameLst>
                                          <p:attrName>style.rotation</p:attrName>
                                        </p:attrNameLst>
                                      </p:cBhvr>
                                      <p:tavLst>
                                        <p:tav tm="0">
                                          <p:val>
                                            <p:fltVal val="-90"/>
                                          </p:val>
                                        </p:tav>
                                        <p:tav tm="100000">
                                          <p:val>
                                            <p:fltVal val="0"/>
                                          </p:val>
                                        </p:tav>
                                      </p:tavLst>
                                    </p:anim>
                                    <p:anim calcmode="lin" valueType="num">
                                      <p:cBhvr>
                                        <p:cTn id="15" dur="800" decel="100000" fill="hold"/>
                                        <p:tgtEl>
                                          <p:spTgt spid="5"/>
                                        </p:tgtEl>
                                        <p:attrNameLst>
                                          <p:attrName>ppt_x</p:attrName>
                                        </p:attrNameLst>
                                      </p:cBhvr>
                                      <p:tavLst>
                                        <p:tav tm="0">
                                          <p:val>
                                            <p:strVal val="#ppt_x+0.4"/>
                                          </p:val>
                                        </p:tav>
                                        <p:tav tm="100000">
                                          <p:val>
                                            <p:strVal val="#ppt_x-0.05"/>
                                          </p:val>
                                        </p:tav>
                                      </p:tavLst>
                                    </p:anim>
                                    <p:anim calcmode="lin" valueType="num">
                                      <p:cBhvr>
                                        <p:cTn id="16" dur="800" decel="100000" fill="hold"/>
                                        <p:tgtEl>
                                          <p:spTgt spid="5"/>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2" name="矩形 11">
            <a:extLst>
              <a:ext uri="{FF2B5EF4-FFF2-40B4-BE49-F238E27FC236}">
                <a16:creationId xmlns:a16="http://schemas.microsoft.com/office/drawing/2014/main" id="{A227B54E-620B-4B85-88BC-5B79EA8106B6}"/>
              </a:ext>
            </a:extLst>
          </p:cNvPr>
          <p:cNvSpPr/>
          <p:nvPr/>
        </p:nvSpPr>
        <p:spPr>
          <a:xfrm>
            <a:off x="37652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grpSp>
        <p:nvGrpSpPr>
          <p:cNvPr id="19" name="组合 18">
            <a:extLst>
              <a:ext uri="{FF2B5EF4-FFF2-40B4-BE49-F238E27FC236}">
                <a16:creationId xmlns:a16="http://schemas.microsoft.com/office/drawing/2014/main" id="{D39A31EC-E351-4486-8736-53B641E6A99A}"/>
              </a:ext>
            </a:extLst>
          </p:cNvPr>
          <p:cNvGrpSpPr/>
          <p:nvPr/>
        </p:nvGrpSpPr>
        <p:grpSpPr>
          <a:xfrm>
            <a:off x="1007754" y="4718115"/>
            <a:ext cx="10492947" cy="367646"/>
            <a:chOff x="1007754" y="4718115"/>
            <a:chExt cx="10492947" cy="367646"/>
          </a:xfrm>
        </p:grpSpPr>
        <p:cxnSp>
          <p:nvCxnSpPr>
            <p:cNvPr id="4" name="直接箭头连接符 3">
              <a:extLst>
                <a:ext uri="{FF2B5EF4-FFF2-40B4-BE49-F238E27FC236}">
                  <a16:creationId xmlns:a16="http://schemas.microsoft.com/office/drawing/2014/main" id="{F360138D-8894-4FAF-A8FB-01295D112226}"/>
                </a:ext>
              </a:extLst>
            </p:cNvPr>
            <p:cNvCxnSpPr>
              <a:cxnSpLocks/>
            </p:cNvCxnSpPr>
            <p:nvPr/>
          </p:nvCxnSpPr>
          <p:spPr>
            <a:xfrm>
              <a:off x="1007754" y="4901938"/>
              <a:ext cx="9747497"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20024562-9210-4275-8978-543BF7B27BB1}"/>
                </a:ext>
              </a:extLst>
            </p:cNvPr>
            <p:cNvSpPr txBox="1"/>
            <p:nvPr/>
          </p:nvSpPr>
          <p:spPr>
            <a:xfrm>
              <a:off x="10755251" y="4718115"/>
              <a:ext cx="745450" cy="367646"/>
            </a:xfrm>
            <a:prstGeom prst="rect">
              <a:avLst/>
            </a:prstGeom>
            <a:noFill/>
          </p:spPr>
          <p:txBody>
            <a:bodyPr wrap="square" rtlCol="0">
              <a:spAutoFit/>
            </a:bodyPr>
            <a:lstStyle/>
            <a:p>
              <a:pPr algn="ctr"/>
              <a:r>
                <a:rPr lang="zh-CN" altLang="en-US" b="1" dirty="0"/>
                <a:t>时间</a:t>
              </a:r>
            </a:p>
          </p:txBody>
        </p:sp>
      </p:grpSp>
      <p:grpSp>
        <p:nvGrpSpPr>
          <p:cNvPr id="71" name="组合 70">
            <a:extLst>
              <a:ext uri="{FF2B5EF4-FFF2-40B4-BE49-F238E27FC236}">
                <a16:creationId xmlns:a16="http://schemas.microsoft.com/office/drawing/2014/main" id="{EF63A320-8BDE-479E-ABB4-169943BC5C4F}"/>
              </a:ext>
            </a:extLst>
          </p:cNvPr>
          <p:cNvGrpSpPr/>
          <p:nvPr/>
        </p:nvGrpSpPr>
        <p:grpSpPr>
          <a:xfrm>
            <a:off x="943208" y="3242161"/>
            <a:ext cx="9678938" cy="2051651"/>
            <a:chOff x="943208" y="3242161"/>
            <a:chExt cx="9678938" cy="2051651"/>
          </a:xfrm>
        </p:grpSpPr>
        <p:grpSp>
          <p:nvGrpSpPr>
            <p:cNvPr id="26" name="组合 25">
              <a:extLst>
                <a:ext uri="{FF2B5EF4-FFF2-40B4-BE49-F238E27FC236}">
                  <a16:creationId xmlns:a16="http://schemas.microsoft.com/office/drawing/2014/main" id="{2C9B3E59-42AB-443D-A0AA-2AC93C07E59B}"/>
                </a:ext>
              </a:extLst>
            </p:cNvPr>
            <p:cNvGrpSpPr/>
            <p:nvPr/>
          </p:nvGrpSpPr>
          <p:grpSpPr>
            <a:xfrm>
              <a:off x="943208" y="3242161"/>
              <a:ext cx="8827675" cy="2051651"/>
              <a:chOff x="943208" y="3242161"/>
              <a:chExt cx="8827675" cy="2051651"/>
            </a:xfrm>
          </p:grpSpPr>
          <p:grpSp>
            <p:nvGrpSpPr>
              <p:cNvPr id="16" name="组合 15">
                <a:extLst>
                  <a:ext uri="{FF2B5EF4-FFF2-40B4-BE49-F238E27FC236}">
                    <a16:creationId xmlns:a16="http://schemas.microsoft.com/office/drawing/2014/main" id="{DAF67A93-D4AC-4406-BDEA-E3617587D8CF}"/>
                  </a:ext>
                </a:extLst>
              </p:cNvPr>
              <p:cNvGrpSpPr/>
              <p:nvPr/>
            </p:nvGrpSpPr>
            <p:grpSpPr>
              <a:xfrm>
                <a:off x="943208" y="3242161"/>
                <a:ext cx="1898662" cy="2051651"/>
                <a:chOff x="943208" y="3242161"/>
                <a:chExt cx="1898662" cy="2051651"/>
              </a:xfrm>
            </p:grpSpPr>
            <p:grpSp>
              <p:nvGrpSpPr>
                <p:cNvPr id="14" name="组合 13">
                  <a:extLst>
                    <a:ext uri="{FF2B5EF4-FFF2-40B4-BE49-F238E27FC236}">
                      <a16:creationId xmlns:a16="http://schemas.microsoft.com/office/drawing/2014/main" id="{14F7A8A6-09A2-4153-AFF6-583ED59B2A31}"/>
                    </a:ext>
                  </a:extLst>
                </p:cNvPr>
                <p:cNvGrpSpPr/>
                <p:nvPr/>
              </p:nvGrpSpPr>
              <p:grpSpPr>
                <a:xfrm>
                  <a:off x="943208" y="3242161"/>
                  <a:ext cx="745450" cy="2051651"/>
                  <a:chOff x="943208" y="3242161"/>
                  <a:chExt cx="745450" cy="2051651"/>
                </a:xfrm>
              </p:grpSpPr>
              <p:sp>
                <p:nvSpPr>
                  <p:cNvPr id="13" name="矩形 12">
                    <a:extLst>
                      <a:ext uri="{FF2B5EF4-FFF2-40B4-BE49-F238E27FC236}">
                        <a16:creationId xmlns:a16="http://schemas.microsoft.com/office/drawing/2014/main" id="{64CA685A-4613-4948-B5B8-FDF1121DBE0A}"/>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D0DBF391-1DFF-40BB-8D37-46D39EFBF194}"/>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20" name="组合 19">
                  <a:extLst>
                    <a:ext uri="{FF2B5EF4-FFF2-40B4-BE49-F238E27FC236}">
                      <a16:creationId xmlns:a16="http://schemas.microsoft.com/office/drawing/2014/main" id="{7EF36FFD-890D-41C2-96A3-DB90F53F7373}"/>
                    </a:ext>
                  </a:extLst>
                </p:cNvPr>
                <p:cNvGrpSpPr/>
                <p:nvPr/>
              </p:nvGrpSpPr>
              <p:grpSpPr>
                <a:xfrm>
                  <a:off x="1519814" y="3242161"/>
                  <a:ext cx="745450" cy="2051651"/>
                  <a:chOff x="943208" y="3242161"/>
                  <a:chExt cx="745450" cy="2051651"/>
                </a:xfrm>
              </p:grpSpPr>
              <p:sp>
                <p:nvSpPr>
                  <p:cNvPr id="21" name="矩形 20">
                    <a:extLst>
                      <a:ext uri="{FF2B5EF4-FFF2-40B4-BE49-F238E27FC236}">
                        <a16:creationId xmlns:a16="http://schemas.microsoft.com/office/drawing/2014/main" id="{54AD3ED2-048B-45E3-9861-D549D1AC72AA}"/>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C37EC6A7-A4E4-470E-AA1A-6278217F24B2}"/>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23" name="组合 22">
                  <a:extLst>
                    <a:ext uri="{FF2B5EF4-FFF2-40B4-BE49-F238E27FC236}">
                      <a16:creationId xmlns:a16="http://schemas.microsoft.com/office/drawing/2014/main" id="{D47BCD4C-4327-4C6D-871A-5102DE6E55A8}"/>
                    </a:ext>
                  </a:extLst>
                </p:cNvPr>
                <p:cNvGrpSpPr/>
                <p:nvPr/>
              </p:nvGrpSpPr>
              <p:grpSpPr>
                <a:xfrm>
                  <a:off x="2096420" y="3242161"/>
                  <a:ext cx="745450" cy="2051651"/>
                  <a:chOff x="943208" y="3242161"/>
                  <a:chExt cx="745450" cy="2051651"/>
                </a:xfrm>
              </p:grpSpPr>
              <p:sp>
                <p:nvSpPr>
                  <p:cNvPr id="24" name="矩形 23">
                    <a:extLst>
                      <a:ext uri="{FF2B5EF4-FFF2-40B4-BE49-F238E27FC236}">
                        <a16:creationId xmlns:a16="http://schemas.microsoft.com/office/drawing/2014/main" id="{95120423-BC31-4FE3-B7F6-56214AE5C643}"/>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176804A7-3D49-474E-8833-101A4DD3C482}"/>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grpSp>
            <p:nvGrpSpPr>
              <p:cNvPr id="27" name="组合 26">
                <a:extLst>
                  <a:ext uri="{FF2B5EF4-FFF2-40B4-BE49-F238E27FC236}">
                    <a16:creationId xmlns:a16="http://schemas.microsoft.com/office/drawing/2014/main" id="{37E52C0B-486F-450C-908C-B5B68F3B3B97}"/>
                  </a:ext>
                </a:extLst>
              </p:cNvPr>
              <p:cNvGrpSpPr/>
              <p:nvPr/>
            </p:nvGrpSpPr>
            <p:grpSpPr>
              <a:xfrm>
                <a:off x="2673026" y="3242161"/>
                <a:ext cx="1898662" cy="2051651"/>
                <a:chOff x="943208" y="3242161"/>
                <a:chExt cx="1898662" cy="2051651"/>
              </a:xfrm>
            </p:grpSpPr>
            <p:grpSp>
              <p:nvGrpSpPr>
                <p:cNvPr id="28" name="组合 27">
                  <a:extLst>
                    <a:ext uri="{FF2B5EF4-FFF2-40B4-BE49-F238E27FC236}">
                      <a16:creationId xmlns:a16="http://schemas.microsoft.com/office/drawing/2014/main" id="{82BA613D-F30A-4E4E-BD19-0029A3E2396F}"/>
                    </a:ext>
                  </a:extLst>
                </p:cNvPr>
                <p:cNvGrpSpPr/>
                <p:nvPr/>
              </p:nvGrpSpPr>
              <p:grpSpPr>
                <a:xfrm>
                  <a:off x="943208" y="3242161"/>
                  <a:ext cx="745450" cy="2051651"/>
                  <a:chOff x="943208" y="3242161"/>
                  <a:chExt cx="745450" cy="2051651"/>
                </a:xfrm>
              </p:grpSpPr>
              <p:sp>
                <p:nvSpPr>
                  <p:cNvPr id="35" name="矩形 34">
                    <a:extLst>
                      <a:ext uri="{FF2B5EF4-FFF2-40B4-BE49-F238E27FC236}">
                        <a16:creationId xmlns:a16="http://schemas.microsoft.com/office/drawing/2014/main" id="{54E0F7A7-9C92-48B4-A93A-7CD18351FA2C}"/>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A68FAD8F-9509-44F6-9315-2AE8C8C7ED89}"/>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29" name="组合 28">
                  <a:extLst>
                    <a:ext uri="{FF2B5EF4-FFF2-40B4-BE49-F238E27FC236}">
                      <a16:creationId xmlns:a16="http://schemas.microsoft.com/office/drawing/2014/main" id="{27E29E6B-DB9E-441A-B9E8-C92A52554BF4}"/>
                    </a:ext>
                  </a:extLst>
                </p:cNvPr>
                <p:cNvGrpSpPr/>
                <p:nvPr/>
              </p:nvGrpSpPr>
              <p:grpSpPr>
                <a:xfrm>
                  <a:off x="1519814" y="3242161"/>
                  <a:ext cx="745450" cy="2051651"/>
                  <a:chOff x="943208" y="3242161"/>
                  <a:chExt cx="745450" cy="2051651"/>
                </a:xfrm>
              </p:grpSpPr>
              <p:sp>
                <p:nvSpPr>
                  <p:cNvPr id="33" name="矩形 32">
                    <a:extLst>
                      <a:ext uri="{FF2B5EF4-FFF2-40B4-BE49-F238E27FC236}">
                        <a16:creationId xmlns:a16="http://schemas.microsoft.com/office/drawing/2014/main" id="{43DC1286-573E-431A-9B9D-B56C645B44BA}"/>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2A99B1D4-90A0-407A-BF9B-5AAE1D889E65}"/>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30" name="组合 29">
                  <a:extLst>
                    <a:ext uri="{FF2B5EF4-FFF2-40B4-BE49-F238E27FC236}">
                      <a16:creationId xmlns:a16="http://schemas.microsoft.com/office/drawing/2014/main" id="{94069C36-421C-4661-BC69-E7599607110A}"/>
                    </a:ext>
                  </a:extLst>
                </p:cNvPr>
                <p:cNvGrpSpPr/>
                <p:nvPr/>
              </p:nvGrpSpPr>
              <p:grpSpPr>
                <a:xfrm>
                  <a:off x="2096420" y="3242161"/>
                  <a:ext cx="745450" cy="2051651"/>
                  <a:chOff x="943208" y="3242161"/>
                  <a:chExt cx="745450" cy="2051651"/>
                </a:xfrm>
              </p:grpSpPr>
              <p:sp>
                <p:nvSpPr>
                  <p:cNvPr id="31" name="矩形 30">
                    <a:extLst>
                      <a:ext uri="{FF2B5EF4-FFF2-40B4-BE49-F238E27FC236}">
                        <a16:creationId xmlns:a16="http://schemas.microsoft.com/office/drawing/2014/main" id="{192743B2-5D51-4800-93F6-652FFF0C00D8}"/>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6A912E8B-1B73-4B3C-8E70-974D86D0311A}"/>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grpSp>
            <p:nvGrpSpPr>
              <p:cNvPr id="39" name="组合 38">
                <a:extLst>
                  <a:ext uri="{FF2B5EF4-FFF2-40B4-BE49-F238E27FC236}">
                    <a16:creationId xmlns:a16="http://schemas.microsoft.com/office/drawing/2014/main" id="{230F203A-7837-4639-8ABC-4834894B6A19}"/>
                  </a:ext>
                </a:extLst>
              </p:cNvPr>
              <p:cNvGrpSpPr/>
              <p:nvPr/>
            </p:nvGrpSpPr>
            <p:grpSpPr>
              <a:xfrm>
                <a:off x="4402844" y="3242161"/>
                <a:ext cx="1898662" cy="2051651"/>
                <a:chOff x="943208" y="3242161"/>
                <a:chExt cx="1898662" cy="2051651"/>
              </a:xfrm>
            </p:grpSpPr>
            <p:grpSp>
              <p:nvGrpSpPr>
                <p:cNvPr id="41" name="组合 40">
                  <a:extLst>
                    <a:ext uri="{FF2B5EF4-FFF2-40B4-BE49-F238E27FC236}">
                      <a16:creationId xmlns:a16="http://schemas.microsoft.com/office/drawing/2014/main" id="{09344271-9267-48B6-A805-6282647B78C7}"/>
                    </a:ext>
                  </a:extLst>
                </p:cNvPr>
                <p:cNvGrpSpPr/>
                <p:nvPr/>
              </p:nvGrpSpPr>
              <p:grpSpPr>
                <a:xfrm>
                  <a:off x="943208" y="3242161"/>
                  <a:ext cx="745450" cy="2051651"/>
                  <a:chOff x="943208" y="3242161"/>
                  <a:chExt cx="745450" cy="2051651"/>
                </a:xfrm>
              </p:grpSpPr>
              <p:sp>
                <p:nvSpPr>
                  <p:cNvPr id="48" name="矩形 47">
                    <a:extLst>
                      <a:ext uri="{FF2B5EF4-FFF2-40B4-BE49-F238E27FC236}">
                        <a16:creationId xmlns:a16="http://schemas.microsoft.com/office/drawing/2014/main" id="{20FE0756-8B66-4F87-8CC0-DA6D0B53CCB7}"/>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272F68CB-7572-4334-A4FD-DC66FF89B185}"/>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42" name="组合 41">
                  <a:extLst>
                    <a:ext uri="{FF2B5EF4-FFF2-40B4-BE49-F238E27FC236}">
                      <a16:creationId xmlns:a16="http://schemas.microsoft.com/office/drawing/2014/main" id="{D3964437-43CC-4958-A4AC-F7737E1870F3}"/>
                    </a:ext>
                  </a:extLst>
                </p:cNvPr>
                <p:cNvGrpSpPr/>
                <p:nvPr/>
              </p:nvGrpSpPr>
              <p:grpSpPr>
                <a:xfrm>
                  <a:off x="1519814" y="3242161"/>
                  <a:ext cx="745450" cy="2051651"/>
                  <a:chOff x="943208" y="3242161"/>
                  <a:chExt cx="745450" cy="2051651"/>
                </a:xfrm>
              </p:grpSpPr>
              <p:sp>
                <p:nvSpPr>
                  <p:cNvPr id="46" name="矩形 45">
                    <a:extLst>
                      <a:ext uri="{FF2B5EF4-FFF2-40B4-BE49-F238E27FC236}">
                        <a16:creationId xmlns:a16="http://schemas.microsoft.com/office/drawing/2014/main" id="{585A4F9E-9FD0-4A70-886B-30FF29B91215}"/>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a16="http://schemas.microsoft.com/office/drawing/2014/main" id="{A545B114-0399-4325-A4AF-DF692003A1D2}"/>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43" name="组合 42">
                  <a:extLst>
                    <a:ext uri="{FF2B5EF4-FFF2-40B4-BE49-F238E27FC236}">
                      <a16:creationId xmlns:a16="http://schemas.microsoft.com/office/drawing/2014/main" id="{1DD95BD2-21A4-4CA5-96D3-100FD1F1F62F}"/>
                    </a:ext>
                  </a:extLst>
                </p:cNvPr>
                <p:cNvGrpSpPr/>
                <p:nvPr/>
              </p:nvGrpSpPr>
              <p:grpSpPr>
                <a:xfrm>
                  <a:off x="2096420" y="3242161"/>
                  <a:ext cx="745450" cy="2051651"/>
                  <a:chOff x="943208" y="3242161"/>
                  <a:chExt cx="745450" cy="2051651"/>
                </a:xfrm>
              </p:grpSpPr>
              <p:sp>
                <p:nvSpPr>
                  <p:cNvPr id="44" name="矩形 43">
                    <a:extLst>
                      <a:ext uri="{FF2B5EF4-FFF2-40B4-BE49-F238E27FC236}">
                        <a16:creationId xmlns:a16="http://schemas.microsoft.com/office/drawing/2014/main" id="{DFFB678E-8D85-4665-B666-D0EE396036A3}"/>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1654EDAF-3102-44F8-8C93-0F17E157E345}"/>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grpSp>
            <p:nvGrpSpPr>
              <p:cNvPr id="50" name="组合 49">
                <a:extLst>
                  <a:ext uri="{FF2B5EF4-FFF2-40B4-BE49-F238E27FC236}">
                    <a16:creationId xmlns:a16="http://schemas.microsoft.com/office/drawing/2014/main" id="{0190AE51-E7D2-4019-82AD-F41E9732563D}"/>
                  </a:ext>
                </a:extLst>
              </p:cNvPr>
              <p:cNvGrpSpPr/>
              <p:nvPr/>
            </p:nvGrpSpPr>
            <p:grpSpPr>
              <a:xfrm>
                <a:off x="6132662" y="3242161"/>
                <a:ext cx="1898662" cy="2051651"/>
                <a:chOff x="943208" y="3242161"/>
                <a:chExt cx="1898662" cy="2051651"/>
              </a:xfrm>
            </p:grpSpPr>
            <p:grpSp>
              <p:nvGrpSpPr>
                <p:cNvPr id="51" name="组合 50">
                  <a:extLst>
                    <a:ext uri="{FF2B5EF4-FFF2-40B4-BE49-F238E27FC236}">
                      <a16:creationId xmlns:a16="http://schemas.microsoft.com/office/drawing/2014/main" id="{ED2D5386-D66F-409F-B5B2-7C605838FD6D}"/>
                    </a:ext>
                  </a:extLst>
                </p:cNvPr>
                <p:cNvGrpSpPr/>
                <p:nvPr/>
              </p:nvGrpSpPr>
              <p:grpSpPr>
                <a:xfrm>
                  <a:off x="943208" y="3242161"/>
                  <a:ext cx="745450" cy="2051651"/>
                  <a:chOff x="943208" y="3242161"/>
                  <a:chExt cx="745450" cy="2051651"/>
                </a:xfrm>
              </p:grpSpPr>
              <p:sp>
                <p:nvSpPr>
                  <p:cNvPr id="58" name="矩形 57">
                    <a:extLst>
                      <a:ext uri="{FF2B5EF4-FFF2-40B4-BE49-F238E27FC236}">
                        <a16:creationId xmlns:a16="http://schemas.microsoft.com/office/drawing/2014/main" id="{8EA6E963-7BF7-42CE-99EE-31009A1BCA56}"/>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a:extLst>
                      <a:ext uri="{FF2B5EF4-FFF2-40B4-BE49-F238E27FC236}">
                        <a16:creationId xmlns:a16="http://schemas.microsoft.com/office/drawing/2014/main" id="{C04DE945-0CE2-4E69-99CA-FDF69EB3E855}"/>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52" name="组合 51">
                  <a:extLst>
                    <a:ext uri="{FF2B5EF4-FFF2-40B4-BE49-F238E27FC236}">
                      <a16:creationId xmlns:a16="http://schemas.microsoft.com/office/drawing/2014/main" id="{A95A7484-0329-4D1D-8FFF-06DF518B53EC}"/>
                    </a:ext>
                  </a:extLst>
                </p:cNvPr>
                <p:cNvGrpSpPr/>
                <p:nvPr/>
              </p:nvGrpSpPr>
              <p:grpSpPr>
                <a:xfrm>
                  <a:off x="1519814" y="3242161"/>
                  <a:ext cx="745450" cy="2051651"/>
                  <a:chOff x="943208" y="3242161"/>
                  <a:chExt cx="745450" cy="2051651"/>
                </a:xfrm>
              </p:grpSpPr>
              <p:sp>
                <p:nvSpPr>
                  <p:cNvPr id="56" name="矩形 55">
                    <a:extLst>
                      <a:ext uri="{FF2B5EF4-FFF2-40B4-BE49-F238E27FC236}">
                        <a16:creationId xmlns:a16="http://schemas.microsoft.com/office/drawing/2014/main" id="{F674CFFE-9912-4EF9-BE17-2DF7C9FFB4AD}"/>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56">
                    <a:extLst>
                      <a:ext uri="{FF2B5EF4-FFF2-40B4-BE49-F238E27FC236}">
                        <a16:creationId xmlns:a16="http://schemas.microsoft.com/office/drawing/2014/main" id="{4C71034B-7A94-4EC7-B7A9-AB91373DF686}"/>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53" name="组合 52">
                  <a:extLst>
                    <a:ext uri="{FF2B5EF4-FFF2-40B4-BE49-F238E27FC236}">
                      <a16:creationId xmlns:a16="http://schemas.microsoft.com/office/drawing/2014/main" id="{D8AEE44E-8348-42EB-B225-F31794DBF415}"/>
                    </a:ext>
                  </a:extLst>
                </p:cNvPr>
                <p:cNvGrpSpPr/>
                <p:nvPr/>
              </p:nvGrpSpPr>
              <p:grpSpPr>
                <a:xfrm>
                  <a:off x="2096420" y="3242161"/>
                  <a:ext cx="745450" cy="2051651"/>
                  <a:chOff x="943208" y="3242161"/>
                  <a:chExt cx="745450" cy="2051651"/>
                </a:xfrm>
              </p:grpSpPr>
              <p:sp>
                <p:nvSpPr>
                  <p:cNvPr id="54" name="矩形 53">
                    <a:extLst>
                      <a:ext uri="{FF2B5EF4-FFF2-40B4-BE49-F238E27FC236}">
                        <a16:creationId xmlns:a16="http://schemas.microsoft.com/office/drawing/2014/main" id="{FB518BC3-4BA1-469C-8ED0-2326E48DEB9E}"/>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a:extLst>
                      <a:ext uri="{FF2B5EF4-FFF2-40B4-BE49-F238E27FC236}">
                        <a16:creationId xmlns:a16="http://schemas.microsoft.com/office/drawing/2014/main" id="{FD9FE957-B787-44BD-B08F-10BCC55921B9}"/>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grpSp>
            <p:nvGrpSpPr>
              <p:cNvPr id="60" name="组合 59">
                <a:extLst>
                  <a:ext uri="{FF2B5EF4-FFF2-40B4-BE49-F238E27FC236}">
                    <a16:creationId xmlns:a16="http://schemas.microsoft.com/office/drawing/2014/main" id="{F45F08C2-A29D-4131-9EC5-0547557F53DC}"/>
                  </a:ext>
                </a:extLst>
              </p:cNvPr>
              <p:cNvGrpSpPr/>
              <p:nvPr/>
            </p:nvGrpSpPr>
            <p:grpSpPr>
              <a:xfrm>
                <a:off x="7872221" y="3242161"/>
                <a:ext cx="1898662" cy="2051651"/>
                <a:chOff x="943208" y="3242161"/>
                <a:chExt cx="1898662" cy="2051651"/>
              </a:xfrm>
            </p:grpSpPr>
            <p:grpSp>
              <p:nvGrpSpPr>
                <p:cNvPr id="61" name="组合 60">
                  <a:extLst>
                    <a:ext uri="{FF2B5EF4-FFF2-40B4-BE49-F238E27FC236}">
                      <a16:creationId xmlns:a16="http://schemas.microsoft.com/office/drawing/2014/main" id="{41E8036C-7EFF-43F8-AFCE-80FB630F0779}"/>
                    </a:ext>
                  </a:extLst>
                </p:cNvPr>
                <p:cNvGrpSpPr/>
                <p:nvPr/>
              </p:nvGrpSpPr>
              <p:grpSpPr>
                <a:xfrm>
                  <a:off x="943208" y="3242161"/>
                  <a:ext cx="745450" cy="2051651"/>
                  <a:chOff x="943208" y="3242161"/>
                  <a:chExt cx="745450" cy="2051651"/>
                </a:xfrm>
              </p:grpSpPr>
              <p:sp>
                <p:nvSpPr>
                  <p:cNvPr id="68" name="矩形 67">
                    <a:extLst>
                      <a:ext uri="{FF2B5EF4-FFF2-40B4-BE49-F238E27FC236}">
                        <a16:creationId xmlns:a16="http://schemas.microsoft.com/office/drawing/2014/main" id="{7D59E65B-F4D7-402B-B30B-807B32F54EC7}"/>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文本框 68">
                    <a:extLst>
                      <a:ext uri="{FF2B5EF4-FFF2-40B4-BE49-F238E27FC236}">
                        <a16:creationId xmlns:a16="http://schemas.microsoft.com/office/drawing/2014/main" id="{411335F8-213A-4F4B-96C3-7E1B80548F92}"/>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62" name="组合 61">
                  <a:extLst>
                    <a:ext uri="{FF2B5EF4-FFF2-40B4-BE49-F238E27FC236}">
                      <a16:creationId xmlns:a16="http://schemas.microsoft.com/office/drawing/2014/main" id="{F53B14E1-127E-49E7-A2E3-E7BE20AB4E36}"/>
                    </a:ext>
                  </a:extLst>
                </p:cNvPr>
                <p:cNvGrpSpPr/>
                <p:nvPr/>
              </p:nvGrpSpPr>
              <p:grpSpPr>
                <a:xfrm>
                  <a:off x="1519814" y="3242161"/>
                  <a:ext cx="745450" cy="2051651"/>
                  <a:chOff x="943208" y="3242161"/>
                  <a:chExt cx="745450" cy="2051651"/>
                </a:xfrm>
              </p:grpSpPr>
              <p:sp>
                <p:nvSpPr>
                  <p:cNvPr id="66" name="矩形 65">
                    <a:extLst>
                      <a:ext uri="{FF2B5EF4-FFF2-40B4-BE49-F238E27FC236}">
                        <a16:creationId xmlns:a16="http://schemas.microsoft.com/office/drawing/2014/main" id="{824E09F4-E81D-4B6F-8C96-B66D8E7D98A6}"/>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3B55605F-9887-4274-B93D-B1DA5D176F71}"/>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nvGrpSpPr>
                <p:cNvPr id="63" name="组合 62">
                  <a:extLst>
                    <a:ext uri="{FF2B5EF4-FFF2-40B4-BE49-F238E27FC236}">
                      <a16:creationId xmlns:a16="http://schemas.microsoft.com/office/drawing/2014/main" id="{D5E17D9B-4F9E-4346-A03D-EE73700320F1}"/>
                    </a:ext>
                  </a:extLst>
                </p:cNvPr>
                <p:cNvGrpSpPr/>
                <p:nvPr/>
              </p:nvGrpSpPr>
              <p:grpSpPr>
                <a:xfrm>
                  <a:off x="2096420" y="3242161"/>
                  <a:ext cx="745450" cy="2051651"/>
                  <a:chOff x="943208" y="3242161"/>
                  <a:chExt cx="745450" cy="2051651"/>
                </a:xfrm>
              </p:grpSpPr>
              <p:sp>
                <p:nvSpPr>
                  <p:cNvPr id="64" name="矩形 63">
                    <a:extLst>
                      <a:ext uri="{FF2B5EF4-FFF2-40B4-BE49-F238E27FC236}">
                        <a16:creationId xmlns:a16="http://schemas.microsoft.com/office/drawing/2014/main" id="{B9324FF6-05ED-4E74-ABDA-8FAA12A52837}"/>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B77FAA58-5909-4B76-980A-2B02B5C4BFC3}"/>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grpSp>
          </p:grpSp>
        </p:grpSp>
        <p:sp>
          <p:nvSpPr>
            <p:cNvPr id="70" name="文本框 69">
              <a:extLst>
                <a:ext uri="{FF2B5EF4-FFF2-40B4-BE49-F238E27FC236}">
                  <a16:creationId xmlns:a16="http://schemas.microsoft.com/office/drawing/2014/main" id="{E7C0244A-397D-4D8A-A185-6700FBB8487E}"/>
                </a:ext>
              </a:extLst>
            </p:cNvPr>
            <p:cNvSpPr txBox="1"/>
            <p:nvPr/>
          </p:nvSpPr>
          <p:spPr>
            <a:xfrm>
              <a:off x="9882799" y="3848492"/>
              <a:ext cx="739347" cy="369332"/>
            </a:xfrm>
            <a:prstGeom prst="rect">
              <a:avLst/>
            </a:prstGeom>
            <a:noFill/>
          </p:spPr>
          <p:txBody>
            <a:bodyPr wrap="square" rtlCol="0">
              <a:spAutoFit/>
            </a:bodyPr>
            <a:lstStyle/>
            <a:p>
              <a:r>
                <a:rPr lang="en-US" altLang="zh-CN" b="1" dirty="0"/>
                <a:t>……</a:t>
              </a:r>
              <a:endParaRPr lang="zh-CN" altLang="en-US" b="1" dirty="0"/>
            </a:p>
          </p:txBody>
        </p:sp>
      </p:grpSp>
    </p:spTree>
    <p:custDataLst>
      <p:tags r:id="rId1"/>
    </p:custDataLst>
    <p:extLst>
      <p:ext uri="{BB962C8B-B14F-4D97-AF65-F5344CB8AC3E}">
        <p14:creationId xmlns:p14="http://schemas.microsoft.com/office/powerpoint/2010/main" val="3695499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10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1"/>
                                        </p:tgtEl>
                                        <p:attrNameLst>
                                          <p:attrName>style.visibility</p:attrName>
                                        </p:attrNameLst>
                                      </p:cBhvr>
                                      <p:to>
                                        <p:strVal val="visible"/>
                                      </p:to>
                                    </p:set>
                                    <p:animEffect transition="in" filter="wipe(left)">
                                      <p:cBhvr>
                                        <p:cTn id="17" dur="20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2" name="矩形 11">
            <a:extLst>
              <a:ext uri="{FF2B5EF4-FFF2-40B4-BE49-F238E27FC236}">
                <a16:creationId xmlns:a16="http://schemas.microsoft.com/office/drawing/2014/main" id="{A227B54E-620B-4B85-88BC-5B79EA8106B6}"/>
              </a:ext>
            </a:extLst>
          </p:cNvPr>
          <p:cNvSpPr/>
          <p:nvPr/>
        </p:nvSpPr>
        <p:spPr>
          <a:xfrm>
            <a:off x="37652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cxnSp>
        <p:nvCxnSpPr>
          <p:cNvPr id="4" name="直接箭头连接符 3">
            <a:extLst>
              <a:ext uri="{FF2B5EF4-FFF2-40B4-BE49-F238E27FC236}">
                <a16:creationId xmlns:a16="http://schemas.microsoft.com/office/drawing/2014/main" id="{F360138D-8894-4FAF-A8FB-01295D112226}"/>
              </a:ext>
            </a:extLst>
          </p:cNvPr>
          <p:cNvCxnSpPr>
            <a:cxnSpLocks/>
          </p:cNvCxnSpPr>
          <p:nvPr/>
        </p:nvCxnSpPr>
        <p:spPr>
          <a:xfrm>
            <a:off x="1007754" y="4901938"/>
            <a:ext cx="9747497"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20024562-9210-4275-8978-543BF7B27BB1}"/>
              </a:ext>
            </a:extLst>
          </p:cNvPr>
          <p:cNvSpPr txBox="1"/>
          <p:nvPr/>
        </p:nvSpPr>
        <p:spPr>
          <a:xfrm>
            <a:off x="10755251" y="4718115"/>
            <a:ext cx="745450" cy="367646"/>
          </a:xfrm>
          <a:prstGeom prst="rect">
            <a:avLst/>
          </a:prstGeom>
          <a:noFill/>
        </p:spPr>
        <p:txBody>
          <a:bodyPr wrap="square" rtlCol="0">
            <a:spAutoFit/>
          </a:bodyPr>
          <a:lstStyle/>
          <a:p>
            <a:pPr algn="ctr"/>
            <a:r>
              <a:rPr lang="zh-CN" altLang="en-US" b="1" dirty="0"/>
              <a:t>时间</a:t>
            </a:r>
          </a:p>
        </p:txBody>
      </p:sp>
      <p:sp>
        <p:nvSpPr>
          <p:cNvPr id="13" name="矩形 12">
            <a:extLst>
              <a:ext uri="{FF2B5EF4-FFF2-40B4-BE49-F238E27FC236}">
                <a16:creationId xmlns:a16="http://schemas.microsoft.com/office/drawing/2014/main" id="{64CA685A-4613-4948-B5B8-FDF1121DBE0A}"/>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D0DBF391-1DFF-40BB-8D37-46D39EFBF194}"/>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sp>
        <p:nvSpPr>
          <p:cNvPr id="21" name="矩形 20">
            <a:extLst>
              <a:ext uri="{FF2B5EF4-FFF2-40B4-BE49-F238E27FC236}">
                <a16:creationId xmlns:a16="http://schemas.microsoft.com/office/drawing/2014/main" id="{54AD3ED2-048B-45E3-9861-D549D1AC72AA}"/>
              </a:ext>
            </a:extLst>
          </p:cNvPr>
          <p:cNvSpPr/>
          <p:nvPr/>
        </p:nvSpPr>
        <p:spPr>
          <a:xfrm>
            <a:off x="1593642"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C37EC6A7-A4E4-470E-AA1A-6278217F24B2}"/>
              </a:ext>
            </a:extLst>
          </p:cNvPr>
          <p:cNvSpPr txBox="1"/>
          <p:nvPr/>
        </p:nvSpPr>
        <p:spPr>
          <a:xfrm>
            <a:off x="1519814" y="4926166"/>
            <a:ext cx="745450" cy="367646"/>
          </a:xfrm>
          <a:prstGeom prst="rect">
            <a:avLst/>
          </a:prstGeom>
          <a:noFill/>
        </p:spPr>
        <p:txBody>
          <a:bodyPr wrap="square" rtlCol="0">
            <a:spAutoFit/>
          </a:bodyPr>
          <a:lstStyle/>
          <a:p>
            <a:pPr algn="ctr"/>
            <a:r>
              <a:rPr lang="zh-CN" altLang="en-US" b="1" dirty="0"/>
              <a:t>时隙</a:t>
            </a:r>
          </a:p>
        </p:txBody>
      </p:sp>
      <p:sp>
        <p:nvSpPr>
          <p:cNvPr id="24" name="矩形 23">
            <a:extLst>
              <a:ext uri="{FF2B5EF4-FFF2-40B4-BE49-F238E27FC236}">
                <a16:creationId xmlns:a16="http://schemas.microsoft.com/office/drawing/2014/main" id="{95120423-BC31-4FE3-B7F6-56214AE5C643}"/>
              </a:ext>
            </a:extLst>
          </p:cNvPr>
          <p:cNvSpPr/>
          <p:nvPr/>
        </p:nvSpPr>
        <p:spPr>
          <a:xfrm>
            <a:off x="2170248"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176804A7-3D49-474E-8833-101A4DD3C482}"/>
              </a:ext>
            </a:extLst>
          </p:cNvPr>
          <p:cNvSpPr txBox="1"/>
          <p:nvPr/>
        </p:nvSpPr>
        <p:spPr>
          <a:xfrm>
            <a:off x="2096420" y="4926166"/>
            <a:ext cx="745450" cy="367646"/>
          </a:xfrm>
          <a:prstGeom prst="rect">
            <a:avLst/>
          </a:prstGeom>
          <a:noFill/>
        </p:spPr>
        <p:txBody>
          <a:bodyPr wrap="square" rtlCol="0">
            <a:spAutoFit/>
          </a:bodyPr>
          <a:lstStyle/>
          <a:p>
            <a:pPr algn="ctr"/>
            <a:r>
              <a:rPr lang="zh-CN" altLang="en-US" b="1" dirty="0"/>
              <a:t>时隙</a:t>
            </a:r>
          </a:p>
        </p:txBody>
      </p:sp>
      <p:sp>
        <p:nvSpPr>
          <p:cNvPr id="35" name="矩形 34">
            <a:extLst>
              <a:ext uri="{FF2B5EF4-FFF2-40B4-BE49-F238E27FC236}">
                <a16:creationId xmlns:a16="http://schemas.microsoft.com/office/drawing/2014/main" id="{54E0F7A7-9C92-48B4-A93A-7CD18351FA2C}"/>
              </a:ext>
            </a:extLst>
          </p:cNvPr>
          <p:cNvSpPr/>
          <p:nvPr/>
        </p:nvSpPr>
        <p:spPr>
          <a:xfrm>
            <a:off x="2746854"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A68FAD8F-9509-44F6-9315-2AE8C8C7ED89}"/>
              </a:ext>
            </a:extLst>
          </p:cNvPr>
          <p:cNvSpPr txBox="1"/>
          <p:nvPr/>
        </p:nvSpPr>
        <p:spPr>
          <a:xfrm>
            <a:off x="2673026" y="4926166"/>
            <a:ext cx="745450" cy="367646"/>
          </a:xfrm>
          <a:prstGeom prst="rect">
            <a:avLst/>
          </a:prstGeom>
          <a:noFill/>
        </p:spPr>
        <p:txBody>
          <a:bodyPr wrap="square" rtlCol="0">
            <a:spAutoFit/>
          </a:bodyPr>
          <a:lstStyle/>
          <a:p>
            <a:pPr algn="ctr"/>
            <a:r>
              <a:rPr lang="zh-CN" altLang="en-US" b="1" dirty="0"/>
              <a:t>时隙</a:t>
            </a:r>
          </a:p>
        </p:txBody>
      </p:sp>
      <p:sp>
        <p:nvSpPr>
          <p:cNvPr id="33" name="矩形 32">
            <a:extLst>
              <a:ext uri="{FF2B5EF4-FFF2-40B4-BE49-F238E27FC236}">
                <a16:creationId xmlns:a16="http://schemas.microsoft.com/office/drawing/2014/main" id="{43DC1286-573E-431A-9B9D-B56C645B44BA}"/>
              </a:ext>
            </a:extLst>
          </p:cNvPr>
          <p:cNvSpPr/>
          <p:nvPr/>
        </p:nvSpPr>
        <p:spPr>
          <a:xfrm>
            <a:off x="3323460"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2A99B1D4-90A0-407A-BF9B-5AAE1D889E65}"/>
              </a:ext>
            </a:extLst>
          </p:cNvPr>
          <p:cNvSpPr txBox="1"/>
          <p:nvPr/>
        </p:nvSpPr>
        <p:spPr>
          <a:xfrm>
            <a:off x="3249632" y="4926166"/>
            <a:ext cx="745450" cy="367646"/>
          </a:xfrm>
          <a:prstGeom prst="rect">
            <a:avLst/>
          </a:prstGeom>
          <a:noFill/>
        </p:spPr>
        <p:txBody>
          <a:bodyPr wrap="square" rtlCol="0">
            <a:spAutoFit/>
          </a:bodyPr>
          <a:lstStyle/>
          <a:p>
            <a:pPr algn="ctr"/>
            <a:r>
              <a:rPr lang="zh-CN" altLang="en-US" b="1" dirty="0"/>
              <a:t>时隙</a:t>
            </a:r>
          </a:p>
        </p:txBody>
      </p:sp>
      <p:sp>
        <p:nvSpPr>
          <p:cNvPr id="31" name="矩形 30">
            <a:extLst>
              <a:ext uri="{FF2B5EF4-FFF2-40B4-BE49-F238E27FC236}">
                <a16:creationId xmlns:a16="http://schemas.microsoft.com/office/drawing/2014/main" id="{192743B2-5D51-4800-93F6-652FFF0C00D8}"/>
              </a:ext>
            </a:extLst>
          </p:cNvPr>
          <p:cNvSpPr/>
          <p:nvPr/>
        </p:nvSpPr>
        <p:spPr>
          <a:xfrm>
            <a:off x="390006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6A912E8B-1B73-4B3C-8E70-974D86D0311A}"/>
              </a:ext>
            </a:extLst>
          </p:cNvPr>
          <p:cNvSpPr txBox="1"/>
          <p:nvPr/>
        </p:nvSpPr>
        <p:spPr>
          <a:xfrm>
            <a:off x="3826238" y="4926166"/>
            <a:ext cx="745450" cy="367646"/>
          </a:xfrm>
          <a:prstGeom prst="rect">
            <a:avLst/>
          </a:prstGeom>
          <a:noFill/>
        </p:spPr>
        <p:txBody>
          <a:bodyPr wrap="square" rtlCol="0">
            <a:spAutoFit/>
          </a:bodyPr>
          <a:lstStyle/>
          <a:p>
            <a:pPr algn="ctr"/>
            <a:r>
              <a:rPr lang="zh-CN" altLang="en-US" b="1" dirty="0"/>
              <a:t>时隙</a:t>
            </a:r>
          </a:p>
        </p:txBody>
      </p:sp>
      <p:sp>
        <p:nvSpPr>
          <p:cNvPr id="48" name="矩形 47">
            <a:extLst>
              <a:ext uri="{FF2B5EF4-FFF2-40B4-BE49-F238E27FC236}">
                <a16:creationId xmlns:a16="http://schemas.microsoft.com/office/drawing/2014/main" id="{20FE0756-8B66-4F87-8CC0-DA6D0B53CCB7}"/>
              </a:ext>
            </a:extLst>
          </p:cNvPr>
          <p:cNvSpPr/>
          <p:nvPr/>
        </p:nvSpPr>
        <p:spPr>
          <a:xfrm>
            <a:off x="4476672"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272F68CB-7572-4334-A4FD-DC66FF89B185}"/>
              </a:ext>
            </a:extLst>
          </p:cNvPr>
          <p:cNvSpPr txBox="1"/>
          <p:nvPr/>
        </p:nvSpPr>
        <p:spPr>
          <a:xfrm>
            <a:off x="4402844" y="4926166"/>
            <a:ext cx="745450" cy="367646"/>
          </a:xfrm>
          <a:prstGeom prst="rect">
            <a:avLst/>
          </a:prstGeom>
          <a:noFill/>
        </p:spPr>
        <p:txBody>
          <a:bodyPr wrap="square" rtlCol="0">
            <a:spAutoFit/>
          </a:bodyPr>
          <a:lstStyle/>
          <a:p>
            <a:pPr algn="ctr"/>
            <a:r>
              <a:rPr lang="zh-CN" altLang="en-US" b="1" dirty="0"/>
              <a:t>时隙</a:t>
            </a:r>
          </a:p>
        </p:txBody>
      </p:sp>
      <p:sp>
        <p:nvSpPr>
          <p:cNvPr id="46" name="矩形 45">
            <a:extLst>
              <a:ext uri="{FF2B5EF4-FFF2-40B4-BE49-F238E27FC236}">
                <a16:creationId xmlns:a16="http://schemas.microsoft.com/office/drawing/2014/main" id="{585A4F9E-9FD0-4A70-886B-30FF29B91215}"/>
              </a:ext>
            </a:extLst>
          </p:cNvPr>
          <p:cNvSpPr/>
          <p:nvPr/>
        </p:nvSpPr>
        <p:spPr>
          <a:xfrm>
            <a:off x="5053278"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a16="http://schemas.microsoft.com/office/drawing/2014/main" id="{A545B114-0399-4325-A4AF-DF692003A1D2}"/>
              </a:ext>
            </a:extLst>
          </p:cNvPr>
          <p:cNvSpPr txBox="1"/>
          <p:nvPr/>
        </p:nvSpPr>
        <p:spPr>
          <a:xfrm>
            <a:off x="4979450" y="4926166"/>
            <a:ext cx="745450" cy="367646"/>
          </a:xfrm>
          <a:prstGeom prst="rect">
            <a:avLst/>
          </a:prstGeom>
          <a:noFill/>
        </p:spPr>
        <p:txBody>
          <a:bodyPr wrap="square" rtlCol="0">
            <a:spAutoFit/>
          </a:bodyPr>
          <a:lstStyle/>
          <a:p>
            <a:pPr algn="ctr"/>
            <a:r>
              <a:rPr lang="zh-CN" altLang="en-US" b="1" dirty="0"/>
              <a:t>时隙</a:t>
            </a:r>
          </a:p>
        </p:txBody>
      </p:sp>
      <p:sp>
        <p:nvSpPr>
          <p:cNvPr id="44" name="矩形 43">
            <a:extLst>
              <a:ext uri="{FF2B5EF4-FFF2-40B4-BE49-F238E27FC236}">
                <a16:creationId xmlns:a16="http://schemas.microsoft.com/office/drawing/2014/main" id="{DFFB678E-8D85-4665-B666-D0EE396036A3}"/>
              </a:ext>
            </a:extLst>
          </p:cNvPr>
          <p:cNvSpPr/>
          <p:nvPr/>
        </p:nvSpPr>
        <p:spPr>
          <a:xfrm>
            <a:off x="5629884"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1654EDAF-3102-44F8-8C93-0F17E157E345}"/>
              </a:ext>
            </a:extLst>
          </p:cNvPr>
          <p:cNvSpPr txBox="1"/>
          <p:nvPr/>
        </p:nvSpPr>
        <p:spPr>
          <a:xfrm>
            <a:off x="5556056" y="4926166"/>
            <a:ext cx="745450" cy="367646"/>
          </a:xfrm>
          <a:prstGeom prst="rect">
            <a:avLst/>
          </a:prstGeom>
          <a:noFill/>
        </p:spPr>
        <p:txBody>
          <a:bodyPr wrap="square" rtlCol="0">
            <a:spAutoFit/>
          </a:bodyPr>
          <a:lstStyle/>
          <a:p>
            <a:pPr algn="ctr"/>
            <a:r>
              <a:rPr lang="zh-CN" altLang="en-US" b="1" dirty="0"/>
              <a:t>时隙</a:t>
            </a:r>
          </a:p>
        </p:txBody>
      </p:sp>
      <p:sp>
        <p:nvSpPr>
          <p:cNvPr id="58" name="矩形 57">
            <a:extLst>
              <a:ext uri="{FF2B5EF4-FFF2-40B4-BE49-F238E27FC236}">
                <a16:creationId xmlns:a16="http://schemas.microsoft.com/office/drawing/2014/main" id="{8EA6E963-7BF7-42CE-99EE-31009A1BCA56}"/>
              </a:ext>
            </a:extLst>
          </p:cNvPr>
          <p:cNvSpPr/>
          <p:nvPr/>
        </p:nvSpPr>
        <p:spPr>
          <a:xfrm>
            <a:off x="6206490"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a:extLst>
              <a:ext uri="{FF2B5EF4-FFF2-40B4-BE49-F238E27FC236}">
                <a16:creationId xmlns:a16="http://schemas.microsoft.com/office/drawing/2014/main" id="{C04DE945-0CE2-4E69-99CA-FDF69EB3E855}"/>
              </a:ext>
            </a:extLst>
          </p:cNvPr>
          <p:cNvSpPr txBox="1"/>
          <p:nvPr/>
        </p:nvSpPr>
        <p:spPr>
          <a:xfrm>
            <a:off x="6132662" y="4926166"/>
            <a:ext cx="745450" cy="367646"/>
          </a:xfrm>
          <a:prstGeom prst="rect">
            <a:avLst/>
          </a:prstGeom>
          <a:noFill/>
        </p:spPr>
        <p:txBody>
          <a:bodyPr wrap="square" rtlCol="0">
            <a:spAutoFit/>
          </a:bodyPr>
          <a:lstStyle/>
          <a:p>
            <a:pPr algn="ctr"/>
            <a:r>
              <a:rPr lang="zh-CN" altLang="en-US" b="1" dirty="0"/>
              <a:t>时隙</a:t>
            </a:r>
          </a:p>
        </p:txBody>
      </p:sp>
      <p:sp>
        <p:nvSpPr>
          <p:cNvPr id="56" name="矩形 55">
            <a:extLst>
              <a:ext uri="{FF2B5EF4-FFF2-40B4-BE49-F238E27FC236}">
                <a16:creationId xmlns:a16="http://schemas.microsoft.com/office/drawing/2014/main" id="{F674CFFE-9912-4EF9-BE17-2DF7C9FFB4AD}"/>
              </a:ext>
            </a:extLst>
          </p:cNvPr>
          <p:cNvSpPr/>
          <p:nvPr/>
        </p:nvSpPr>
        <p:spPr>
          <a:xfrm>
            <a:off x="678309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56">
            <a:extLst>
              <a:ext uri="{FF2B5EF4-FFF2-40B4-BE49-F238E27FC236}">
                <a16:creationId xmlns:a16="http://schemas.microsoft.com/office/drawing/2014/main" id="{4C71034B-7A94-4EC7-B7A9-AB91373DF686}"/>
              </a:ext>
            </a:extLst>
          </p:cNvPr>
          <p:cNvSpPr txBox="1"/>
          <p:nvPr/>
        </p:nvSpPr>
        <p:spPr>
          <a:xfrm>
            <a:off x="6709268" y="4926166"/>
            <a:ext cx="745450" cy="367646"/>
          </a:xfrm>
          <a:prstGeom prst="rect">
            <a:avLst/>
          </a:prstGeom>
          <a:noFill/>
        </p:spPr>
        <p:txBody>
          <a:bodyPr wrap="square" rtlCol="0">
            <a:spAutoFit/>
          </a:bodyPr>
          <a:lstStyle/>
          <a:p>
            <a:pPr algn="ctr"/>
            <a:r>
              <a:rPr lang="zh-CN" altLang="en-US" b="1" dirty="0"/>
              <a:t>时隙</a:t>
            </a:r>
          </a:p>
        </p:txBody>
      </p:sp>
      <p:sp>
        <p:nvSpPr>
          <p:cNvPr id="54" name="矩形 53">
            <a:extLst>
              <a:ext uri="{FF2B5EF4-FFF2-40B4-BE49-F238E27FC236}">
                <a16:creationId xmlns:a16="http://schemas.microsoft.com/office/drawing/2014/main" id="{FB518BC3-4BA1-469C-8ED0-2326E48DEB9E}"/>
              </a:ext>
            </a:extLst>
          </p:cNvPr>
          <p:cNvSpPr/>
          <p:nvPr/>
        </p:nvSpPr>
        <p:spPr>
          <a:xfrm>
            <a:off x="7359702"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a:extLst>
              <a:ext uri="{FF2B5EF4-FFF2-40B4-BE49-F238E27FC236}">
                <a16:creationId xmlns:a16="http://schemas.microsoft.com/office/drawing/2014/main" id="{FD9FE957-B787-44BD-B08F-10BCC55921B9}"/>
              </a:ext>
            </a:extLst>
          </p:cNvPr>
          <p:cNvSpPr txBox="1"/>
          <p:nvPr/>
        </p:nvSpPr>
        <p:spPr>
          <a:xfrm>
            <a:off x="7285874" y="4926166"/>
            <a:ext cx="745450" cy="367646"/>
          </a:xfrm>
          <a:prstGeom prst="rect">
            <a:avLst/>
          </a:prstGeom>
          <a:noFill/>
        </p:spPr>
        <p:txBody>
          <a:bodyPr wrap="square" rtlCol="0">
            <a:spAutoFit/>
          </a:bodyPr>
          <a:lstStyle/>
          <a:p>
            <a:pPr algn="ctr"/>
            <a:r>
              <a:rPr lang="zh-CN" altLang="en-US" b="1" dirty="0"/>
              <a:t>时隙</a:t>
            </a:r>
          </a:p>
        </p:txBody>
      </p:sp>
      <p:sp>
        <p:nvSpPr>
          <p:cNvPr id="68" name="矩形 67">
            <a:extLst>
              <a:ext uri="{FF2B5EF4-FFF2-40B4-BE49-F238E27FC236}">
                <a16:creationId xmlns:a16="http://schemas.microsoft.com/office/drawing/2014/main" id="{7D59E65B-F4D7-402B-B30B-807B32F54EC7}"/>
              </a:ext>
            </a:extLst>
          </p:cNvPr>
          <p:cNvSpPr/>
          <p:nvPr/>
        </p:nvSpPr>
        <p:spPr>
          <a:xfrm>
            <a:off x="7946049"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文本框 68">
            <a:extLst>
              <a:ext uri="{FF2B5EF4-FFF2-40B4-BE49-F238E27FC236}">
                <a16:creationId xmlns:a16="http://schemas.microsoft.com/office/drawing/2014/main" id="{411335F8-213A-4F4B-96C3-7E1B80548F92}"/>
              </a:ext>
            </a:extLst>
          </p:cNvPr>
          <p:cNvSpPr txBox="1"/>
          <p:nvPr/>
        </p:nvSpPr>
        <p:spPr>
          <a:xfrm>
            <a:off x="7872221" y="4926166"/>
            <a:ext cx="745450" cy="367646"/>
          </a:xfrm>
          <a:prstGeom prst="rect">
            <a:avLst/>
          </a:prstGeom>
          <a:noFill/>
        </p:spPr>
        <p:txBody>
          <a:bodyPr wrap="square" rtlCol="0">
            <a:spAutoFit/>
          </a:bodyPr>
          <a:lstStyle/>
          <a:p>
            <a:pPr algn="ctr"/>
            <a:r>
              <a:rPr lang="zh-CN" altLang="en-US" b="1" dirty="0"/>
              <a:t>时隙</a:t>
            </a:r>
          </a:p>
        </p:txBody>
      </p:sp>
      <p:sp>
        <p:nvSpPr>
          <p:cNvPr id="66" name="矩形 65">
            <a:extLst>
              <a:ext uri="{FF2B5EF4-FFF2-40B4-BE49-F238E27FC236}">
                <a16:creationId xmlns:a16="http://schemas.microsoft.com/office/drawing/2014/main" id="{824E09F4-E81D-4B6F-8C96-B66D8E7D98A6}"/>
              </a:ext>
            </a:extLst>
          </p:cNvPr>
          <p:cNvSpPr/>
          <p:nvPr/>
        </p:nvSpPr>
        <p:spPr>
          <a:xfrm>
            <a:off x="8522655"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3B55605F-9887-4274-B93D-B1DA5D176F71}"/>
              </a:ext>
            </a:extLst>
          </p:cNvPr>
          <p:cNvSpPr txBox="1"/>
          <p:nvPr/>
        </p:nvSpPr>
        <p:spPr>
          <a:xfrm>
            <a:off x="8448827" y="4926166"/>
            <a:ext cx="745450" cy="367646"/>
          </a:xfrm>
          <a:prstGeom prst="rect">
            <a:avLst/>
          </a:prstGeom>
          <a:noFill/>
        </p:spPr>
        <p:txBody>
          <a:bodyPr wrap="square" rtlCol="0">
            <a:spAutoFit/>
          </a:bodyPr>
          <a:lstStyle/>
          <a:p>
            <a:pPr algn="ctr"/>
            <a:r>
              <a:rPr lang="zh-CN" altLang="en-US" b="1" dirty="0"/>
              <a:t>时隙</a:t>
            </a:r>
          </a:p>
        </p:txBody>
      </p:sp>
      <p:sp>
        <p:nvSpPr>
          <p:cNvPr id="64" name="矩形 63">
            <a:extLst>
              <a:ext uri="{FF2B5EF4-FFF2-40B4-BE49-F238E27FC236}">
                <a16:creationId xmlns:a16="http://schemas.microsoft.com/office/drawing/2014/main" id="{B9324FF6-05ED-4E74-ABDA-8FAA12A52837}"/>
              </a:ext>
            </a:extLst>
          </p:cNvPr>
          <p:cNvSpPr/>
          <p:nvPr/>
        </p:nvSpPr>
        <p:spPr>
          <a:xfrm>
            <a:off x="9099261"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B77FAA58-5909-4B76-980A-2B02B5C4BFC3}"/>
              </a:ext>
            </a:extLst>
          </p:cNvPr>
          <p:cNvSpPr txBox="1"/>
          <p:nvPr/>
        </p:nvSpPr>
        <p:spPr>
          <a:xfrm>
            <a:off x="9025433" y="4926166"/>
            <a:ext cx="745450" cy="367646"/>
          </a:xfrm>
          <a:prstGeom prst="rect">
            <a:avLst/>
          </a:prstGeom>
          <a:noFill/>
        </p:spPr>
        <p:txBody>
          <a:bodyPr wrap="square" rtlCol="0">
            <a:spAutoFit/>
          </a:bodyPr>
          <a:lstStyle/>
          <a:p>
            <a:pPr algn="ctr"/>
            <a:r>
              <a:rPr lang="zh-CN" altLang="en-US" b="1" dirty="0"/>
              <a:t>时隙</a:t>
            </a:r>
          </a:p>
        </p:txBody>
      </p:sp>
      <p:sp>
        <p:nvSpPr>
          <p:cNvPr id="70" name="文本框 69">
            <a:extLst>
              <a:ext uri="{FF2B5EF4-FFF2-40B4-BE49-F238E27FC236}">
                <a16:creationId xmlns:a16="http://schemas.microsoft.com/office/drawing/2014/main" id="{E7C0244A-397D-4D8A-A185-6700FBB8487E}"/>
              </a:ext>
            </a:extLst>
          </p:cNvPr>
          <p:cNvSpPr txBox="1"/>
          <p:nvPr/>
        </p:nvSpPr>
        <p:spPr>
          <a:xfrm>
            <a:off x="9882799" y="3848492"/>
            <a:ext cx="739347" cy="369332"/>
          </a:xfrm>
          <a:prstGeom prst="rect">
            <a:avLst/>
          </a:prstGeom>
          <a:noFill/>
        </p:spPr>
        <p:txBody>
          <a:bodyPr wrap="square" rtlCol="0">
            <a:spAutoFit/>
          </a:bodyPr>
          <a:lstStyle/>
          <a:p>
            <a:r>
              <a:rPr lang="en-US" altLang="zh-CN" b="1" dirty="0"/>
              <a:t>……</a:t>
            </a:r>
            <a:endParaRPr lang="zh-CN" altLang="en-US" b="1" dirty="0"/>
          </a:p>
        </p:txBody>
      </p:sp>
      <p:sp>
        <p:nvSpPr>
          <p:cNvPr id="72" name="矩形 71">
            <a:extLst>
              <a:ext uri="{FF2B5EF4-FFF2-40B4-BE49-F238E27FC236}">
                <a16:creationId xmlns:a16="http://schemas.microsoft.com/office/drawing/2014/main" id="{4311D907-0546-41C4-BD68-90EB282E9631}"/>
              </a:ext>
            </a:extLst>
          </p:cNvPr>
          <p:cNvSpPr/>
          <p:nvPr/>
        </p:nvSpPr>
        <p:spPr>
          <a:xfrm>
            <a:off x="1017036"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73" name="矩形 72">
            <a:extLst>
              <a:ext uri="{FF2B5EF4-FFF2-40B4-BE49-F238E27FC236}">
                <a16:creationId xmlns:a16="http://schemas.microsoft.com/office/drawing/2014/main" id="{DF728433-A790-4305-B00C-78A4E1D3F4CC}"/>
              </a:ext>
            </a:extLst>
          </p:cNvPr>
          <p:cNvSpPr/>
          <p:nvPr/>
        </p:nvSpPr>
        <p:spPr>
          <a:xfrm>
            <a:off x="1593642"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74" name="矩形 73">
            <a:extLst>
              <a:ext uri="{FF2B5EF4-FFF2-40B4-BE49-F238E27FC236}">
                <a16:creationId xmlns:a16="http://schemas.microsoft.com/office/drawing/2014/main" id="{1586B555-2CE8-4F27-AD60-801E723D47A4}"/>
              </a:ext>
            </a:extLst>
          </p:cNvPr>
          <p:cNvSpPr/>
          <p:nvPr/>
        </p:nvSpPr>
        <p:spPr>
          <a:xfrm>
            <a:off x="2170248"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sp>
        <p:nvSpPr>
          <p:cNvPr id="75" name="矩形 74">
            <a:extLst>
              <a:ext uri="{FF2B5EF4-FFF2-40B4-BE49-F238E27FC236}">
                <a16:creationId xmlns:a16="http://schemas.microsoft.com/office/drawing/2014/main" id="{515FE0D2-B50C-4ABE-8651-7111FC8FA3A3}"/>
              </a:ext>
            </a:extLst>
          </p:cNvPr>
          <p:cNvSpPr/>
          <p:nvPr/>
        </p:nvSpPr>
        <p:spPr>
          <a:xfrm>
            <a:off x="2746854"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76" name="矩形 75">
            <a:extLst>
              <a:ext uri="{FF2B5EF4-FFF2-40B4-BE49-F238E27FC236}">
                <a16:creationId xmlns:a16="http://schemas.microsoft.com/office/drawing/2014/main" id="{E8B2D2D2-7D2C-4725-A70E-6F4668CC0735}"/>
              </a:ext>
            </a:extLst>
          </p:cNvPr>
          <p:cNvSpPr/>
          <p:nvPr/>
        </p:nvSpPr>
        <p:spPr>
          <a:xfrm>
            <a:off x="3323460"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77" name="矩形 76">
            <a:extLst>
              <a:ext uri="{FF2B5EF4-FFF2-40B4-BE49-F238E27FC236}">
                <a16:creationId xmlns:a16="http://schemas.microsoft.com/office/drawing/2014/main" id="{1EA9C18D-520D-4F28-A12F-E8B81748A256}"/>
              </a:ext>
            </a:extLst>
          </p:cNvPr>
          <p:cNvSpPr/>
          <p:nvPr/>
        </p:nvSpPr>
        <p:spPr>
          <a:xfrm>
            <a:off x="3900066"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sp>
        <p:nvSpPr>
          <p:cNvPr id="78" name="矩形 77">
            <a:extLst>
              <a:ext uri="{FF2B5EF4-FFF2-40B4-BE49-F238E27FC236}">
                <a16:creationId xmlns:a16="http://schemas.microsoft.com/office/drawing/2014/main" id="{93ACB720-170D-40E7-AE29-72DD61E70FAA}"/>
              </a:ext>
            </a:extLst>
          </p:cNvPr>
          <p:cNvSpPr/>
          <p:nvPr/>
        </p:nvSpPr>
        <p:spPr>
          <a:xfrm>
            <a:off x="4476672"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79" name="矩形 78">
            <a:extLst>
              <a:ext uri="{FF2B5EF4-FFF2-40B4-BE49-F238E27FC236}">
                <a16:creationId xmlns:a16="http://schemas.microsoft.com/office/drawing/2014/main" id="{BB5B1B1A-BBAB-494D-92BE-46EF524705D7}"/>
              </a:ext>
            </a:extLst>
          </p:cNvPr>
          <p:cNvSpPr/>
          <p:nvPr/>
        </p:nvSpPr>
        <p:spPr>
          <a:xfrm>
            <a:off x="5053278"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80" name="矩形 79">
            <a:extLst>
              <a:ext uri="{FF2B5EF4-FFF2-40B4-BE49-F238E27FC236}">
                <a16:creationId xmlns:a16="http://schemas.microsoft.com/office/drawing/2014/main" id="{47853166-79D6-4359-9A78-9F1014E4E822}"/>
              </a:ext>
            </a:extLst>
          </p:cNvPr>
          <p:cNvSpPr/>
          <p:nvPr/>
        </p:nvSpPr>
        <p:spPr>
          <a:xfrm>
            <a:off x="5629884"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sp>
        <p:nvSpPr>
          <p:cNvPr id="81" name="矩形 80">
            <a:extLst>
              <a:ext uri="{FF2B5EF4-FFF2-40B4-BE49-F238E27FC236}">
                <a16:creationId xmlns:a16="http://schemas.microsoft.com/office/drawing/2014/main" id="{CC5D3ABE-D023-49D5-8EC5-176C64743581}"/>
              </a:ext>
            </a:extLst>
          </p:cNvPr>
          <p:cNvSpPr/>
          <p:nvPr/>
        </p:nvSpPr>
        <p:spPr>
          <a:xfrm>
            <a:off x="6206490"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82" name="矩形 81">
            <a:extLst>
              <a:ext uri="{FF2B5EF4-FFF2-40B4-BE49-F238E27FC236}">
                <a16:creationId xmlns:a16="http://schemas.microsoft.com/office/drawing/2014/main" id="{4A1F5A47-0E60-4ACC-95F0-EDED496B987B}"/>
              </a:ext>
            </a:extLst>
          </p:cNvPr>
          <p:cNvSpPr/>
          <p:nvPr/>
        </p:nvSpPr>
        <p:spPr>
          <a:xfrm>
            <a:off x="6783096"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83" name="矩形 82">
            <a:extLst>
              <a:ext uri="{FF2B5EF4-FFF2-40B4-BE49-F238E27FC236}">
                <a16:creationId xmlns:a16="http://schemas.microsoft.com/office/drawing/2014/main" id="{E5667528-BF50-4C86-89F8-275E178FDCB5}"/>
              </a:ext>
            </a:extLst>
          </p:cNvPr>
          <p:cNvSpPr/>
          <p:nvPr/>
        </p:nvSpPr>
        <p:spPr>
          <a:xfrm>
            <a:off x="7359702"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sp>
        <p:nvSpPr>
          <p:cNvPr id="84" name="矩形 83">
            <a:extLst>
              <a:ext uri="{FF2B5EF4-FFF2-40B4-BE49-F238E27FC236}">
                <a16:creationId xmlns:a16="http://schemas.microsoft.com/office/drawing/2014/main" id="{D3542C50-761F-4BE8-80A4-D2273CCB3037}"/>
              </a:ext>
            </a:extLst>
          </p:cNvPr>
          <p:cNvSpPr/>
          <p:nvPr/>
        </p:nvSpPr>
        <p:spPr>
          <a:xfrm>
            <a:off x="7946049"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85" name="矩形 84">
            <a:extLst>
              <a:ext uri="{FF2B5EF4-FFF2-40B4-BE49-F238E27FC236}">
                <a16:creationId xmlns:a16="http://schemas.microsoft.com/office/drawing/2014/main" id="{EF48AC40-0AE0-48D7-99E5-16C601293208}"/>
              </a:ext>
            </a:extLst>
          </p:cNvPr>
          <p:cNvSpPr/>
          <p:nvPr/>
        </p:nvSpPr>
        <p:spPr>
          <a:xfrm>
            <a:off x="8522655"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86" name="矩形 85">
            <a:extLst>
              <a:ext uri="{FF2B5EF4-FFF2-40B4-BE49-F238E27FC236}">
                <a16:creationId xmlns:a16="http://schemas.microsoft.com/office/drawing/2014/main" id="{022AEA47-C2F3-4A66-BDB4-EC1AE5B0BEC6}"/>
              </a:ext>
            </a:extLst>
          </p:cNvPr>
          <p:cNvSpPr/>
          <p:nvPr/>
        </p:nvSpPr>
        <p:spPr>
          <a:xfrm>
            <a:off x="9099261"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spTree>
    <p:custDataLst>
      <p:tags r:id="rId1"/>
    </p:custDataLst>
    <p:extLst>
      <p:ext uri="{BB962C8B-B14F-4D97-AF65-F5344CB8AC3E}">
        <p14:creationId xmlns:p14="http://schemas.microsoft.com/office/powerpoint/2010/main" val="2673138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p:cTn id="7" dur="500" fill="hold"/>
                                        <p:tgtEl>
                                          <p:spTgt spid="72"/>
                                        </p:tgtEl>
                                        <p:attrNameLst>
                                          <p:attrName>ppt_w</p:attrName>
                                        </p:attrNameLst>
                                      </p:cBhvr>
                                      <p:tavLst>
                                        <p:tav tm="0">
                                          <p:val>
                                            <p:fltVal val="0"/>
                                          </p:val>
                                        </p:tav>
                                        <p:tav tm="100000">
                                          <p:val>
                                            <p:strVal val="#ppt_w"/>
                                          </p:val>
                                        </p:tav>
                                      </p:tavLst>
                                    </p:anim>
                                    <p:anim calcmode="lin" valueType="num">
                                      <p:cBhvr>
                                        <p:cTn id="8" dur="500" fill="hold"/>
                                        <p:tgtEl>
                                          <p:spTgt spid="72"/>
                                        </p:tgtEl>
                                        <p:attrNameLst>
                                          <p:attrName>ppt_h</p:attrName>
                                        </p:attrNameLst>
                                      </p:cBhvr>
                                      <p:tavLst>
                                        <p:tav tm="0">
                                          <p:val>
                                            <p:fltVal val="0"/>
                                          </p:val>
                                        </p:tav>
                                        <p:tav tm="100000">
                                          <p:val>
                                            <p:strVal val="#ppt_h"/>
                                          </p:val>
                                        </p:tav>
                                      </p:tavLst>
                                    </p:anim>
                                    <p:animEffect transition="in" filter="fade">
                                      <p:cBhvr>
                                        <p:cTn id="9" dur="500"/>
                                        <p:tgtEl>
                                          <p:spTgt spid="7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73"/>
                                        </p:tgtEl>
                                        <p:attrNameLst>
                                          <p:attrName>style.visibility</p:attrName>
                                        </p:attrNameLst>
                                      </p:cBhvr>
                                      <p:to>
                                        <p:strVal val="visible"/>
                                      </p:to>
                                    </p:set>
                                    <p:anim calcmode="lin" valueType="num">
                                      <p:cBhvr>
                                        <p:cTn id="13" dur="500" fill="hold"/>
                                        <p:tgtEl>
                                          <p:spTgt spid="73"/>
                                        </p:tgtEl>
                                        <p:attrNameLst>
                                          <p:attrName>ppt_w</p:attrName>
                                        </p:attrNameLst>
                                      </p:cBhvr>
                                      <p:tavLst>
                                        <p:tav tm="0">
                                          <p:val>
                                            <p:fltVal val="0"/>
                                          </p:val>
                                        </p:tav>
                                        <p:tav tm="100000">
                                          <p:val>
                                            <p:strVal val="#ppt_w"/>
                                          </p:val>
                                        </p:tav>
                                      </p:tavLst>
                                    </p:anim>
                                    <p:anim calcmode="lin" valueType="num">
                                      <p:cBhvr>
                                        <p:cTn id="14" dur="500" fill="hold"/>
                                        <p:tgtEl>
                                          <p:spTgt spid="73"/>
                                        </p:tgtEl>
                                        <p:attrNameLst>
                                          <p:attrName>ppt_h</p:attrName>
                                        </p:attrNameLst>
                                      </p:cBhvr>
                                      <p:tavLst>
                                        <p:tav tm="0">
                                          <p:val>
                                            <p:fltVal val="0"/>
                                          </p:val>
                                        </p:tav>
                                        <p:tav tm="100000">
                                          <p:val>
                                            <p:strVal val="#ppt_h"/>
                                          </p:val>
                                        </p:tav>
                                      </p:tavLst>
                                    </p:anim>
                                    <p:animEffect transition="in" filter="fade">
                                      <p:cBhvr>
                                        <p:cTn id="15" dur="500"/>
                                        <p:tgtEl>
                                          <p:spTgt spid="73"/>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74"/>
                                        </p:tgtEl>
                                        <p:attrNameLst>
                                          <p:attrName>style.visibility</p:attrName>
                                        </p:attrNameLst>
                                      </p:cBhvr>
                                      <p:to>
                                        <p:strVal val="visible"/>
                                      </p:to>
                                    </p:set>
                                    <p:anim calcmode="lin" valueType="num">
                                      <p:cBhvr>
                                        <p:cTn id="19" dur="500" fill="hold"/>
                                        <p:tgtEl>
                                          <p:spTgt spid="74"/>
                                        </p:tgtEl>
                                        <p:attrNameLst>
                                          <p:attrName>ppt_w</p:attrName>
                                        </p:attrNameLst>
                                      </p:cBhvr>
                                      <p:tavLst>
                                        <p:tav tm="0">
                                          <p:val>
                                            <p:fltVal val="0"/>
                                          </p:val>
                                        </p:tav>
                                        <p:tav tm="100000">
                                          <p:val>
                                            <p:strVal val="#ppt_w"/>
                                          </p:val>
                                        </p:tav>
                                      </p:tavLst>
                                    </p:anim>
                                    <p:anim calcmode="lin" valueType="num">
                                      <p:cBhvr>
                                        <p:cTn id="20" dur="500" fill="hold"/>
                                        <p:tgtEl>
                                          <p:spTgt spid="74"/>
                                        </p:tgtEl>
                                        <p:attrNameLst>
                                          <p:attrName>ppt_h</p:attrName>
                                        </p:attrNameLst>
                                      </p:cBhvr>
                                      <p:tavLst>
                                        <p:tav tm="0">
                                          <p:val>
                                            <p:fltVal val="0"/>
                                          </p:val>
                                        </p:tav>
                                        <p:tav tm="100000">
                                          <p:val>
                                            <p:strVal val="#ppt_h"/>
                                          </p:val>
                                        </p:tav>
                                      </p:tavLst>
                                    </p:anim>
                                    <p:animEffect transition="in" filter="fade">
                                      <p:cBhvr>
                                        <p:cTn id="21" dur="500"/>
                                        <p:tgtEl>
                                          <p:spTgt spid="74"/>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75"/>
                                        </p:tgtEl>
                                        <p:attrNameLst>
                                          <p:attrName>style.visibility</p:attrName>
                                        </p:attrNameLst>
                                      </p:cBhvr>
                                      <p:to>
                                        <p:strVal val="visible"/>
                                      </p:to>
                                    </p:set>
                                    <p:anim calcmode="lin" valueType="num">
                                      <p:cBhvr>
                                        <p:cTn id="25" dur="500" fill="hold"/>
                                        <p:tgtEl>
                                          <p:spTgt spid="75"/>
                                        </p:tgtEl>
                                        <p:attrNameLst>
                                          <p:attrName>ppt_w</p:attrName>
                                        </p:attrNameLst>
                                      </p:cBhvr>
                                      <p:tavLst>
                                        <p:tav tm="0">
                                          <p:val>
                                            <p:fltVal val="0"/>
                                          </p:val>
                                        </p:tav>
                                        <p:tav tm="100000">
                                          <p:val>
                                            <p:strVal val="#ppt_w"/>
                                          </p:val>
                                        </p:tav>
                                      </p:tavLst>
                                    </p:anim>
                                    <p:anim calcmode="lin" valueType="num">
                                      <p:cBhvr>
                                        <p:cTn id="26" dur="500" fill="hold"/>
                                        <p:tgtEl>
                                          <p:spTgt spid="75"/>
                                        </p:tgtEl>
                                        <p:attrNameLst>
                                          <p:attrName>ppt_h</p:attrName>
                                        </p:attrNameLst>
                                      </p:cBhvr>
                                      <p:tavLst>
                                        <p:tav tm="0">
                                          <p:val>
                                            <p:fltVal val="0"/>
                                          </p:val>
                                        </p:tav>
                                        <p:tav tm="100000">
                                          <p:val>
                                            <p:strVal val="#ppt_h"/>
                                          </p:val>
                                        </p:tav>
                                      </p:tavLst>
                                    </p:anim>
                                    <p:animEffect transition="in" filter="fade">
                                      <p:cBhvr>
                                        <p:cTn id="27" dur="500"/>
                                        <p:tgtEl>
                                          <p:spTgt spid="75"/>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76"/>
                                        </p:tgtEl>
                                        <p:attrNameLst>
                                          <p:attrName>style.visibility</p:attrName>
                                        </p:attrNameLst>
                                      </p:cBhvr>
                                      <p:to>
                                        <p:strVal val="visible"/>
                                      </p:to>
                                    </p:set>
                                    <p:anim calcmode="lin" valueType="num">
                                      <p:cBhvr>
                                        <p:cTn id="31" dur="500" fill="hold"/>
                                        <p:tgtEl>
                                          <p:spTgt spid="76"/>
                                        </p:tgtEl>
                                        <p:attrNameLst>
                                          <p:attrName>ppt_w</p:attrName>
                                        </p:attrNameLst>
                                      </p:cBhvr>
                                      <p:tavLst>
                                        <p:tav tm="0">
                                          <p:val>
                                            <p:fltVal val="0"/>
                                          </p:val>
                                        </p:tav>
                                        <p:tav tm="100000">
                                          <p:val>
                                            <p:strVal val="#ppt_w"/>
                                          </p:val>
                                        </p:tav>
                                      </p:tavLst>
                                    </p:anim>
                                    <p:anim calcmode="lin" valueType="num">
                                      <p:cBhvr>
                                        <p:cTn id="32" dur="500" fill="hold"/>
                                        <p:tgtEl>
                                          <p:spTgt spid="76"/>
                                        </p:tgtEl>
                                        <p:attrNameLst>
                                          <p:attrName>ppt_h</p:attrName>
                                        </p:attrNameLst>
                                      </p:cBhvr>
                                      <p:tavLst>
                                        <p:tav tm="0">
                                          <p:val>
                                            <p:fltVal val="0"/>
                                          </p:val>
                                        </p:tav>
                                        <p:tav tm="100000">
                                          <p:val>
                                            <p:strVal val="#ppt_h"/>
                                          </p:val>
                                        </p:tav>
                                      </p:tavLst>
                                    </p:anim>
                                    <p:animEffect transition="in" filter="fade">
                                      <p:cBhvr>
                                        <p:cTn id="33" dur="500"/>
                                        <p:tgtEl>
                                          <p:spTgt spid="76"/>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77"/>
                                        </p:tgtEl>
                                        <p:attrNameLst>
                                          <p:attrName>style.visibility</p:attrName>
                                        </p:attrNameLst>
                                      </p:cBhvr>
                                      <p:to>
                                        <p:strVal val="visible"/>
                                      </p:to>
                                    </p:set>
                                    <p:anim calcmode="lin" valueType="num">
                                      <p:cBhvr>
                                        <p:cTn id="37" dur="500" fill="hold"/>
                                        <p:tgtEl>
                                          <p:spTgt spid="77"/>
                                        </p:tgtEl>
                                        <p:attrNameLst>
                                          <p:attrName>ppt_w</p:attrName>
                                        </p:attrNameLst>
                                      </p:cBhvr>
                                      <p:tavLst>
                                        <p:tav tm="0">
                                          <p:val>
                                            <p:fltVal val="0"/>
                                          </p:val>
                                        </p:tav>
                                        <p:tav tm="100000">
                                          <p:val>
                                            <p:strVal val="#ppt_w"/>
                                          </p:val>
                                        </p:tav>
                                      </p:tavLst>
                                    </p:anim>
                                    <p:anim calcmode="lin" valueType="num">
                                      <p:cBhvr>
                                        <p:cTn id="38" dur="500" fill="hold"/>
                                        <p:tgtEl>
                                          <p:spTgt spid="77"/>
                                        </p:tgtEl>
                                        <p:attrNameLst>
                                          <p:attrName>ppt_h</p:attrName>
                                        </p:attrNameLst>
                                      </p:cBhvr>
                                      <p:tavLst>
                                        <p:tav tm="0">
                                          <p:val>
                                            <p:fltVal val="0"/>
                                          </p:val>
                                        </p:tav>
                                        <p:tav tm="100000">
                                          <p:val>
                                            <p:strVal val="#ppt_h"/>
                                          </p:val>
                                        </p:tav>
                                      </p:tavLst>
                                    </p:anim>
                                    <p:animEffect transition="in" filter="fade">
                                      <p:cBhvr>
                                        <p:cTn id="39" dur="500"/>
                                        <p:tgtEl>
                                          <p:spTgt spid="77"/>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78"/>
                                        </p:tgtEl>
                                        <p:attrNameLst>
                                          <p:attrName>style.visibility</p:attrName>
                                        </p:attrNameLst>
                                      </p:cBhvr>
                                      <p:to>
                                        <p:strVal val="visible"/>
                                      </p:to>
                                    </p:set>
                                    <p:anim calcmode="lin" valueType="num">
                                      <p:cBhvr>
                                        <p:cTn id="43" dur="500" fill="hold"/>
                                        <p:tgtEl>
                                          <p:spTgt spid="78"/>
                                        </p:tgtEl>
                                        <p:attrNameLst>
                                          <p:attrName>ppt_w</p:attrName>
                                        </p:attrNameLst>
                                      </p:cBhvr>
                                      <p:tavLst>
                                        <p:tav tm="0">
                                          <p:val>
                                            <p:fltVal val="0"/>
                                          </p:val>
                                        </p:tav>
                                        <p:tav tm="100000">
                                          <p:val>
                                            <p:strVal val="#ppt_w"/>
                                          </p:val>
                                        </p:tav>
                                      </p:tavLst>
                                    </p:anim>
                                    <p:anim calcmode="lin" valueType="num">
                                      <p:cBhvr>
                                        <p:cTn id="44" dur="500" fill="hold"/>
                                        <p:tgtEl>
                                          <p:spTgt spid="78"/>
                                        </p:tgtEl>
                                        <p:attrNameLst>
                                          <p:attrName>ppt_h</p:attrName>
                                        </p:attrNameLst>
                                      </p:cBhvr>
                                      <p:tavLst>
                                        <p:tav tm="0">
                                          <p:val>
                                            <p:fltVal val="0"/>
                                          </p:val>
                                        </p:tav>
                                        <p:tav tm="100000">
                                          <p:val>
                                            <p:strVal val="#ppt_h"/>
                                          </p:val>
                                        </p:tav>
                                      </p:tavLst>
                                    </p:anim>
                                    <p:animEffect transition="in" filter="fade">
                                      <p:cBhvr>
                                        <p:cTn id="45" dur="500"/>
                                        <p:tgtEl>
                                          <p:spTgt spid="78"/>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79"/>
                                        </p:tgtEl>
                                        <p:attrNameLst>
                                          <p:attrName>style.visibility</p:attrName>
                                        </p:attrNameLst>
                                      </p:cBhvr>
                                      <p:to>
                                        <p:strVal val="visible"/>
                                      </p:to>
                                    </p:set>
                                    <p:anim calcmode="lin" valueType="num">
                                      <p:cBhvr>
                                        <p:cTn id="49" dur="500" fill="hold"/>
                                        <p:tgtEl>
                                          <p:spTgt spid="79"/>
                                        </p:tgtEl>
                                        <p:attrNameLst>
                                          <p:attrName>ppt_w</p:attrName>
                                        </p:attrNameLst>
                                      </p:cBhvr>
                                      <p:tavLst>
                                        <p:tav tm="0">
                                          <p:val>
                                            <p:fltVal val="0"/>
                                          </p:val>
                                        </p:tav>
                                        <p:tav tm="100000">
                                          <p:val>
                                            <p:strVal val="#ppt_w"/>
                                          </p:val>
                                        </p:tav>
                                      </p:tavLst>
                                    </p:anim>
                                    <p:anim calcmode="lin" valueType="num">
                                      <p:cBhvr>
                                        <p:cTn id="50" dur="500" fill="hold"/>
                                        <p:tgtEl>
                                          <p:spTgt spid="79"/>
                                        </p:tgtEl>
                                        <p:attrNameLst>
                                          <p:attrName>ppt_h</p:attrName>
                                        </p:attrNameLst>
                                      </p:cBhvr>
                                      <p:tavLst>
                                        <p:tav tm="0">
                                          <p:val>
                                            <p:fltVal val="0"/>
                                          </p:val>
                                        </p:tav>
                                        <p:tav tm="100000">
                                          <p:val>
                                            <p:strVal val="#ppt_h"/>
                                          </p:val>
                                        </p:tav>
                                      </p:tavLst>
                                    </p:anim>
                                    <p:animEffect transition="in" filter="fade">
                                      <p:cBhvr>
                                        <p:cTn id="51" dur="500"/>
                                        <p:tgtEl>
                                          <p:spTgt spid="79"/>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80"/>
                                        </p:tgtEl>
                                        <p:attrNameLst>
                                          <p:attrName>style.visibility</p:attrName>
                                        </p:attrNameLst>
                                      </p:cBhvr>
                                      <p:to>
                                        <p:strVal val="visible"/>
                                      </p:to>
                                    </p:set>
                                    <p:anim calcmode="lin" valueType="num">
                                      <p:cBhvr>
                                        <p:cTn id="55" dur="500" fill="hold"/>
                                        <p:tgtEl>
                                          <p:spTgt spid="80"/>
                                        </p:tgtEl>
                                        <p:attrNameLst>
                                          <p:attrName>ppt_w</p:attrName>
                                        </p:attrNameLst>
                                      </p:cBhvr>
                                      <p:tavLst>
                                        <p:tav tm="0">
                                          <p:val>
                                            <p:fltVal val="0"/>
                                          </p:val>
                                        </p:tav>
                                        <p:tav tm="100000">
                                          <p:val>
                                            <p:strVal val="#ppt_w"/>
                                          </p:val>
                                        </p:tav>
                                      </p:tavLst>
                                    </p:anim>
                                    <p:anim calcmode="lin" valueType="num">
                                      <p:cBhvr>
                                        <p:cTn id="56" dur="500" fill="hold"/>
                                        <p:tgtEl>
                                          <p:spTgt spid="80"/>
                                        </p:tgtEl>
                                        <p:attrNameLst>
                                          <p:attrName>ppt_h</p:attrName>
                                        </p:attrNameLst>
                                      </p:cBhvr>
                                      <p:tavLst>
                                        <p:tav tm="0">
                                          <p:val>
                                            <p:fltVal val="0"/>
                                          </p:val>
                                        </p:tav>
                                        <p:tav tm="100000">
                                          <p:val>
                                            <p:strVal val="#ppt_h"/>
                                          </p:val>
                                        </p:tav>
                                      </p:tavLst>
                                    </p:anim>
                                    <p:animEffect transition="in" filter="fade">
                                      <p:cBhvr>
                                        <p:cTn id="57" dur="500"/>
                                        <p:tgtEl>
                                          <p:spTgt spid="80"/>
                                        </p:tgtEl>
                                      </p:cBhvr>
                                    </p:animEffect>
                                  </p:childTnLst>
                                </p:cTn>
                              </p:par>
                            </p:childTnLst>
                          </p:cTn>
                        </p:par>
                        <p:par>
                          <p:cTn id="58" fill="hold">
                            <p:stCondLst>
                              <p:cond delay="4500"/>
                            </p:stCondLst>
                            <p:childTnLst>
                              <p:par>
                                <p:cTn id="59" presetID="53" presetClass="entr" presetSubtype="16" fill="hold" grpId="0" nodeType="afterEffect">
                                  <p:stCondLst>
                                    <p:cond delay="0"/>
                                  </p:stCondLst>
                                  <p:childTnLst>
                                    <p:set>
                                      <p:cBhvr>
                                        <p:cTn id="60" dur="1" fill="hold">
                                          <p:stCondLst>
                                            <p:cond delay="0"/>
                                          </p:stCondLst>
                                        </p:cTn>
                                        <p:tgtEl>
                                          <p:spTgt spid="81"/>
                                        </p:tgtEl>
                                        <p:attrNameLst>
                                          <p:attrName>style.visibility</p:attrName>
                                        </p:attrNameLst>
                                      </p:cBhvr>
                                      <p:to>
                                        <p:strVal val="visible"/>
                                      </p:to>
                                    </p:set>
                                    <p:anim calcmode="lin" valueType="num">
                                      <p:cBhvr>
                                        <p:cTn id="61" dur="500" fill="hold"/>
                                        <p:tgtEl>
                                          <p:spTgt spid="81"/>
                                        </p:tgtEl>
                                        <p:attrNameLst>
                                          <p:attrName>ppt_w</p:attrName>
                                        </p:attrNameLst>
                                      </p:cBhvr>
                                      <p:tavLst>
                                        <p:tav tm="0">
                                          <p:val>
                                            <p:fltVal val="0"/>
                                          </p:val>
                                        </p:tav>
                                        <p:tav tm="100000">
                                          <p:val>
                                            <p:strVal val="#ppt_w"/>
                                          </p:val>
                                        </p:tav>
                                      </p:tavLst>
                                    </p:anim>
                                    <p:anim calcmode="lin" valueType="num">
                                      <p:cBhvr>
                                        <p:cTn id="62" dur="500" fill="hold"/>
                                        <p:tgtEl>
                                          <p:spTgt spid="81"/>
                                        </p:tgtEl>
                                        <p:attrNameLst>
                                          <p:attrName>ppt_h</p:attrName>
                                        </p:attrNameLst>
                                      </p:cBhvr>
                                      <p:tavLst>
                                        <p:tav tm="0">
                                          <p:val>
                                            <p:fltVal val="0"/>
                                          </p:val>
                                        </p:tav>
                                        <p:tav tm="100000">
                                          <p:val>
                                            <p:strVal val="#ppt_h"/>
                                          </p:val>
                                        </p:tav>
                                      </p:tavLst>
                                    </p:anim>
                                    <p:animEffect transition="in" filter="fade">
                                      <p:cBhvr>
                                        <p:cTn id="63" dur="500"/>
                                        <p:tgtEl>
                                          <p:spTgt spid="81"/>
                                        </p:tgtEl>
                                      </p:cBhvr>
                                    </p:animEffect>
                                  </p:childTnLst>
                                </p:cTn>
                              </p:par>
                            </p:childTnLst>
                          </p:cTn>
                        </p:par>
                        <p:par>
                          <p:cTn id="64" fill="hold">
                            <p:stCondLst>
                              <p:cond delay="5000"/>
                            </p:stCondLst>
                            <p:childTnLst>
                              <p:par>
                                <p:cTn id="65" presetID="53" presetClass="entr" presetSubtype="16" fill="hold" grpId="0" nodeType="afterEffect">
                                  <p:stCondLst>
                                    <p:cond delay="0"/>
                                  </p:stCondLst>
                                  <p:childTnLst>
                                    <p:set>
                                      <p:cBhvr>
                                        <p:cTn id="66" dur="1" fill="hold">
                                          <p:stCondLst>
                                            <p:cond delay="0"/>
                                          </p:stCondLst>
                                        </p:cTn>
                                        <p:tgtEl>
                                          <p:spTgt spid="82"/>
                                        </p:tgtEl>
                                        <p:attrNameLst>
                                          <p:attrName>style.visibility</p:attrName>
                                        </p:attrNameLst>
                                      </p:cBhvr>
                                      <p:to>
                                        <p:strVal val="visible"/>
                                      </p:to>
                                    </p:set>
                                    <p:anim calcmode="lin" valueType="num">
                                      <p:cBhvr>
                                        <p:cTn id="67" dur="500" fill="hold"/>
                                        <p:tgtEl>
                                          <p:spTgt spid="82"/>
                                        </p:tgtEl>
                                        <p:attrNameLst>
                                          <p:attrName>ppt_w</p:attrName>
                                        </p:attrNameLst>
                                      </p:cBhvr>
                                      <p:tavLst>
                                        <p:tav tm="0">
                                          <p:val>
                                            <p:fltVal val="0"/>
                                          </p:val>
                                        </p:tav>
                                        <p:tav tm="100000">
                                          <p:val>
                                            <p:strVal val="#ppt_w"/>
                                          </p:val>
                                        </p:tav>
                                      </p:tavLst>
                                    </p:anim>
                                    <p:anim calcmode="lin" valueType="num">
                                      <p:cBhvr>
                                        <p:cTn id="68" dur="500" fill="hold"/>
                                        <p:tgtEl>
                                          <p:spTgt spid="82"/>
                                        </p:tgtEl>
                                        <p:attrNameLst>
                                          <p:attrName>ppt_h</p:attrName>
                                        </p:attrNameLst>
                                      </p:cBhvr>
                                      <p:tavLst>
                                        <p:tav tm="0">
                                          <p:val>
                                            <p:fltVal val="0"/>
                                          </p:val>
                                        </p:tav>
                                        <p:tav tm="100000">
                                          <p:val>
                                            <p:strVal val="#ppt_h"/>
                                          </p:val>
                                        </p:tav>
                                      </p:tavLst>
                                    </p:anim>
                                    <p:animEffect transition="in" filter="fade">
                                      <p:cBhvr>
                                        <p:cTn id="69" dur="500"/>
                                        <p:tgtEl>
                                          <p:spTgt spid="82"/>
                                        </p:tgtEl>
                                      </p:cBhvr>
                                    </p:animEffect>
                                  </p:childTnLst>
                                </p:cTn>
                              </p:par>
                            </p:childTnLst>
                          </p:cTn>
                        </p:par>
                        <p:par>
                          <p:cTn id="70" fill="hold">
                            <p:stCondLst>
                              <p:cond delay="5500"/>
                            </p:stCondLst>
                            <p:childTnLst>
                              <p:par>
                                <p:cTn id="71" presetID="53" presetClass="entr" presetSubtype="16" fill="hold" grpId="0" nodeType="afterEffect">
                                  <p:stCondLst>
                                    <p:cond delay="0"/>
                                  </p:stCondLst>
                                  <p:childTnLst>
                                    <p:set>
                                      <p:cBhvr>
                                        <p:cTn id="72" dur="1" fill="hold">
                                          <p:stCondLst>
                                            <p:cond delay="0"/>
                                          </p:stCondLst>
                                        </p:cTn>
                                        <p:tgtEl>
                                          <p:spTgt spid="83"/>
                                        </p:tgtEl>
                                        <p:attrNameLst>
                                          <p:attrName>style.visibility</p:attrName>
                                        </p:attrNameLst>
                                      </p:cBhvr>
                                      <p:to>
                                        <p:strVal val="visible"/>
                                      </p:to>
                                    </p:set>
                                    <p:anim calcmode="lin" valueType="num">
                                      <p:cBhvr>
                                        <p:cTn id="73" dur="500" fill="hold"/>
                                        <p:tgtEl>
                                          <p:spTgt spid="83"/>
                                        </p:tgtEl>
                                        <p:attrNameLst>
                                          <p:attrName>ppt_w</p:attrName>
                                        </p:attrNameLst>
                                      </p:cBhvr>
                                      <p:tavLst>
                                        <p:tav tm="0">
                                          <p:val>
                                            <p:fltVal val="0"/>
                                          </p:val>
                                        </p:tav>
                                        <p:tav tm="100000">
                                          <p:val>
                                            <p:strVal val="#ppt_w"/>
                                          </p:val>
                                        </p:tav>
                                      </p:tavLst>
                                    </p:anim>
                                    <p:anim calcmode="lin" valueType="num">
                                      <p:cBhvr>
                                        <p:cTn id="74" dur="500" fill="hold"/>
                                        <p:tgtEl>
                                          <p:spTgt spid="83"/>
                                        </p:tgtEl>
                                        <p:attrNameLst>
                                          <p:attrName>ppt_h</p:attrName>
                                        </p:attrNameLst>
                                      </p:cBhvr>
                                      <p:tavLst>
                                        <p:tav tm="0">
                                          <p:val>
                                            <p:fltVal val="0"/>
                                          </p:val>
                                        </p:tav>
                                        <p:tav tm="100000">
                                          <p:val>
                                            <p:strVal val="#ppt_h"/>
                                          </p:val>
                                        </p:tav>
                                      </p:tavLst>
                                    </p:anim>
                                    <p:animEffect transition="in" filter="fade">
                                      <p:cBhvr>
                                        <p:cTn id="75" dur="500"/>
                                        <p:tgtEl>
                                          <p:spTgt spid="83"/>
                                        </p:tgtEl>
                                      </p:cBhvr>
                                    </p:animEffect>
                                  </p:childTnLst>
                                </p:cTn>
                              </p:par>
                            </p:childTnLst>
                          </p:cTn>
                        </p:par>
                        <p:par>
                          <p:cTn id="76" fill="hold">
                            <p:stCondLst>
                              <p:cond delay="6000"/>
                            </p:stCondLst>
                            <p:childTnLst>
                              <p:par>
                                <p:cTn id="77" presetID="53" presetClass="entr" presetSubtype="16" fill="hold" grpId="0" nodeType="afterEffect">
                                  <p:stCondLst>
                                    <p:cond delay="0"/>
                                  </p:stCondLst>
                                  <p:childTnLst>
                                    <p:set>
                                      <p:cBhvr>
                                        <p:cTn id="78" dur="1" fill="hold">
                                          <p:stCondLst>
                                            <p:cond delay="0"/>
                                          </p:stCondLst>
                                        </p:cTn>
                                        <p:tgtEl>
                                          <p:spTgt spid="84"/>
                                        </p:tgtEl>
                                        <p:attrNameLst>
                                          <p:attrName>style.visibility</p:attrName>
                                        </p:attrNameLst>
                                      </p:cBhvr>
                                      <p:to>
                                        <p:strVal val="visible"/>
                                      </p:to>
                                    </p:set>
                                    <p:anim calcmode="lin" valueType="num">
                                      <p:cBhvr>
                                        <p:cTn id="79" dur="500" fill="hold"/>
                                        <p:tgtEl>
                                          <p:spTgt spid="84"/>
                                        </p:tgtEl>
                                        <p:attrNameLst>
                                          <p:attrName>ppt_w</p:attrName>
                                        </p:attrNameLst>
                                      </p:cBhvr>
                                      <p:tavLst>
                                        <p:tav tm="0">
                                          <p:val>
                                            <p:fltVal val="0"/>
                                          </p:val>
                                        </p:tav>
                                        <p:tav tm="100000">
                                          <p:val>
                                            <p:strVal val="#ppt_w"/>
                                          </p:val>
                                        </p:tav>
                                      </p:tavLst>
                                    </p:anim>
                                    <p:anim calcmode="lin" valueType="num">
                                      <p:cBhvr>
                                        <p:cTn id="80" dur="500" fill="hold"/>
                                        <p:tgtEl>
                                          <p:spTgt spid="84"/>
                                        </p:tgtEl>
                                        <p:attrNameLst>
                                          <p:attrName>ppt_h</p:attrName>
                                        </p:attrNameLst>
                                      </p:cBhvr>
                                      <p:tavLst>
                                        <p:tav tm="0">
                                          <p:val>
                                            <p:fltVal val="0"/>
                                          </p:val>
                                        </p:tav>
                                        <p:tav tm="100000">
                                          <p:val>
                                            <p:strVal val="#ppt_h"/>
                                          </p:val>
                                        </p:tav>
                                      </p:tavLst>
                                    </p:anim>
                                    <p:animEffect transition="in" filter="fade">
                                      <p:cBhvr>
                                        <p:cTn id="81" dur="500"/>
                                        <p:tgtEl>
                                          <p:spTgt spid="84"/>
                                        </p:tgtEl>
                                      </p:cBhvr>
                                    </p:animEffect>
                                  </p:childTnLst>
                                </p:cTn>
                              </p:par>
                            </p:childTnLst>
                          </p:cTn>
                        </p:par>
                        <p:par>
                          <p:cTn id="82" fill="hold">
                            <p:stCondLst>
                              <p:cond delay="6500"/>
                            </p:stCondLst>
                            <p:childTnLst>
                              <p:par>
                                <p:cTn id="83" presetID="53" presetClass="entr" presetSubtype="16" fill="hold" grpId="0" nodeType="afterEffect">
                                  <p:stCondLst>
                                    <p:cond delay="0"/>
                                  </p:stCondLst>
                                  <p:childTnLst>
                                    <p:set>
                                      <p:cBhvr>
                                        <p:cTn id="84" dur="1" fill="hold">
                                          <p:stCondLst>
                                            <p:cond delay="0"/>
                                          </p:stCondLst>
                                        </p:cTn>
                                        <p:tgtEl>
                                          <p:spTgt spid="85"/>
                                        </p:tgtEl>
                                        <p:attrNameLst>
                                          <p:attrName>style.visibility</p:attrName>
                                        </p:attrNameLst>
                                      </p:cBhvr>
                                      <p:to>
                                        <p:strVal val="visible"/>
                                      </p:to>
                                    </p:set>
                                    <p:anim calcmode="lin" valueType="num">
                                      <p:cBhvr>
                                        <p:cTn id="85" dur="500" fill="hold"/>
                                        <p:tgtEl>
                                          <p:spTgt spid="85"/>
                                        </p:tgtEl>
                                        <p:attrNameLst>
                                          <p:attrName>ppt_w</p:attrName>
                                        </p:attrNameLst>
                                      </p:cBhvr>
                                      <p:tavLst>
                                        <p:tav tm="0">
                                          <p:val>
                                            <p:fltVal val="0"/>
                                          </p:val>
                                        </p:tav>
                                        <p:tav tm="100000">
                                          <p:val>
                                            <p:strVal val="#ppt_w"/>
                                          </p:val>
                                        </p:tav>
                                      </p:tavLst>
                                    </p:anim>
                                    <p:anim calcmode="lin" valueType="num">
                                      <p:cBhvr>
                                        <p:cTn id="86" dur="500" fill="hold"/>
                                        <p:tgtEl>
                                          <p:spTgt spid="85"/>
                                        </p:tgtEl>
                                        <p:attrNameLst>
                                          <p:attrName>ppt_h</p:attrName>
                                        </p:attrNameLst>
                                      </p:cBhvr>
                                      <p:tavLst>
                                        <p:tav tm="0">
                                          <p:val>
                                            <p:fltVal val="0"/>
                                          </p:val>
                                        </p:tav>
                                        <p:tav tm="100000">
                                          <p:val>
                                            <p:strVal val="#ppt_h"/>
                                          </p:val>
                                        </p:tav>
                                      </p:tavLst>
                                    </p:anim>
                                    <p:animEffect transition="in" filter="fade">
                                      <p:cBhvr>
                                        <p:cTn id="87" dur="500"/>
                                        <p:tgtEl>
                                          <p:spTgt spid="85"/>
                                        </p:tgtEl>
                                      </p:cBhvr>
                                    </p:animEffect>
                                  </p:childTnLst>
                                </p:cTn>
                              </p:par>
                            </p:childTnLst>
                          </p:cTn>
                        </p:par>
                        <p:par>
                          <p:cTn id="88" fill="hold">
                            <p:stCondLst>
                              <p:cond delay="7000"/>
                            </p:stCondLst>
                            <p:childTnLst>
                              <p:par>
                                <p:cTn id="89" presetID="53" presetClass="entr" presetSubtype="16" fill="hold" grpId="0" nodeType="afterEffect">
                                  <p:stCondLst>
                                    <p:cond delay="0"/>
                                  </p:stCondLst>
                                  <p:childTnLst>
                                    <p:set>
                                      <p:cBhvr>
                                        <p:cTn id="90" dur="1" fill="hold">
                                          <p:stCondLst>
                                            <p:cond delay="0"/>
                                          </p:stCondLst>
                                        </p:cTn>
                                        <p:tgtEl>
                                          <p:spTgt spid="86"/>
                                        </p:tgtEl>
                                        <p:attrNameLst>
                                          <p:attrName>style.visibility</p:attrName>
                                        </p:attrNameLst>
                                      </p:cBhvr>
                                      <p:to>
                                        <p:strVal val="visible"/>
                                      </p:to>
                                    </p:set>
                                    <p:anim calcmode="lin" valueType="num">
                                      <p:cBhvr>
                                        <p:cTn id="91" dur="500" fill="hold"/>
                                        <p:tgtEl>
                                          <p:spTgt spid="86"/>
                                        </p:tgtEl>
                                        <p:attrNameLst>
                                          <p:attrName>ppt_w</p:attrName>
                                        </p:attrNameLst>
                                      </p:cBhvr>
                                      <p:tavLst>
                                        <p:tav tm="0">
                                          <p:val>
                                            <p:fltVal val="0"/>
                                          </p:val>
                                        </p:tav>
                                        <p:tav tm="100000">
                                          <p:val>
                                            <p:strVal val="#ppt_w"/>
                                          </p:val>
                                        </p:tav>
                                      </p:tavLst>
                                    </p:anim>
                                    <p:anim calcmode="lin" valueType="num">
                                      <p:cBhvr>
                                        <p:cTn id="92" dur="500" fill="hold"/>
                                        <p:tgtEl>
                                          <p:spTgt spid="86"/>
                                        </p:tgtEl>
                                        <p:attrNameLst>
                                          <p:attrName>ppt_h</p:attrName>
                                        </p:attrNameLst>
                                      </p:cBhvr>
                                      <p:tavLst>
                                        <p:tav tm="0">
                                          <p:val>
                                            <p:fltVal val="0"/>
                                          </p:val>
                                        </p:tav>
                                        <p:tav tm="100000">
                                          <p:val>
                                            <p:strVal val="#ppt_h"/>
                                          </p:val>
                                        </p:tav>
                                      </p:tavLst>
                                    </p:anim>
                                    <p:animEffect transition="in" filter="fade">
                                      <p:cBhvr>
                                        <p:cTn id="93"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2" name="矩形 11">
            <a:extLst>
              <a:ext uri="{FF2B5EF4-FFF2-40B4-BE49-F238E27FC236}">
                <a16:creationId xmlns:a16="http://schemas.microsoft.com/office/drawing/2014/main" id="{A227B54E-620B-4B85-88BC-5B79EA8106B6}"/>
              </a:ext>
            </a:extLst>
          </p:cNvPr>
          <p:cNvSpPr/>
          <p:nvPr/>
        </p:nvSpPr>
        <p:spPr>
          <a:xfrm>
            <a:off x="37652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cxnSp>
        <p:nvCxnSpPr>
          <p:cNvPr id="4" name="直接箭头连接符 3">
            <a:extLst>
              <a:ext uri="{FF2B5EF4-FFF2-40B4-BE49-F238E27FC236}">
                <a16:creationId xmlns:a16="http://schemas.microsoft.com/office/drawing/2014/main" id="{F360138D-8894-4FAF-A8FB-01295D112226}"/>
              </a:ext>
            </a:extLst>
          </p:cNvPr>
          <p:cNvCxnSpPr>
            <a:cxnSpLocks/>
          </p:cNvCxnSpPr>
          <p:nvPr/>
        </p:nvCxnSpPr>
        <p:spPr>
          <a:xfrm>
            <a:off x="1007754" y="4901938"/>
            <a:ext cx="9747497"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20024562-9210-4275-8978-543BF7B27BB1}"/>
              </a:ext>
            </a:extLst>
          </p:cNvPr>
          <p:cNvSpPr txBox="1"/>
          <p:nvPr/>
        </p:nvSpPr>
        <p:spPr>
          <a:xfrm>
            <a:off x="10755251" y="4718115"/>
            <a:ext cx="745450" cy="367646"/>
          </a:xfrm>
          <a:prstGeom prst="rect">
            <a:avLst/>
          </a:prstGeom>
          <a:noFill/>
        </p:spPr>
        <p:txBody>
          <a:bodyPr wrap="square" rtlCol="0">
            <a:spAutoFit/>
          </a:bodyPr>
          <a:lstStyle/>
          <a:p>
            <a:pPr algn="ctr"/>
            <a:r>
              <a:rPr lang="zh-CN" altLang="en-US" b="1" dirty="0"/>
              <a:t>时间</a:t>
            </a:r>
          </a:p>
        </p:txBody>
      </p:sp>
      <p:sp>
        <p:nvSpPr>
          <p:cNvPr id="13" name="矩形 12">
            <a:extLst>
              <a:ext uri="{FF2B5EF4-FFF2-40B4-BE49-F238E27FC236}">
                <a16:creationId xmlns:a16="http://schemas.microsoft.com/office/drawing/2014/main" id="{64CA685A-4613-4948-B5B8-FDF1121DBE0A}"/>
              </a:ext>
            </a:extLst>
          </p:cNvPr>
          <p:cNvSpPr/>
          <p:nvPr/>
        </p:nvSpPr>
        <p:spPr>
          <a:xfrm>
            <a:off x="101703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D0DBF391-1DFF-40BB-8D37-46D39EFBF194}"/>
              </a:ext>
            </a:extLst>
          </p:cNvPr>
          <p:cNvSpPr txBox="1"/>
          <p:nvPr/>
        </p:nvSpPr>
        <p:spPr>
          <a:xfrm>
            <a:off x="943208" y="4926166"/>
            <a:ext cx="745450" cy="367646"/>
          </a:xfrm>
          <a:prstGeom prst="rect">
            <a:avLst/>
          </a:prstGeom>
          <a:noFill/>
        </p:spPr>
        <p:txBody>
          <a:bodyPr wrap="square" rtlCol="0">
            <a:spAutoFit/>
          </a:bodyPr>
          <a:lstStyle/>
          <a:p>
            <a:pPr algn="ctr"/>
            <a:r>
              <a:rPr lang="zh-CN" altLang="en-US" b="1" dirty="0"/>
              <a:t>时隙</a:t>
            </a:r>
          </a:p>
        </p:txBody>
      </p:sp>
      <p:sp>
        <p:nvSpPr>
          <p:cNvPr id="21" name="矩形 20">
            <a:extLst>
              <a:ext uri="{FF2B5EF4-FFF2-40B4-BE49-F238E27FC236}">
                <a16:creationId xmlns:a16="http://schemas.microsoft.com/office/drawing/2014/main" id="{54AD3ED2-048B-45E3-9861-D549D1AC72AA}"/>
              </a:ext>
            </a:extLst>
          </p:cNvPr>
          <p:cNvSpPr/>
          <p:nvPr/>
        </p:nvSpPr>
        <p:spPr>
          <a:xfrm>
            <a:off x="1593642"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C37EC6A7-A4E4-470E-AA1A-6278217F24B2}"/>
              </a:ext>
            </a:extLst>
          </p:cNvPr>
          <p:cNvSpPr txBox="1"/>
          <p:nvPr/>
        </p:nvSpPr>
        <p:spPr>
          <a:xfrm>
            <a:off x="1519814" y="4926166"/>
            <a:ext cx="745450" cy="367646"/>
          </a:xfrm>
          <a:prstGeom prst="rect">
            <a:avLst/>
          </a:prstGeom>
          <a:noFill/>
        </p:spPr>
        <p:txBody>
          <a:bodyPr wrap="square" rtlCol="0">
            <a:spAutoFit/>
          </a:bodyPr>
          <a:lstStyle/>
          <a:p>
            <a:pPr algn="ctr"/>
            <a:r>
              <a:rPr lang="zh-CN" altLang="en-US" b="1" dirty="0"/>
              <a:t>时隙</a:t>
            </a:r>
          </a:p>
        </p:txBody>
      </p:sp>
      <p:sp>
        <p:nvSpPr>
          <p:cNvPr id="24" name="矩形 23">
            <a:extLst>
              <a:ext uri="{FF2B5EF4-FFF2-40B4-BE49-F238E27FC236}">
                <a16:creationId xmlns:a16="http://schemas.microsoft.com/office/drawing/2014/main" id="{95120423-BC31-4FE3-B7F6-56214AE5C643}"/>
              </a:ext>
            </a:extLst>
          </p:cNvPr>
          <p:cNvSpPr/>
          <p:nvPr/>
        </p:nvSpPr>
        <p:spPr>
          <a:xfrm>
            <a:off x="2170248"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176804A7-3D49-474E-8833-101A4DD3C482}"/>
              </a:ext>
            </a:extLst>
          </p:cNvPr>
          <p:cNvSpPr txBox="1"/>
          <p:nvPr/>
        </p:nvSpPr>
        <p:spPr>
          <a:xfrm>
            <a:off x="2096420" y="4926166"/>
            <a:ext cx="745450" cy="367646"/>
          </a:xfrm>
          <a:prstGeom prst="rect">
            <a:avLst/>
          </a:prstGeom>
          <a:noFill/>
        </p:spPr>
        <p:txBody>
          <a:bodyPr wrap="square" rtlCol="0">
            <a:spAutoFit/>
          </a:bodyPr>
          <a:lstStyle/>
          <a:p>
            <a:pPr algn="ctr"/>
            <a:r>
              <a:rPr lang="zh-CN" altLang="en-US" b="1" dirty="0"/>
              <a:t>时隙</a:t>
            </a:r>
          </a:p>
        </p:txBody>
      </p:sp>
      <p:sp>
        <p:nvSpPr>
          <p:cNvPr id="35" name="矩形 34">
            <a:extLst>
              <a:ext uri="{FF2B5EF4-FFF2-40B4-BE49-F238E27FC236}">
                <a16:creationId xmlns:a16="http://schemas.microsoft.com/office/drawing/2014/main" id="{54E0F7A7-9C92-48B4-A93A-7CD18351FA2C}"/>
              </a:ext>
            </a:extLst>
          </p:cNvPr>
          <p:cNvSpPr/>
          <p:nvPr/>
        </p:nvSpPr>
        <p:spPr>
          <a:xfrm>
            <a:off x="2746854"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A68FAD8F-9509-44F6-9315-2AE8C8C7ED89}"/>
              </a:ext>
            </a:extLst>
          </p:cNvPr>
          <p:cNvSpPr txBox="1"/>
          <p:nvPr/>
        </p:nvSpPr>
        <p:spPr>
          <a:xfrm>
            <a:off x="2673026" y="4926166"/>
            <a:ext cx="745450" cy="367646"/>
          </a:xfrm>
          <a:prstGeom prst="rect">
            <a:avLst/>
          </a:prstGeom>
          <a:noFill/>
        </p:spPr>
        <p:txBody>
          <a:bodyPr wrap="square" rtlCol="0">
            <a:spAutoFit/>
          </a:bodyPr>
          <a:lstStyle/>
          <a:p>
            <a:pPr algn="ctr"/>
            <a:r>
              <a:rPr lang="zh-CN" altLang="en-US" b="1" dirty="0"/>
              <a:t>时隙</a:t>
            </a:r>
          </a:p>
        </p:txBody>
      </p:sp>
      <p:sp>
        <p:nvSpPr>
          <p:cNvPr id="33" name="矩形 32">
            <a:extLst>
              <a:ext uri="{FF2B5EF4-FFF2-40B4-BE49-F238E27FC236}">
                <a16:creationId xmlns:a16="http://schemas.microsoft.com/office/drawing/2014/main" id="{43DC1286-573E-431A-9B9D-B56C645B44BA}"/>
              </a:ext>
            </a:extLst>
          </p:cNvPr>
          <p:cNvSpPr/>
          <p:nvPr/>
        </p:nvSpPr>
        <p:spPr>
          <a:xfrm>
            <a:off x="3323460"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2A99B1D4-90A0-407A-BF9B-5AAE1D889E65}"/>
              </a:ext>
            </a:extLst>
          </p:cNvPr>
          <p:cNvSpPr txBox="1"/>
          <p:nvPr/>
        </p:nvSpPr>
        <p:spPr>
          <a:xfrm>
            <a:off x="3249632" y="4926166"/>
            <a:ext cx="745450" cy="367646"/>
          </a:xfrm>
          <a:prstGeom prst="rect">
            <a:avLst/>
          </a:prstGeom>
          <a:noFill/>
        </p:spPr>
        <p:txBody>
          <a:bodyPr wrap="square" rtlCol="0">
            <a:spAutoFit/>
          </a:bodyPr>
          <a:lstStyle/>
          <a:p>
            <a:pPr algn="ctr"/>
            <a:r>
              <a:rPr lang="zh-CN" altLang="en-US" b="1" dirty="0"/>
              <a:t>时隙</a:t>
            </a:r>
          </a:p>
        </p:txBody>
      </p:sp>
      <p:sp>
        <p:nvSpPr>
          <p:cNvPr id="31" name="矩形 30">
            <a:extLst>
              <a:ext uri="{FF2B5EF4-FFF2-40B4-BE49-F238E27FC236}">
                <a16:creationId xmlns:a16="http://schemas.microsoft.com/office/drawing/2014/main" id="{192743B2-5D51-4800-93F6-652FFF0C00D8}"/>
              </a:ext>
            </a:extLst>
          </p:cNvPr>
          <p:cNvSpPr/>
          <p:nvPr/>
        </p:nvSpPr>
        <p:spPr>
          <a:xfrm>
            <a:off x="390006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6A912E8B-1B73-4B3C-8E70-974D86D0311A}"/>
              </a:ext>
            </a:extLst>
          </p:cNvPr>
          <p:cNvSpPr txBox="1"/>
          <p:nvPr/>
        </p:nvSpPr>
        <p:spPr>
          <a:xfrm>
            <a:off x="3826238" y="4926166"/>
            <a:ext cx="745450" cy="367646"/>
          </a:xfrm>
          <a:prstGeom prst="rect">
            <a:avLst/>
          </a:prstGeom>
          <a:noFill/>
        </p:spPr>
        <p:txBody>
          <a:bodyPr wrap="square" rtlCol="0">
            <a:spAutoFit/>
          </a:bodyPr>
          <a:lstStyle/>
          <a:p>
            <a:pPr algn="ctr"/>
            <a:r>
              <a:rPr lang="zh-CN" altLang="en-US" b="1" dirty="0"/>
              <a:t>时隙</a:t>
            </a:r>
          </a:p>
        </p:txBody>
      </p:sp>
      <p:sp>
        <p:nvSpPr>
          <p:cNvPr id="48" name="矩形 47">
            <a:extLst>
              <a:ext uri="{FF2B5EF4-FFF2-40B4-BE49-F238E27FC236}">
                <a16:creationId xmlns:a16="http://schemas.microsoft.com/office/drawing/2014/main" id="{20FE0756-8B66-4F87-8CC0-DA6D0B53CCB7}"/>
              </a:ext>
            </a:extLst>
          </p:cNvPr>
          <p:cNvSpPr/>
          <p:nvPr/>
        </p:nvSpPr>
        <p:spPr>
          <a:xfrm>
            <a:off x="4476672"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272F68CB-7572-4334-A4FD-DC66FF89B185}"/>
              </a:ext>
            </a:extLst>
          </p:cNvPr>
          <p:cNvSpPr txBox="1"/>
          <p:nvPr/>
        </p:nvSpPr>
        <p:spPr>
          <a:xfrm>
            <a:off x="4402844" y="4926166"/>
            <a:ext cx="745450" cy="367646"/>
          </a:xfrm>
          <a:prstGeom prst="rect">
            <a:avLst/>
          </a:prstGeom>
          <a:noFill/>
        </p:spPr>
        <p:txBody>
          <a:bodyPr wrap="square" rtlCol="0">
            <a:spAutoFit/>
          </a:bodyPr>
          <a:lstStyle/>
          <a:p>
            <a:pPr algn="ctr"/>
            <a:r>
              <a:rPr lang="zh-CN" altLang="en-US" b="1" dirty="0"/>
              <a:t>时隙</a:t>
            </a:r>
          </a:p>
        </p:txBody>
      </p:sp>
      <p:sp>
        <p:nvSpPr>
          <p:cNvPr id="46" name="矩形 45">
            <a:extLst>
              <a:ext uri="{FF2B5EF4-FFF2-40B4-BE49-F238E27FC236}">
                <a16:creationId xmlns:a16="http://schemas.microsoft.com/office/drawing/2014/main" id="{585A4F9E-9FD0-4A70-886B-30FF29B91215}"/>
              </a:ext>
            </a:extLst>
          </p:cNvPr>
          <p:cNvSpPr/>
          <p:nvPr/>
        </p:nvSpPr>
        <p:spPr>
          <a:xfrm>
            <a:off x="5053278"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a16="http://schemas.microsoft.com/office/drawing/2014/main" id="{A545B114-0399-4325-A4AF-DF692003A1D2}"/>
              </a:ext>
            </a:extLst>
          </p:cNvPr>
          <p:cNvSpPr txBox="1"/>
          <p:nvPr/>
        </p:nvSpPr>
        <p:spPr>
          <a:xfrm>
            <a:off x="4979450" y="4926166"/>
            <a:ext cx="745450" cy="367646"/>
          </a:xfrm>
          <a:prstGeom prst="rect">
            <a:avLst/>
          </a:prstGeom>
          <a:noFill/>
        </p:spPr>
        <p:txBody>
          <a:bodyPr wrap="square" rtlCol="0">
            <a:spAutoFit/>
          </a:bodyPr>
          <a:lstStyle/>
          <a:p>
            <a:pPr algn="ctr"/>
            <a:r>
              <a:rPr lang="zh-CN" altLang="en-US" b="1" dirty="0"/>
              <a:t>时隙</a:t>
            </a:r>
          </a:p>
        </p:txBody>
      </p:sp>
      <p:sp>
        <p:nvSpPr>
          <p:cNvPr id="44" name="矩形 43">
            <a:extLst>
              <a:ext uri="{FF2B5EF4-FFF2-40B4-BE49-F238E27FC236}">
                <a16:creationId xmlns:a16="http://schemas.microsoft.com/office/drawing/2014/main" id="{DFFB678E-8D85-4665-B666-D0EE396036A3}"/>
              </a:ext>
            </a:extLst>
          </p:cNvPr>
          <p:cNvSpPr/>
          <p:nvPr/>
        </p:nvSpPr>
        <p:spPr>
          <a:xfrm>
            <a:off x="5629884"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1654EDAF-3102-44F8-8C93-0F17E157E345}"/>
              </a:ext>
            </a:extLst>
          </p:cNvPr>
          <p:cNvSpPr txBox="1"/>
          <p:nvPr/>
        </p:nvSpPr>
        <p:spPr>
          <a:xfrm>
            <a:off x="5556056" y="4926166"/>
            <a:ext cx="745450" cy="367646"/>
          </a:xfrm>
          <a:prstGeom prst="rect">
            <a:avLst/>
          </a:prstGeom>
          <a:noFill/>
        </p:spPr>
        <p:txBody>
          <a:bodyPr wrap="square" rtlCol="0">
            <a:spAutoFit/>
          </a:bodyPr>
          <a:lstStyle/>
          <a:p>
            <a:pPr algn="ctr"/>
            <a:r>
              <a:rPr lang="zh-CN" altLang="en-US" b="1" dirty="0"/>
              <a:t>时隙</a:t>
            </a:r>
          </a:p>
        </p:txBody>
      </p:sp>
      <p:sp>
        <p:nvSpPr>
          <p:cNvPr id="58" name="矩形 57">
            <a:extLst>
              <a:ext uri="{FF2B5EF4-FFF2-40B4-BE49-F238E27FC236}">
                <a16:creationId xmlns:a16="http://schemas.microsoft.com/office/drawing/2014/main" id="{8EA6E963-7BF7-42CE-99EE-31009A1BCA56}"/>
              </a:ext>
            </a:extLst>
          </p:cNvPr>
          <p:cNvSpPr/>
          <p:nvPr/>
        </p:nvSpPr>
        <p:spPr>
          <a:xfrm>
            <a:off x="6206490"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a:extLst>
              <a:ext uri="{FF2B5EF4-FFF2-40B4-BE49-F238E27FC236}">
                <a16:creationId xmlns:a16="http://schemas.microsoft.com/office/drawing/2014/main" id="{C04DE945-0CE2-4E69-99CA-FDF69EB3E855}"/>
              </a:ext>
            </a:extLst>
          </p:cNvPr>
          <p:cNvSpPr txBox="1"/>
          <p:nvPr/>
        </p:nvSpPr>
        <p:spPr>
          <a:xfrm>
            <a:off x="6132662" y="4926166"/>
            <a:ext cx="745450" cy="367646"/>
          </a:xfrm>
          <a:prstGeom prst="rect">
            <a:avLst/>
          </a:prstGeom>
          <a:noFill/>
        </p:spPr>
        <p:txBody>
          <a:bodyPr wrap="square" rtlCol="0">
            <a:spAutoFit/>
          </a:bodyPr>
          <a:lstStyle/>
          <a:p>
            <a:pPr algn="ctr"/>
            <a:r>
              <a:rPr lang="zh-CN" altLang="en-US" b="1" dirty="0"/>
              <a:t>时隙</a:t>
            </a:r>
          </a:p>
        </p:txBody>
      </p:sp>
      <p:sp>
        <p:nvSpPr>
          <p:cNvPr id="56" name="矩形 55">
            <a:extLst>
              <a:ext uri="{FF2B5EF4-FFF2-40B4-BE49-F238E27FC236}">
                <a16:creationId xmlns:a16="http://schemas.microsoft.com/office/drawing/2014/main" id="{F674CFFE-9912-4EF9-BE17-2DF7C9FFB4AD}"/>
              </a:ext>
            </a:extLst>
          </p:cNvPr>
          <p:cNvSpPr/>
          <p:nvPr/>
        </p:nvSpPr>
        <p:spPr>
          <a:xfrm>
            <a:off x="6783096"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56">
            <a:extLst>
              <a:ext uri="{FF2B5EF4-FFF2-40B4-BE49-F238E27FC236}">
                <a16:creationId xmlns:a16="http://schemas.microsoft.com/office/drawing/2014/main" id="{4C71034B-7A94-4EC7-B7A9-AB91373DF686}"/>
              </a:ext>
            </a:extLst>
          </p:cNvPr>
          <p:cNvSpPr txBox="1"/>
          <p:nvPr/>
        </p:nvSpPr>
        <p:spPr>
          <a:xfrm>
            <a:off x="6709268" y="4926166"/>
            <a:ext cx="745450" cy="367646"/>
          </a:xfrm>
          <a:prstGeom prst="rect">
            <a:avLst/>
          </a:prstGeom>
          <a:noFill/>
        </p:spPr>
        <p:txBody>
          <a:bodyPr wrap="square" rtlCol="0">
            <a:spAutoFit/>
          </a:bodyPr>
          <a:lstStyle/>
          <a:p>
            <a:pPr algn="ctr"/>
            <a:r>
              <a:rPr lang="zh-CN" altLang="en-US" b="1" dirty="0"/>
              <a:t>时隙</a:t>
            </a:r>
          </a:p>
        </p:txBody>
      </p:sp>
      <p:sp>
        <p:nvSpPr>
          <p:cNvPr id="54" name="矩形 53">
            <a:extLst>
              <a:ext uri="{FF2B5EF4-FFF2-40B4-BE49-F238E27FC236}">
                <a16:creationId xmlns:a16="http://schemas.microsoft.com/office/drawing/2014/main" id="{FB518BC3-4BA1-469C-8ED0-2326E48DEB9E}"/>
              </a:ext>
            </a:extLst>
          </p:cNvPr>
          <p:cNvSpPr/>
          <p:nvPr/>
        </p:nvSpPr>
        <p:spPr>
          <a:xfrm>
            <a:off x="7359702"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a:extLst>
              <a:ext uri="{FF2B5EF4-FFF2-40B4-BE49-F238E27FC236}">
                <a16:creationId xmlns:a16="http://schemas.microsoft.com/office/drawing/2014/main" id="{FD9FE957-B787-44BD-B08F-10BCC55921B9}"/>
              </a:ext>
            </a:extLst>
          </p:cNvPr>
          <p:cNvSpPr txBox="1"/>
          <p:nvPr/>
        </p:nvSpPr>
        <p:spPr>
          <a:xfrm>
            <a:off x="7285874" y="4926166"/>
            <a:ext cx="745450" cy="367646"/>
          </a:xfrm>
          <a:prstGeom prst="rect">
            <a:avLst/>
          </a:prstGeom>
          <a:noFill/>
        </p:spPr>
        <p:txBody>
          <a:bodyPr wrap="square" rtlCol="0">
            <a:spAutoFit/>
          </a:bodyPr>
          <a:lstStyle/>
          <a:p>
            <a:pPr algn="ctr"/>
            <a:r>
              <a:rPr lang="zh-CN" altLang="en-US" b="1" dirty="0"/>
              <a:t>时隙</a:t>
            </a:r>
          </a:p>
        </p:txBody>
      </p:sp>
      <p:sp>
        <p:nvSpPr>
          <p:cNvPr id="68" name="矩形 67">
            <a:extLst>
              <a:ext uri="{FF2B5EF4-FFF2-40B4-BE49-F238E27FC236}">
                <a16:creationId xmlns:a16="http://schemas.microsoft.com/office/drawing/2014/main" id="{7D59E65B-F4D7-402B-B30B-807B32F54EC7}"/>
              </a:ext>
            </a:extLst>
          </p:cNvPr>
          <p:cNvSpPr/>
          <p:nvPr/>
        </p:nvSpPr>
        <p:spPr>
          <a:xfrm>
            <a:off x="7946049"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文本框 68">
            <a:extLst>
              <a:ext uri="{FF2B5EF4-FFF2-40B4-BE49-F238E27FC236}">
                <a16:creationId xmlns:a16="http://schemas.microsoft.com/office/drawing/2014/main" id="{411335F8-213A-4F4B-96C3-7E1B80548F92}"/>
              </a:ext>
            </a:extLst>
          </p:cNvPr>
          <p:cNvSpPr txBox="1"/>
          <p:nvPr/>
        </p:nvSpPr>
        <p:spPr>
          <a:xfrm>
            <a:off x="7872221" y="4926166"/>
            <a:ext cx="745450" cy="367646"/>
          </a:xfrm>
          <a:prstGeom prst="rect">
            <a:avLst/>
          </a:prstGeom>
          <a:noFill/>
        </p:spPr>
        <p:txBody>
          <a:bodyPr wrap="square" rtlCol="0">
            <a:spAutoFit/>
          </a:bodyPr>
          <a:lstStyle/>
          <a:p>
            <a:pPr algn="ctr"/>
            <a:r>
              <a:rPr lang="zh-CN" altLang="en-US" b="1" dirty="0"/>
              <a:t>时隙</a:t>
            </a:r>
          </a:p>
        </p:txBody>
      </p:sp>
      <p:sp>
        <p:nvSpPr>
          <p:cNvPr id="66" name="矩形 65">
            <a:extLst>
              <a:ext uri="{FF2B5EF4-FFF2-40B4-BE49-F238E27FC236}">
                <a16:creationId xmlns:a16="http://schemas.microsoft.com/office/drawing/2014/main" id="{824E09F4-E81D-4B6F-8C96-B66D8E7D98A6}"/>
              </a:ext>
            </a:extLst>
          </p:cNvPr>
          <p:cNvSpPr/>
          <p:nvPr/>
        </p:nvSpPr>
        <p:spPr>
          <a:xfrm>
            <a:off x="8522655"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3B55605F-9887-4274-B93D-B1DA5D176F71}"/>
              </a:ext>
            </a:extLst>
          </p:cNvPr>
          <p:cNvSpPr txBox="1"/>
          <p:nvPr/>
        </p:nvSpPr>
        <p:spPr>
          <a:xfrm>
            <a:off x="8448827" y="4926166"/>
            <a:ext cx="745450" cy="367646"/>
          </a:xfrm>
          <a:prstGeom prst="rect">
            <a:avLst/>
          </a:prstGeom>
          <a:noFill/>
        </p:spPr>
        <p:txBody>
          <a:bodyPr wrap="square" rtlCol="0">
            <a:spAutoFit/>
          </a:bodyPr>
          <a:lstStyle/>
          <a:p>
            <a:pPr algn="ctr"/>
            <a:r>
              <a:rPr lang="zh-CN" altLang="en-US" b="1" dirty="0"/>
              <a:t>时隙</a:t>
            </a:r>
          </a:p>
        </p:txBody>
      </p:sp>
      <p:sp>
        <p:nvSpPr>
          <p:cNvPr id="64" name="矩形 63">
            <a:extLst>
              <a:ext uri="{FF2B5EF4-FFF2-40B4-BE49-F238E27FC236}">
                <a16:creationId xmlns:a16="http://schemas.microsoft.com/office/drawing/2014/main" id="{B9324FF6-05ED-4E74-ABDA-8FAA12A52837}"/>
              </a:ext>
            </a:extLst>
          </p:cNvPr>
          <p:cNvSpPr/>
          <p:nvPr/>
        </p:nvSpPr>
        <p:spPr>
          <a:xfrm>
            <a:off x="9099261" y="3242161"/>
            <a:ext cx="597795" cy="1649690"/>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B77FAA58-5909-4B76-980A-2B02B5C4BFC3}"/>
              </a:ext>
            </a:extLst>
          </p:cNvPr>
          <p:cNvSpPr txBox="1"/>
          <p:nvPr/>
        </p:nvSpPr>
        <p:spPr>
          <a:xfrm>
            <a:off x="9025433" y="4926166"/>
            <a:ext cx="745450" cy="367646"/>
          </a:xfrm>
          <a:prstGeom prst="rect">
            <a:avLst/>
          </a:prstGeom>
          <a:noFill/>
        </p:spPr>
        <p:txBody>
          <a:bodyPr wrap="square" rtlCol="0">
            <a:spAutoFit/>
          </a:bodyPr>
          <a:lstStyle/>
          <a:p>
            <a:pPr algn="ctr"/>
            <a:r>
              <a:rPr lang="zh-CN" altLang="en-US" b="1" dirty="0"/>
              <a:t>时隙</a:t>
            </a:r>
          </a:p>
        </p:txBody>
      </p:sp>
      <p:sp>
        <p:nvSpPr>
          <p:cNvPr id="70" name="文本框 69">
            <a:extLst>
              <a:ext uri="{FF2B5EF4-FFF2-40B4-BE49-F238E27FC236}">
                <a16:creationId xmlns:a16="http://schemas.microsoft.com/office/drawing/2014/main" id="{E7C0244A-397D-4D8A-A185-6700FBB8487E}"/>
              </a:ext>
            </a:extLst>
          </p:cNvPr>
          <p:cNvSpPr txBox="1"/>
          <p:nvPr/>
        </p:nvSpPr>
        <p:spPr>
          <a:xfrm>
            <a:off x="9882799" y="3848492"/>
            <a:ext cx="739347" cy="369332"/>
          </a:xfrm>
          <a:prstGeom prst="rect">
            <a:avLst/>
          </a:prstGeom>
          <a:noFill/>
        </p:spPr>
        <p:txBody>
          <a:bodyPr wrap="square" rtlCol="0">
            <a:spAutoFit/>
          </a:bodyPr>
          <a:lstStyle/>
          <a:p>
            <a:r>
              <a:rPr lang="en-US" altLang="zh-CN" b="1" dirty="0"/>
              <a:t>……</a:t>
            </a:r>
            <a:endParaRPr lang="zh-CN" altLang="en-US" b="1" dirty="0"/>
          </a:p>
        </p:txBody>
      </p:sp>
      <p:sp>
        <p:nvSpPr>
          <p:cNvPr id="72" name="矩形 71">
            <a:extLst>
              <a:ext uri="{FF2B5EF4-FFF2-40B4-BE49-F238E27FC236}">
                <a16:creationId xmlns:a16="http://schemas.microsoft.com/office/drawing/2014/main" id="{4311D907-0546-41C4-BD68-90EB282E9631}"/>
              </a:ext>
            </a:extLst>
          </p:cNvPr>
          <p:cNvSpPr/>
          <p:nvPr/>
        </p:nvSpPr>
        <p:spPr>
          <a:xfrm>
            <a:off x="1017036"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73" name="矩形 72">
            <a:extLst>
              <a:ext uri="{FF2B5EF4-FFF2-40B4-BE49-F238E27FC236}">
                <a16:creationId xmlns:a16="http://schemas.microsoft.com/office/drawing/2014/main" id="{DF728433-A790-4305-B00C-78A4E1D3F4CC}"/>
              </a:ext>
            </a:extLst>
          </p:cNvPr>
          <p:cNvSpPr/>
          <p:nvPr/>
        </p:nvSpPr>
        <p:spPr>
          <a:xfrm>
            <a:off x="1593642"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74" name="矩形 73">
            <a:extLst>
              <a:ext uri="{FF2B5EF4-FFF2-40B4-BE49-F238E27FC236}">
                <a16:creationId xmlns:a16="http://schemas.microsoft.com/office/drawing/2014/main" id="{1586B555-2CE8-4F27-AD60-801E723D47A4}"/>
              </a:ext>
            </a:extLst>
          </p:cNvPr>
          <p:cNvSpPr/>
          <p:nvPr/>
        </p:nvSpPr>
        <p:spPr>
          <a:xfrm>
            <a:off x="2170248"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sp>
        <p:nvSpPr>
          <p:cNvPr id="75" name="矩形 74">
            <a:extLst>
              <a:ext uri="{FF2B5EF4-FFF2-40B4-BE49-F238E27FC236}">
                <a16:creationId xmlns:a16="http://schemas.microsoft.com/office/drawing/2014/main" id="{515FE0D2-B50C-4ABE-8651-7111FC8FA3A3}"/>
              </a:ext>
            </a:extLst>
          </p:cNvPr>
          <p:cNvSpPr/>
          <p:nvPr/>
        </p:nvSpPr>
        <p:spPr>
          <a:xfrm>
            <a:off x="2746854"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76" name="矩形 75">
            <a:extLst>
              <a:ext uri="{FF2B5EF4-FFF2-40B4-BE49-F238E27FC236}">
                <a16:creationId xmlns:a16="http://schemas.microsoft.com/office/drawing/2014/main" id="{E8B2D2D2-7D2C-4725-A70E-6F4668CC0735}"/>
              </a:ext>
            </a:extLst>
          </p:cNvPr>
          <p:cNvSpPr/>
          <p:nvPr/>
        </p:nvSpPr>
        <p:spPr>
          <a:xfrm>
            <a:off x="3323460"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77" name="矩形 76">
            <a:extLst>
              <a:ext uri="{FF2B5EF4-FFF2-40B4-BE49-F238E27FC236}">
                <a16:creationId xmlns:a16="http://schemas.microsoft.com/office/drawing/2014/main" id="{1EA9C18D-520D-4F28-A12F-E8B81748A256}"/>
              </a:ext>
            </a:extLst>
          </p:cNvPr>
          <p:cNvSpPr/>
          <p:nvPr/>
        </p:nvSpPr>
        <p:spPr>
          <a:xfrm>
            <a:off x="3900066"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sp>
        <p:nvSpPr>
          <p:cNvPr id="78" name="矩形 77">
            <a:extLst>
              <a:ext uri="{FF2B5EF4-FFF2-40B4-BE49-F238E27FC236}">
                <a16:creationId xmlns:a16="http://schemas.microsoft.com/office/drawing/2014/main" id="{93ACB720-170D-40E7-AE29-72DD61E70FAA}"/>
              </a:ext>
            </a:extLst>
          </p:cNvPr>
          <p:cNvSpPr/>
          <p:nvPr/>
        </p:nvSpPr>
        <p:spPr>
          <a:xfrm>
            <a:off x="4476672"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79" name="矩形 78">
            <a:extLst>
              <a:ext uri="{FF2B5EF4-FFF2-40B4-BE49-F238E27FC236}">
                <a16:creationId xmlns:a16="http://schemas.microsoft.com/office/drawing/2014/main" id="{BB5B1B1A-BBAB-494D-92BE-46EF524705D7}"/>
              </a:ext>
            </a:extLst>
          </p:cNvPr>
          <p:cNvSpPr/>
          <p:nvPr/>
        </p:nvSpPr>
        <p:spPr>
          <a:xfrm>
            <a:off x="5053278"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80" name="矩形 79">
            <a:extLst>
              <a:ext uri="{FF2B5EF4-FFF2-40B4-BE49-F238E27FC236}">
                <a16:creationId xmlns:a16="http://schemas.microsoft.com/office/drawing/2014/main" id="{47853166-79D6-4359-9A78-9F1014E4E822}"/>
              </a:ext>
            </a:extLst>
          </p:cNvPr>
          <p:cNvSpPr/>
          <p:nvPr/>
        </p:nvSpPr>
        <p:spPr>
          <a:xfrm>
            <a:off x="5629884"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sp>
        <p:nvSpPr>
          <p:cNvPr id="81" name="矩形 80">
            <a:extLst>
              <a:ext uri="{FF2B5EF4-FFF2-40B4-BE49-F238E27FC236}">
                <a16:creationId xmlns:a16="http://schemas.microsoft.com/office/drawing/2014/main" id="{CC5D3ABE-D023-49D5-8EC5-176C64743581}"/>
              </a:ext>
            </a:extLst>
          </p:cNvPr>
          <p:cNvSpPr/>
          <p:nvPr/>
        </p:nvSpPr>
        <p:spPr>
          <a:xfrm>
            <a:off x="6206490"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82" name="矩形 81">
            <a:extLst>
              <a:ext uri="{FF2B5EF4-FFF2-40B4-BE49-F238E27FC236}">
                <a16:creationId xmlns:a16="http://schemas.microsoft.com/office/drawing/2014/main" id="{4A1F5A47-0E60-4ACC-95F0-EDED496B987B}"/>
              </a:ext>
            </a:extLst>
          </p:cNvPr>
          <p:cNvSpPr/>
          <p:nvPr/>
        </p:nvSpPr>
        <p:spPr>
          <a:xfrm>
            <a:off x="6783096"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83" name="矩形 82">
            <a:extLst>
              <a:ext uri="{FF2B5EF4-FFF2-40B4-BE49-F238E27FC236}">
                <a16:creationId xmlns:a16="http://schemas.microsoft.com/office/drawing/2014/main" id="{E5667528-BF50-4C86-89F8-275E178FDCB5}"/>
              </a:ext>
            </a:extLst>
          </p:cNvPr>
          <p:cNvSpPr/>
          <p:nvPr/>
        </p:nvSpPr>
        <p:spPr>
          <a:xfrm>
            <a:off x="7359702"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sp>
        <p:nvSpPr>
          <p:cNvPr id="84" name="矩形 83">
            <a:extLst>
              <a:ext uri="{FF2B5EF4-FFF2-40B4-BE49-F238E27FC236}">
                <a16:creationId xmlns:a16="http://schemas.microsoft.com/office/drawing/2014/main" id="{D3542C50-761F-4BE8-80A4-D2273CCB3037}"/>
              </a:ext>
            </a:extLst>
          </p:cNvPr>
          <p:cNvSpPr/>
          <p:nvPr/>
        </p:nvSpPr>
        <p:spPr>
          <a:xfrm>
            <a:off x="7946049" y="3242161"/>
            <a:ext cx="597795" cy="164969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A</a:t>
            </a:r>
          </a:p>
          <a:p>
            <a:pPr algn="ctr"/>
            <a:r>
              <a:rPr lang="zh-CN" altLang="en-US" b="1" dirty="0"/>
              <a:t>使</a:t>
            </a:r>
            <a:endParaRPr lang="en-US" altLang="zh-CN" b="1" dirty="0"/>
          </a:p>
          <a:p>
            <a:pPr algn="ctr"/>
            <a:r>
              <a:rPr lang="zh-CN" altLang="en-US" b="1" dirty="0"/>
              <a:t>用</a:t>
            </a:r>
          </a:p>
        </p:txBody>
      </p:sp>
      <p:sp>
        <p:nvSpPr>
          <p:cNvPr id="85" name="矩形 84">
            <a:extLst>
              <a:ext uri="{FF2B5EF4-FFF2-40B4-BE49-F238E27FC236}">
                <a16:creationId xmlns:a16="http://schemas.microsoft.com/office/drawing/2014/main" id="{EF48AC40-0AE0-48D7-99E5-16C601293208}"/>
              </a:ext>
            </a:extLst>
          </p:cNvPr>
          <p:cNvSpPr/>
          <p:nvPr/>
        </p:nvSpPr>
        <p:spPr>
          <a:xfrm>
            <a:off x="8522655" y="3242161"/>
            <a:ext cx="597795" cy="164969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B</a:t>
            </a:r>
          </a:p>
          <a:p>
            <a:pPr algn="ctr"/>
            <a:r>
              <a:rPr lang="zh-CN" altLang="en-US" b="1" dirty="0"/>
              <a:t>使</a:t>
            </a:r>
            <a:endParaRPr lang="en-US" altLang="zh-CN" b="1" dirty="0"/>
          </a:p>
          <a:p>
            <a:pPr algn="ctr"/>
            <a:r>
              <a:rPr lang="zh-CN" altLang="en-US" b="1" dirty="0"/>
              <a:t>用</a:t>
            </a:r>
          </a:p>
        </p:txBody>
      </p:sp>
      <p:sp>
        <p:nvSpPr>
          <p:cNvPr id="86" name="矩形 85">
            <a:extLst>
              <a:ext uri="{FF2B5EF4-FFF2-40B4-BE49-F238E27FC236}">
                <a16:creationId xmlns:a16="http://schemas.microsoft.com/office/drawing/2014/main" id="{022AEA47-C2F3-4A66-BDB4-EC1AE5B0BEC6}"/>
              </a:ext>
            </a:extLst>
          </p:cNvPr>
          <p:cNvSpPr/>
          <p:nvPr/>
        </p:nvSpPr>
        <p:spPr>
          <a:xfrm>
            <a:off x="9099261" y="3242161"/>
            <a:ext cx="597795" cy="164969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用户</a:t>
            </a:r>
            <a:endParaRPr lang="en-US" altLang="zh-CN" b="1" dirty="0"/>
          </a:p>
          <a:p>
            <a:pPr algn="ctr"/>
            <a:r>
              <a:rPr lang="en-US" altLang="zh-CN" b="1" dirty="0"/>
              <a:t>C</a:t>
            </a:r>
          </a:p>
          <a:p>
            <a:pPr algn="ctr"/>
            <a:r>
              <a:rPr lang="zh-CN" altLang="en-US" b="1" dirty="0"/>
              <a:t>使</a:t>
            </a:r>
            <a:endParaRPr lang="en-US" altLang="zh-CN" b="1" dirty="0"/>
          </a:p>
          <a:p>
            <a:pPr algn="ctr"/>
            <a:r>
              <a:rPr lang="zh-CN" altLang="en-US" b="1" dirty="0"/>
              <a:t>用</a:t>
            </a:r>
          </a:p>
        </p:txBody>
      </p:sp>
      <p:grpSp>
        <p:nvGrpSpPr>
          <p:cNvPr id="15" name="组合 14">
            <a:extLst>
              <a:ext uri="{FF2B5EF4-FFF2-40B4-BE49-F238E27FC236}">
                <a16:creationId xmlns:a16="http://schemas.microsoft.com/office/drawing/2014/main" id="{33FF7A85-B1F2-459B-9A31-0FE07DCC484C}"/>
              </a:ext>
            </a:extLst>
          </p:cNvPr>
          <p:cNvGrpSpPr/>
          <p:nvPr/>
        </p:nvGrpSpPr>
        <p:grpSpPr>
          <a:xfrm>
            <a:off x="1017036" y="4891851"/>
            <a:ext cx="1730687" cy="1065425"/>
            <a:chOff x="1017036" y="4891851"/>
            <a:chExt cx="1730687" cy="1065425"/>
          </a:xfrm>
        </p:grpSpPr>
        <p:cxnSp>
          <p:nvCxnSpPr>
            <p:cNvPr id="3" name="直接连接符 2">
              <a:extLst>
                <a:ext uri="{FF2B5EF4-FFF2-40B4-BE49-F238E27FC236}">
                  <a16:creationId xmlns:a16="http://schemas.microsoft.com/office/drawing/2014/main" id="{F7D3D59D-22A0-487F-AD93-F31FDF7E50AA}"/>
                </a:ext>
              </a:extLst>
            </p:cNvPr>
            <p:cNvCxnSpPr>
              <a:cxnSpLocks/>
            </p:cNvCxnSpPr>
            <p:nvPr/>
          </p:nvCxnSpPr>
          <p:spPr>
            <a:xfrm>
              <a:off x="1017036"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6470EE4B-086A-4891-9A1E-663B757B636C}"/>
                </a:ext>
              </a:extLst>
            </p:cNvPr>
            <p:cNvCxnSpPr>
              <a:cxnSpLocks/>
            </p:cNvCxnSpPr>
            <p:nvPr/>
          </p:nvCxnSpPr>
          <p:spPr>
            <a:xfrm>
              <a:off x="2747723"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4" name="直接箭头连接符 13">
              <a:extLst>
                <a:ext uri="{FF2B5EF4-FFF2-40B4-BE49-F238E27FC236}">
                  <a16:creationId xmlns:a16="http://schemas.microsoft.com/office/drawing/2014/main" id="{A9C0E6CE-E9B3-4F57-BD28-5EEACA2DA424}"/>
                </a:ext>
              </a:extLst>
            </p:cNvPr>
            <p:cNvCxnSpPr/>
            <p:nvPr/>
          </p:nvCxnSpPr>
          <p:spPr>
            <a:xfrm>
              <a:off x="1017036" y="5577840"/>
              <a:ext cx="1729818"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1" name="文本框 70">
              <a:extLst>
                <a:ext uri="{FF2B5EF4-FFF2-40B4-BE49-F238E27FC236}">
                  <a16:creationId xmlns:a16="http://schemas.microsoft.com/office/drawing/2014/main" id="{1411828F-C703-40C8-9244-A4CC9A541C4F}"/>
                </a:ext>
              </a:extLst>
            </p:cNvPr>
            <p:cNvSpPr txBox="1"/>
            <p:nvPr/>
          </p:nvSpPr>
          <p:spPr>
            <a:xfrm>
              <a:off x="1438376" y="5402302"/>
              <a:ext cx="941379" cy="367646"/>
            </a:xfrm>
            <a:prstGeom prst="rect">
              <a:avLst/>
            </a:prstGeom>
            <a:solidFill>
              <a:schemeClr val="bg1"/>
            </a:solidFill>
          </p:spPr>
          <p:txBody>
            <a:bodyPr wrap="square" rtlCol="0">
              <a:spAutoFit/>
            </a:bodyPr>
            <a:lstStyle/>
            <a:p>
              <a:pPr algn="ctr"/>
              <a:r>
                <a:rPr lang="en-US" altLang="zh-CN" b="1" dirty="0"/>
                <a:t>TDM</a:t>
              </a:r>
              <a:r>
                <a:rPr lang="zh-CN" altLang="en-US" b="1" dirty="0"/>
                <a:t>帧</a:t>
              </a:r>
            </a:p>
          </p:txBody>
        </p:sp>
      </p:grpSp>
      <p:grpSp>
        <p:nvGrpSpPr>
          <p:cNvPr id="87" name="组合 86">
            <a:extLst>
              <a:ext uri="{FF2B5EF4-FFF2-40B4-BE49-F238E27FC236}">
                <a16:creationId xmlns:a16="http://schemas.microsoft.com/office/drawing/2014/main" id="{4BF083CC-DE58-42D9-9B96-36AE00473360}"/>
              </a:ext>
            </a:extLst>
          </p:cNvPr>
          <p:cNvGrpSpPr/>
          <p:nvPr/>
        </p:nvGrpSpPr>
        <p:grpSpPr>
          <a:xfrm>
            <a:off x="2745985" y="4891851"/>
            <a:ext cx="1730687" cy="1065425"/>
            <a:chOff x="1017036" y="4891851"/>
            <a:chExt cx="1730687" cy="1065425"/>
          </a:xfrm>
        </p:grpSpPr>
        <p:cxnSp>
          <p:nvCxnSpPr>
            <p:cNvPr id="88" name="直接连接符 87">
              <a:extLst>
                <a:ext uri="{FF2B5EF4-FFF2-40B4-BE49-F238E27FC236}">
                  <a16:creationId xmlns:a16="http://schemas.microsoft.com/office/drawing/2014/main" id="{6D7C75A9-D6F2-4CD5-9523-AFCE66AF1B73}"/>
                </a:ext>
              </a:extLst>
            </p:cNvPr>
            <p:cNvCxnSpPr>
              <a:cxnSpLocks/>
            </p:cNvCxnSpPr>
            <p:nvPr/>
          </p:nvCxnSpPr>
          <p:spPr>
            <a:xfrm>
              <a:off x="1017036"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0E133654-B734-4861-8FE2-5F4DBC5888AF}"/>
                </a:ext>
              </a:extLst>
            </p:cNvPr>
            <p:cNvCxnSpPr>
              <a:cxnSpLocks/>
            </p:cNvCxnSpPr>
            <p:nvPr/>
          </p:nvCxnSpPr>
          <p:spPr>
            <a:xfrm>
              <a:off x="2747723"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0" name="直接箭头连接符 89">
              <a:extLst>
                <a:ext uri="{FF2B5EF4-FFF2-40B4-BE49-F238E27FC236}">
                  <a16:creationId xmlns:a16="http://schemas.microsoft.com/office/drawing/2014/main" id="{09CC5D05-9285-4377-BC6B-5D5E10FD92A8}"/>
                </a:ext>
              </a:extLst>
            </p:cNvPr>
            <p:cNvCxnSpPr/>
            <p:nvPr/>
          </p:nvCxnSpPr>
          <p:spPr>
            <a:xfrm>
              <a:off x="1017036" y="5577840"/>
              <a:ext cx="1729818"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1" name="文本框 90">
              <a:extLst>
                <a:ext uri="{FF2B5EF4-FFF2-40B4-BE49-F238E27FC236}">
                  <a16:creationId xmlns:a16="http://schemas.microsoft.com/office/drawing/2014/main" id="{84763279-6021-4D0E-91F0-F72132CB295A}"/>
                </a:ext>
              </a:extLst>
            </p:cNvPr>
            <p:cNvSpPr txBox="1"/>
            <p:nvPr/>
          </p:nvSpPr>
          <p:spPr>
            <a:xfrm>
              <a:off x="1438376" y="5402302"/>
              <a:ext cx="943117" cy="367646"/>
            </a:xfrm>
            <a:prstGeom prst="rect">
              <a:avLst/>
            </a:prstGeom>
            <a:solidFill>
              <a:schemeClr val="bg1"/>
            </a:solidFill>
          </p:spPr>
          <p:txBody>
            <a:bodyPr wrap="square" rtlCol="0">
              <a:spAutoFit/>
            </a:bodyPr>
            <a:lstStyle/>
            <a:p>
              <a:pPr algn="ctr"/>
              <a:r>
                <a:rPr lang="en-US" altLang="zh-CN" b="1" dirty="0"/>
                <a:t>TDM</a:t>
              </a:r>
              <a:r>
                <a:rPr lang="zh-CN" altLang="en-US" b="1" dirty="0"/>
                <a:t>帧</a:t>
              </a:r>
            </a:p>
          </p:txBody>
        </p:sp>
      </p:grpSp>
      <p:grpSp>
        <p:nvGrpSpPr>
          <p:cNvPr id="92" name="组合 91">
            <a:extLst>
              <a:ext uri="{FF2B5EF4-FFF2-40B4-BE49-F238E27FC236}">
                <a16:creationId xmlns:a16="http://schemas.microsoft.com/office/drawing/2014/main" id="{754982F6-66F4-4A56-8560-D183DD0BA1BF}"/>
              </a:ext>
            </a:extLst>
          </p:cNvPr>
          <p:cNvGrpSpPr/>
          <p:nvPr/>
        </p:nvGrpSpPr>
        <p:grpSpPr>
          <a:xfrm>
            <a:off x="4481597" y="4891851"/>
            <a:ext cx="1730687" cy="1065425"/>
            <a:chOff x="1017036" y="4891851"/>
            <a:chExt cx="1730687" cy="1065425"/>
          </a:xfrm>
        </p:grpSpPr>
        <p:cxnSp>
          <p:nvCxnSpPr>
            <p:cNvPr id="93" name="直接连接符 92">
              <a:extLst>
                <a:ext uri="{FF2B5EF4-FFF2-40B4-BE49-F238E27FC236}">
                  <a16:creationId xmlns:a16="http://schemas.microsoft.com/office/drawing/2014/main" id="{C607A521-87CE-4441-A605-AF2231D92D58}"/>
                </a:ext>
              </a:extLst>
            </p:cNvPr>
            <p:cNvCxnSpPr>
              <a:cxnSpLocks/>
            </p:cNvCxnSpPr>
            <p:nvPr/>
          </p:nvCxnSpPr>
          <p:spPr>
            <a:xfrm>
              <a:off x="1017036"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9333B401-0349-43B3-94CD-1AC96EF1CACF}"/>
                </a:ext>
              </a:extLst>
            </p:cNvPr>
            <p:cNvCxnSpPr>
              <a:cxnSpLocks/>
            </p:cNvCxnSpPr>
            <p:nvPr/>
          </p:nvCxnSpPr>
          <p:spPr>
            <a:xfrm>
              <a:off x="2747723"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箭头连接符 94">
              <a:extLst>
                <a:ext uri="{FF2B5EF4-FFF2-40B4-BE49-F238E27FC236}">
                  <a16:creationId xmlns:a16="http://schemas.microsoft.com/office/drawing/2014/main" id="{992C3B57-7750-4206-A7CF-EBD3F6CE11AD}"/>
                </a:ext>
              </a:extLst>
            </p:cNvPr>
            <p:cNvCxnSpPr/>
            <p:nvPr/>
          </p:nvCxnSpPr>
          <p:spPr>
            <a:xfrm>
              <a:off x="1017036" y="5577840"/>
              <a:ext cx="1729818"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6" name="文本框 95">
              <a:extLst>
                <a:ext uri="{FF2B5EF4-FFF2-40B4-BE49-F238E27FC236}">
                  <a16:creationId xmlns:a16="http://schemas.microsoft.com/office/drawing/2014/main" id="{AE2A8FE9-5D0A-49A6-A140-4FC5F05D44E4}"/>
                </a:ext>
              </a:extLst>
            </p:cNvPr>
            <p:cNvSpPr txBox="1"/>
            <p:nvPr/>
          </p:nvSpPr>
          <p:spPr>
            <a:xfrm>
              <a:off x="1438376" y="5402302"/>
              <a:ext cx="915425" cy="367646"/>
            </a:xfrm>
            <a:prstGeom prst="rect">
              <a:avLst/>
            </a:prstGeom>
            <a:solidFill>
              <a:schemeClr val="bg1"/>
            </a:solidFill>
          </p:spPr>
          <p:txBody>
            <a:bodyPr wrap="square" rtlCol="0">
              <a:spAutoFit/>
            </a:bodyPr>
            <a:lstStyle/>
            <a:p>
              <a:pPr algn="ctr"/>
              <a:r>
                <a:rPr lang="en-US" altLang="zh-CN" b="1" dirty="0"/>
                <a:t>TDM</a:t>
              </a:r>
              <a:r>
                <a:rPr lang="zh-CN" altLang="en-US" b="1" dirty="0"/>
                <a:t>帧</a:t>
              </a:r>
            </a:p>
          </p:txBody>
        </p:sp>
      </p:grpSp>
      <p:grpSp>
        <p:nvGrpSpPr>
          <p:cNvPr id="97" name="组合 96">
            <a:extLst>
              <a:ext uri="{FF2B5EF4-FFF2-40B4-BE49-F238E27FC236}">
                <a16:creationId xmlns:a16="http://schemas.microsoft.com/office/drawing/2014/main" id="{68100A24-F7A4-49F9-8AD0-D2080AF99E3D}"/>
              </a:ext>
            </a:extLst>
          </p:cNvPr>
          <p:cNvGrpSpPr/>
          <p:nvPr/>
        </p:nvGrpSpPr>
        <p:grpSpPr>
          <a:xfrm>
            <a:off x="6209219" y="4891851"/>
            <a:ext cx="1730687" cy="1065425"/>
            <a:chOff x="1017036" y="4891851"/>
            <a:chExt cx="1730687" cy="1065425"/>
          </a:xfrm>
        </p:grpSpPr>
        <p:cxnSp>
          <p:nvCxnSpPr>
            <p:cNvPr id="98" name="直接连接符 97">
              <a:extLst>
                <a:ext uri="{FF2B5EF4-FFF2-40B4-BE49-F238E27FC236}">
                  <a16:creationId xmlns:a16="http://schemas.microsoft.com/office/drawing/2014/main" id="{1F4366E1-0215-4297-86DE-E9653D733BD7}"/>
                </a:ext>
              </a:extLst>
            </p:cNvPr>
            <p:cNvCxnSpPr>
              <a:cxnSpLocks/>
            </p:cNvCxnSpPr>
            <p:nvPr/>
          </p:nvCxnSpPr>
          <p:spPr>
            <a:xfrm>
              <a:off x="1017036"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9D2FD979-BB45-4055-9C82-95F7BB41D40D}"/>
                </a:ext>
              </a:extLst>
            </p:cNvPr>
            <p:cNvCxnSpPr>
              <a:cxnSpLocks/>
            </p:cNvCxnSpPr>
            <p:nvPr/>
          </p:nvCxnSpPr>
          <p:spPr>
            <a:xfrm>
              <a:off x="2747723"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00" name="直接箭头连接符 99">
              <a:extLst>
                <a:ext uri="{FF2B5EF4-FFF2-40B4-BE49-F238E27FC236}">
                  <a16:creationId xmlns:a16="http://schemas.microsoft.com/office/drawing/2014/main" id="{44D52B4A-821F-4033-B968-1A8C0801F9F1}"/>
                </a:ext>
              </a:extLst>
            </p:cNvPr>
            <p:cNvCxnSpPr/>
            <p:nvPr/>
          </p:nvCxnSpPr>
          <p:spPr>
            <a:xfrm>
              <a:off x="1017036" y="5577840"/>
              <a:ext cx="1729818"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1" name="文本框 100">
              <a:extLst>
                <a:ext uri="{FF2B5EF4-FFF2-40B4-BE49-F238E27FC236}">
                  <a16:creationId xmlns:a16="http://schemas.microsoft.com/office/drawing/2014/main" id="{C7EA18DF-E134-411A-BA2F-443098A2AEFD}"/>
                </a:ext>
              </a:extLst>
            </p:cNvPr>
            <p:cNvSpPr txBox="1"/>
            <p:nvPr/>
          </p:nvSpPr>
          <p:spPr>
            <a:xfrm>
              <a:off x="1403539" y="5402302"/>
              <a:ext cx="983047" cy="367646"/>
            </a:xfrm>
            <a:prstGeom prst="rect">
              <a:avLst/>
            </a:prstGeom>
            <a:solidFill>
              <a:schemeClr val="bg1"/>
            </a:solidFill>
          </p:spPr>
          <p:txBody>
            <a:bodyPr wrap="square" rtlCol="0">
              <a:spAutoFit/>
            </a:bodyPr>
            <a:lstStyle/>
            <a:p>
              <a:pPr algn="ctr"/>
              <a:r>
                <a:rPr lang="en-US" altLang="zh-CN" b="1" dirty="0"/>
                <a:t>TDM</a:t>
              </a:r>
              <a:r>
                <a:rPr lang="zh-CN" altLang="en-US" b="1" dirty="0"/>
                <a:t>帧</a:t>
              </a:r>
            </a:p>
          </p:txBody>
        </p:sp>
      </p:grpSp>
      <p:grpSp>
        <p:nvGrpSpPr>
          <p:cNvPr id="102" name="组合 101">
            <a:extLst>
              <a:ext uri="{FF2B5EF4-FFF2-40B4-BE49-F238E27FC236}">
                <a16:creationId xmlns:a16="http://schemas.microsoft.com/office/drawing/2014/main" id="{8DC410FD-1BAA-4731-A468-E48835371123}"/>
              </a:ext>
            </a:extLst>
          </p:cNvPr>
          <p:cNvGrpSpPr/>
          <p:nvPr/>
        </p:nvGrpSpPr>
        <p:grpSpPr>
          <a:xfrm>
            <a:off x="7935602" y="4891851"/>
            <a:ext cx="1730687" cy="1065425"/>
            <a:chOff x="1017036" y="4891851"/>
            <a:chExt cx="1730687" cy="1065425"/>
          </a:xfrm>
        </p:grpSpPr>
        <p:cxnSp>
          <p:nvCxnSpPr>
            <p:cNvPr id="103" name="直接连接符 102">
              <a:extLst>
                <a:ext uri="{FF2B5EF4-FFF2-40B4-BE49-F238E27FC236}">
                  <a16:creationId xmlns:a16="http://schemas.microsoft.com/office/drawing/2014/main" id="{69181687-DDAC-476C-A428-CF93B430018D}"/>
                </a:ext>
              </a:extLst>
            </p:cNvPr>
            <p:cNvCxnSpPr>
              <a:cxnSpLocks/>
            </p:cNvCxnSpPr>
            <p:nvPr/>
          </p:nvCxnSpPr>
          <p:spPr>
            <a:xfrm>
              <a:off x="1017036"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B1FEA82D-8F2E-42FF-A183-D29FC0F9436C}"/>
                </a:ext>
              </a:extLst>
            </p:cNvPr>
            <p:cNvCxnSpPr>
              <a:cxnSpLocks/>
            </p:cNvCxnSpPr>
            <p:nvPr/>
          </p:nvCxnSpPr>
          <p:spPr>
            <a:xfrm>
              <a:off x="2747723" y="4891851"/>
              <a:ext cx="0" cy="10654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05" name="直接箭头连接符 104">
              <a:extLst>
                <a:ext uri="{FF2B5EF4-FFF2-40B4-BE49-F238E27FC236}">
                  <a16:creationId xmlns:a16="http://schemas.microsoft.com/office/drawing/2014/main" id="{6DA636CB-D0A2-4550-A094-D9B2BF99990B}"/>
                </a:ext>
              </a:extLst>
            </p:cNvPr>
            <p:cNvCxnSpPr/>
            <p:nvPr/>
          </p:nvCxnSpPr>
          <p:spPr>
            <a:xfrm>
              <a:off x="1017036" y="5577840"/>
              <a:ext cx="1729818"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6" name="文本框 105">
              <a:extLst>
                <a:ext uri="{FF2B5EF4-FFF2-40B4-BE49-F238E27FC236}">
                  <a16:creationId xmlns:a16="http://schemas.microsoft.com/office/drawing/2014/main" id="{B046EDD5-15AB-474F-B5C4-789AD7CD9458}"/>
                </a:ext>
              </a:extLst>
            </p:cNvPr>
            <p:cNvSpPr txBox="1"/>
            <p:nvPr/>
          </p:nvSpPr>
          <p:spPr>
            <a:xfrm>
              <a:off x="1438376" y="5402302"/>
              <a:ext cx="987351" cy="367646"/>
            </a:xfrm>
            <a:prstGeom prst="rect">
              <a:avLst/>
            </a:prstGeom>
            <a:solidFill>
              <a:schemeClr val="bg1"/>
            </a:solidFill>
          </p:spPr>
          <p:txBody>
            <a:bodyPr wrap="square" rtlCol="0">
              <a:spAutoFit/>
            </a:bodyPr>
            <a:lstStyle/>
            <a:p>
              <a:pPr algn="ctr"/>
              <a:r>
                <a:rPr lang="en-US" altLang="zh-CN" b="1" dirty="0"/>
                <a:t>TDM</a:t>
              </a:r>
              <a:r>
                <a:rPr lang="zh-CN" altLang="en-US" b="1" dirty="0"/>
                <a:t>帧</a:t>
              </a:r>
            </a:p>
          </p:txBody>
        </p:sp>
      </p:grpSp>
      <p:grpSp>
        <p:nvGrpSpPr>
          <p:cNvPr id="42" name="组合 41">
            <a:extLst>
              <a:ext uri="{FF2B5EF4-FFF2-40B4-BE49-F238E27FC236}">
                <a16:creationId xmlns:a16="http://schemas.microsoft.com/office/drawing/2014/main" id="{8857F328-13C4-4803-88E5-F0B5C563F109}"/>
              </a:ext>
            </a:extLst>
          </p:cNvPr>
          <p:cNvGrpSpPr/>
          <p:nvPr/>
        </p:nvGrpSpPr>
        <p:grpSpPr>
          <a:xfrm>
            <a:off x="1315934" y="2022050"/>
            <a:ext cx="6929013" cy="1220111"/>
            <a:chOff x="1315934" y="2022050"/>
            <a:chExt cx="6929013" cy="1220111"/>
          </a:xfrm>
        </p:grpSpPr>
        <p:sp>
          <p:nvSpPr>
            <p:cNvPr id="107" name="文本框 106">
              <a:extLst>
                <a:ext uri="{FF2B5EF4-FFF2-40B4-BE49-F238E27FC236}">
                  <a16:creationId xmlns:a16="http://schemas.microsoft.com/office/drawing/2014/main" id="{A9DEC8E1-A30B-4E19-AAD4-F4836189C864}"/>
                </a:ext>
              </a:extLst>
            </p:cNvPr>
            <p:cNvSpPr txBox="1"/>
            <p:nvPr/>
          </p:nvSpPr>
          <p:spPr>
            <a:xfrm>
              <a:off x="3906070" y="2022050"/>
              <a:ext cx="2907761" cy="646331"/>
            </a:xfrm>
            <a:prstGeom prst="rect">
              <a:avLst/>
            </a:prstGeom>
            <a:noFill/>
          </p:spPr>
          <p:txBody>
            <a:bodyPr wrap="square" rtlCol="0">
              <a:spAutoFit/>
            </a:bodyPr>
            <a:lstStyle/>
            <a:p>
              <a:pPr algn="ctr"/>
              <a:r>
                <a:rPr lang="zh-CN" altLang="en-US" b="1" dirty="0"/>
                <a:t>各用户时隙周期性出现</a:t>
              </a:r>
              <a:endParaRPr lang="en-US" altLang="zh-CN" b="1" dirty="0"/>
            </a:p>
            <a:p>
              <a:pPr algn="ctr"/>
              <a:r>
                <a:rPr lang="zh-CN" altLang="en-US" b="1" dirty="0"/>
                <a:t>周期为</a:t>
              </a:r>
              <a:r>
                <a:rPr lang="en-US" altLang="zh-CN" b="1" dirty="0"/>
                <a:t>TDM</a:t>
              </a:r>
              <a:r>
                <a:rPr lang="zh-CN" altLang="en-US" b="1" dirty="0"/>
                <a:t>帧的长度</a:t>
              </a:r>
            </a:p>
          </p:txBody>
        </p:sp>
        <p:cxnSp>
          <p:nvCxnSpPr>
            <p:cNvPr id="17" name="直接箭头连接符 16">
              <a:extLst>
                <a:ext uri="{FF2B5EF4-FFF2-40B4-BE49-F238E27FC236}">
                  <a16:creationId xmlns:a16="http://schemas.microsoft.com/office/drawing/2014/main" id="{F3802EC3-FCAA-40D5-8962-928125C5A2E6}"/>
                </a:ext>
              </a:extLst>
            </p:cNvPr>
            <p:cNvCxnSpPr>
              <a:stCxn id="107" idx="2"/>
              <a:endCxn id="72" idx="0"/>
            </p:cNvCxnSpPr>
            <p:nvPr/>
          </p:nvCxnSpPr>
          <p:spPr>
            <a:xfrm flipH="1">
              <a:off x="1315934" y="2668381"/>
              <a:ext cx="4044017" cy="573780"/>
            </a:xfrm>
            <a:prstGeom prst="straightConnector1">
              <a:avLst/>
            </a:prstGeom>
            <a:ln w="12700">
              <a:solidFill>
                <a:schemeClr val="tx1"/>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108" name="直接箭头连接符 107">
              <a:extLst>
                <a:ext uri="{FF2B5EF4-FFF2-40B4-BE49-F238E27FC236}">
                  <a16:creationId xmlns:a16="http://schemas.microsoft.com/office/drawing/2014/main" id="{D1AED077-0FDB-48BE-84D6-D4DBEB25B954}"/>
                </a:ext>
              </a:extLst>
            </p:cNvPr>
            <p:cNvCxnSpPr>
              <a:cxnSpLocks/>
              <a:stCxn id="107" idx="2"/>
              <a:endCxn id="75" idx="0"/>
            </p:cNvCxnSpPr>
            <p:nvPr/>
          </p:nvCxnSpPr>
          <p:spPr>
            <a:xfrm flipH="1">
              <a:off x="3045752" y="2668381"/>
              <a:ext cx="2314199" cy="573780"/>
            </a:xfrm>
            <a:prstGeom prst="straightConnector1">
              <a:avLst/>
            </a:prstGeom>
            <a:ln w="12700">
              <a:solidFill>
                <a:schemeClr val="tx1"/>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109" name="直接箭头连接符 108">
              <a:extLst>
                <a:ext uri="{FF2B5EF4-FFF2-40B4-BE49-F238E27FC236}">
                  <a16:creationId xmlns:a16="http://schemas.microsoft.com/office/drawing/2014/main" id="{1F221433-5DFF-4CD3-AB64-D61710C6B572}"/>
                </a:ext>
              </a:extLst>
            </p:cNvPr>
            <p:cNvCxnSpPr>
              <a:cxnSpLocks/>
              <a:stCxn id="107" idx="2"/>
              <a:endCxn id="81" idx="0"/>
            </p:cNvCxnSpPr>
            <p:nvPr/>
          </p:nvCxnSpPr>
          <p:spPr>
            <a:xfrm>
              <a:off x="5359951" y="2668381"/>
              <a:ext cx="1145437" cy="573780"/>
            </a:xfrm>
            <a:prstGeom prst="straightConnector1">
              <a:avLst/>
            </a:prstGeom>
            <a:ln w="12700">
              <a:solidFill>
                <a:schemeClr val="tx1"/>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110" name="直接箭头连接符 109">
              <a:extLst>
                <a:ext uri="{FF2B5EF4-FFF2-40B4-BE49-F238E27FC236}">
                  <a16:creationId xmlns:a16="http://schemas.microsoft.com/office/drawing/2014/main" id="{B664C0F6-5535-4D86-8487-F1725CF58988}"/>
                </a:ext>
              </a:extLst>
            </p:cNvPr>
            <p:cNvCxnSpPr>
              <a:cxnSpLocks/>
              <a:stCxn id="107" idx="2"/>
              <a:endCxn id="84" idx="0"/>
            </p:cNvCxnSpPr>
            <p:nvPr/>
          </p:nvCxnSpPr>
          <p:spPr>
            <a:xfrm>
              <a:off x="5359951" y="2668381"/>
              <a:ext cx="2884996" cy="573780"/>
            </a:xfrm>
            <a:prstGeom prst="straightConnector1">
              <a:avLst/>
            </a:prstGeom>
            <a:ln w="12700">
              <a:solidFill>
                <a:schemeClr val="tx1"/>
              </a:solidFill>
              <a:tailEnd type="triangle" w="med" len="med"/>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399185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anim calcmode="lin" valueType="num">
                                      <p:cBhvr>
                                        <p:cTn id="14" dur="1000" fill="hold"/>
                                        <p:tgtEl>
                                          <p:spTgt spid="87"/>
                                        </p:tgtEl>
                                        <p:attrNameLst>
                                          <p:attrName>ppt_x</p:attrName>
                                        </p:attrNameLst>
                                      </p:cBhvr>
                                      <p:tavLst>
                                        <p:tav tm="0">
                                          <p:val>
                                            <p:strVal val="#ppt_x"/>
                                          </p:val>
                                        </p:tav>
                                        <p:tav tm="100000">
                                          <p:val>
                                            <p:strVal val="#ppt_x"/>
                                          </p:val>
                                        </p:tav>
                                      </p:tavLst>
                                    </p:anim>
                                    <p:anim calcmode="lin" valueType="num">
                                      <p:cBhvr>
                                        <p:cTn id="15" dur="1000" fill="hold"/>
                                        <p:tgtEl>
                                          <p:spTgt spid="8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nodeType="afterEffect">
                                  <p:stCondLst>
                                    <p:cond delay="0"/>
                                  </p:stCondLst>
                                  <p:childTnLst>
                                    <p:set>
                                      <p:cBhvr>
                                        <p:cTn id="18" dur="1" fill="hold">
                                          <p:stCondLst>
                                            <p:cond delay="0"/>
                                          </p:stCondLst>
                                        </p:cTn>
                                        <p:tgtEl>
                                          <p:spTgt spid="92"/>
                                        </p:tgtEl>
                                        <p:attrNameLst>
                                          <p:attrName>style.visibility</p:attrName>
                                        </p:attrNameLst>
                                      </p:cBhvr>
                                      <p:to>
                                        <p:strVal val="visible"/>
                                      </p:to>
                                    </p:set>
                                    <p:animEffect transition="in" filter="fade">
                                      <p:cBhvr>
                                        <p:cTn id="19" dur="1000"/>
                                        <p:tgtEl>
                                          <p:spTgt spid="92"/>
                                        </p:tgtEl>
                                      </p:cBhvr>
                                    </p:animEffect>
                                    <p:anim calcmode="lin" valueType="num">
                                      <p:cBhvr>
                                        <p:cTn id="20" dur="1000" fill="hold"/>
                                        <p:tgtEl>
                                          <p:spTgt spid="92"/>
                                        </p:tgtEl>
                                        <p:attrNameLst>
                                          <p:attrName>ppt_x</p:attrName>
                                        </p:attrNameLst>
                                      </p:cBhvr>
                                      <p:tavLst>
                                        <p:tav tm="0">
                                          <p:val>
                                            <p:strVal val="#ppt_x"/>
                                          </p:val>
                                        </p:tav>
                                        <p:tav tm="100000">
                                          <p:val>
                                            <p:strVal val="#ppt_x"/>
                                          </p:val>
                                        </p:tav>
                                      </p:tavLst>
                                    </p:anim>
                                    <p:anim calcmode="lin" valueType="num">
                                      <p:cBhvr>
                                        <p:cTn id="21" dur="1000" fill="hold"/>
                                        <p:tgtEl>
                                          <p:spTgt spid="9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7" presetClass="entr" presetSubtype="0" fill="hold" nodeType="afterEffect">
                                  <p:stCondLst>
                                    <p:cond delay="0"/>
                                  </p:stCondLst>
                                  <p:childTnLst>
                                    <p:set>
                                      <p:cBhvr>
                                        <p:cTn id="24" dur="1" fill="hold">
                                          <p:stCondLst>
                                            <p:cond delay="0"/>
                                          </p:stCondLst>
                                        </p:cTn>
                                        <p:tgtEl>
                                          <p:spTgt spid="97"/>
                                        </p:tgtEl>
                                        <p:attrNameLst>
                                          <p:attrName>style.visibility</p:attrName>
                                        </p:attrNameLst>
                                      </p:cBhvr>
                                      <p:to>
                                        <p:strVal val="visible"/>
                                      </p:to>
                                    </p:set>
                                    <p:animEffect transition="in" filter="fade">
                                      <p:cBhvr>
                                        <p:cTn id="25" dur="1000"/>
                                        <p:tgtEl>
                                          <p:spTgt spid="97"/>
                                        </p:tgtEl>
                                      </p:cBhvr>
                                    </p:animEffect>
                                    <p:anim calcmode="lin" valueType="num">
                                      <p:cBhvr>
                                        <p:cTn id="26" dur="1000" fill="hold"/>
                                        <p:tgtEl>
                                          <p:spTgt spid="97"/>
                                        </p:tgtEl>
                                        <p:attrNameLst>
                                          <p:attrName>ppt_x</p:attrName>
                                        </p:attrNameLst>
                                      </p:cBhvr>
                                      <p:tavLst>
                                        <p:tav tm="0">
                                          <p:val>
                                            <p:strVal val="#ppt_x"/>
                                          </p:val>
                                        </p:tav>
                                        <p:tav tm="100000">
                                          <p:val>
                                            <p:strVal val="#ppt_x"/>
                                          </p:val>
                                        </p:tav>
                                      </p:tavLst>
                                    </p:anim>
                                    <p:anim calcmode="lin" valueType="num">
                                      <p:cBhvr>
                                        <p:cTn id="27" dur="1000" fill="hold"/>
                                        <p:tgtEl>
                                          <p:spTgt spid="97"/>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7" presetClass="entr" presetSubtype="0" fill="hold" nodeType="afterEffect">
                                  <p:stCondLst>
                                    <p:cond delay="0"/>
                                  </p:stCondLst>
                                  <p:childTnLst>
                                    <p:set>
                                      <p:cBhvr>
                                        <p:cTn id="30" dur="1" fill="hold">
                                          <p:stCondLst>
                                            <p:cond delay="0"/>
                                          </p:stCondLst>
                                        </p:cTn>
                                        <p:tgtEl>
                                          <p:spTgt spid="102"/>
                                        </p:tgtEl>
                                        <p:attrNameLst>
                                          <p:attrName>style.visibility</p:attrName>
                                        </p:attrNameLst>
                                      </p:cBhvr>
                                      <p:to>
                                        <p:strVal val="visible"/>
                                      </p:to>
                                    </p:set>
                                    <p:animEffect transition="in" filter="fade">
                                      <p:cBhvr>
                                        <p:cTn id="31" dur="1000"/>
                                        <p:tgtEl>
                                          <p:spTgt spid="102"/>
                                        </p:tgtEl>
                                      </p:cBhvr>
                                    </p:animEffect>
                                    <p:anim calcmode="lin" valueType="num">
                                      <p:cBhvr>
                                        <p:cTn id="32" dur="1000" fill="hold"/>
                                        <p:tgtEl>
                                          <p:spTgt spid="102"/>
                                        </p:tgtEl>
                                        <p:attrNameLst>
                                          <p:attrName>ppt_x</p:attrName>
                                        </p:attrNameLst>
                                      </p:cBhvr>
                                      <p:tavLst>
                                        <p:tav tm="0">
                                          <p:val>
                                            <p:strVal val="#ppt_x"/>
                                          </p:val>
                                        </p:tav>
                                        <p:tav tm="100000">
                                          <p:val>
                                            <p:strVal val="#ppt_x"/>
                                          </p:val>
                                        </p:tav>
                                      </p:tavLst>
                                    </p:anim>
                                    <p:anim calcmode="lin" valueType="num">
                                      <p:cBhvr>
                                        <p:cTn id="33" dur="1000" fill="hold"/>
                                        <p:tgtEl>
                                          <p:spTgt spid="102"/>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35" presetClass="emph" presetSubtype="0" repeatCount="2000" fill="hold" grpId="0" nodeType="clickEffect">
                                  <p:stCondLst>
                                    <p:cond delay="0"/>
                                  </p:stCondLst>
                                  <p:childTnLst>
                                    <p:anim calcmode="discrete" valueType="str">
                                      <p:cBhvr>
                                        <p:cTn id="37" dur="500" fill="hold"/>
                                        <p:tgtEl>
                                          <p:spTgt spid="72"/>
                                        </p:tgtEl>
                                        <p:attrNameLst>
                                          <p:attrName>style.visibility</p:attrName>
                                        </p:attrNameLst>
                                      </p:cBhvr>
                                      <p:tavLst>
                                        <p:tav tm="0">
                                          <p:val>
                                            <p:strVal val="hidden"/>
                                          </p:val>
                                        </p:tav>
                                        <p:tav tm="50000">
                                          <p:val>
                                            <p:strVal val="visible"/>
                                          </p:val>
                                        </p:tav>
                                      </p:tavLst>
                                    </p:anim>
                                  </p:childTnLst>
                                </p:cTn>
                              </p:par>
                            </p:childTnLst>
                          </p:cTn>
                        </p:par>
                        <p:par>
                          <p:cTn id="38" fill="hold">
                            <p:stCondLst>
                              <p:cond delay="1000"/>
                            </p:stCondLst>
                            <p:childTnLst>
                              <p:par>
                                <p:cTn id="39" presetID="35" presetClass="emph" presetSubtype="0" repeatCount="2000" fill="hold" grpId="0" nodeType="afterEffect">
                                  <p:stCondLst>
                                    <p:cond delay="0"/>
                                  </p:stCondLst>
                                  <p:childTnLst>
                                    <p:anim calcmode="discrete" valueType="str">
                                      <p:cBhvr>
                                        <p:cTn id="40" dur="500" fill="hold"/>
                                        <p:tgtEl>
                                          <p:spTgt spid="75"/>
                                        </p:tgtEl>
                                        <p:attrNameLst>
                                          <p:attrName>style.visibility</p:attrName>
                                        </p:attrNameLst>
                                      </p:cBhvr>
                                      <p:tavLst>
                                        <p:tav tm="0">
                                          <p:val>
                                            <p:strVal val="hidden"/>
                                          </p:val>
                                        </p:tav>
                                        <p:tav tm="50000">
                                          <p:val>
                                            <p:strVal val="visible"/>
                                          </p:val>
                                        </p:tav>
                                      </p:tavLst>
                                    </p:anim>
                                  </p:childTnLst>
                                </p:cTn>
                              </p:par>
                            </p:childTnLst>
                          </p:cTn>
                        </p:par>
                        <p:par>
                          <p:cTn id="41" fill="hold">
                            <p:stCondLst>
                              <p:cond delay="2000"/>
                            </p:stCondLst>
                            <p:childTnLst>
                              <p:par>
                                <p:cTn id="42" presetID="35" presetClass="emph" presetSubtype="0" repeatCount="2000" fill="hold" grpId="0" nodeType="afterEffect">
                                  <p:stCondLst>
                                    <p:cond delay="0"/>
                                  </p:stCondLst>
                                  <p:childTnLst>
                                    <p:anim calcmode="discrete" valueType="str">
                                      <p:cBhvr>
                                        <p:cTn id="43" dur="500" fill="hold"/>
                                        <p:tgtEl>
                                          <p:spTgt spid="78"/>
                                        </p:tgtEl>
                                        <p:attrNameLst>
                                          <p:attrName>style.visibility</p:attrName>
                                        </p:attrNameLst>
                                      </p:cBhvr>
                                      <p:tavLst>
                                        <p:tav tm="0">
                                          <p:val>
                                            <p:strVal val="hidden"/>
                                          </p:val>
                                        </p:tav>
                                        <p:tav tm="50000">
                                          <p:val>
                                            <p:strVal val="visible"/>
                                          </p:val>
                                        </p:tav>
                                      </p:tavLst>
                                    </p:anim>
                                  </p:childTnLst>
                                </p:cTn>
                              </p:par>
                            </p:childTnLst>
                          </p:cTn>
                        </p:par>
                        <p:par>
                          <p:cTn id="44" fill="hold">
                            <p:stCondLst>
                              <p:cond delay="3000"/>
                            </p:stCondLst>
                            <p:childTnLst>
                              <p:par>
                                <p:cTn id="45" presetID="35" presetClass="emph" presetSubtype="0" repeatCount="2000" fill="hold" grpId="0" nodeType="afterEffect">
                                  <p:stCondLst>
                                    <p:cond delay="0"/>
                                  </p:stCondLst>
                                  <p:childTnLst>
                                    <p:anim calcmode="discrete" valueType="str">
                                      <p:cBhvr>
                                        <p:cTn id="46" dur="500" fill="hold"/>
                                        <p:tgtEl>
                                          <p:spTgt spid="81"/>
                                        </p:tgtEl>
                                        <p:attrNameLst>
                                          <p:attrName>style.visibility</p:attrName>
                                        </p:attrNameLst>
                                      </p:cBhvr>
                                      <p:tavLst>
                                        <p:tav tm="0">
                                          <p:val>
                                            <p:strVal val="hidden"/>
                                          </p:val>
                                        </p:tav>
                                        <p:tav tm="50000">
                                          <p:val>
                                            <p:strVal val="visible"/>
                                          </p:val>
                                        </p:tav>
                                      </p:tavLst>
                                    </p:anim>
                                  </p:childTnLst>
                                </p:cTn>
                              </p:par>
                            </p:childTnLst>
                          </p:cTn>
                        </p:par>
                        <p:par>
                          <p:cTn id="47" fill="hold">
                            <p:stCondLst>
                              <p:cond delay="4000"/>
                            </p:stCondLst>
                            <p:childTnLst>
                              <p:par>
                                <p:cTn id="48" presetID="35" presetClass="emph" presetSubtype="0" repeatCount="2000" fill="hold" grpId="0" nodeType="afterEffect">
                                  <p:stCondLst>
                                    <p:cond delay="0"/>
                                  </p:stCondLst>
                                  <p:childTnLst>
                                    <p:anim calcmode="discrete" valueType="str">
                                      <p:cBhvr>
                                        <p:cTn id="49" dur="500" fill="hold"/>
                                        <p:tgtEl>
                                          <p:spTgt spid="84"/>
                                        </p:tgtEl>
                                        <p:attrNameLst>
                                          <p:attrName>style.visibility</p:attrName>
                                        </p:attrNameLst>
                                      </p:cBhvr>
                                      <p:tavLst>
                                        <p:tav tm="0">
                                          <p:val>
                                            <p:strVal val="hidden"/>
                                          </p:val>
                                        </p:tav>
                                        <p:tav tm="50000">
                                          <p:val>
                                            <p:strVal val="visible"/>
                                          </p:val>
                                        </p:tav>
                                      </p:tavLst>
                                    </p:anim>
                                  </p:childTnLst>
                                </p:cTn>
                              </p:par>
                            </p:childTnLst>
                          </p:cTn>
                        </p:par>
                      </p:childTnLst>
                    </p:cTn>
                  </p:par>
                  <p:par>
                    <p:cTn id="50" fill="hold">
                      <p:stCondLst>
                        <p:cond delay="indefinite"/>
                      </p:stCondLst>
                      <p:childTnLst>
                        <p:par>
                          <p:cTn id="51" fill="hold">
                            <p:stCondLst>
                              <p:cond delay="0"/>
                            </p:stCondLst>
                            <p:childTnLst>
                              <p:par>
                                <p:cTn id="52" presetID="12" presetClass="entr" presetSubtype="4" fill="hold" nodeType="clickEffect">
                                  <p:stCondLst>
                                    <p:cond delay="0"/>
                                  </p:stCondLst>
                                  <p:childTnLst>
                                    <p:set>
                                      <p:cBhvr>
                                        <p:cTn id="53" dur="1" fill="hold">
                                          <p:stCondLst>
                                            <p:cond delay="0"/>
                                          </p:stCondLst>
                                        </p:cTn>
                                        <p:tgtEl>
                                          <p:spTgt spid="42"/>
                                        </p:tgtEl>
                                        <p:attrNameLst>
                                          <p:attrName>style.visibility</p:attrName>
                                        </p:attrNameLst>
                                      </p:cBhvr>
                                      <p:to>
                                        <p:strVal val="visible"/>
                                      </p:to>
                                    </p:set>
                                    <p:anim calcmode="lin" valueType="num">
                                      <p:cBhvr additive="base">
                                        <p:cTn id="54" dur="500"/>
                                        <p:tgtEl>
                                          <p:spTgt spid="42"/>
                                        </p:tgtEl>
                                        <p:attrNameLst>
                                          <p:attrName>ppt_y</p:attrName>
                                        </p:attrNameLst>
                                      </p:cBhvr>
                                      <p:tavLst>
                                        <p:tav tm="0">
                                          <p:val>
                                            <p:strVal val="#ppt_y+#ppt_h*1.125000"/>
                                          </p:val>
                                        </p:tav>
                                        <p:tav tm="100000">
                                          <p:val>
                                            <p:strVal val="#ppt_y"/>
                                          </p:val>
                                        </p:tav>
                                      </p:tavLst>
                                    </p:anim>
                                    <p:animEffect transition="in" filter="wipe(up)">
                                      <p:cBhvr>
                                        <p:cTn id="55"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5" grpId="0" animBg="1"/>
      <p:bldP spid="78" grpId="0" animBg="1"/>
      <p:bldP spid="81" grpId="0" animBg="1"/>
      <p:bldP spid="84" grpId="0" animBg="1"/>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2" name="矩形 11">
            <a:extLst>
              <a:ext uri="{FF2B5EF4-FFF2-40B4-BE49-F238E27FC236}">
                <a16:creationId xmlns:a16="http://schemas.microsoft.com/office/drawing/2014/main" id="{A227B54E-620B-4B85-88BC-5B79EA8106B6}"/>
              </a:ext>
            </a:extLst>
          </p:cNvPr>
          <p:cNvSpPr/>
          <p:nvPr/>
        </p:nvSpPr>
        <p:spPr>
          <a:xfrm>
            <a:off x="37652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pic>
        <p:nvPicPr>
          <p:cNvPr id="5" name="图片 4">
            <a:extLst>
              <a:ext uri="{FF2B5EF4-FFF2-40B4-BE49-F238E27FC236}">
                <a16:creationId xmlns:a16="http://schemas.microsoft.com/office/drawing/2014/main" id="{5C22BD29-1204-4E3C-B94E-9B8CA745E68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2010561" y="3305159"/>
            <a:ext cx="8170877" cy="3067293"/>
          </a:xfrm>
          <a:prstGeom prst="rect">
            <a:avLst/>
          </a:prstGeom>
        </p:spPr>
      </p:pic>
      <p:sp>
        <p:nvSpPr>
          <p:cNvPr id="111" name="文本框 110">
            <a:extLst>
              <a:ext uri="{FF2B5EF4-FFF2-40B4-BE49-F238E27FC236}">
                <a16:creationId xmlns:a16="http://schemas.microsoft.com/office/drawing/2014/main" id="{8C4AF60E-A01C-4A22-9A09-81A8AA377140}"/>
              </a:ext>
            </a:extLst>
          </p:cNvPr>
          <p:cNvSpPr txBox="1"/>
          <p:nvPr/>
        </p:nvSpPr>
        <p:spPr>
          <a:xfrm>
            <a:off x="2248292" y="2501513"/>
            <a:ext cx="7695415" cy="461665"/>
          </a:xfrm>
          <a:prstGeom prst="rect">
            <a:avLst/>
          </a:prstGeom>
          <a:noFill/>
        </p:spPr>
        <p:txBody>
          <a:bodyPr wrap="square" rtlCol="0">
            <a:spAutoFit/>
          </a:bodyPr>
          <a:lstStyle/>
          <a:p>
            <a:pPr algn="ctr"/>
            <a:r>
              <a:rPr lang="zh-CN" altLang="en-US" sz="2400" b="1" dirty="0"/>
              <a:t>时分复用的所有用户</a:t>
            </a:r>
            <a:r>
              <a:rPr lang="zh-CN" altLang="en-US" sz="2400" b="1" dirty="0">
                <a:solidFill>
                  <a:schemeClr val="accent1">
                    <a:lumMod val="75000"/>
                  </a:schemeClr>
                </a:solidFill>
              </a:rPr>
              <a:t>在不同的时间占用同样的频带</a:t>
            </a:r>
            <a:endParaRPr lang="zh-CN" altLang="en-US" sz="2400" b="1" dirty="0"/>
          </a:p>
        </p:txBody>
      </p:sp>
    </p:spTree>
    <p:custDataLst>
      <p:tags r:id="rId1"/>
    </p:custDataLst>
    <p:extLst>
      <p:ext uri="{BB962C8B-B14F-4D97-AF65-F5344CB8AC3E}">
        <p14:creationId xmlns:p14="http://schemas.microsoft.com/office/powerpoint/2010/main" val="2686610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111"/>
                                        </p:tgtEl>
                                        <p:attrNameLst>
                                          <p:attrName>style.visibility</p:attrName>
                                        </p:attrNameLst>
                                      </p:cBhvr>
                                      <p:to>
                                        <p:strVal val="visible"/>
                                      </p:to>
                                    </p:set>
                                    <p:animEffect transition="in" filter="fade">
                                      <p:cBhvr>
                                        <p:cTn id="13" dur="800" decel="100000"/>
                                        <p:tgtEl>
                                          <p:spTgt spid="111"/>
                                        </p:tgtEl>
                                      </p:cBhvr>
                                    </p:animEffect>
                                    <p:anim calcmode="lin" valueType="num">
                                      <p:cBhvr>
                                        <p:cTn id="14" dur="800" decel="100000" fill="hold"/>
                                        <p:tgtEl>
                                          <p:spTgt spid="111"/>
                                        </p:tgtEl>
                                        <p:attrNameLst>
                                          <p:attrName>style.rotation</p:attrName>
                                        </p:attrNameLst>
                                      </p:cBhvr>
                                      <p:tavLst>
                                        <p:tav tm="0">
                                          <p:val>
                                            <p:fltVal val="-90"/>
                                          </p:val>
                                        </p:tav>
                                        <p:tav tm="100000">
                                          <p:val>
                                            <p:fltVal val="0"/>
                                          </p:val>
                                        </p:tav>
                                      </p:tavLst>
                                    </p:anim>
                                    <p:anim calcmode="lin" valueType="num">
                                      <p:cBhvr>
                                        <p:cTn id="15" dur="800" decel="100000" fill="hold"/>
                                        <p:tgtEl>
                                          <p:spTgt spid="111"/>
                                        </p:tgtEl>
                                        <p:attrNameLst>
                                          <p:attrName>ppt_x</p:attrName>
                                        </p:attrNameLst>
                                      </p:cBhvr>
                                      <p:tavLst>
                                        <p:tav tm="0">
                                          <p:val>
                                            <p:strVal val="#ppt_x+0.4"/>
                                          </p:val>
                                        </p:tav>
                                        <p:tav tm="100000">
                                          <p:val>
                                            <p:strVal val="#ppt_x-0.05"/>
                                          </p:val>
                                        </p:tav>
                                      </p:tavLst>
                                    </p:anim>
                                    <p:anim calcmode="lin" valueType="num">
                                      <p:cBhvr>
                                        <p:cTn id="16" dur="800" decel="100000" fill="hold"/>
                                        <p:tgtEl>
                                          <p:spTgt spid="111"/>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111"/>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11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648045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grpSp>
        <p:nvGrpSpPr>
          <p:cNvPr id="7" name="组合 6">
            <a:extLst>
              <a:ext uri="{FF2B5EF4-FFF2-40B4-BE49-F238E27FC236}">
                <a16:creationId xmlns:a16="http://schemas.microsoft.com/office/drawing/2014/main" id="{3AD08986-3CA8-464F-BB25-D4F069CEA5C1}"/>
              </a:ext>
            </a:extLst>
          </p:cNvPr>
          <p:cNvGrpSpPr/>
          <p:nvPr/>
        </p:nvGrpSpPr>
        <p:grpSpPr>
          <a:xfrm>
            <a:off x="2050574" y="1831877"/>
            <a:ext cx="5430500" cy="686978"/>
            <a:chOff x="2050574" y="1831877"/>
            <a:chExt cx="5430500" cy="686978"/>
          </a:xfrm>
        </p:grpSpPr>
        <p:cxnSp>
          <p:nvCxnSpPr>
            <p:cNvPr id="3" name="连接符: 曲线 2">
              <a:extLst>
                <a:ext uri="{FF2B5EF4-FFF2-40B4-BE49-F238E27FC236}">
                  <a16:creationId xmlns:a16="http://schemas.microsoft.com/office/drawing/2014/main" id="{7B90916F-0139-4303-AA91-84BF4740CA73}"/>
                </a:ext>
              </a:extLst>
            </p:cNvPr>
            <p:cNvCxnSpPr>
              <a:stCxn id="13" idx="2"/>
              <a:endCxn id="6" idx="2"/>
            </p:cNvCxnSpPr>
            <p:nvPr/>
          </p:nvCxnSpPr>
          <p:spPr>
            <a:xfrm rot="5400000">
              <a:off x="4759474" y="-877023"/>
              <a:ext cx="12700" cy="5430500"/>
            </a:xfrm>
            <a:prstGeom prst="curvedConnector3">
              <a:avLst>
                <a:gd name="adj1" fmla="val 4175260"/>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5880226B-4B26-49B3-AD2A-BE65B9FD9A5F}"/>
                </a:ext>
              </a:extLst>
            </p:cNvPr>
            <p:cNvSpPr txBox="1"/>
            <p:nvPr/>
          </p:nvSpPr>
          <p:spPr>
            <a:xfrm>
              <a:off x="3789773" y="2118745"/>
              <a:ext cx="2313548" cy="400110"/>
            </a:xfrm>
            <a:prstGeom prst="rect">
              <a:avLst/>
            </a:prstGeom>
            <a:solidFill>
              <a:schemeClr val="bg1"/>
            </a:solidFill>
          </p:spPr>
          <p:txBody>
            <a:bodyPr wrap="square" rtlCol="0">
              <a:spAutoFit/>
            </a:bodyPr>
            <a:lstStyle/>
            <a:p>
              <a:pPr algn="ctr"/>
              <a:r>
                <a:rPr lang="zh-CN" altLang="en-US" sz="2000" b="1" dirty="0"/>
                <a:t>光的频分复用</a:t>
              </a:r>
              <a:r>
                <a:rPr lang="en-US" altLang="zh-CN" sz="2000" b="1" dirty="0"/>
                <a:t>FDM</a:t>
              </a:r>
              <a:endParaRPr lang="zh-CN" altLang="en-US" sz="2000" b="1" dirty="0"/>
            </a:p>
          </p:txBody>
        </p:sp>
      </p:grpSp>
      <p:sp>
        <p:nvSpPr>
          <p:cNvPr id="18" name="矩形 17">
            <a:extLst>
              <a:ext uri="{FF2B5EF4-FFF2-40B4-BE49-F238E27FC236}">
                <a16:creationId xmlns:a16="http://schemas.microsoft.com/office/drawing/2014/main" id="{1CB311DF-53D1-4FF2-BD38-6B86F2AA7E31}"/>
              </a:ext>
            </a:extLst>
          </p:cNvPr>
          <p:cNvSpPr/>
          <p:nvPr/>
        </p:nvSpPr>
        <p:spPr>
          <a:xfrm>
            <a:off x="1049951" y="2992585"/>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íşlïḍè">
            <a:extLst>
              <a:ext uri="{FF2B5EF4-FFF2-40B4-BE49-F238E27FC236}">
                <a16:creationId xmlns:a16="http://schemas.microsoft.com/office/drawing/2014/main" id="{3F58BB0C-BCB8-423A-8020-6C5895A76ACA}"/>
              </a:ext>
            </a:extLst>
          </p:cNvPr>
          <p:cNvSpPr txBox="1"/>
          <p:nvPr/>
        </p:nvSpPr>
        <p:spPr>
          <a:xfrm>
            <a:off x="1341914" y="2953615"/>
            <a:ext cx="10385030" cy="602384"/>
          </a:xfrm>
          <a:prstGeom prst="rect">
            <a:avLst/>
          </a:prstGeom>
          <a:noFill/>
        </p:spPr>
        <p:txBody>
          <a:bodyPr wrap="square" lIns="91440" tIns="45720" rIns="91440" bIns="45720" anchor="ctr">
            <a:noAutofit/>
          </a:bodyPr>
          <a:lstStyle/>
          <a:p>
            <a:r>
              <a:rPr lang="zh-CN" altLang="en-US" b="1" dirty="0"/>
              <a:t>根据频分复用的设计思想，可在一根光纤上</a:t>
            </a:r>
            <a:r>
              <a:rPr lang="zh-CN" altLang="en-US" b="1" dirty="0">
                <a:solidFill>
                  <a:schemeClr val="accent1">
                    <a:lumMod val="75000"/>
                  </a:schemeClr>
                </a:solidFill>
              </a:rPr>
              <a:t>同时传输多个频率（波长）相近的光载波信号</a:t>
            </a:r>
            <a:r>
              <a:rPr lang="zh-CN" altLang="en-US" b="1" dirty="0"/>
              <a:t>，实现基于光纤的频分复用技术。</a:t>
            </a:r>
            <a:endParaRPr lang="en-US" altLang="zh-CN" b="1" dirty="0"/>
          </a:p>
        </p:txBody>
      </p:sp>
      <p:sp>
        <p:nvSpPr>
          <p:cNvPr id="20" name="矩形 19">
            <a:extLst>
              <a:ext uri="{FF2B5EF4-FFF2-40B4-BE49-F238E27FC236}">
                <a16:creationId xmlns:a16="http://schemas.microsoft.com/office/drawing/2014/main" id="{E4DCBB01-052C-4198-A463-B740576D368A}"/>
              </a:ext>
            </a:extLst>
          </p:cNvPr>
          <p:cNvSpPr/>
          <p:nvPr/>
        </p:nvSpPr>
        <p:spPr>
          <a:xfrm>
            <a:off x="1049951" y="3853597"/>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íşlïḍè">
            <a:extLst>
              <a:ext uri="{FF2B5EF4-FFF2-40B4-BE49-F238E27FC236}">
                <a16:creationId xmlns:a16="http://schemas.microsoft.com/office/drawing/2014/main" id="{33C99406-95E5-4614-9223-EFF79293F6D5}"/>
              </a:ext>
            </a:extLst>
          </p:cNvPr>
          <p:cNvSpPr txBox="1"/>
          <p:nvPr/>
        </p:nvSpPr>
        <p:spPr>
          <a:xfrm>
            <a:off x="1341914" y="3833481"/>
            <a:ext cx="10658408" cy="295946"/>
          </a:xfrm>
          <a:prstGeom prst="rect">
            <a:avLst/>
          </a:prstGeom>
          <a:noFill/>
        </p:spPr>
        <p:txBody>
          <a:bodyPr wrap="square" lIns="91440" tIns="45720" rIns="91440" bIns="45720" anchor="ctr">
            <a:noAutofit/>
          </a:bodyPr>
          <a:lstStyle/>
          <a:p>
            <a:r>
              <a:rPr lang="zh-CN" altLang="en-US" b="1" dirty="0"/>
              <a:t>目前可以在一根光纤上复用</a:t>
            </a:r>
            <a:r>
              <a:rPr lang="en-US" altLang="zh-CN" b="1" dirty="0"/>
              <a:t>80</a:t>
            </a:r>
            <a:r>
              <a:rPr lang="zh-CN" altLang="en-US" b="1" dirty="0"/>
              <a:t>路或更多路的光载波信号。因此，这种复用技术也称为</a:t>
            </a:r>
            <a:r>
              <a:rPr lang="zh-CN" altLang="en-US" b="1" dirty="0">
                <a:solidFill>
                  <a:schemeClr val="accent1">
                    <a:lumMod val="75000"/>
                  </a:schemeClr>
                </a:solidFill>
              </a:rPr>
              <a:t>密集波分复用</a:t>
            </a:r>
            <a:r>
              <a:rPr lang="en-US" altLang="zh-CN" b="1" dirty="0">
                <a:solidFill>
                  <a:schemeClr val="accent1">
                    <a:lumMod val="75000"/>
                  </a:schemeClr>
                </a:solidFill>
              </a:rPr>
              <a:t>DWDM</a:t>
            </a:r>
            <a:r>
              <a:rPr lang="zh-CN" altLang="en-US" b="1" dirty="0"/>
              <a:t>。</a:t>
            </a:r>
            <a:endParaRPr lang="en-US" altLang="zh-CN" b="1" dirty="0"/>
          </a:p>
        </p:txBody>
      </p:sp>
    </p:spTree>
    <p:custDataLst>
      <p:tags r:id="rId1"/>
    </p:custDataLst>
    <p:extLst>
      <p:ext uri="{BB962C8B-B14F-4D97-AF65-F5344CB8AC3E}">
        <p14:creationId xmlns:p14="http://schemas.microsoft.com/office/powerpoint/2010/main" val="41686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right)">
                                      <p:cBhvr>
                                        <p:cTn id="12" dur="1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49" presetClass="entr" presetSubtype="0" decel="10000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500" fill="hold"/>
                                        <p:tgtEl>
                                          <p:spTgt spid="18"/>
                                        </p:tgtEl>
                                        <p:attrNameLst>
                                          <p:attrName>ppt_w</p:attrName>
                                        </p:attrNameLst>
                                      </p:cBhvr>
                                      <p:tavLst>
                                        <p:tav tm="0">
                                          <p:val>
                                            <p:fltVal val="0"/>
                                          </p:val>
                                        </p:tav>
                                        <p:tav tm="100000">
                                          <p:val>
                                            <p:strVal val="#ppt_w"/>
                                          </p:val>
                                        </p:tav>
                                      </p:tavLst>
                                    </p:anim>
                                    <p:anim calcmode="lin" valueType="num">
                                      <p:cBhvr>
                                        <p:cTn id="18" dur="500" fill="hold"/>
                                        <p:tgtEl>
                                          <p:spTgt spid="18"/>
                                        </p:tgtEl>
                                        <p:attrNameLst>
                                          <p:attrName>ppt_h</p:attrName>
                                        </p:attrNameLst>
                                      </p:cBhvr>
                                      <p:tavLst>
                                        <p:tav tm="0">
                                          <p:val>
                                            <p:fltVal val="0"/>
                                          </p:val>
                                        </p:tav>
                                        <p:tav tm="100000">
                                          <p:val>
                                            <p:strVal val="#ppt_h"/>
                                          </p:val>
                                        </p:tav>
                                      </p:tavLst>
                                    </p:anim>
                                    <p:anim calcmode="lin" valueType="num">
                                      <p:cBhvr>
                                        <p:cTn id="19" dur="500" fill="hold"/>
                                        <p:tgtEl>
                                          <p:spTgt spid="18"/>
                                        </p:tgtEl>
                                        <p:attrNameLst>
                                          <p:attrName>style.rotation</p:attrName>
                                        </p:attrNameLst>
                                      </p:cBhvr>
                                      <p:tavLst>
                                        <p:tav tm="0">
                                          <p:val>
                                            <p:fltVal val="360"/>
                                          </p:val>
                                        </p:tav>
                                        <p:tav tm="100000">
                                          <p:val>
                                            <p:fltVal val="0"/>
                                          </p:val>
                                        </p:tav>
                                      </p:tavLst>
                                    </p:anim>
                                    <p:animEffect transition="in" filter="fade">
                                      <p:cBhvr>
                                        <p:cTn id="20" dur="500"/>
                                        <p:tgtEl>
                                          <p:spTgt spid="18"/>
                                        </p:tgtEl>
                                      </p:cBhvr>
                                    </p:animEffect>
                                  </p:childTnLst>
                                </p:cTn>
                              </p:par>
                            </p:childTnLst>
                          </p:cTn>
                        </p:par>
                        <p:par>
                          <p:cTn id="21" fill="hold">
                            <p:stCondLst>
                              <p:cond delay="500"/>
                            </p:stCondLst>
                            <p:childTnLst>
                              <p:par>
                                <p:cTn id="22" presetID="1" presetClass="entr" presetSubtype="0" fill="hold" grpId="0" nodeType="afterEffect">
                                  <p:stCondLst>
                                    <p:cond delay="0"/>
                                  </p:stCondLst>
                                  <p:iterate type="lt">
                                    <p:tmAbs val="100"/>
                                  </p:iterate>
                                  <p:childTnLst>
                                    <p:set>
                                      <p:cBhvr>
                                        <p:cTn id="23" dur="1" fill="hold">
                                          <p:stCondLst>
                                            <p:cond delay="0"/>
                                          </p:stCondLst>
                                        </p:cTn>
                                        <p:tgtEl>
                                          <p:spTgt spid="1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49" presetClass="entr" presetSubtype="0" decel="100000"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p:cTn id="28" dur="500" fill="hold"/>
                                        <p:tgtEl>
                                          <p:spTgt spid="20"/>
                                        </p:tgtEl>
                                        <p:attrNameLst>
                                          <p:attrName>ppt_w</p:attrName>
                                        </p:attrNameLst>
                                      </p:cBhvr>
                                      <p:tavLst>
                                        <p:tav tm="0">
                                          <p:val>
                                            <p:fltVal val="0"/>
                                          </p:val>
                                        </p:tav>
                                        <p:tav tm="100000">
                                          <p:val>
                                            <p:strVal val="#ppt_w"/>
                                          </p:val>
                                        </p:tav>
                                      </p:tavLst>
                                    </p:anim>
                                    <p:anim calcmode="lin" valueType="num">
                                      <p:cBhvr>
                                        <p:cTn id="29" dur="500" fill="hold"/>
                                        <p:tgtEl>
                                          <p:spTgt spid="20"/>
                                        </p:tgtEl>
                                        <p:attrNameLst>
                                          <p:attrName>ppt_h</p:attrName>
                                        </p:attrNameLst>
                                      </p:cBhvr>
                                      <p:tavLst>
                                        <p:tav tm="0">
                                          <p:val>
                                            <p:fltVal val="0"/>
                                          </p:val>
                                        </p:tav>
                                        <p:tav tm="100000">
                                          <p:val>
                                            <p:strVal val="#ppt_h"/>
                                          </p:val>
                                        </p:tav>
                                      </p:tavLst>
                                    </p:anim>
                                    <p:anim calcmode="lin" valueType="num">
                                      <p:cBhvr>
                                        <p:cTn id="30" dur="500" fill="hold"/>
                                        <p:tgtEl>
                                          <p:spTgt spid="20"/>
                                        </p:tgtEl>
                                        <p:attrNameLst>
                                          <p:attrName>style.rotation</p:attrName>
                                        </p:attrNameLst>
                                      </p:cBhvr>
                                      <p:tavLst>
                                        <p:tav tm="0">
                                          <p:val>
                                            <p:fltVal val="360"/>
                                          </p:val>
                                        </p:tav>
                                        <p:tav tm="100000">
                                          <p:val>
                                            <p:fltVal val="0"/>
                                          </p:val>
                                        </p:tav>
                                      </p:tavLst>
                                    </p:anim>
                                    <p:animEffect transition="in" filter="fade">
                                      <p:cBhvr>
                                        <p:cTn id="31" dur="500"/>
                                        <p:tgtEl>
                                          <p:spTgt spid="20"/>
                                        </p:tgtEl>
                                      </p:cBhvr>
                                    </p:animEffect>
                                  </p:childTnLst>
                                </p:cTn>
                              </p:par>
                            </p:childTnLst>
                          </p:cTn>
                        </p:par>
                        <p:par>
                          <p:cTn id="32" fill="hold">
                            <p:stCondLst>
                              <p:cond delay="500"/>
                            </p:stCondLst>
                            <p:childTnLst>
                              <p:par>
                                <p:cTn id="33" presetID="1" presetClass="entr" presetSubtype="0" fill="hold" grpId="0" nodeType="afterEffect">
                                  <p:stCondLst>
                                    <p:cond delay="0"/>
                                  </p:stCondLst>
                                  <p:iterate type="lt">
                                    <p:tmAbs val="100"/>
                                  </p:iterate>
                                  <p:childTnLst>
                                    <p:set>
                                      <p:cBhvr>
                                        <p:cTn id="3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8" grpId="0" animBg="1"/>
      <p:bldP spid="19" grpId="0"/>
      <p:bldP spid="20" grpId="0" animBg="1"/>
      <p:bldP spid="21" grpId="0"/>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91469B07-DC03-48A4-A77E-C6A527112A00}"/>
              </a:ext>
            </a:extLst>
          </p:cNvPr>
          <p:cNvGrpSpPr/>
          <p:nvPr/>
        </p:nvGrpSpPr>
        <p:grpSpPr>
          <a:xfrm>
            <a:off x="2942262" y="3116469"/>
            <a:ext cx="6349354" cy="2612570"/>
            <a:chOff x="2942262" y="3116469"/>
            <a:chExt cx="6349354" cy="2612570"/>
          </a:xfrm>
        </p:grpSpPr>
        <p:sp>
          <p:nvSpPr>
            <p:cNvPr id="22" name="等腰三角形 21">
              <a:extLst>
                <a:ext uri="{FF2B5EF4-FFF2-40B4-BE49-F238E27FC236}">
                  <a16:creationId xmlns:a16="http://schemas.microsoft.com/office/drawing/2014/main" id="{4992EE3E-7922-4063-B074-9BDC4D5677C6}"/>
                </a:ext>
              </a:extLst>
            </p:cNvPr>
            <p:cNvSpPr/>
            <p:nvPr/>
          </p:nvSpPr>
          <p:spPr>
            <a:xfrm>
              <a:off x="7398873" y="3116469"/>
              <a:ext cx="1892743" cy="2090057"/>
            </a:xfrm>
            <a:prstGeom prst="triangl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宋体" panose="02010600030101010101" pitchFamily="2" charset="-122"/>
                <a:ea typeface="宋体" panose="02010600030101010101" pitchFamily="2" charset="-122"/>
              </a:endParaRPr>
            </a:p>
          </p:txBody>
        </p:sp>
        <p:sp>
          <p:nvSpPr>
            <p:cNvPr id="17" name="等腰三角形 16">
              <a:extLst>
                <a:ext uri="{FF2B5EF4-FFF2-40B4-BE49-F238E27FC236}">
                  <a16:creationId xmlns:a16="http://schemas.microsoft.com/office/drawing/2014/main" id="{52692EEC-96AD-456E-B612-169FA75BE34A}"/>
                </a:ext>
              </a:extLst>
            </p:cNvPr>
            <p:cNvSpPr/>
            <p:nvPr/>
          </p:nvSpPr>
          <p:spPr>
            <a:xfrm>
              <a:off x="2942262" y="3116469"/>
              <a:ext cx="1892743" cy="2090057"/>
            </a:xfrm>
            <a:prstGeom prst="triangl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宋体" panose="02010600030101010101" pitchFamily="2" charset="-122"/>
                <a:ea typeface="宋体" panose="02010600030101010101" pitchFamily="2" charset="-122"/>
              </a:endParaRPr>
            </a:p>
          </p:txBody>
        </p:sp>
        <p:sp>
          <p:nvSpPr>
            <p:cNvPr id="41" name="文本框 40">
              <a:extLst>
                <a:ext uri="{FF2B5EF4-FFF2-40B4-BE49-F238E27FC236}">
                  <a16:creationId xmlns:a16="http://schemas.microsoft.com/office/drawing/2014/main" id="{FECAB361-1BCE-42F2-8587-A00936098977}"/>
                </a:ext>
              </a:extLst>
            </p:cNvPr>
            <p:cNvSpPr txBox="1"/>
            <p:nvPr/>
          </p:nvSpPr>
          <p:spPr>
            <a:xfrm>
              <a:off x="3279671" y="5325736"/>
              <a:ext cx="1217924" cy="369332"/>
            </a:xfrm>
            <a:prstGeom prst="rect">
              <a:avLst/>
            </a:prstGeom>
            <a:noFill/>
          </p:spPr>
          <p:txBody>
            <a:bodyPr wrap="square" rtlCol="0">
              <a:spAutoFit/>
            </a:bodyPr>
            <a:lstStyle/>
            <a:p>
              <a:pPr algn="ctr"/>
              <a:r>
                <a:rPr lang="zh-CN" altLang="en-US" b="1" dirty="0">
                  <a:latin typeface="Arial Narrow" panose="020B0606020202030204" pitchFamily="34" charset="0"/>
                </a:rPr>
                <a:t>三棱镜</a:t>
              </a:r>
            </a:p>
          </p:txBody>
        </p:sp>
        <p:sp>
          <p:nvSpPr>
            <p:cNvPr id="42" name="文本框 41">
              <a:extLst>
                <a:ext uri="{FF2B5EF4-FFF2-40B4-BE49-F238E27FC236}">
                  <a16:creationId xmlns:a16="http://schemas.microsoft.com/office/drawing/2014/main" id="{6FE207DF-3BD9-4ADE-B0B2-4ADA98903540}"/>
                </a:ext>
              </a:extLst>
            </p:cNvPr>
            <p:cNvSpPr txBox="1"/>
            <p:nvPr/>
          </p:nvSpPr>
          <p:spPr>
            <a:xfrm>
              <a:off x="7736282" y="5359707"/>
              <a:ext cx="1217924" cy="369332"/>
            </a:xfrm>
            <a:prstGeom prst="rect">
              <a:avLst/>
            </a:prstGeom>
            <a:noFill/>
          </p:spPr>
          <p:txBody>
            <a:bodyPr wrap="square" rtlCol="0">
              <a:spAutoFit/>
            </a:bodyPr>
            <a:lstStyle/>
            <a:p>
              <a:pPr algn="ctr"/>
              <a:r>
                <a:rPr lang="zh-CN" altLang="en-US" b="1" dirty="0">
                  <a:latin typeface="Arial Narrow" panose="020B0606020202030204" pitchFamily="34" charset="0"/>
                </a:rPr>
                <a:t>三棱镜</a:t>
              </a:r>
            </a:p>
          </p:txBody>
        </p: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648045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grpSp>
        <p:nvGrpSpPr>
          <p:cNvPr id="7" name="组合 6">
            <a:extLst>
              <a:ext uri="{FF2B5EF4-FFF2-40B4-BE49-F238E27FC236}">
                <a16:creationId xmlns:a16="http://schemas.microsoft.com/office/drawing/2014/main" id="{3AD08986-3CA8-464F-BB25-D4F069CEA5C1}"/>
              </a:ext>
            </a:extLst>
          </p:cNvPr>
          <p:cNvGrpSpPr/>
          <p:nvPr/>
        </p:nvGrpSpPr>
        <p:grpSpPr>
          <a:xfrm>
            <a:off x="2050574" y="1831877"/>
            <a:ext cx="5430500" cy="686978"/>
            <a:chOff x="2050574" y="1831877"/>
            <a:chExt cx="5430500" cy="686978"/>
          </a:xfrm>
        </p:grpSpPr>
        <p:cxnSp>
          <p:nvCxnSpPr>
            <p:cNvPr id="3" name="连接符: 曲线 2">
              <a:extLst>
                <a:ext uri="{FF2B5EF4-FFF2-40B4-BE49-F238E27FC236}">
                  <a16:creationId xmlns:a16="http://schemas.microsoft.com/office/drawing/2014/main" id="{7B90916F-0139-4303-AA91-84BF4740CA73}"/>
                </a:ext>
              </a:extLst>
            </p:cNvPr>
            <p:cNvCxnSpPr>
              <a:stCxn id="13" idx="2"/>
              <a:endCxn id="6" idx="2"/>
            </p:cNvCxnSpPr>
            <p:nvPr/>
          </p:nvCxnSpPr>
          <p:spPr>
            <a:xfrm rot="5400000">
              <a:off x="4759474" y="-877023"/>
              <a:ext cx="12700" cy="5430500"/>
            </a:xfrm>
            <a:prstGeom prst="curvedConnector3">
              <a:avLst>
                <a:gd name="adj1" fmla="val 4175260"/>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5880226B-4B26-49B3-AD2A-BE65B9FD9A5F}"/>
                </a:ext>
              </a:extLst>
            </p:cNvPr>
            <p:cNvSpPr txBox="1"/>
            <p:nvPr/>
          </p:nvSpPr>
          <p:spPr>
            <a:xfrm>
              <a:off x="3789773" y="2118745"/>
              <a:ext cx="2313548" cy="400110"/>
            </a:xfrm>
            <a:prstGeom prst="rect">
              <a:avLst/>
            </a:prstGeom>
            <a:solidFill>
              <a:schemeClr val="bg1"/>
            </a:solidFill>
          </p:spPr>
          <p:txBody>
            <a:bodyPr wrap="square" rtlCol="0">
              <a:spAutoFit/>
            </a:bodyPr>
            <a:lstStyle/>
            <a:p>
              <a:pPr algn="ctr"/>
              <a:r>
                <a:rPr lang="zh-CN" altLang="en-US" sz="2000" b="1" dirty="0"/>
                <a:t>光的频分复用</a:t>
              </a:r>
              <a:r>
                <a:rPr lang="en-US" altLang="zh-CN" sz="2000" b="1" dirty="0"/>
                <a:t>FDM</a:t>
              </a:r>
              <a:endParaRPr lang="zh-CN" altLang="en-US" sz="2000" b="1" dirty="0"/>
            </a:p>
          </p:txBody>
        </p:sp>
      </p:grpSp>
      <p:grpSp>
        <p:nvGrpSpPr>
          <p:cNvPr id="5" name="组合 4">
            <a:extLst>
              <a:ext uri="{FF2B5EF4-FFF2-40B4-BE49-F238E27FC236}">
                <a16:creationId xmlns:a16="http://schemas.microsoft.com/office/drawing/2014/main" id="{263BED1E-DAE3-4E1B-BFF6-C05D10AF1909}"/>
              </a:ext>
            </a:extLst>
          </p:cNvPr>
          <p:cNvGrpSpPr/>
          <p:nvPr/>
        </p:nvGrpSpPr>
        <p:grpSpPr>
          <a:xfrm>
            <a:off x="1311429" y="3559652"/>
            <a:ext cx="3050390" cy="1655238"/>
            <a:chOff x="1311429" y="3559652"/>
            <a:chExt cx="3050390" cy="1655238"/>
          </a:xfrm>
        </p:grpSpPr>
        <p:sp>
          <p:nvSpPr>
            <p:cNvPr id="24" name="文本框 23">
              <a:extLst>
                <a:ext uri="{FF2B5EF4-FFF2-40B4-BE49-F238E27FC236}">
                  <a16:creationId xmlns:a16="http://schemas.microsoft.com/office/drawing/2014/main" id="{E9569D65-54AA-42AC-96B2-97D8EC0FA5B8}"/>
                </a:ext>
              </a:extLst>
            </p:cNvPr>
            <p:cNvSpPr txBox="1"/>
            <p:nvPr/>
          </p:nvSpPr>
          <p:spPr>
            <a:xfrm>
              <a:off x="1311430" y="3559652"/>
              <a:ext cx="1123405" cy="369332"/>
            </a:xfrm>
            <a:prstGeom prst="rect">
              <a:avLst/>
            </a:prstGeom>
            <a:noFill/>
          </p:spPr>
          <p:txBody>
            <a:bodyPr wrap="square" rtlCol="0">
              <a:spAutoFit/>
            </a:bodyPr>
            <a:lstStyle/>
            <a:p>
              <a:r>
                <a:rPr lang="zh-CN" altLang="en-US" b="1" dirty="0">
                  <a:solidFill>
                    <a:schemeClr val="accent3"/>
                  </a:solidFill>
                  <a:latin typeface="Arial Narrow" panose="020B0606020202030204" pitchFamily="34" charset="0"/>
                </a:rPr>
                <a:t>波长</a:t>
              </a:r>
              <a:r>
                <a:rPr lang="el-GR" altLang="zh-CN" b="1" dirty="0">
                  <a:solidFill>
                    <a:schemeClr val="accent3"/>
                  </a:solidFill>
                  <a:latin typeface="Arial Narrow" panose="020B0606020202030204" pitchFamily="34" charset="0"/>
                </a:rPr>
                <a:t>λ</a:t>
              </a:r>
              <a:r>
                <a:rPr lang="en-US" altLang="zh-CN" b="1" dirty="0">
                  <a:solidFill>
                    <a:schemeClr val="accent3"/>
                  </a:solidFill>
                  <a:latin typeface="Arial Narrow" panose="020B0606020202030204" pitchFamily="34" charset="0"/>
                </a:rPr>
                <a:t>1</a:t>
              </a:r>
              <a:endParaRPr lang="zh-CN" altLang="en-US" b="1" dirty="0">
                <a:solidFill>
                  <a:schemeClr val="accent3"/>
                </a:solidFill>
                <a:latin typeface="Arial Narrow" panose="020B0606020202030204" pitchFamily="34" charset="0"/>
              </a:endParaRPr>
            </a:p>
          </p:txBody>
        </p:sp>
        <p:sp>
          <p:nvSpPr>
            <p:cNvPr id="25" name="文本框 24">
              <a:extLst>
                <a:ext uri="{FF2B5EF4-FFF2-40B4-BE49-F238E27FC236}">
                  <a16:creationId xmlns:a16="http://schemas.microsoft.com/office/drawing/2014/main" id="{C7DD7DB1-78B5-42DD-BB2A-671D691A6966}"/>
                </a:ext>
              </a:extLst>
            </p:cNvPr>
            <p:cNvSpPr txBox="1"/>
            <p:nvPr/>
          </p:nvSpPr>
          <p:spPr>
            <a:xfrm>
              <a:off x="1311429" y="4220501"/>
              <a:ext cx="1123405" cy="369332"/>
            </a:xfrm>
            <a:prstGeom prst="rect">
              <a:avLst/>
            </a:prstGeom>
            <a:noFill/>
          </p:spPr>
          <p:txBody>
            <a:bodyPr wrap="square" rtlCol="0">
              <a:spAutoFit/>
            </a:bodyPr>
            <a:lstStyle/>
            <a:p>
              <a:r>
                <a:rPr lang="zh-CN" altLang="en-US" b="1" dirty="0">
                  <a:solidFill>
                    <a:schemeClr val="accent4"/>
                  </a:solidFill>
                  <a:latin typeface="Arial Narrow" panose="020B0606020202030204" pitchFamily="34" charset="0"/>
                </a:rPr>
                <a:t>波长</a:t>
              </a:r>
              <a:r>
                <a:rPr lang="el-GR" altLang="zh-CN" b="1" dirty="0">
                  <a:solidFill>
                    <a:schemeClr val="accent4"/>
                  </a:solidFill>
                  <a:latin typeface="Arial Narrow" panose="020B0606020202030204" pitchFamily="34" charset="0"/>
                </a:rPr>
                <a:t>λ</a:t>
              </a:r>
              <a:r>
                <a:rPr lang="en-US" altLang="zh-CN" b="1" dirty="0">
                  <a:solidFill>
                    <a:schemeClr val="accent4"/>
                  </a:solidFill>
                  <a:latin typeface="Arial Narrow" panose="020B0606020202030204" pitchFamily="34" charset="0"/>
                </a:rPr>
                <a:t>2</a:t>
              </a:r>
              <a:endParaRPr lang="zh-CN" altLang="en-US" b="1" dirty="0">
                <a:solidFill>
                  <a:schemeClr val="accent4"/>
                </a:solidFill>
                <a:latin typeface="Arial Narrow" panose="020B0606020202030204" pitchFamily="34" charset="0"/>
              </a:endParaRPr>
            </a:p>
          </p:txBody>
        </p:sp>
        <p:sp>
          <p:nvSpPr>
            <p:cNvPr id="26" name="文本框 25">
              <a:extLst>
                <a:ext uri="{FF2B5EF4-FFF2-40B4-BE49-F238E27FC236}">
                  <a16:creationId xmlns:a16="http://schemas.microsoft.com/office/drawing/2014/main" id="{5FBBC7C4-8853-4076-87F6-B80EEB204030}"/>
                </a:ext>
              </a:extLst>
            </p:cNvPr>
            <p:cNvSpPr txBox="1"/>
            <p:nvPr/>
          </p:nvSpPr>
          <p:spPr>
            <a:xfrm>
              <a:off x="1311429" y="4845558"/>
              <a:ext cx="1123405" cy="369332"/>
            </a:xfrm>
            <a:prstGeom prst="rect">
              <a:avLst/>
            </a:prstGeom>
            <a:noFill/>
          </p:spPr>
          <p:txBody>
            <a:bodyPr wrap="square" rtlCol="0">
              <a:spAutoFit/>
            </a:bodyPr>
            <a:lstStyle/>
            <a:p>
              <a:r>
                <a:rPr lang="zh-CN" altLang="en-US" b="1" dirty="0">
                  <a:solidFill>
                    <a:schemeClr val="accent5"/>
                  </a:solidFill>
                  <a:latin typeface="Arial Narrow" panose="020B0606020202030204" pitchFamily="34" charset="0"/>
                </a:rPr>
                <a:t>波长</a:t>
              </a:r>
              <a:r>
                <a:rPr lang="el-GR" altLang="zh-CN" b="1" dirty="0">
                  <a:solidFill>
                    <a:schemeClr val="accent5"/>
                  </a:solidFill>
                  <a:latin typeface="Arial Narrow" panose="020B0606020202030204" pitchFamily="34" charset="0"/>
                </a:rPr>
                <a:t>λ</a:t>
              </a:r>
              <a:r>
                <a:rPr lang="en-US" altLang="zh-CN" b="1" dirty="0">
                  <a:solidFill>
                    <a:schemeClr val="accent5"/>
                  </a:solidFill>
                  <a:latin typeface="Arial Narrow" panose="020B0606020202030204" pitchFamily="34" charset="0"/>
                </a:rPr>
                <a:t>3</a:t>
              </a:r>
              <a:endParaRPr lang="zh-CN" altLang="en-US" b="1" dirty="0">
                <a:solidFill>
                  <a:schemeClr val="accent5"/>
                </a:solidFill>
                <a:latin typeface="Arial Narrow" panose="020B0606020202030204" pitchFamily="34" charset="0"/>
              </a:endParaRPr>
            </a:p>
          </p:txBody>
        </p:sp>
        <p:cxnSp>
          <p:nvCxnSpPr>
            <p:cNvPr id="30" name="直接连接符 29">
              <a:extLst>
                <a:ext uri="{FF2B5EF4-FFF2-40B4-BE49-F238E27FC236}">
                  <a16:creationId xmlns:a16="http://schemas.microsoft.com/office/drawing/2014/main" id="{5A8A3FC6-B744-496B-9E19-145B139DA88E}"/>
                </a:ext>
              </a:extLst>
            </p:cNvPr>
            <p:cNvCxnSpPr>
              <a:cxnSpLocks/>
              <a:stCxn id="17" idx="5"/>
            </p:cNvCxnSpPr>
            <p:nvPr/>
          </p:nvCxnSpPr>
          <p:spPr>
            <a:xfrm flipH="1" flipV="1">
              <a:off x="2469539" y="3735954"/>
              <a:ext cx="1892280" cy="425544"/>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67EDC9-3596-43E7-9219-9F5EA1202B90}"/>
                </a:ext>
              </a:extLst>
            </p:cNvPr>
            <p:cNvCxnSpPr>
              <a:cxnSpLocks/>
              <a:stCxn id="17" idx="5"/>
            </p:cNvCxnSpPr>
            <p:nvPr/>
          </p:nvCxnSpPr>
          <p:spPr>
            <a:xfrm flipH="1">
              <a:off x="2469539" y="4161498"/>
              <a:ext cx="1892280" cy="291517"/>
            </a:xfrm>
            <a:prstGeom prst="line">
              <a:avLst/>
            </a:prstGeom>
            <a:ln w="25400">
              <a:solidFill>
                <a:srgbClr val="50BEC1"/>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5986372A-1B9B-4144-A4E0-C0E232CE2F1D}"/>
                </a:ext>
              </a:extLst>
            </p:cNvPr>
            <p:cNvCxnSpPr>
              <a:cxnSpLocks/>
              <a:stCxn id="17" idx="5"/>
            </p:cNvCxnSpPr>
            <p:nvPr/>
          </p:nvCxnSpPr>
          <p:spPr>
            <a:xfrm flipH="1">
              <a:off x="2392937" y="4161498"/>
              <a:ext cx="1968882" cy="89927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2" name="组合 11">
            <a:extLst>
              <a:ext uri="{FF2B5EF4-FFF2-40B4-BE49-F238E27FC236}">
                <a16:creationId xmlns:a16="http://schemas.microsoft.com/office/drawing/2014/main" id="{8127843F-0FA6-4981-B4E1-2D53F7FDD5AA}"/>
              </a:ext>
            </a:extLst>
          </p:cNvPr>
          <p:cNvGrpSpPr/>
          <p:nvPr/>
        </p:nvGrpSpPr>
        <p:grpSpPr>
          <a:xfrm>
            <a:off x="7852998" y="3556865"/>
            <a:ext cx="3042215" cy="1655238"/>
            <a:chOff x="7852998" y="3556865"/>
            <a:chExt cx="3042215" cy="1655238"/>
          </a:xfrm>
        </p:grpSpPr>
        <p:cxnSp>
          <p:nvCxnSpPr>
            <p:cNvPr id="35" name="直接连接符 34">
              <a:extLst>
                <a:ext uri="{FF2B5EF4-FFF2-40B4-BE49-F238E27FC236}">
                  <a16:creationId xmlns:a16="http://schemas.microsoft.com/office/drawing/2014/main" id="{EB04E241-B3D1-430F-AD0A-D623DF2110A1}"/>
                </a:ext>
              </a:extLst>
            </p:cNvPr>
            <p:cNvCxnSpPr>
              <a:cxnSpLocks/>
            </p:cNvCxnSpPr>
            <p:nvPr/>
          </p:nvCxnSpPr>
          <p:spPr>
            <a:xfrm flipH="1">
              <a:off x="7852998" y="4179434"/>
              <a:ext cx="1968882" cy="899270"/>
            </a:xfrm>
            <a:prstGeom prst="line">
              <a:avLst/>
            </a:prstGeom>
            <a:ln w="25400">
              <a:solidFill>
                <a:schemeClr val="accent5"/>
              </a:solidFill>
            </a:ln>
            <a:scene3d>
              <a:camera prst="orthographicFront">
                <a:rot lat="0" lon="10800000" rev="0"/>
              </a:camera>
              <a:lightRig rig="threePt" dir="t"/>
            </a:scene3d>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5AADBCB4-289C-4DD6-ACE1-C9C6B7026B16}"/>
                </a:ext>
              </a:extLst>
            </p:cNvPr>
            <p:cNvSpPr txBox="1"/>
            <p:nvPr/>
          </p:nvSpPr>
          <p:spPr>
            <a:xfrm>
              <a:off x="9771808" y="3556865"/>
              <a:ext cx="1123405" cy="369332"/>
            </a:xfrm>
            <a:prstGeom prst="rect">
              <a:avLst/>
            </a:prstGeom>
            <a:noFill/>
          </p:spPr>
          <p:txBody>
            <a:bodyPr wrap="square" rtlCol="0">
              <a:spAutoFit/>
            </a:bodyPr>
            <a:lstStyle/>
            <a:p>
              <a:r>
                <a:rPr lang="zh-CN" altLang="en-US" b="1" dirty="0">
                  <a:solidFill>
                    <a:schemeClr val="accent3"/>
                  </a:solidFill>
                  <a:latin typeface="Arial Narrow" panose="020B0606020202030204" pitchFamily="34" charset="0"/>
                </a:rPr>
                <a:t>波长</a:t>
              </a:r>
              <a:r>
                <a:rPr lang="el-GR" altLang="zh-CN" b="1" dirty="0">
                  <a:solidFill>
                    <a:schemeClr val="accent3"/>
                  </a:solidFill>
                  <a:latin typeface="Arial Narrow" panose="020B0606020202030204" pitchFamily="34" charset="0"/>
                </a:rPr>
                <a:t>λ</a:t>
              </a:r>
              <a:r>
                <a:rPr lang="en-US" altLang="zh-CN" b="1" dirty="0">
                  <a:solidFill>
                    <a:schemeClr val="accent3"/>
                  </a:solidFill>
                  <a:latin typeface="Arial Narrow" panose="020B0606020202030204" pitchFamily="34" charset="0"/>
                </a:rPr>
                <a:t>1</a:t>
              </a:r>
              <a:endParaRPr lang="zh-CN" altLang="en-US" b="1" dirty="0">
                <a:solidFill>
                  <a:schemeClr val="accent3"/>
                </a:solidFill>
                <a:latin typeface="Arial Narrow" panose="020B0606020202030204" pitchFamily="34" charset="0"/>
              </a:endParaRPr>
            </a:p>
          </p:txBody>
        </p:sp>
        <p:sp>
          <p:nvSpPr>
            <p:cNvPr id="28" name="文本框 27">
              <a:extLst>
                <a:ext uri="{FF2B5EF4-FFF2-40B4-BE49-F238E27FC236}">
                  <a16:creationId xmlns:a16="http://schemas.microsoft.com/office/drawing/2014/main" id="{52DFBB51-B9C8-49E2-BA84-F0A035817B56}"/>
                </a:ext>
              </a:extLst>
            </p:cNvPr>
            <p:cNvSpPr txBox="1"/>
            <p:nvPr/>
          </p:nvSpPr>
          <p:spPr>
            <a:xfrm>
              <a:off x="9771807" y="4217714"/>
              <a:ext cx="1123405" cy="369332"/>
            </a:xfrm>
            <a:prstGeom prst="rect">
              <a:avLst/>
            </a:prstGeom>
            <a:noFill/>
          </p:spPr>
          <p:txBody>
            <a:bodyPr wrap="square" rtlCol="0">
              <a:spAutoFit/>
            </a:bodyPr>
            <a:lstStyle/>
            <a:p>
              <a:r>
                <a:rPr lang="zh-CN" altLang="en-US" b="1" dirty="0">
                  <a:solidFill>
                    <a:schemeClr val="accent4"/>
                  </a:solidFill>
                  <a:latin typeface="Arial Narrow" panose="020B0606020202030204" pitchFamily="34" charset="0"/>
                </a:rPr>
                <a:t>波长</a:t>
              </a:r>
              <a:r>
                <a:rPr lang="el-GR" altLang="zh-CN" b="1" dirty="0">
                  <a:solidFill>
                    <a:schemeClr val="accent4"/>
                  </a:solidFill>
                  <a:latin typeface="Arial Narrow" panose="020B0606020202030204" pitchFamily="34" charset="0"/>
                </a:rPr>
                <a:t>λ</a:t>
              </a:r>
              <a:r>
                <a:rPr lang="en-US" altLang="zh-CN" b="1" dirty="0">
                  <a:solidFill>
                    <a:schemeClr val="accent4"/>
                  </a:solidFill>
                  <a:latin typeface="Arial Narrow" panose="020B0606020202030204" pitchFamily="34" charset="0"/>
                </a:rPr>
                <a:t>2</a:t>
              </a:r>
              <a:endParaRPr lang="zh-CN" altLang="en-US" b="1" dirty="0">
                <a:solidFill>
                  <a:schemeClr val="accent4"/>
                </a:solidFill>
                <a:latin typeface="Arial Narrow" panose="020B0606020202030204" pitchFamily="34" charset="0"/>
              </a:endParaRPr>
            </a:p>
          </p:txBody>
        </p:sp>
        <p:sp>
          <p:nvSpPr>
            <p:cNvPr id="29" name="文本框 28">
              <a:extLst>
                <a:ext uri="{FF2B5EF4-FFF2-40B4-BE49-F238E27FC236}">
                  <a16:creationId xmlns:a16="http://schemas.microsoft.com/office/drawing/2014/main" id="{BCDDF1D2-9A28-4E95-ACBB-1DD63EC01E50}"/>
                </a:ext>
              </a:extLst>
            </p:cNvPr>
            <p:cNvSpPr txBox="1"/>
            <p:nvPr/>
          </p:nvSpPr>
          <p:spPr>
            <a:xfrm>
              <a:off x="9771807" y="4842771"/>
              <a:ext cx="1123405" cy="369332"/>
            </a:xfrm>
            <a:prstGeom prst="rect">
              <a:avLst/>
            </a:prstGeom>
            <a:noFill/>
          </p:spPr>
          <p:txBody>
            <a:bodyPr wrap="square" rtlCol="0">
              <a:spAutoFit/>
            </a:bodyPr>
            <a:lstStyle/>
            <a:p>
              <a:r>
                <a:rPr lang="zh-CN" altLang="en-US" b="1" dirty="0">
                  <a:solidFill>
                    <a:schemeClr val="accent5"/>
                  </a:solidFill>
                  <a:latin typeface="Arial Narrow" panose="020B0606020202030204" pitchFamily="34" charset="0"/>
                </a:rPr>
                <a:t>波长</a:t>
              </a:r>
              <a:r>
                <a:rPr lang="el-GR" altLang="zh-CN" b="1" dirty="0">
                  <a:solidFill>
                    <a:schemeClr val="accent5"/>
                  </a:solidFill>
                  <a:latin typeface="Arial Narrow" panose="020B0606020202030204" pitchFamily="34" charset="0"/>
                </a:rPr>
                <a:t>λ</a:t>
              </a:r>
              <a:r>
                <a:rPr lang="en-US" altLang="zh-CN" b="1" dirty="0">
                  <a:solidFill>
                    <a:schemeClr val="accent5"/>
                  </a:solidFill>
                  <a:latin typeface="Arial Narrow" panose="020B0606020202030204" pitchFamily="34" charset="0"/>
                </a:rPr>
                <a:t>3</a:t>
              </a:r>
              <a:endParaRPr lang="zh-CN" altLang="en-US" b="1" dirty="0">
                <a:solidFill>
                  <a:schemeClr val="accent5"/>
                </a:solidFill>
                <a:latin typeface="Arial Narrow" panose="020B0606020202030204" pitchFamily="34" charset="0"/>
              </a:endParaRPr>
            </a:p>
          </p:txBody>
        </p:sp>
        <p:cxnSp>
          <p:nvCxnSpPr>
            <p:cNvPr id="33" name="直接连接符 32">
              <a:extLst>
                <a:ext uri="{FF2B5EF4-FFF2-40B4-BE49-F238E27FC236}">
                  <a16:creationId xmlns:a16="http://schemas.microsoft.com/office/drawing/2014/main" id="{54F0869A-AB50-4F64-9235-0134020E9125}"/>
                </a:ext>
              </a:extLst>
            </p:cNvPr>
            <p:cNvCxnSpPr>
              <a:cxnSpLocks/>
            </p:cNvCxnSpPr>
            <p:nvPr/>
          </p:nvCxnSpPr>
          <p:spPr>
            <a:xfrm flipH="1" flipV="1">
              <a:off x="7852998" y="3741531"/>
              <a:ext cx="1892280" cy="425544"/>
            </a:xfrm>
            <a:prstGeom prst="line">
              <a:avLst/>
            </a:prstGeom>
            <a:ln w="25400">
              <a:solidFill>
                <a:schemeClr val="accent3"/>
              </a:solidFill>
            </a:ln>
            <a:scene3d>
              <a:camera prst="orthographicFront">
                <a:rot lat="0" lon="1080000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9775E5F-3863-42C3-91EE-16D705ACCC92}"/>
                </a:ext>
              </a:extLst>
            </p:cNvPr>
            <p:cNvCxnSpPr>
              <a:cxnSpLocks/>
            </p:cNvCxnSpPr>
            <p:nvPr/>
          </p:nvCxnSpPr>
          <p:spPr>
            <a:xfrm flipH="1">
              <a:off x="7852998" y="4179434"/>
              <a:ext cx="1892280" cy="291517"/>
            </a:xfrm>
            <a:prstGeom prst="line">
              <a:avLst/>
            </a:prstGeom>
            <a:ln w="25400">
              <a:solidFill>
                <a:schemeClr val="accent4"/>
              </a:solidFill>
            </a:ln>
            <a:scene3d>
              <a:camera prst="orthographicFront">
                <a:rot lat="0" lon="10800000" rev="0"/>
              </a:camera>
              <a:lightRig rig="threePt" dir="t"/>
            </a:scene3d>
          </p:spPr>
          <p:style>
            <a:lnRef idx="1">
              <a:schemeClr val="accent1"/>
            </a:lnRef>
            <a:fillRef idx="0">
              <a:schemeClr val="accent1"/>
            </a:fillRef>
            <a:effectRef idx="0">
              <a:schemeClr val="accent1"/>
            </a:effectRef>
            <a:fontRef idx="minor">
              <a:schemeClr val="tx1"/>
            </a:fontRef>
          </p:style>
        </p:cxnSp>
      </p:grpSp>
      <p:grpSp>
        <p:nvGrpSpPr>
          <p:cNvPr id="43" name="组合 42">
            <a:extLst>
              <a:ext uri="{FF2B5EF4-FFF2-40B4-BE49-F238E27FC236}">
                <a16:creationId xmlns:a16="http://schemas.microsoft.com/office/drawing/2014/main" id="{B7D9DFE8-EA1C-4B5A-B60F-C59B1585742C}"/>
              </a:ext>
            </a:extLst>
          </p:cNvPr>
          <p:cNvGrpSpPr/>
          <p:nvPr/>
        </p:nvGrpSpPr>
        <p:grpSpPr>
          <a:xfrm>
            <a:off x="4361819" y="3787055"/>
            <a:ext cx="3510240" cy="374443"/>
            <a:chOff x="4361819" y="3787055"/>
            <a:chExt cx="3510240" cy="374443"/>
          </a:xfrm>
        </p:grpSpPr>
        <p:cxnSp>
          <p:nvCxnSpPr>
            <p:cNvPr id="23" name="直接连接符 22">
              <a:extLst>
                <a:ext uri="{FF2B5EF4-FFF2-40B4-BE49-F238E27FC236}">
                  <a16:creationId xmlns:a16="http://schemas.microsoft.com/office/drawing/2014/main" id="{633F1F7D-D5C1-4775-9A66-54DBA841BCBB}"/>
                </a:ext>
              </a:extLst>
            </p:cNvPr>
            <p:cNvCxnSpPr>
              <a:stCxn id="17" idx="5"/>
              <a:endCxn id="22" idx="1"/>
            </p:cNvCxnSpPr>
            <p:nvPr/>
          </p:nvCxnSpPr>
          <p:spPr>
            <a:xfrm>
              <a:off x="4361819" y="4161498"/>
              <a:ext cx="351024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B46E7DFF-89C9-40BB-B54C-04448FFC0EE4}"/>
                </a:ext>
              </a:extLst>
            </p:cNvPr>
            <p:cNvSpPr txBox="1"/>
            <p:nvPr/>
          </p:nvSpPr>
          <p:spPr>
            <a:xfrm>
              <a:off x="5006709" y="3787055"/>
              <a:ext cx="2088483" cy="369332"/>
            </a:xfrm>
            <a:prstGeom prst="rect">
              <a:avLst/>
            </a:prstGeom>
            <a:noFill/>
          </p:spPr>
          <p:txBody>
            <a:bodyPr wrap="square" rtlCol="0">
              <a:spAutoFit/>
            </a:bodyPr>
            <a:lstStyle/>
            <a:p>
              <a:pPr algn="ctr"/>
              <a:r>
                <a:rPr lang="el-GR" altLang="zh-CN" b="1" dirty="0">
                  <a:solidFill>
                    <a:schemeClr val="accent3"/>
                  </a:solidFill>
                  <a:latin typeface="Arial Narrow" panose="020B0606020202030204" pitchFamily="34" charset="0"/>
                </a:rPr>
                <a:t>λ</a:t>
              </a:r>
              <a:r>
                <a:rPr lang="en-US" altLang="zh-CN" b="1" dirty="0">
                  <a:solidFill>
                    <a:schemeClr val="accent3"/>
                  </a:solidFill>
                  <a:latin typeface="Arial Narrow" panose="020B0606020202030204" pitchFamily="34" charset="0"/>
                </a:rPr>
                <a:t>1 </a:t>
              </a:r>
              <a:r>
                <a:rPr lang="en-US" altLang="zh-CN" b="1" dirty="0">
                  <a:latin typeface="Arial Narrow" panose="020B0606020202030204" pitchFamily="34" charset="0"/>
                </a:rPr>
                <a:t>+ </a:t>
              </a:r>
              <a:r>
                <a:rPr lang="el-GR" altLang="zh-CN" b="1" dirty="0">
                  <a:solidFill>
                    <a:schemeClr val="accent4"/>
                  </a:solidFill>
                  <a:latin typeface="Arial Narrow" panose="020B0606020202030204" pitchFamily="34" charset="0"/>
                </a:rPr>
                <a:t>λ</a:t>
              </a:r>
              <a:r>
                <a:rPr lang="en-US" altLang="zh-CN" b="1" dirty="0">
                  <a:solidFill>
                    <a:schemeClr val="accent4"/>
                  </a:solidFill>
                  <a:latin typeface="Arial Narrow" panose="020B0606020202030204" pitchFamily="34" charset="0"/>
                </a:rPr>
                <a:t>2 </a:t>
              </a:r>
              <a:r>
                <a:rPr lang="en-US" altLang="zh-CN" b="1" dirty="0">
                  <a:latin typeface="Arial Narrow" panose="020B0606020202030204" pitchFamily="34" charset="0"/>
                </a:rPr>
                <a:t>+ </a:t>
              </a:r>
              <a:r>
                <a:rPr lang="el-GR" altLang="zh-CN" b="1" dirty="0">
                  <a:solidFill>
                    <a:schemeClr val="accent5"/>
                  </a:solidFill>
                  <a:latin typeface="Arial Narrow" panose="020B0606020202030204" pitchFamily="34" charset="0"/>
                </a:rPr>
                <a:t>λ</a:t>
              </a:r>
              <a:r>
                <a:rPr lang="en-US" altLang="zh-CN" b="1" dirty="0">
                  <a:solidFill>
                    <a:schemeClr val="accent5"/>
                  </a:solidFill>
                  <a:latin typeface="Arial Narrow" panose="020B0606020202030204" pitchFamily="34" charset="0"/>
                </a:rPr>
                <a:t>3 </a:t>
              </a:r>
              <a:endParaRPr lang="zh-CN" altLang="en-US" b="1" dirty="0">
                <a:solidFill>
                  <a:schemeClr val="accent5"/>
                </a:solidFill>
                <a:latin typeface="Arial Narrow" panose="020B0606020202030204" pitchFamily="34" charset="0"/>
              </a:endParaRPr>
            </a:p>
          </p:txBody>
        </p:sp>
      </p:grpSp>
    </p:spTree>
    <p:custDataLst>
      <p:tags r:id="rId1"/>
    </p:custDataLst>
    <p:extLst>
      <p:ext uri="{BB962C8B-B14F-4D97-AF65-F5344CB8AC3E}">
        <p14:creationId xmlns:p14="http://schemas.microsoft.com/office/powerpoint/2010/main" val="1883122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anim calcmode="lin" valueType="num">
                                      <p:cBhvr>
                                        <p:cTn id="8" dur="500" fill="hold"/>
                                        <p:tgtEl>
                                          <p:spTgt spid="15"/>
                                        </p:tgtEl>
                                        <p:attrNameLst>
                                          <p:attrName>ppt_x</p:attrName>
                                        </p:attrNameLst>
                                      </p:cBhvr>
                                      <p:tavLst>
                                        <p:tav tm="0">
                                          <p:val>
                                            <p:strVal val="#ppt_x"/>
                                          </p:val>
                                        </p:tav>
                                        <p:tav tm="100000">
                                          <p:val>
                                            <p:strVal val="#ppt_x"/>
                                          </p:val>
                                        </p:tav>
                                      </p:tavLst>
                                    </p:anim>
                                    <p:anim calcmode="lin" valueType="num">
                                      <p:cBhvr>
                                        <p:cTn id="9" dur="5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10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wipe(left)">
                                      <p:cBhvr>
                                        <p:cTn id="19" dur="1000"/>
                                        <p:tgtEl>
                                          <p:spTgt spid="43"/>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left)">
                                      <p:cBhvr>
                                        <p:cTn id="24"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等腰三角形 21">
            <a:extLst>
              <a:ext uri="{FF2B5EF4-FFF2-40B4-BE49-F238E27FC236}">
                <a16:creationId xmlns:a16="http://schemas.microsoft.com/office/drawing/2014/main" id="{4992EE3E-7922-4063-B074-9BDC4D5677C6}"/>
              </a:ext>
            </a:extLst>
          </p:cNvPr>
          <p:cNvSpPr/>
          <p:nvPr/>
        </p:nvSpPr>
        <p:spPr>
          <a:xfrm>
            <a:off x="7398873" y="3116469"/>
            <a:ext cx="1892743" cy="2090057"/>
          </a:xfrm>
          <a:prstGeom prst="triangl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宋体" panose="02010600030101010101" pitchFamily="2" charset="-122"/>
              <a:ea typeface="宋体" panose="02010600030101010101" pitchFamily="2" charset="-122"/>
            </a:endParaRPr>
          </a:p>
        </p:txBody>
      </p:sp>
      <p:sp>
        <p:nvSpPr>
          <p:cNvPr id="17" name="等腰三角形 16">
            <a:extLst>
              <a:ext uri="{FF2B5EF4-FFF2-40B4-BE49-F238E27FC236}">
                <a16:creationId xmlns:a16="http://schemas.microsoft.com/office/drawing/2014/main" id="{52692EEC-96AD-456E-B612-169FA75BE34A}"/>
              </a:ext>
            </a:extLst>
          </p:cNvPr>
          <p:cNvSpPr/>
          <p:nvPr/>
        </p:nvSpPr>
        <p:spPr>
          <a:xfrm>
            <a:off x="2942262" y="3116469"/>
            <a:ext cx="1892743" cy="2090057"/>
          </a:xfrm>
          <a:prstGeom prst="triangl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宋体" panose="02010600030101010101" pitchFamily="2" charset="-122"/>
              <a:ea typeface="宋体" panose="02010600030101010101" pitchFamily="2" charset="-122"/>
            </a:endParaRPr>
          </a:p>
        </p:txBody>
      </p:sp>
      <p:sp>
        <p:nvSpPr>
          <p:cNvPr id="41" name="文本框 40">
            <a:extLst>
              <a:ext uri="{FF2B5EF4-FFF2-40B4-BE49-F238E27FC236}">
                <a16:creationId xmlns:a16="http://schemas.microsoft.com/office/drawing/2014/main" id="{FECAB361-1BCE-42F2-8587-A00936098977}"/>
              </a:ext>
            </a:extLst>
          </p:cNvPr>
          <p:cNvSpPr txBox="1"/>
          <p:nvPr/>
        </p:nvSpPr>
        <p:spPr>
          <a:xfrm>
            <a:off x="3185907" y="5332995"/>
            <a:ext cx="1405451" cy="646331"/>
          </a:xfrm>
          <a:prstGeom prst="rect">
            <a:avLst/>
          </a:prstGeom>
          <a:noFill/>
        </p:spPr>
        <p:txBody>
          <a:bodyPr wrap="square" rtlCol="0">
            <a:spAutoFit/>
          </a:bodyPr>
          <a:lstStyle/>
          <a:p>
            <a:pPr algn="ctr"/>
            <a:r>
              <a:rPr lang="zh-CN" altLang="en-US" b="1" dirty="0">
                <a:latin typeface="Arial Narrow" panose="020B0606020202030204" pitchFamily="34" charset="0"/>
              </a:rPr>
              <a:t>光复用器</a:t>
            </a:r>
            <a:endParaRPr lang="en-US" altLang="zh-CN" b="1" dirty="0">
              <a:latin typeface="Arial Narrow" panose="020B0606020202030204" pitchFamily="34" charset="0"/>
            </a:endParaRPr>
          </a:p>
          <a:p>
            <a:pPr algn="ctr"/>
            <a:r>
              <a:rPr lang="zh-CN" altLang="en-US" b="1" dirty="0">
                <a:latin typeface="Arial Narrow" panose="020B0606020202030204" pitchFamily="34" charset="0"/>
              </a:rPr>
              <a:t>（合波器）</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648045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grpSp>
        <p:nvGrpSpPr>
          <p:cNvPr id="7" name="组合 6">
            <a:extLst>
              <a:ext uri="{FF2B5EF4-FFF2-40B4-BE49-F238E27FC236}">
                <a16:creationId xmlns:a16="http://schemas.microsoft.com/office/drawing/2014/main" id="{3AD08986-3CA8-464F-BB25-D4F069CEA5C1}"/>
              </a:ext>
            </a:extLst>
          </p:cNvPr>
          <p:cNvGrpSpPr/>
          <p:nvPr/>
        </p:nvGrpSpPr>
        <p:grpSpPr>
          <a:xfrm>
            <a:off x="2050574" y="1831877"/>
            <a:ext cx="5430500" cy="686978"/>
            <a:chOff x="2050574" y="1831877"/>
            <a:chExt cx="5430500" cy="686978"/>
          </a:xfrm>
        </p:grpSpPr>
        <p:cxnSp>
          <p:nvCxnSpPr>
            <p:cNvPr id="3" name="连接符: 曲线 2">
              <a:extLst>
                <a:ext uri="{FF2B5EF4-FFF2-40B4-BE49-F238E27FC236}">
                  <a16:creationId xmlns:a16="http://schemas.microsoft.com/office/drawing/2014/main" id="{7B90916F-0139-4303-AA91-84BF4740CA73}"/>
                </a:ext>
              </a:extLst>
            </p:cNvPr>
            <p:cNvCxnSpPr>
              <a:stCxn id="13" idx="2"/>
              <a:endCxn id="6" idx="2"/>
            </p:cNvCxnSpPr>
            <p:nvPr/>
          </p:nvCxnSpPr>
          <p:spPr>
            <a:xfrm rot="5400000">
              <a:off x="4759474" y="-877023"/>
              <a:ext cx="12700" cy="5430500"/>
            </a:xfrm>
            <a:prstGeom prst="curvedConnector3">
              <a:avLst>
                <a:gd name="adj1" fmla="val 4175260"/>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5880226B-4B26-49B3-AD2A-BE65B9FD9A5F}"/>
                </a:ext>
              </a:extLst>
            </p:cNvPr>
            <p:cNvSpPr txBox="1"/>
            <p:nvPr/>
          </p:nvSpPr>
          <p:spPr>
            <a:xfrm>
              <a:off x="3789773" y="2118745"/>
              <a:ext cx="2313548" cy="400110"/>
            </a:xfrm>
            <a:prstGeom prst="rect">
              <a:avLst/>
            </a:prstGeom>
            <a:solidFill>
              <a:schemeClr val="bg1"/>
            </a:solidFill>
          </p:spPr>
          <p:txBody>
            <a:bodyPr wrap="square" rtlCol="0">
              <a:spAutoFit/>
            </a:bodyPr>
            <a:lstStyle/>
            <a:p>
              <a:pPr algn="ctr"/>
              <a:r>
                <a:rPr lang="zh-CN" altLang="en-US" sz="2000" b="1" dirty="0"/>
                <a:t>光的频分复用</a:t>
              </a:r>
              <a:r>
                <a:rPr lang="en-US" altLang="zh-CN" sz="2000" b="1" dirty="0"/>
                <a:t>FDM</a:t>
              </a:r>
              <a:endParaRPr lang="zh-CN" altLang="en-US" sz="2000" b="1" dirty="0"/>
            </a:p>
          </p:txBody>
        </p:sp>
      </p:grpSp>
      <p:grpSp>
        <p:nvGrpSpPr>
          <p:cNvPr id="5" name="组合 4">
            <a:extLst>
              <a:ext uri="{FF2B5EF4-FFF2-40B4-BE49-F238E27FC236}">
                <a16:creationId xmlns:a16="http://schemas.microsoft.com/office/drawing/2014/main" id="{263BED1E-DAE3-4E1B-BFF6-C05D10AF1909}"/>
              </a:ext>
            </a:extLst>
          </p:cNvPr>
          <p:cNvGrpSpPr/>
          <p:nvPr/>
        </p:nvGrpSpPr>
        <p:grpSpPr>
          <a:xfrm>
            <a:off x="1311429" y="3559652"/>
            <a:ext cx="3050390" cy="1655238"/>
            <a:chOff x="1311429" y="3559652"/>
            <a:chExt cx="3050390" cy="1655238"/>
          </a:xfrm>
        </p:grpSpPr>
        <p:sp>
          <p:nvSpPr>
            <p:cNvPr id="24" name="文本框 23">
              <a:extLst>
                <a:ext uri="{FF2B5EF4-FFF2-40B4-BE49-F238E27FC236}">
                  <a16:creationId xmlns:a16="http://schemas.microsoft.com/office/drawing/2014/main" id="{E9569D65-54AA-42AC-96B2-97D8EC0FA5B8}"/>
                </a:ext>
              </a:extLst>
            </p:cNvPr>
            <p:cNvSpPr txBox="1"/>
            <p:nvPr/>
          </p:nvSpPr>
          <p:spPr>
            <a:xfrm>
              <a:off x="1311430" y="3559652"/>
              <a:ext cx="1123405" cy="369332"/>
            </a:xfrm>
            <a:prstGeom prst="rect">
              <a:avLst/>
            </a:prstGeom>
            <a:noFill/>
          </p:spPr>
          <p:txBody>
            <a:bodyPr wrap="square" rtlCol="0">
              <a:spAutoFit/>
            </a:bodyPr>
            <a:lstStyle/>
            <a:p>
              <a:r>
                <a:rPr lang="zh-CN" altLang="en-US" b="1" dirty="0">
                  <a:solidFill>
                    <a:schemeClr val="accent3"/>
                  </a:solidFill>
                  <a:latin typeface="Arial Narrow" panose="020B0606020202030204" pitchFamily="34" charset="0"/>
                </a:rPr>
                <a:t>波长</a:t>
              </a:r>
              <a:r>
                <a:rPr lang="el-GR" altLang="zh-CN" b="1" dirty="0">
                  <a:solidFill>
                    <a:schemeClr val="accent3"/>
                  </a:solidFill>
                  <a:latin typeface="Arial Narrow" panose="020B0606020202030204" pitchFamily="34" charset="0"/>
                </a:rPr>
                <a:t>λ</a:t>
              </a:r>
              <a:r>
                <a:rPr lang="en-US" altLang="zh-CN" b="1" dirty="0">
                  <a:solidFill>
                    <a:schemeClr val="accent3"/>
                  </a:solidFill>
                  <a:latin typeface="Arial Narrow" panose="020B0606020202030204" pitchFamily="34" charset="0"/>
                </a:rPr>
                <a:t>1</a:t>
              </a:r>
              <a:endParaRPr lang="zh-CN" altLang="en-US" b="1" dirty="0">
                <a:solidFill>
                  <a:schemeClr val="accent3"/>
                </a:solidFill>
                <a:latin typeface="Arial Narrow" panose="020B0606020202030204" pitchFamily="34" charset="0"/>
              </a:endParaRPr>
            </a:p>
          </p:txBody>
        </p:sp>
        <p:sp>
          <p:nvSpPr>
            <p:cNvPr id="25" name="文本框 24">
              <a:extLst>
                <a:ext uri="{FF2B5EF4-FFF2-40B4-BE49-F238E27FC236}">
                  <a16:creationId xmlns:a16="http://schemas.microsoft.com/office/drawing/2014/main" id="{C7DD7DB1-78B5-42DD-BB2A-671D691A6966}"/>
                </a:ext>
              </a:extLst>
            </p:cNvPr>
            <p:cNvSpPr txBox="1"/>
            <p:nvPr/>
          </p:nvSpPr>
          <p:spPr>
            <a:xfrm>
              <a:off x="1311429" y="4220501"/>
              <a:ext cx="1123405" cy="369332"/>
            </a:xfrm>
            <a:prstGeom prst="rect">
              <a:avLst/>
            </a:prstGeom>
            <a:noFill/>
          </p:spPr>
          <p:txBody>
            <a:bodyPr wrap="square" rtlCol="0">
              <a:spAutoFit/>
            </a:bodyPr>
            <a:lstStyle/>
            <a:p>
              <a:r>
                <a:rPr lang="zh-CN" altLang="en-US" b="1" dirty="0">
                  <a:solidFill>
                    <a:schemeClr val="accent4"/>
                  </a:solidFill>
                  <a:latin typeface="Arial Narrow" panose="020B0606020202030204" pitchFamily="34" charset="0"/>
                </a:rPr>
                <a:t>波长</a:t>
              </a:r>
              <a:r>
                <a:rPr lang="el-GR" altLang="zh-CN" b="1" dirty="0">
                  <a:solidFill>
                    <a:schemeClr val="accent4"/>
                  </a:solidFill>
                  <a:latin typeface="Arial Narrow" panose="020B0606020202030204" pitchFamily="34" charset="0"/>
                </a:rPr>
                <a:t>λ</a:t>
              </a:r>
              <a:r>
                <a:rPr lang="en-US" altLang="zh-CN" b="1" dirty="0">
                  <a:solidFill>
                    <a:schemeClr val="accent4"/>
                  </a:solidFill>
                  <a:latin typeface="Arial Narrow" panose="020B0606020202030204" pitchFamily="34" charset="0"/>
                </a:rPr>
                <a:t>2</a:t>
              </a:r>
              <a:endParaRPr lang="zh-CN" altLang="en-US" b="1" dirty="0">
                <a:solidFill>
                  <a:schemeClr val="accent4"/>
                </a:solidFill>
                <a:latin typeface="Arial Narrow" panose="020B0606020202030204" pitchFamily="34" charset="0"/>
              </a:endParaRPr>
            </a:p>
          </p:txBody>
        </p:sp>
        <p:sp>
          <p:nvSpPr>
            <p:cNvPr id="26" name="文本框 25">
              <a:extLst>
                <a:ext uri="{FF2B5EF4-FFF2-40B4-BE49-F238E27FC236}">
                  <a16:creationId xmlns:a16="http://schemas.microsoft.com/office/drawing/2014/main" id="{5FBBC7C4-8853-4076-87F6-B80EEB204030}"/>
                </a:ext>
              </a:extLst>
            </p:cNvPr>
            <p:cNvSpPr txBox="1"/>
            <p:nvPr/>
          </p:nvSpPr>
          <p:spPr>
            <a:xfrm>
              <a:off x="1311429" y="4845558"/>
              <a:ext cx="1123405" cy="369332"/>
            </a:xfrm>
            <a:prstGeom prst="rect">
              <a:avLst/>
            </a:prstGeom>
            <a:noFill/>
          </p:spPr>
          <p:txBody>
            <a:bodyPr wrap="square" rtlCol="0">
              <a:spAutoFit/>
            </a:bodyPr>
            <a:lstStyle/>
            <a:p>
              <a:r>
                <a:rPr lang="zh-CN" altLang="en-US" b="1" dirty="0">
                  <a:solidFill>
                    <a:schemeClr val="accent5"/>
                  </a:solidFill>
                  <a:latin typeface="Arial Narrow" panose="020B0606020202030204" pitchFamily="34" charset="0"/>
                </a:rPr>
                <a:t>波长</a:t>
              </a:r>
              <a:r>
                <a:rPr lang="el-GR" altLang="zh-CN" b="1" dirty="0">
                  <a:solidFill>
                    <a:schemeClr val="accent5"/>
                  </a:solidFill>
                  <a:latin typeface="Arial Narrow" panose="020B0606020202030204" pitchFamily="34" charset="0"/>
                </a:rPr>
                <a:t>λ</a:t>
              </a:r>
              <a:r>
                <a:rPr lang="en-US" altLang="zh-CN" b="1" dirty="0">
                  <a:solidFill>
                    <a:schemeClr val="accent5"/>
                  </a:solidFill>
                  <a:latin typeface="Arial Narrow" panose="020B0606020202030204" pitchFamily="34" charset="0"/>
                </a:rPr>
                <a:t>3</a:t>
              </a:r>
              <a:endParaRPr lang="zh-CN" altLang="en-US" b="1" dirty="0">
                <a:solidFill>
                  <a:schemeClr val="accent5"/>
                </a:solidFill>
                <a:latin typeface="Arial Narrow" panose="020B0606020202030204" pitchFamily="34" charset="0"/>
              </a:endParaRPr>
            </a:p>
          </p:txBody>
        </p:sp>
        <p:cxnSp>
          <p:nvCxnSpPr>
            <p:cNvPr id="30" name="直接连接符 29">
              <a:extLst>
                <a:ext uri="{FF2B5EF4-FFF2-40B4-BE49-F238E27FC236}">
                  <a16:creationId xmlns:a16="http://schemas.microsoft.com/office/drawing/2014/main" id="{5A8A3FC6-B744-496B-9E19-145B139DA88E}"/>
                </a:ext>
              </a:extLst>
            </p:cNvPr>
            <p:cNvCxnSpPr>
              <a:cxnSpLocks/>
              <a:stCxn id="17" idx="5"/>
            </p:cNvCxnSpPr>
            <p:nvPr/>
          </p:nvCxnSpPr>
          <p:spPr>
            <a:xfrm flipH="1" flipV="1">
              <a:off x="2469539" y="3735954"/>
              <a:ext cx="1892280" cy="425544"/>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67EDC9-3596-43E7-9219-9F5EA1202B90}"/>
                </a:ext>
              </a:extLst>
            </p:cNvPr>
            <p:cNvCxnSpPr>
              <a:cxnSpLocks/>
              <a:stCxn id="17" idx="5"/>
            </p:cNvCxnSpPr>
            <p:nvPr/>
          </p:nvCxnSpPr>
          <p:spPr>
            <a:xfrm flipH="1">
              <a:off x="2469539" y="4161498"/>
              <a:ext cx="1892280" cy="291517"/>
            </a:xfrm>
            <a:prstGeom prst="line">
              <a:avLst/>
            </a:prstGeom>
            <a:ln w="25400">
              <a:solidFill>
                <a:srgbClr val="50BEC1"/>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5986372A-1B9B-4144-A4E0-C0E232CE2F1D}"/>
                </a:ext>
              </a:extLst>
            </p:cNvPr>
            <p:cNvCxnSpPr>
              <a:cxnSpLocks/>
              <a:stCxn id="17" idx="5"/>
            </p:cNvCxnSpPr>
            <p:nvPr/>
          </p:nvCxnSpPr>
          <p:spPr>
            <a:xfrm flipH="1">
              <a:off x="2392937" y="4161498"/>
              <a:ext cx="1968882" cy="89927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2" name="组合 11">
            <a:extLst>
              <a:ext uri="{FF2B5EF4-FFF2-40B4-BE49-F238E27FC236}">
                <a16:creationId xmlns:a16="http://schemas.microsoft.com/office/drawing/2014/main" id="{8127843F-0FA6-4981-B4E1-2D53F7FDD5AA}"/>
              </a:ext>
            </a:extLst>
          </p:cNvPr>
          <p:cNvGrpSpPr/>
          <p:nvPr/>
        </p:nvGrpSpPr>
        <p:grpSpPr>
          <a:xfrm>
            <a:off x="7852998" y="3556865"/>
            <a:ext cx="3042215" cy="1655238"/>
            <a:chOff x="7852998" y="3556865"/>
            <a:chExt cx="3042215" cy="1655238"/>
          </a:xfrm>
        </p:grpSpPr>
        <p:cxnSp>
          <p:nvCxnSpPr>
            <p:cNvPr id="35" name="直接连接符 34">
              <a:extLst>
                <a:ext uri="{FF2B5EF4-FFF2-40B4-BE49-F238E27FC236}">
                  <a16:creationId xmlns:a16="http://schemas.microsoft.com/office/drawing/2014/main" id="{EB04E241-B3D1-430F-AD0A-D623DF2110A1}"/>
                </a:ext>
              </a:extLst>
            </p:cNvPr>
            <p:cNvCxnSpPr>
              <a:cxnSpLocks/>
            </p:cNvCxnSpPr>
            <p:nvPr/>
          </p:nvCxnSpPr>
          <p:spPr>
            <a:xfrm flipH="1">
              <a:off x="7852998" y="4179434"/>
              <a:ext cx="1968882" cy="899270"/>
            </a:xfrm>
            <a:prstGeom prst="line">
              <a:avLst/>
            </a:prstGeom>
            <a:ln w="25400">
              <a:solidFill>
                <a:schemeClr val="accent5"/>
              </a:solidFill>
            </a:ln>
            <a:scene3d>
              <a:camera prst="orthographicFront">
                <a:rot lat="0" lon="10800000" rev="0"/>
              </a:camera>
              <a:lightRig rig="threePt" dir="t"/>
            </a:scene3d>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5AADBCB4-289C-4DD6-ACE1-C9C6B7026B16}"/>
                </a:ext>
              </a:extLst>
            </p:cNvPr>
            <p:cNvSpPr txBox="1"/>
            <p:nvPr/>
          </p:nvSpPr>
          <p:spPr>
            <a:xfrm>
              <a:off x="9771808" y="3556865"/>
              <a:ext cx="1123405" cy="369332"/>
            </a:xfrm>
            <a:prstGeom prst="rect">
              <a:avLst/>
            </a:prstGeom>
            <a:noFill/>
          </p:spPr>
          <p:txBody>
            <a:bodyPr wrap="square" rtlCol="0">
              <a:spAutoFit/>
            </a:bodyPr>
            <a:lstStyle/>
            <a:p>
              <a:r>
                <a:rPr lang="zh-CN" altLang="en-US" b="1" dirty="0">
                  <a:solidFill>
                    <a:schemeClr val="accent3"/>
                  </a:solidFill>
                  <a:latin typeface="Arial Narrow" panose="020B0606020202030204" pitchFamily="34" charset="0"/>
                </a:rPr>
                <a:t>波长</a:t>
              </a:r>
              <a:r>
                <a:rPr lang="el-GR" altLang="zh-CN" b="1" dirty="0">
                  <a:solidFill>
                    <a:schemeClr val="accent3"/>
                  </a:solidFill>
                  <a:latin typeface="Arial Narrow" panose="020B0606020202030204" pitchFamily="34" charset="0"/>
                </a:rPr>
                <a:t>λ</a:t>
              </a:r>
              <a:r>
                <a:rPr lang="en-US" altLang="zh-CN" b="1" dirty="0">
                  <a:solidFill>
                    <a:schemeClr val="accent3"/>
                  </a:solidFill>
                  <a:latin typeface="Arial Narrow" panose="020B0606020202030204" pitchFamily="34" charset="0"/>
                </a:rPr>
                <a:t>1</a:t>
              </a:r>
              <a:endParaRPr lang="zh-CN" altLang="en-US" b="1" dirty="0">
                <a:solidFill>
                  <a:schemeClr val="accent3"/>
                </a:solidFill>
                <a:latin typeface="Arial Narrow" panose="020B0606020202030204" pitchFamily="34" charset="0"/>
              </a:endParaRPr>
            </a:p>
          </p:txBody>
        </p:sp>
        <p:sp>
          <p:nvSpPr>
            <p:cNvPr id="28" name="文本框 27">
              <a:extLst>
                <a:ext uri="{FF2B5EF4-FFF2-40B4-BE49-F238E27FC236}">
                  <a16:creationId xmlns:a16="http://schemas.microsoft.com/office/drawing/2014/main" id="{52DFBB51-B9C8-49E2-BA84-F0A035817B56}"/>
                </a:ext>
              </a:extLst>
            </p:cNvPr>
            <p:cNvSpPr txBox="1"/>
            <p:nvPr/>
          </p:nvSpPr>
          <p:spPr>
            <a:xfrm>
              <a:off x="9771807" y="4217714"/>
              <a:ext cx="1123405" cy="369332"/>
            </a:xfrm>
            <a:prstGeom prst="rect">
              <a:avLst/>
            </a:prstGeom>
            <a:noFill/>
          </p:spPr>
          <p:txBody>
            <a:bodyPr wrap="square" rtlCol="0">
              <a:spAutoFit/>
            </a:bodyPr>
            <a:lstStyle/>
            <a:p>
              <a:r>
                <a:rPr lang="zh-CN" altLang="en-US" b="1" dirty="0">
                  <a:solidFill>
                    <a:schemeClr val="accent4"/>
                  </a:solidFill>
                  <a:latin typeface="Arial Narrow" panose="020B0606020202030204" pitchFamily="34" charset="0"/>
                </a:rPr>
                <a:t>波长</a:t>
              </a:r>
              <a:r>
                <a:rPr lang="el-GR" altLang="zh-CN" b="1" dirty="0">
                  <a:solidFill>
                    <a:schemeClr val="accent4"/>
                  </a:solidFill>
                  <a:latin typeface="Arial Narrow" panose="020B0606020202030204" pitchFamily="34" charset="0"/>
                </a:rPr>
                <a:t>λ</a:t>
              </a:r>
              <a:r>
                <a:rPr lang="en-US" altLang="zh-CN" b="1" dirty="0">
                  <a:solidFill>
                    <a:schemeClr val="accent4"/>
                  </a:solidFill>
                  <a:latin typeface="Arial Narrow" panose="020B0606020202030204" pitchFamily="34" charset="0"/>
                </a:rPr>
                <a:t>2</a:t>
              </a:r>
              <a:endParaRPr lang="zh-CN" altLang="en-US" b="1" dirty="0">
                <a:solidFill>
                  <a:schemeClr val="accent4"/>
                </a:solidFill>
                <a:latin typeface="Arial Narrow" panose="020B0606020202030204" pitchFamily="34" charset="0"/>
              </a:endParaRPr>
            </a:p>
          </p:txBody>
        </p:sp>
        <p:sp>
          <p:nvSpPr>
            <p:cNvPr id="29" name="文本框 28">
              <a:extLst>
                <a:ext uri="{FF2B5EF4-FFF2-40B4-BE49-F238E27FC236}">
                  <a16:creationId xmlns:a16="http://schemas.microsoft.com/office/drawing/2014/main" id="{BCDDF1D2-9A28-4E95-ACBB-1DD63EC01E50}"/>
                </a:ext>
              </a:extLst>
            </p:cNvPr>
            <p:cNvSpPr txBox="1"/>
            <p:nvPr/>
          </p:nvSpPr>
          <p:spPr>
            <a:xfrm>
              <a:off x="9771807" y="4842771"/>
              <a:ext cx="1123405" cy="369332"/>
            </a:xfrm>
            <a:prstGeom prst="rect">
              <a:avLst/>
            </a:prstGeom>
            <a:noFill/>
          </p:spPr>
          <p:txBody>
            <a:bodyPr wrap="square" rtlCol="0">
              <a:spAutoFit/>
            </a:bodyPr>
            <a:lstStyle/>
            <a:p>
              <a:r>
                <a:rPr lang="zh-CN" altLang="en-US" b="1" dirty="0">
                  <a:solidFill>
                    <a:schemeClr val="accent5"/>
                  </a:solidFill>
                  <a:latin typeface="Arial Narrow" panose="020B0606020202030204" pitchFamily="34" charset="0"/>
                </a:rPr>
                <a:t>波长</a:t>
              </a:r>
              <a:r>
                <a:rPr lang="el-GR" altLang="zh-CN" b="1" dirty="0">
                  <a:solidFill>
                    <a:schemeClr val="accent5"/>
                  </a:solidFill>
                  <a:latin typeface="Arial Narrow" panose="020B0606020202030204" pitchFamily="34" charset="0"/>
                </a:rPr>
                <a:t>λ</a:t>
              </a:r>
              <a:r>
                <a:rPr lang="en-US" altLang="zh-CN" b="1" dirty="0">
                  <a:solidFill>
                    <a:schemeClr val="accent5"/>
                  </a:solidFill>
                  <a:latin typeface="Arial Narrow" panose="020B0606020202030204" pitchFamily="34" charset="0"/>
                </a:rPr>
                <a:t>3</a:t>
              </a:r>
              <a:endParaRPr lang="zh-CN" altLang="en-US" b="1" dirty="0">
                <a:solidFill>
                  <a:schemeClr val="accent5"/>
                </a:solidFill>
                <a:latin typeface="Arial Narrow" panose="020B0606020202030204" pitchFamily="34" charset="0"/>
              </a:endParaRPr>
            </a:p>
          </p:txBody>
        </p:sp>
        <p:cxnSp>
          <p:nvCxnSpPr>
            <p:cNvPr id="33" name="直接连接符 32">
              <a:extLst>
                <a:ext uri="{FF2B5EF4-FFF2-40B4-BE49-F238E27FC236}">
                  <a16:creationId xmlns:a16="http://schemas.microsoft.com/office/drawing/2014/main" id="{54F0869A-AB50-4F64-9235-0134020E9125}"/>
                </a:ext>
              </a:extLst>
            </p:cNvPr>
            <p:cNvCxnSpPr>
              <a:cxnSpLocks/>
            </p:cNvCxnSpPr>
            <p:nvPr/>
          </p:nvCxnSpPr>
          <p:spPr>
            <a:xfrm flipH="1" flipV="1">
              <a:off x="7852998" y="3741531"/>
              <a:ext cx="1892280" cy="425544"/>
            </a:xfrm>
            <a:prstGeom prst="line">
              <a:avLst/>
            </a:prstGeom>
            <a:ln w="25400">
              <a:solidFill>
                <a:schemeClr val="accent3"/>
              </a:solidFill>
            </a:ln>
            <a:scene3d>
              <a:camera prst="orthographicFront">
                <a:rot lat="0" lon="1080000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9775E5F-3863-42C3-91EE-16D705ACCC92}"/>
                </a:ext>
              </a:extLst>
            </p:cNvPr>
            <p:cNvCxnSpPr>
              <a:cxnSpLocks/>
            </p:cNvCxnSpPr>
            <p:nvPr/>
          </p:nvCxnSpPr>
          <p:spPr>
            <a:xfrm flipH="1">
              <a:off x="7852998" y="4179434"/>
              <a:ext cx="1892280" cy="291517"/>
            </a:xfrm>
            <a:prstGeom prst="line">
              <a:avLst/>
            </a:prstGeom>
            <a:ln w="25400">
              <a:solidFill>
                <a:schemeClr val="accent4"/>
              </a:solidFill>
            </a:ln>
            <a:scene3d>
              <a:camera prst="orthographicFront">
                <a:rot lat="0" lon="10800000" rev="0"/>
              </a:camera>
              <a:lightRig rig="threePt" dir="t"/>
            </a:scene3d>
          </p:spPr>
          <p:style>
            <a:lnRef idx="1">
              <a:schemeClr val="accent1"/>
            </a:lnRef>
            <a:fillRef idx="0">
              <a:schemeClr val="accent1"/>
            </a:fillRef>
            <a:effectRef idx="0">
              <a:schemeClr val="accent1"/>
            </a:effectRef>
            <a:fontRef idx="minor">
              <a:schemeClr val="tx1"/>
            </a:fontRef>
          </p:style>
        </p:cxnSp>
      </p:grpSp>
      <p:grpSp>
        <p:nvGrpSpPr>
          <p:cNvPr id="43" name="组合 42">
            <a:extLst>
              <a:ext uri="{FF2B5EF4-FFF2-40B4-BE49-F238E27FC236}">
                <a16:creationId xmlns:a16="http://schemas.microsoft.com/office/drawing/2014/main" id="{B7D9DFE8-EA1C-4B5A-B60F-C59B1585742C}"/>
              </a:ext>
            </a:extLst>
          </p:cNvPr>
          <p:cNvGrpSpPr/>
          <p:nvPr/>
        </p:nvGrpSpPr>
        <p:grpSpPr>
          <a:xfrm>
            <a:off x="4361819" y="3787055"/>
            <a:ext cx="3510240" cy="374443"/>
            <a:chOff x="4361819" y="3787055"/>
            <a:chExt cx="3510240" cy="374443"/>
          </a:xfrm>
        </p:grpSpPr>
        <p:cxnSp>
          <p:nvCxnSpPr>
            <p:cNvPr id="23" name="直接连接符 22">
              <a:extLst>
                <a:ext uri="{FF2B5EF4-FFF2-40B4-BE49-F238E27FC236}">
                  <a16:creationId xmlns:a16="http://schemas.microsoft.com/office/drawing/2014/main" id="{633F1F7D-D5C1-4775-9A66-54DBA841BCBB}"/>
                </a:ext>
              </a:extLst>
            </p:cNvPr>
            <p:cNvCxnSpPr>
              <a:stCxn id="17" idx="5"/>
              <a:endCxn id="22" idx="1"/>
            </p:cNvCxnSpPr>
            <p:nvPr/>
          </p:nvCxnSpPr>
          <p:spPr>
            <a:xfrm>
              <a:off x="4361819" y="4161498"/>
              <a:ext cx="351024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B46E7DFF-89C9-40BB-B54C-04448FFC0EE4}"/>
                </a:ext>
              </a:extLst>
            </p:cNvPr>
            <p:cNvSpPr txBox="1"/>
            <p:nvPr/>
          </p:nvSpPr>
          <p:spPr>
            <a:xfrm>
              <a:off x="5006709" y="3787055"/>
              <a:ext cx="2088483" cy="369332"/>
            </a:xfrm>
            <a:prstGeom prst="rect">
              <a:avLst/>
            </a:prstGeom>
            <a:noFill/>
          </p:spPr>
          <p:txBody>
            <a:bodyPr wrap="square" rtlCol="0">
              <a:spAutoFit/>
            </a:bodyPr>
            <a:lstStyle/>
            <a:p>
              <a:pPr algn="ctr"/>
              <a:r>
                <a:rPr lang="el-GR" altLang="zh-CN" b="1" dirty="0">
                  <a:solidFill>
                    <a:schemeClr val="accent3"/>
                  </a:solidFill>
                  <a:latin typeface="Arial Narrow" panose="020B0606020202030204" pitchFamily="34" charset="0"/>
                </a:rPr>
                <a:t>λ</a:t>
              </a:r>
              <a:r>
                <a:rPr lang="en-US" altLang="zh-CN" b="1" dirty="0">
                  <a:solidFill>
                    <a:schemeClr val="accent3"/>
                  </a:solidFill>
                  <a:latin typeface="Arial Narrow" panose="020B0606020202030204" pitchFamily="34" charset="0"/>
                </a:rPr>
                <a:t>1 </a:t>
              </a:r>
              <a:r>
                <a:rPr lang="en-US" altLang="zh-CN" b="1" dirty="0">
                  <a:latin typeface="Arial Narrow" panose="020B0606020202030204" pitchFamily="34" charset="0"/>
                </a:rPr>
                <a:t>+ </a:t>
              </a:r>
              <a:r>
                <a:rPr lang="el-GR" altLang="zh-CN" b="1" dirty="0">
                  <a:solidFill>
                    <a:schemeClr val="accent4"/>
                  </a:solidFill>
                  <a:latin typeface="Arial Narrow" panose="020B0606020202030204" pitchFamily="34" charset="0"/>
                </a:rPr>
                <a:t>λ</a:t>
              </a:r>
              <a:r>
                <a:rPr lang="en-US" altLang="zh-CN" b="1" dirty="0">
                  <a:solidFill>
                    <a:schemeClr val="accent4"/>
                  </a:solidFill>
                  <a:latin typeface="Arial Narrow" panose="020B0606020202030204" pitchFamily="34" charset="0"/>
                </a:rPr>
                <a:t>2 </a:t>
              </a:r>
              <a:r>
                <a:rPr lang="en-US" altLang="zh-CN" b="1" dirty="0">
                  <a:latin typeface="Arial Narrow" panose="020B0606020202030204" pitchFamily="34" charset="0"/>
                </a:rPr>
                <a:t>+ </a:t>
              </a:r>
              <a:r>
                <a:rPr lang="el-GR" altLang="zh-CN" b="1" dirty="0">
                  <a:solidFill>
                    <a:schemeClr val="accent5"/>
                  </a:solidFill>
                  <a:latin typeface="Arial Narrow" panose="020B0606020202030204" pitchFamily="34" charset="0"/>
                </a:rPr>
                <a:t>λ</a:t>
              </a:r>
              <a:r>
                <a:rPr lang="en-US" altLang="zh-CN" b="1" dirty="0">
                  <a:solidFill>
                    <a:schemeClr val="accent5"/>
                  </a:solidFill>
                  <a:latin typeface="Arial Narrow" panose="020B0606020202030204" pitchFamily="34" charset="0"/>
                </a:rPr>
                <a:t>3 </a:t>
              </a:r>
              <a:endParaRPr lang="zh-CN" altLang="en-US" b="1" dirty="0">
                <a:solidFill>
                  <a:schemeClr val="accent5"/>
                </a:solidFill>
                <a:latin typeface="Arial Narrow" panose="020B0606020202030204" pitchFamily="34" charset="0"/>
              </a:endParaRPr>
            </a:p>
          </p:txBody>
        </p:sp>
      </p:grpSp>
      <p:sp>
        <p:nvSpPr>
          <p:cNvPr id="39" name="文本框 38">
            <a:extLst>
              <a:ext uri="{FF2B5EF4-FFF2-40B4-BE49-F238E27FC236}">
                <a16:creationId xmlns:a16="http://schemas.microsoft.com/office/drawing/2014/main" id="{E4330060-AD56-4C92-9648-7A362F5722EA}"/>
              </a:ext>
            </a:extLst>
          </p:cNvPr>
          <p:cNvSpPr txBox="1"/>
          <p:nvPr/>
        </p:nvSpPr>
        <p:spPr>
          <a:xfrm>
            <a:off x="7642518" y="5332995"/>
            <a:ext cx="1405451" cy="646331"/>
          </a:xfrm>
          <a:prstGeom prst="rect">
            <a:avLst/>
          </a:prstGeom>
          <a:noFill/>
        </p:spPr>
        <p:txBody>
          <a:bodyPr wrap="square" rtlCol="0">
            <a:spAutoFit/>
          </a:bodyPr>
          <a:lstStyle/>
          <a:p>
            <a:pPr algn="ctr"/>
            <a:r>
              <a:rPr lang="zh-CN" altLang="en-US" b="1" dirty="0">
                <a:latin typeface="Arial Narrow" panose="020B0606020202030204" pitchFamily="34" charset="0"/>
              </a:rPr>
              <a:t>光分用器</a:t>
            </a:r>
            <a:endParaRPr lang="en-US" altLang="zh-CN" b="1" dirty="0">
              <a:latin typeface="Arial Narrow" panose="020B0606020202030204" pitchFamily="34" charset="0"/>
            </a:endParaRPr>
          </a:p>
          <a:p>
            <a:pPr algn="ctr"/>
            <a:r>
              <a:rPr lang="zh-CN" altLang="en-US" b="1" dirty="0">
                <a:latin typeface="Arial Narrow" panose="020B0606020202030204" pitchFamily="34" charset="0"/>
              </a:rPr>
              <a:t>（分波器）</a:t>
            </a:r>
          </a:p>
        </p:txBody>
      </p:sp>
      <p:sp>
        <p:nvSpPr>
          <p:cNvPr id="44" name="文本框 43">
            <a:extLst>
              <a:ext uri="{FF2B5EF4-FFF2-40B4-BE49-F238E27FC236}">
                <a16:creationId xmlns:a16="http://schemas.microsoft.com/office/drawing/2014/main" id="{B183DBCF-9F0F-4575-B16D-AED5BFC5A3AB}"/>
              </a:ext>
            </a:extLst>
          </p:cNvPr>
          <p:cNvSpPr txBox="1"/>
          <p:nvPr/>
        </p:nvSpPr>
        <p:spPr>
          <a:xfrm>
            <a:off x="5604445" y="4268349"/>
            <a:ext cx="983109" cy="369332"/>
          </a:xfrm>
          <a:prstGeom prst="rect">
            <a:avLst/>
          </a:prstGeom>
          <a:noFill/>
        </p:spPr>
        <p:txBody>
          <a:bodyPr wrap="square" rtlCol="0">
            <a:spAutoFit/>
          </a:bodyPr>
          <a:lstStyle/>
          <a:p>
            <a:pPr algn="ctr"/>
            <a:r>
              <a:rPr lang="zh-CN" altLang="en-US" b="1" dirty="0">
                <a:latin typeface="Arial Narrow" panose="020B0606020202030204" pitchFamily="34" charset="0"/>
              </a:rPr>
              <a:t>光纤</a:t>
            </a:r>
          </a:p>
        </p:txBody>
      </p:sp>
    </p:spTree>
    <p:custDataLst>
      <p:tags r:id="rId1"/>
    </p:custDataLst>
    <p:extLst>
      <p:ext uri="{BB962C8B-B14F-4D97-AF65-F5344CB8AC3E}">
        <p14:creationId xmlns:p14="http://schemas.microsoft.com/office/powerpoint/2010/main" val="3392284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1000"/>
                                        <p:tgtEl>
                                          <p:spTgt spid="41"/>
                                        </p:tgtEl>
                                      </p:cBhvr>
                                    </p:animEffect>
                                    <p:anim calcmode="lin" valueType="num">
                                      <p:cBhvr>
                                        <p:cTn id="13" dur="1000" fill="hold"/>
                                        <p:tgtEl>
                                          <p:spTgt spid="41"/>
                                        </p:tgtEl>
                                        <p:attrNameLst>
                                          <p:attrName>ppt_x</p:attrName>
                                        </p:attrNameLst>
                                      </p:cBhvr>
                                      <p:tavLst>
                                        <p:tav tm="0">
                                          <p:val>
                                            <p:strVal val="#ppt_x"/>
                                          </p:val>
                                        </p:tav>
                                        <p:tav tm="100000">
                                          <p:val>
                                            <p:strVal val="#ppt_x"/>
                                          </p:val>
                                        </p:tav>
                                      </p:tavLst>
                                    </p:anim>
                                    <p:anim calcmode="lin" valueType="num">
                                      <p:cBhvr>
                                        <p:cTn id="14" dur="1000" fill="hold"/>
                                        <p:tgtEl>
                                          <p:spTgt spid="41"/>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fade">
                                      <p:cBhvr>
                                        <p:cTn id="17" dur="1000"/>
                                        <p:tgtEl>
                                          <p:spTgt spid="39"/>
                                        </p:tgtEl>
                                      </p:cBhvr>
                                    </p:animEffect>
                                    <p:anim calcmode="lin" valueType="num">
                                      <p:cBhvr>
                                        <p:cTn id="18" dur="1000" fill="hold"/>
                                        <p:tgtEl>
                                          <p:spTgt spid="39"/>
                                        </p:tgtEl>
                                        <p:attrNameLst>
                                          <p:attrName>ppt_x</p:attrName>
                                        </p:attrNameLst>
                                      </p:cBhvr>
                                      <p:tavLst>
                                        <p:tav tm="0">
                                          <p:val>
                                            <p:strVal val="#ppt_x"/>
                                          </p:val>
                                        </p:tav>
                                        <p:tav tm="100000">
                                          <p:val>
                                            <p:strVal val="#ppt_x"/>
                                          </p:val>
                                        </p:tav>
                                      </p:tavLst>
                                    </p:anim>
                                    <p:anim calcmode="lin" valueType="num">
                                      <p:cBhvr>
                                        <p:cTn id="19"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39" grpId="0"/>
      <p:bldP spid="4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FAF333DB-8B8B-45D5-8026-9436888BE535}"/>
              </a:ext>
            </a:extLst>
          </p:cNvPr>
          <p:cNvSpPr txBox="1"/>
          <p:nvPr/>
        </p:nvSpPr>
        <p:spPr>
          <a:xfrm>
            <a:off x="6568528" y="1277656"/>
            <a:ext cx="4192659" cy="369332"/>
          </a:xfrm>
          <a:prstGeom prst="rect">
            <a:avLst/>
          </a:prstGeom>
          <a:noFill/>
        </p:spPr>
        <p:txBody>
          <a:bodyPr wrap="square" rtlCol="0">
            <a:spAutoFit/>
          </a:bodyPr>
          <a:lstStyle/>
          <a:p>
            <a:pPr algn="ctr"/>
            <a:r>
              <a:rPr lang="en-US" altLang="zh-CN" b="1" dirty="0"/>
              <a:t>100BASE-T</a:t>
            </a:r>
            <a:r>
              <a:rPr lang="zh-CN" altLang="en-US" b="1" dirty="0"/>
              <a:t>快速以太网的电气特性</a:t>
            </a:r>
          </a:p>
        </p:txBody>
      </p:sp>
      <p:sp>
        <p:nvSpPr>
          <p:cNvPr id="33" name="文本框 32">
            <a:extLst>
              <a:ext uri="{FF2B5EF4-FFF2-40B4-BE49-F238E27FC236}">
                <a16:creationId xmlns:a16="http://schemas.microsoft.com/office/drawing/2014/main" id="{CF60A392-27D3-4153-A876-656315BDA615}"/>
              </a:ext>
            </a:extLst>
          </p:cNvPr>
          <p:cNvSpPr txBox="1"/>
          <p:nvPr/>
        </p:nvSpPr>
        <p:spPr>
          <a:xfrm>
            <a:off x="6096000" y="1721634"/>
            <a:ext cx="5109904" cy="584775"/>
          </a:xfrm>
          <a:prstGeom prst="rect">
            <a:avLst/>
          </a:prstGeom>
          <a:noFill/>
        </p:spPr>
        <p:txBody>
          <a:bodyPr wrap="square" rtlCol="0">
            <a:spAutoFit/>
          </a:bodyPr>
          <a:lstStyle/>
          <a:p>
            <a:r>
              <a:rPr lang="zh-CN" altLang="en-US" sz="1600" b="1" dirty="0"/>
              <a:t>发送引脚（</a:t>
            </a:r>
            <a:r>
              <a:rPr lang="en-US" altLang="zh-CN" sz="1600" b="1" dirty="0"/>
              <a:t>TX</a:t>
            </a:r>
            <a:r>
              <a:rPr lang="zh-CN" altLang="en-US" sz="1600" b="1" dirty="0"/>
              <a:t>）上的</a:t>
            </a:r>
            <a:r>
              <a:rPr lang="en-US" altLang="zh-CN" sz="1600" b="1" dirty="0"/>
              <a:t>V</a:t>
            </a:r>
            <a:r>
              <a:rPr lang="en-US" altLang="zh-CN" sz="1600" b="1" baseline="-25000" dirty="0"/>
              <a:t>OUT+</a:t>
            </a:r>
            <a:r>
              <a:rPr lang="zh-CN" altLang="en-US" sz="1600" b="1" dirty="0"/>
              <a:t>：</a:t>
            </a:r>
            <a:r>
              <a:rPr lang="en-US" altLang="zh-CN" sz="1600" b="1" dirty="0"/>
              <a:t>950mV ~ 1050mV</a:t>
            </a:r>
          </a:p>
          <a:p>
            <a:r>
              <a:rPr lang="zh-CN" altLang="en-US" sz="1600" b="1" dirty="0"/>
              <a:t>发送引脚（</a:t>
            </a:r>
            <a:r>
              <a:rPr lang="en-US" altLang="zh-CN" sz="1600" b="1" dirty="0"/>
              <a:t>TX</a:t>
            </a:r>
            <a:r>
              <a:rPr lang="zh-CN" altLang="en-US" sz="1600" b="1" dirty="0"/>
              <a:t>）上的</a:t>
            </a:r>
            <a:r>
              <a:rPr lang="en-US" altLang="zh-CN" sz="1600" b="1" dirty="0"/>
              <a:t>V</a:t>
            </a:r>
            <a:r>
              <a:rPr lang="en-US" altLang="zh-CN" sz="1600" b="1" baseline="-25000" dirty="0"/>
              <a:t>OUT-</a:t>
            </a:r>
            <a:r>
              <a:rPr lang="zh-CN" altLang="en-US" sz="1600" b="1" dirty="0"/>
              <a:t>：</a:t>
            </a:r>
            <a:r>
              <a:rPr lang="en-US" altLang="zh-CN" sz="1600" b="1" dirty="0"/>
              <a:t>-1050mV ~ -950mV</a:t>
            </a:r>
          </a:p>
        </p:txBody>
      </p:sp>
      <p:sp>
        <p:nvSpPr>
          <p:cNvPr id="35" name="文本框 34">
            <a:extLst>
              <a:ext uri="{FF2B5EF4-FFF2-40B4-BE49-F238E27FC236}">
                <a16:creationId xmlns:a16="http://schemas.microsoft.com/office/drawing/2014/main" id="{CA07EA13-3517-4326-A0D4-DD2940DE1A3A}"/>
              </a:ext>
            </a:extLst>
          </p:cNvPr>
          <p:cNvSpPr txBox="1"/>
          <p:nvPr/>
        </p:nvSpPr>
        <p:spPr>
          <a:xfrm>
            <a:off x="6096000" y="2323581"/>
            <a:ext cx="5791200" cy="338554"/>
          </a:xfrm>
          <a:prstGeom prst="rect">
            <a:avLst/>
          </a:prstGeom>
          <a:noFill/>
        </p:spPr>
        <p:txBody>
          <a:bodyPr wrap="square" rtlCol="0">
            <a:spAutoFit/>
          </a:bodyPr>
          <a:lstStyle/>
          <a:p>
            <a:r>
              <a:rPr lang="zh-CN" altLang="en-US" sz="1600" b="1" dirty="0"/>
              <a:t>使用</a:t>
            </a:r>
            <a:r>
              <a:rPr lang="en-US" altLang="zh-CN" sz="1600" b="1" dirty="0"/>
              <a:t>5</a:t>
            </a:r>
            <a:r>
              <a:rPr lang="zh-CN" altLang="en-US" sz="1600" b="1" dirty="0"/>
              <a:t>类无屏蔽双绞线</a:t>
            </a:r>
            <a:r>
              <a:rPr lang="en-US" altLang="zh-CN" sz="1600" b="1" dirty="0"/>
              <a:t>UTP</a:t>
            </a:r>
            <a:r>
              <a:rPr lang="zh-CN" altLang="en-US" sz="1600" b="1" dirty="0"/>
              <a:t>，在</a:t>
            </a:r>
            <a:r>
              <a:rPr lang="en-US" altLang="zh-CN" sz="1600" b="1" dirty="0"/>
              <a:t>100MHz</a:t>
            </a:r>
            <a:r>
              <a:rPr lang="zh-CN" altLang="en-US" sz="1600" b="1" dirty="0"/>
              <a:t>频率下的特性阻抗为</a:t>
            </a:r>
            <a:r>
              <a:rPr lang="en-US" altLang="zh-CN" sz="1600" b="1" dirty="0"/>
              <a:t>100</a:t>
            </a:r>
            <a:r>
              <a:rPr lang="el-GR" altLang="zh-CN" sz="1600" b="1" dirty="0"/>
              <a:t>Ω</a:t>
            </a:r>
            <a:endParaRPr lang="en-US" altLang="zh-CN" sz="1600" b="1" dirty="0"/>
          </a:p>
        </p:txBody>
      </p:sp>
      <p:sp>
        <p:nvSpPr>
          <p:cNvPr id="36" name="文本框 35">
            <a:extLst>
              <a:ext uri="{FF2B5EF4-FFF2-40B4-BE49-F238E27FC236}">
                <a16:creationId xmlns:a16="http://schemas.microsoft.com/office/drawing/2014/main" id="{CD875A66-1489-4944-A5C3-82917F253ECC}"/>
              </a:ext>
            </a:extLst>
          </p:cNvPr>
          <p:cNvSpPr txBox="1"/>
          <p:nvPr/>
        </p:nvSpPr>
        <p:spPr>
          <a:xfrm>
            <a:off x="6096000" y="2696300"/>
            <a:ext cx="2964024" cy="338554"/>
          </a:xfrm>
          <a:prstGeom prst="rect">
            <a:avLst/>
          </a:prstGeom>
          <a:noFill/>
        </p:spPr>
        <p:txBody>
          <a:bodyPr wrap="square" rtlCol="0">
            <a:spAutoFit/>
          </a:bodyPr>
          <a:lstStyle/>
          <a:p>
            <a:r>
              <a:rPr lang="zh-CN" altLang="en-US" sz="1600" b="1" dirty="0"/>
              <a:t>最大传输速率为</a:t>
            </a:r>
            <a:r>
              <a:rPr lang="en-US" altLang="zh-CN" sz="1600" b="1" dirty="0"/>
              <a:t>100Mb/s</a:t>
            </a:r>
          </a:p>
        </p:txBody>
      </p:sp>
      <p:sp>
        <p:nvSpPr>
          <p:cNvPr id="38" name="文本框 37">
            <a:extLst>
              <a:ext uri="{FF2B5EF4-FFF2-40B4-BE49-F238E27FC236}">
                <a16:creationId xmlns:a16="http://schemas.microsoft.com/office/drawing/2014/main" id="{C0EA814D-4388-4FF7-9572-A1397A3ABBC3}"/>
              </a:ext>
            </a:extLst>
          </p:cNvPr>
          <p:cNvSpPr txBox="1"/>
          <p:nvPr/>
        </p:nvSpPr>
        <p:spPr>
          <a:xfrm>
            <a:off x="6096000" y="3122880"/>
            <a:ext cx="2964024" cy="338554"/>
          </a:xfrm>
          <a:prstGeom prst="rect">
            <a:avLst/>
          </a:prstGeom>
          <a:noFill/>
        </p:spPr>
        <p:txBody>
          <a:bodyPr wrap="square" rtlCol="0">
            <a:spAutoFit/>
          </a:bodyPr>
          <a:lstStyle/>
          <a:p>
            <a:r>
              <a:rPr lang="zh-CN" altLang="en-US" sz="1600" b="1" dirty="0"/>
              <a:t>单段最大长度为</a:t>
            </a:r>
            <a:r>
              <a:rPr lang="en-US" altLang="zh-CN" sz="1600" b="1" dirty="0"/>
              <a:t>100m</a:t>
            </a:r>
          </a:p>
        </p:txBody>
      </p:sp>
      <p:sp>
        <p:nvSpPr>
          <p:cNvPr id="20" name="íSlîďé">
            <a:extLst>
              <a:ext uri="{FF2B5EF4-FFF2-40B4-BE49-F238E27FC236}">
                <a16:creationId xmlns:a16="http://schemas.microsoft.com/office/drawing/2014/main" id="{6DB309FF-5D95-4E3E-8CBA-6E658C613D18}"/>
              </a:ext>
            </a:extLst>
          </p:cNvPr>
          <p:cNvSpPr/>
          <p:nvPr/>
        </p:nvSpPr>
        <p:spPr>
          <a:xfrm>
            <a:off x="3499141" y="1583620"/>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799" y="749300"/>
            <a:ext cx="6266993" cy="400110"/>
            <a:chOff x="424116" y="898245"/>
            <a:chExt cx="6266993"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物理层接口特性</a:t>
              </a:r>
            </a:p>
          </p:txBody>
        </p:sp>
      </p:grpSp>
      <p:sp>
        <p:nvSpPr>
          <p:cNvPr id="25" name="íSlîďé">
            <a:extLst>
              <a:ext uri="{FF2B5EF4-FFF2-40B4-BE49-F238E27FC236}">
                <a16:creationId xmlns:a16="http://schemas.microsoft.com/office/drawing/2014/main" id="{B6D312F4-3B82-4A39-8A56-DD11590464D4}"/>
              </a:ext>
            </a:extLst>
          </p:cNvPr>
          <p:cNvSpPr/>
          <p:nvPr/>
        </p:nvSpPr>
        <p:spPr>
          <a:xfrm>
            <a:off x="566219" y="1583620"/>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sp>
        <p:nvSpPr>
          <p:cNvPr id="14" name="文本框 13">
            <a:extLst>
              <a:ext uri="{FF2B5EF4-FFF2-40B4-BE49-F238E27FC236}">
                <a16:creationId xmlns:a16="http://schemas.microsoft.com/office/drawing/2014/main" id="{BE4150D1-796C-4C18-A3E4-0A4047A390D9}"/>
              </a:ext>
            </a:extLst>
          </p:cNvPr>
          <p:cNvSpPr txBox="1"/>
          <p:nvPr/>
        </p:nvSpPr>
        <p:spPr>
          <a:xfrm>
            <a:off x="1007754" y="1949275"/>
            <a:ext cx="1214536" cy="338554"/>
          </a:xfrm>
          <a:prstGeom prst="rect">
            <a:avLst/>
          </a:prstGeom>
          <a:noFill/>
        </p:spPr>
        <p:txBody>
          <a:bodyPr wrap="square" rtlCol="0">
            <a:spAutoFit/>
          </a:bodyPr>
          <a:lstStyle/>
          <a:p>
            <a:r>
              <a:rPr lang="zh-CN" altLang="en-US" sz="1600" b="1" dirty="0"/>
              <a:t>形状和尺寸</a:t>
            </a:r>
          </a:p>
        </p:txBody>
      </p:sp>
      <p:sp>
        <p:nvSpPr>
          <p:cNvPr id="15" name="椭圆 14">
            <a:extLst>
              <a:ext uri="{FF2B5EF4-FFF2-40B4-BE49-F238E27FC236}">
                <a16:creationId xmlns:a16="http://schemas.microsoft.com/office/drawing/2014/main" id="{420E4A53-E107-4217-BAFF-DE62F5CA735E}"/>
              </a:ext>
            </a:extLst>
          </p:cNvPr>
          <p:cNvSpPr/>
          <p:nvPr/>
        </p:nvSpPr>
        <p:spPr>
          <a:xfrm>
            <a:off x="749594" y="203457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0439D72B-86D8-46AE-A35B-4A9703F1FBC8}"/>
              </a:ext>
            </a:extLst>
          </p:cNvPr>
          <p:cNvSpPr txBox="1"/>
          <p:nvPr/>
        </p:nvSpPr>
        <p:spPr>
          <a:xfrm>
            <a:off x="1007753" y="2322788"/>
            <a:ext cx="1688791" cy="338554"/>
          </a:xfrm>
          <a:prstGeom prst="rect">
            <a:avLst/>
          </a:prstGeom>
          <a:noFill/>
        </p:spPr>
        <p:txBody>
          <a:bodyPr wrap="square" rtlCol="0">
            <a:spAutoFit/>
          </a:bodyPr>
          <a:lstStyle/>
          <a:p>
            <a:r>
              <a:rPr lang="zh-CN" altLang="en-US" sz="1600" b="1" dirty="0"/>
              <a:t>引脚数目和排列</a:t>
            </a:r>
          </a:p>
        </p:txBody>
      </p:sp>
      <p:sp>
        <p:nvSpPr>
          <p:cNvPr id="17" name="椭圆 16">
            <a:extLst>
              <a:ext uri="{FF2B5EF4-FFF2-40B4-BE49-F238E27FC236}">
                <a16:creationId xmlns:a16="http://schemas.microsoft.com/office/drawing/2014/main" id="{091DA89D-EEB0-40BC-B7BD-1F082D931E81}"/>
              </a:ext>
            </a:extLst>
          </p:cNvPr>
          <p:cNvSpPr/>
          <p:nvPr/>
        </p:nvSpPr>
        <p:spPr>
          <a:xfrm>
            <a:off x="749594" y="2408090"/>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607A7902-E7BA-4EBF-9FAC-078A509C1F66}"/>
              </a:ext>
            </a:extLst>
          </p:cNvPr>
          <p:cNvSpPr txBox="1"/>
          <p:nvPr/>
        </p:nvSpPr>
        <p:spPr>
          <a:xfrm>
            <a:off x="1007754" y="2696300"/>
            <a:ext cx="1688790" cy="338554"/>
          </a:xfrm>
          <a:prstGeom prst="rect">
            <a:avLst/>
          </a:prstGeom>
          <a:noFill/>
        </p:spPr>
        <p:txBody>
          <a:bodyPr wrap="square" rtlCol="0">
            <a:spAutoFit/>
          </a:bodyPr>
          <a:lstStyle/>
          <a:p>
            <a:r>
              <a:rPr lang="zh-CN" altLang="en-US" sz="1600" b="1" dirty="0"/>
              <a:t>固定和锁定装置</a:t>
            </a:r>
          </a:p>
        </p:txBody>
      </p:sp>
      <p:sp>
        <p:nvSpPr>
          <p:cNvPr id="19" name="椭圆 18">
            <a:extLst>
              <a:ext uri="{FF2B5EF4-FFF2-40B4-BE49-F238E27FC236}">
                <a16:creationId xmlns:a16="http://schemas.microsoft.com/office/drawing/2014/main" id="{723A8DB7-2C74-4726-8D1B-6861A127A089}"/>
              </a:ext>
            </a:extLst>
          </p:cNvPr>
          <p:cNvSpPr/>
          <p:nvPr/>
        </p:nvSpPr>
        <p:spPr>
          <a:xfrm>
            <a:off x="749594" y="2781602"/>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6528D345-9708-4CB4-9C5C-65FEB900D6C7}"/>
              </a:ext>
            </a:extLst>
          </p:cNvPr>
          <p:cNvSpPr txBox="1"/>
          <p:nvPr/>
        </p:nvSpPr>
        <p:spPr>
          <a:xfrm>
            <a:off x="3931345" y="1949275"/>
            <a:ext cx="1688790" cy="338554"/>
          </a:xfrm>
          <a:prstGeom prst="rect">
            <a:avLst/>
          </a:prstGeom>
          <a:noFill/>
        </p:spPr>
        <p:txBody>
          <a:bodyPr wrap="square" rtlCol="0">
            <a:spAutoFit/>
          </a:bodyPr>
          <a:lstStyle/>
          <a:p>
            <a:r>
              <a:rPr lang="zh-CN" altLang="en-US" sz="1600" b="1" dirty="0"/>
              <a:t>信号电压的范围</a:t>
            </a:r>
          </a:p>
        </p:txBody>
      </p:sp>
      <p:sp>
        <p:nvSpPr>
          <p:cNvPr id="24" name="椭圆 23">
            <a:extLst>
              <a:ext uri="{FF2B5EF4-FFF2-40B4-BE49-F238E27FC236}">
                <a16:creationId xmlns:a16="http://schemas.microsoft.com/office/drawing/2014/main" id="{896F920D-6729-4625-895F-5FADB3EDFEC6}"/>
              </a:ext>
            </a:extLst>
          </p:cNvPr>
          <p:cNvSpPr/>
          <p:nvPr/>
        </p:nvSpPr>
        <p:spPr>
          <a:xfrm>
            <a:off x="3673185" y="203457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094A52A0-0066-471C-9188-5D3E38DCF5FB}"/>
              </a:ext>
            </a:extLst>
          </p:cNvPr>
          <p:cNvSpPr txBox="1"/>
          <p:nvPr/>
        </p:nvSpPr>
        <p:spPr>
          <a:xfrm>
            <a:off x="3931344" y="2322788"/>
            <a:ext cx="1688791" cy="338554"/>
          </a:xfrm>
          <a:prstGeom prst="rect">
            <a:avLst/>
          </a:prstGeom>
          <a:noFill/>
        </p:spPr>
        <p:txBody>
          <a:bodyPr wrap="square" rtlCol="0">
            <a:spAutoFit/>
          </a:bodyPr>
          <a:lstStyle/>
          <a:p>
            <a:r>
              <a:rPr lang="zh-CN" altLang="en-US" sz="1600" b="1" dirty="0"/>
              <a:t>阻抗匹配的情况</a:t>
            </a:r>
          </a:p>
        </p:txBody>
      </p:sp>
      <p:sp>
        <p:nvSpPr>
          <p:cNvPr id="27" name="椭圆 26">
            <a:extLst>
              <a:ext uri="{FF2B5EF4-FFF2-40B4-BE49-F238E27FC236}">
                <a16:creationId xmlns:a16="http://schemas.microsoft.com/office/drawing/2014/main" id="{6BC1DAC3-F146-4BB7-86CC-0B6E08EB1FB2}"/>
              </a:ext>
            </a:extLst>
          </p:cNvPr>
          <p:cNvSpPr/>
          <p:nvPr/>
        </p:nvSpPr>
        <p:spPr>
          <a:xfrm>
            <a:off x="3673185" y="2408090"/>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1C95E099-E44A-463E-BC20-FB28D958C4CA}"/>
              </a:ext>
            </a:extLst>
          </p:cNvPr>
          <p:cNvSpPr txBox="1"/>
          <p:nvPr/>
        </p:nvSpPr>
        <p:spPr>
          <a:xfrm>
            <a:off x="3931345" y="2696300"/>
            <a:ext cx="1688790" cy="338554"/>
          </a:xfrm>
          <a:prstGeom prst="rect">
            <a:avLst/>
          </a:prstGeom>
          <a:noFill/>
        </p:spPr>
        <p:txBody>
          <a:bodyPr wrap="square" rtlCol="0">
            <a:spAutoFit/>
          </a:bodyPr>
          <a:lstStyle/>
          <a:p>
            <a:r>
              <a:rPr lang="zh-CN" altLang="en-US" sz="1600" b="1" dirty="0"/>
              <a:t>传输速率</a:t>
            </a:r>
          </a:p>
        </p:txBody>
      </p:sp>
      <p:sp>
        <p:nvSpPr>
          <p:cNvPr id="29" name="椭圆 28">
            <a:extLst>
              <a:ext uri="{FF2B5EF4-FFF2-40B4-BE49-F238E27FC236}">
                <a16:creationId xmlns:a16="http://schemas.microsoft.com/office/drawing/2014/main" id="{5FA4DA15-6F87-43E2-A8EA-9344C929F279}"/>
              </a:ext>
            </a:extLst>
          </p:cNvPr>
          <p:cNvSpPr/>
          <p:nvPr/>
        </p:nvSpPr>
        <p:spPr>
          <a:xfrm>
            <a:off x="3673185" y="2781602"/>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E71393E5-0D8D-4EA9-A7D7-799FC16FE036}"/>
              </a:ext>
            </a:extLst>
          </p:cNvPr>
          <p:cNvSpPr txBox="1"/>
          <p:nvPr/>
        </p:nvSpPr>
        <p:spPr>
          <a:xfrm>
            <a:off x="3931345" y="3117365"/>
            <a:ext cx="1688790" cy="338554"/>
          </a:xfrm>
          <a:prstGeom prst="rect">
            <a:avLst/>
          </a:prstGeom>
          <a:noFill/>
        </p:spPr>
        <p:txBody>
          <a:bodyPr wrap="square" rtlCol="0">
            <a:spAutoFit/>
          </a:bodyPr>
          <a:lstStyle/>
          <a:p>
            <a:r>
              <a:rPr lang="zh-CN" altLang="en-US" sz="1600" b="1" dirty="0"/>
              <a:t>距离限制</a:t>
            </a:r>
          </a:p>
        </p:txBody>
      </p:sp>
      <p:sp>
        <p:nvSpPr>
          <p:cNvPr id="32" name="椭圆 31">
            <a:extLst>
              <a:ext uri="{FF2B5EF4-FFF2-40B4-BE49-F238E27FC236}">
                <a16:creationId xmlns:a16="http://schemas.microsoft.com/office/drawing/2014/main" id="{22EC61C3-5340-46CE-964D-24D419FF2636}"/>
              </a:ext>
            </a:extLst>
          </p:cNvPr>
          <p:cNvSpPr/>
          <p:nvPr/>
        </p:nvSpPr>
        <p:spPr>
          <a:xfrm>
            <a:off x="3673185" y="320266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íS1îďè">
            <a:extLst>
              <a:ext uri="{FF2B5EF4-FFF2-40B4-BE49-F238E27FC236}">
                <a16:creationId xmlns:a16="http://schemas.microsoft.com/office/drawing/2014/main" id="{13950EFF-6015-4F00-8557-0F578094BBE2}"/>
              </a:ext>
            </a:extLst>
          </p:cNvPr>
          <p:cNvSpPr txBox="1"/>
          <p:nvPr/>
        </p:nvSpPr>
        <p:spPr>
          <a:xfrm>
            <a:off x="922419"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机械特性</a:t>
            </a:r>
          </a:p>
        </p:txBody>
      </p:sp>
      <p:sp>
        <p:nvSpPr>
          <p:cNvPr id="31" name="íS1îďè">
            <a:extLst>
              <a:ext uri="{FF2B5EF4-FFF2-40B4-BE49-F238E27FC236}">
                <a16:creationId xmlns:a16="http://schemas.microsoft.com/office/drawing/2014/main" id="{CBD594B6-0BFD-4AC2-9D00-93E2AE2FF02E}"/>
              </a:ext>
            </a:extLst>
          </p:cNvPr>
          <p:cNvSpPr txBox="1"/>
          <p:nvPr/>
        </p:nvSpPr>
        <p:spPr>
          <a:xfrm>
            <a:off x="3855341"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电气特性</a:t>
            </a:r>
          </a:p>
        </p:txBody>
      </p:sp>
      <p:sp>
        <p:nvSpPr>
          <p:cNvPr id="34" name="íS1îďè">
            <a:extLst>
              <a:ext uri="{FF2B5EF4-FFF2-40B4-BE49-F238E27FC236}">
                <a16:creationId xmlns:a16="http://schemas.microsoft.com/office/drawing/2014/main" id="{C8F8B543-14B5-410C-A6F5-43A928D10162}"/>
              </a:ext>
            </a:extLst>
          </p:cNvPr>
          <p:cNvSpPr txBox="1"/>
          <p:nvPr/>
        </p:nvSpPr>
        <p:spPr>
          <a:xfrm>
            <a:off x="922419"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功能特性</a:t>
            </a:r>
          </a:p>
        </p:txBody>
      </p:sp>
      <p:sp>
        <p:nvSpPr>
          <p:cNvPr id="37" name="íS1îďè">
            <a:extLst>
              <a:ext uri="{FF2B5EF4-FFF2-40B4-BE49-F238E27FC236}">
                <a16:creationId xmlns:a16="http://schemas.microsoft.com/office/drawing/2014/main" id="{238DC4F5-6B0E-4FDB-89FB-40E4AABCBB60}"/>
              </a:ext>
            </a:extLst>
          </p:cNvPr>
          <p:cNvSpPr txBox="1"/>
          <p:nvPr/>
        </p:nvSpPr>
        <p:spPr>
          <a:xfrm>
            <a:off x="3855341"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过程特性</a:t>
            </a:r>
          </a:p>
        </p:txBody>
      </p:sp>
    </p:spTree>
    <p:custDataLst>
      <p:tags r:id="rId1"/>
    </p:custDataLst>
    <p:extLst>
      <p:ext uri="{BB962C8B-B14F-4D97-AF65-F5344CB8AC3E}">
        <p14:creationId xmlns:p14="http://schemas.microsoft.com/office/powerpoint/2010/main" val="3938667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50" fill="hold">
                                          <p:stCondLst>
                                            <p:cond delay="0"/>
                                          </p:stCondLst>
                                        </p:cTn>
                                        <p:tgtEl>
                                          <p:spTgt spid="31"/>
                                        </p:tgtEl>
                                        <p:attrNameLst>
                                          <p:attrName>r</p:attrName>
                                        </p:attrNameLst>
                                      </p:cBhvr>
                                    </p:animRot>
                                    <p:animRot by="-240000">
                                      <p:cBhvr>
                                        <p:cTn id="7" dur="100" fill="hold">
                                          <p:stCondLst>
                                            <p:cond delay="100"/>
                                          </p:stCondLst>
                                        </p:cTn>
                                        <p:tgtEl>
                                          <p:spTgt spid="31"/>
                                        </p:tgtEl>
                                        <p:attrNameLst>
                                          <p:attrName>r</p:attrName>
                                        </p:attrNameLst>
                                      </p:cBhvr>
                                    </p:animRot>
                                    <p:animRot by="240000">
                                      <p:cBhvr>
                                        <p:cTn id="8" dur="100" fill="hold">
                                          <p:stCondLst>
                                            <p:cond delay="200"/>
                                          </p:stCondLst>
                                        </p:cTn>
                                        <p:tgtEl>
                                          <p:spTgt spid="31"/>
                                        </p:tgtEl>
                                        <p:attrNameLst>
                                          <p:attrName>r</p:attrName>
                                        </p:attrNameLst>
                                      </p:cBhvr>
                                    </p:animRot>
                                    <p:animRot by="-240000">
                                      <p:cBhvr>
                                        <p:cTn id="9" dur="100" fill="hold">
                                          <p:stCondLst>
                                            <p:cond delay="300"/>
                                          </p:stCondLst>
                                        </p:cTn>
                                        <p:tgtEl>
                                          <p:spTgt spid="31"/>
                                        </p:tgtEl>
                                        <p:attrNameLst>
                                          <p:attrName>r</p:attrName>
                                        </p:attrNameLst>
                                      </p:cBhvr>
                                    </p:animRot>
                                    <p:animRot by="120000">
                                      <p:cBhvr>
                                        <p:cTn id="10" dur="100" fill="hold">
                                          <p:stCondLst>
                                            <p:cond delay="400"/>
                                          </p:stCondLst>
                                        </p:cTn>
                                        <p:tgtEl>
                                          <p:spTgt spid="31"/>
                                        </p:tgtEl>
                                        <p:attrNameLst>
                                          <p:attrName>r</p:attrName>
                                        </p:attrNameLst>
                                      </p:cBhvr>
                                    </p:animRo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wipe(up)">
                                      <p:cBhvr>
                                        <p:cTn id="14" dur="500"/>
                                        <p:tgtEl>
                                          <p:spTgt spid="2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p:cTn id="19" dur="500" fill="hold"/>
                                        <p:tgtEl>
                                          <p:spTgt spid="24"/>
                                        </p:tgtEl>
                                        <p:attrNameLst>
                                          <p:attrName>ppt_w</p:attrName>
                                        </p:attrNameLst>
                                      </p:cBhvr>
                                      <p:tavLst>
                                        <p:tav tm="0">
                                          <p:val>
                                            <p:fltVal val="0"/>
                                          </p:val>
                                        </p:tav>
                                        <p:tav tm="100000">
                                          <p:val>
                                            <p:strVal val="#ppt_w"/>
                                          </p:val>
                                        </p:tav>
                                      </p:tavLst>
                                    </p:anim>
                                    <p:anim calcmode="lin" valueType="num">
                                      <p:cBhvr>
                                        <p:cTn id="20" dur="500" fill="hold"/>
                                        <p:tgtEl>
                                          <p:spTgt spid="24"/>
                                        </p:tgtEl>
                                        <p:attrNameLst>
                                          <p:attrName>ppt_h</p:attrName>
                                        </p:attrNameLst>
                                      </p:cBhvr>
                                      <p:tavLst>
                                        <p:tav tm="0">
                                          <p:val>
                                            <p:fltVal val="0"/>
                                          </p:val>
                                        </p:tav>
                                        <p:tav tm="100000">
                                          <p:val>
                                            <p:strVal val="#ppt_h"/>
                                          </p:val>
                                        </p:tav>
                                      </p:tavLst>
                                    </p:anim>
                                    <p:animEffect transition="in" filter="fade">
                                      <p:cBhvr>
                                        <p:cTn id="21" dur="500"/>
                                        <p:tgtEl>
                                          <p:spTgt spid="24"/>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p:cTn id="29" dur="500" fill="hold"/>
                                        <p:tgtEl>
                                          <p:spTgt spid="27"/>
                                        </p:tgtEl>
                                        <p:attrNameLst>
                                          <p:attrName>ppt_w</p:attrName>
                                        </p:attrNameLst>
                                      </p:cBhvr>
                                      <p:tavLst>
                                        <p:tav tm="0">
                                          <p:val>
                                            <p:fltVal val="0"/>
                                          </p:val>
                                        </p:tav>
                                        <p:tav tm="100000">
                                          <p:val>
                                            <p:strVal val="#ppt_w"/>
                                          </p:val>
                                        </p:tav>
                                      </p:tavLst>
                                    </p:anim>
                                    <p:anim calcmode="lin" valueType="num">
                                      <p:cBhvr>
                                        <p:cTn id="30" dur="500" fill="hold"/>
                                        <p:tgtEl>
                                          <p:spTgt spid="27"/>
                                        </p:tgtEl>
                                        <p:attrNameLst>
                                          <p:attrName>ppt_h</p:attrName>
                                        </p:attrNameLst>
                                      </p:cBhvr>
                                      <p:tavLst>
                                        <p:tav tm="0">
                                          <p:val>
                                            <p:fltVal val="0"/>
                                          </p:val>
                                        </p:tav>
                                        <p:tav tm="100000">
                                          <p:val>
                                            <p:strVal val="#ppt_h"/>
                                          </p:val>
                                        </p:tav>
                                      </p:tavLst>
                                    </p:anim>
                                    <p:animEffect transition="in" filter="fade">
                                      <p:cBhvr>
                                        <p:cTn id="31" dur="500"/>
                                        <p:tgtEl>
                                          <p:spTgt spid="27"/>
                                        </p:tgtEl>
                                      </p:cBhvr>
                                    </p:animEffect>
                                  </p:childTnLst>
                                </p:cTn>
                              </p:par>
                            </p:childTnLst>
                          </p:cTn>
                        </p:par>
                        <p:par>
                          <p:cTn id="32" fill="hold">
                            <p:stCondLst>
                              <p:cond delay="500"/>
                            </p:stCondLst>
                            <p:childTnLst>
                              <p:par>
                                <p:cTn id="33" presetID="1" presetClass="entr" presetSubtype="0" fill="hold" grpId="0" nodeType="afterEffect">
                                  <p:stCondLst>
                                    <p:cond delay="0"/>
                                  </p:stCondLst>
                                  <p:iterate type="lt">
                                    <p:tmAbs val="100"/>
                                  </p:iterate>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grpId="0" nodeType="click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p:cTn id="39" dur="500" fill="hold"/>
                                        <p:tgtEl>
                                          <p:spTgt spid="29"/>
                                        </p:tgtEl>
                                        <p:attrNameLst>
                                          <p:attrName>ppt_w</p:attrName>
                                        </p:attrNameLst>
                                      </p:cBhvr>
                                      <p:tavLst>
                                        <p:tav tm="0">
                                          <p:val>
                                            <p:fltVal val="0"/>
                                          </p:val>
                                        </p:tav>
                                        <p:tav tm="100000">
                                          <p:val>
                                            <p:strVal val="#ppt_w"/>
                                          </p:val>
                                        </p:tav>
                                      </p:tavLst>
                                    </p:anim>
                                    <p:anim calcmode="lin" valueType="num">
                                      <p:cBhvr>
                                        <p:cTn id="40" dur="500" fill="hold"/>
                                        <p:tgtEl>
                                          <p:spTgt spid="29"/>
                                        </p:tgtEl>
                                        <p:attrNameLst>
                                          <p:attrName>ppt_h</p:attrName>
                                        </p:attrNameLst>
                                      </p:cBhvr>
                                      <p:tavLst>
                                        <p:tav tm="0">
                                          <p:val>
                                            <p:fltVal val="0"/>
                                          </p:val>
                                        </p:tav>
                                        <p:tav tm="100000">
                                          <p:val>
                                            <p:strVal val="#ppt_h"/>
                                          </p:val>
                                        </p:tav>
                                      </p:tavLst>
                                    </p:anim>
                                    <p:animEffect transition="in" filter="fade">
                                      <p:cBhvr>
                                        <p:cTn id="41" dur="500"/>
                                        <p:tgtEl>
                                          <p:spTgt spid="29"/>
                                        </p:tgtEl>
                                      </p:cBhvr>
                                    </p:animEffect>
                                  </p:childTnLst>
                                </p:cTn>
                              </p:par>
                            </p:childTnLst>
                          </p:cTn>
                        </p:par>
                        <p:par>
                          <p:cTn id="42" fill="hold">
                            <p:stCondLst>
                              <p:cond delay="500"/>
                            </p:stCondLst>
                            <p:childTnLst>
                              <p:par>
                                <p:cTn id="43" presetID="1" presetClass="entr" presetSubtype="0" fill="hold" grpId="0" nodeType="afterEffect">
                                  <p:stCondLst>
                                    <p:cond delay="0"/>
                                  </p:stCondLst>
                                  <p:iterate type="lt">
                                    <p:tmAbs val="100"/>
                                  </p:iterate>
                                  <p:childTnLst>
                                    <p:set>
                                      <p:cBhvr>
                                        <p:cTn id="44" dur="1" fill="hold">
                                          <p:stCondLst>
                                            <p:cond delay="0"/>
                                          </p:stCondLst>
                                        </p:cTn>
                                        <p:tgtEl>
                                          <p:spTgt spid="2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32"/>
                                        </p:tgtEl>
                                        <p:attrNameLst>
                                          <p:attrName>style.visibility</p:attrName>
                                        </p:attrNameLst>
                                      </p:cBhvr>
                                      <p:to>
                                        <p:strVal val="visible"/>
                                      </p:to>
                                    </p:set>
                                    <p:anim calcmode="lin" valueType="num">
                                      <p:cBhvr>
                                        <p:cTn id="49" dur="500" fill="hold"/>
                                        <p:tgtEl>
                                          <p:spTgt spid="32"/>
                                        </p:tgtEl>
                                        <p:attrNameLst>
                                          <p:attrName>ppt_w</p:attrName>
                                        </p:attrNameLst>
                                      </p:cBhvr>
                                      <p:tavLst>
                                        <p:tav tm="0">
                                          <p:val>
                                            <p:fltVal val="0"/>
                                          </p:val>
                                        </p:tav>
                                        <p:tav tm="100000">
                                          <p:val>
                                            <p:strVal val="#ppt_w"/>
                                          </p:val>
                                        </p:tav>
                                      </p:tavLst>
                                    </p:anim>
                                    <p:anim calcmode="lin" valueType="num">
                                      <p:cBhvr>
                                        <p:cTn id="50" dur="500" fill="hold"/>
                                        <p:tgtEl>
                                          <p:spTgt spid="32"/>
                                        </p:tgtEl>
                                        <p:attrNameLst>
                                          <p:attrName>ppt_h</p:attrName>
                                        </p:attrNameLst>
                                      </p:cBhvr>
                                      <p:tavLst>
                                        <p:tav tm="0">
                                          <p:val>
                                            <p:fltVal val="0"/>
                                          </p:val>
                                        </p:tav>
                                        <p:tav tm="100000">
                                          <p:val>
                                            <p:strVal val="#ppt_h"/>
                                          </p:val>
                                        </p:tav>
                                      </p:tavLst>
                                    </p:anim>
                                    <p:animEffect transition="in" filter="fade">
                                      <p:cBhvr>
                                        <p:cTn id="51" dur="500"/>
                                        <p:tgtEl>
                                          <p:spTgt spid="32"/>
                                        </p:tgtEl>
                                      </p:cBhvr>
                                    </p:animEffect>
                                  </p:childTnLst>
                                </p:cTn>
                              </p:par>
                            </p:childTnLst>
                          </p:cTn>
                        </p:par>
                        <p:par>
                          <p:cTn id="52" fill="hold">
                            <p:stCondLst>
                              <p:cond delay="500"/>
                            </p:stCondLst>
                            <p:childTnLst>
                              <p:par>
                                <p:cTn id="53" presetID="1" presetClass="entr" presetSubtype="0" fill="hold" grpId="0" nodeType="afterEffect">
                                  <p:stCondLst>
                                    <p:cond delay="0"/>
                                  </p:stCondLst>
                                  <p:iterate type="lt">
                                    <p:tmAbs val="100"/>
                                  </p:iterate>
                                  <p:childTnLst>
                                    <p:set>
                                      <p:cBhvr>
                                        <p:cTn id="54" dur="1" fill="hold">
                                          <p:stCondLst>
                                            <p:cond delay="0"/>
                                          </p:stCondLst>
                                        </p:cTn>
                                        <p:tgtEl>
                                          <p:spTgt spid="30"/>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2" presetClass="entr" presetSubtype="8" fill="hold" grpId="0" nodeType="clickEffect">
                                  <p:stCondLst>
                                    <p:cond delay="0"/>
                                  </p:stCondLst>
                                  <p:childTnLst>
                                    <p:set>
                                      <p:cBhvr>
                                        <p:cTn id="58" dur="1" fill="hold">
                                          <p:stCondLst>
                                            <p:cond delay="0"/>
                                          </p:stCondLst>
                                        </p:cTn>
                                        <p:tgtEl>
                                          <p:spTgt spid="6"/>
                                        </p:tgtEl>
                                        <p:attrNameLst>
                                          <p:attrName>style.visibility</p:attrName>
                                        </p:attrNameLst>
                                      </p:cBhvr>
                                      <p:to>
                                        <p:strVal val="visible"/>
                                      </p:to>
                                    </p:set>
                                    <p:anim calcmode="lin" valueType="num">
                                      <p:cBhvr additive="base">
                                        <p:cTn id="59" dur="500"/>
                                        <p:tgtEl>
                                          <p:spTgt spid="6"/>
                                        </p:tgtEl>
                                        <p:attrNameLst>
                                          <p:attrName>ppt_x</p:attrName>
                                        </p:attrNameLst>
                                      </p:cBhvr>
                                      <p:tavLst>
                                        <p:tav tm="0">
                                          <p:val>
                                            <p:strVal val="#ppt_x-#ppt_w*1.125000"/>
                                          </p:val>
                                        </p:tav>
                                        <p:tav tm="100000">
                                          <p:val>
                                            <p:strVal val="#ppt_x"/>
                                          </p:val>
                                        </p:tav>
                                      </p:tavLst>
                                    </p:anim>
                                    <p:animEffect transition="in" filter="wipe(right)">
                                      <p:cBhvr>
                                        <p:cTn id="60" dur="500"/>
                                        <p:tgtEl>
                                          <p:spTgt spid="6"/>
                                        </p:tgtEl>
                                      </p:cBhvr>
                                    </p:animEffect>
                                  </p:childTnLst>
                                </p:cTn>
                              </p:par>
                            </p:childTnLst>
                          </p:cTn>
                        </p:par>
                      </p:childTnLst>
                    </p:cTn>
                  </p:par>
                  <p:par>
                    <p:cTn id="61" fill="hold">
                      <p:stCondLst>
                        <p:cond delay="indefinite"/>
                      </p:stCondLst>
                      <p:childTnLst>
                        <p:par>
                          <p:cTn id="62" fill="hold">
                            <p:stCondLst>
                              <p:cond delay="0"/>
                            </p:stCondLst>
                            <p:childTnLst>
                              <p:par>
                                <p:cTn id="63" presetID="12" presetClass="entr" presetSubtype="8" fill="hold" grpId="0" nodeType="clickEffect">
                                  <p:stCondLst>
                                    <p:cond delay="0"/>
                                  </p:stCondLst>
                                  <p:childTnLst>
                                    <p:set>
                                      <p:cBhvr>
                                        <p:cTn id="64" dur="1" fill="hold">
                                          <p:stCondLst>
                                            <p:cond delay="0"/>
                                          </p:stCondLst>
                                        </p:cTn>
                                        <p:tgtEl>
                                          <p:spTgt spid="33"/>
                                        </p:tgtEl>
                                        <p:attrNameLst>
                                          <p:attrName>style.visibility</p:attrName>
                                        </p:attrNameLst>
                                      </p:cBhvr>
                                      <p:to>
                                        <p:strVal val="visible"/>
                                      </p:to>
                                    </p:set>
                                    <p:anim calcmode="lin" valueType="num">
                                      <p:cBhvr additive="base">
                                        <p:cTn id="65" dur="500"/>
                                        <p:tgtEl>
                                          <p:spTgt spid="33"/>
                                        </p:tgtEl>
                                        <p:attrNameLst>
                                          <p:attrName>ppt_x</p:attrName>
                                        </p:attrNameLst>
                                      </p:cBhvr>
                                      <p:tavLst>
                                        <p:tav tm="0">
                                          <p:val>
                                            <p:strVal val="#ppt_x-#ppt_w*1.125000"/>
                                          </p:val>
                                        </p:tav>
                                        <p:tav tm="100000">
                                          <p:val>
                                            <p:strVal val="#ppt_x"/>
                                          </p:val>
                                        </p:tav>
                                      </p:tavLst>
                                    </p:anim>
                                    <p:animEffect transition="in" filter="wipe(right)">
                                      <p:cBhvr>
                                        <p:cTn id="66" dur="500"/>
                                        <p:tgtEl>
                                          <p:spTgt spid="33"/>
                                        </p:tgtEl>
                                      </p:cBhvr>
                                    </p:animEffect>
                                  </p:childTnLst>
                                </p:cTn>
                              </p:par>
                            </p:childTnLst>
                          </p:cTn>
                        </p:par>
                      </p:childTnLst>
                    </p:cTn>
                  </p:par>
                  <p:par>
                    <p:cTn id="67" fill="hold">
                      <p:stCondLst>
                        <p:cond delay="indefinite"/>
                      </p:stCondLst>
                      <p:childTnLst>
                        <p:par>
                          <p:cTn id="68" fill="hold">
                            <p:stCondLst>
                              <p:cond delay="0"/>
                            </p:stCondLst>
                            <p:childTnLst>
                              <p:par>
                                <p:cTn id="69" presetID="12" presetClass="entr" presetSubtype="8" fill="hold" grpId="0" nodeType="clickEffect">
                                  <p:stCondLst>
                                    <p:cond delay="0"/>
                                  </p:stCondLst>
                                  <p:childTnLst>
                                    <p:set>
                                      <p:cBhvr>
                                        <p:cTn id="70" dur="1" fill="hold">
                                          <p:stCondLst>
                                            <p:cond delay="0"/>
                                          </p:stCondLst>
                                        </p:cTn>
                                        <p:tgtEl>
                                          <p:spTgt spid="35"/>
                                        </p:tgtEl>
                                        <p:attrNameLst>
                                          <p:attrName>style.visibility</p:attrName>
                                        </p:attrNameLst>
                                      </p:cBhvr>
                                      <p:to>
                                        <p:strVal val="visible"/>
                                      </p:to>
                                    </p:set>
                                    <p:anim calcmode="lin" valueType="num">
                                      <p:cBhvr additive="base">
                                        <p:cTn id="71" dur="500"/>
                                        <p:tgtEl>
                                          <p:spTgt spid="35"/>
                                        </p:tgtEl>
                                        <p:attrNameLst>
                                          <p:attrName>ppt_x</p:attrName>
                                        </p:attrNameLst>
                                      </p:cBhvr>
                                      <p:tavLst>
                                        <p:tav tm="0">
                                          <p:val>
                                            <p:strVal val="#ppt_x-#ppt_w*1.125000"/>
                                          </p:val>
                                        </p:tav>
                                        <p:tav tm="100000">
                                          <p:val>
                                            <p:strVal val="#ppt_x"/>
                                          </p:val>
                                        </p:tav>
                                      </p:tavLst>
                                    </p:anim>
                                    <p:animEffect transition="in" filter="wipe(right)">
                                      <p:cBhvr>
                                        <p:cTn id="72" dur="500"/>
                                        <p:tgtEl>
                                          <p:spTgt spid="35"/>
                                        </p:tgtEl>
                                      </p:cBhvr>
                                    </p:animEffect>
                                  </p:childTnLst>
                                </p:cTn>
                              </p:par>
                            </p:childTnLst>
                          </p:cTn>
                        </p:par>
                      </p:childTnLst>
                    </p:cTn>
                  </p:par>
                  <p:par>
                    <p:cTn id="73" fill="hold">
                      <p:stCondLst>
                        <p:cond delay="indefinite"/>
                      </p:stCondLst>
                      <p:childTnLst>
                        <p:par>
                          <p:cTn id="74" fill="hold">
                            <p:stCondLst>
                              <p:cond delay="0"/>
                            </p:stCondLst>
                            <p:childTnLst>
                              <p:par>
                                <p:cTn id="75" presetID="12" presetClass="entr" presetSubtype="8" fill="hold" grpId="0" nodeType="clickEffect">
                                  <p:stCondLst>
                                    <p:cond delay="0"/>
                                  </p:stCondLst>
                                  <p:childTnLst>
                                    <p:set>
                                      <p:cBhvr>
                                        <p:cTn id="76" dur="1" fill="hold">
                                          <p:stCondLst>
                                            <p:cond delay="0"/>
                                          </p:stCondLst>
                                        </p:cTn>
                                        <p:tgtEl>
                                          <p:spTgt spid="36"/>
                                        </p:tgtEl>
                                        <p:attrNameLst>
                                          <p:attrName>style.visibility</p:attrName>
                                        </p:attrNameLst>
                                      </p:cBhvr>
                                      <p:to>
                                        <p:strVal val="visible"/>
                                      </p:to>
                                    </p:set>
                                    <p:anim calcmode="lin" valueType="num">
                                      <p:cBhvr additive="base">
                                        <p:cTn id="77" dur="500"/>
                                        <p:tgtEl>
                                          <p:spTgt spid="36"/>
                                        </p:tgtEl>
                                        <p:attrNameLst>
                                          <p:attrName>ppt_x</p:attrName>
                                        </p:attrNameLst>
                                      </p:cBhvr>
                                      <p:tavLst>
                                        <p:tav tm="0">
                                          <p:val>
                                            <p:strVal val="#ppt_x-#ppt_w*1.125000"/>
                                          </p:val>
                                        </p:tav>
                                        <p:tav tm="100000">
                                          <p:val>
                                            <p:strVal val="#ppt_x"/>
                                          </p:val>
                                        </p:tav>
                                      </p:tavLst>
                                    </p:anim>
                                    <p:animEffect transition="in" filter="wipe(right)">
                                      <p:cBhvr>
                                        <p:cTn id="78" dur="500"/>
                                        <p:tgtEl>
                                          <p:spTgt spid="36"/>
                                        </p:tgtEl>
                                      </p:cBhvr>
                                    </p:animEffect>
                                  </p:childTnLst>
                                </p:cTn>
                              </p:par>
                            </p:childTnLst>
                          </p:cTn>
                        </p:par>
                      </p:childTnLst>
                    </p:cTn>
                  </p:par>
                  <p:par>
                    <p:cTn id="79" fill="hold">
                      <p:stCondLst>
                        <p:cond delay="indefinite"/>
                      </p:stCondLst>
                      <p:childTnLst>
                        <p:par>
                          <p:cTn id="80" fill="hold">
                            <p:stCondLst>
                              <p:cond delay="0"/>
                            </p:stCondLst>
                            <p:childTnLst>
                              <p:par>
                                <p:cTn id="81" presetID="12" presetClass="entr" presetSubtype="8" fill="hold" grpId="0" nodeType="clickEffect">
                                  <p:stCondLst>
                                    <p:cond delay="0"/>
                                  </p:stCondLst>
                                  <p:childTnLst>
                                    <p:set>
                                      <p:cBhvr>
                                        <p:cTn id="82" dur="1" fill="hold">
                                          <p:stCondLst>
                                            <p:cond delay="0"/>
                                          </p:stCondLst>
                                        </p:cTn>
                                        <p:tgtEl>
                                          <p:spTgt spid="38"/>
                                        </p:tgtEl>
                                        <p:attrNameLst>
                                          <p:attrName>style.visibility</p:attrName>
                                        </p:attrNameLst>
                                      </p:cBhvr>
                                      <p:to>
                                        <p:strVal val="visible"/>
                                      </p:to>
                                    </p:set>
                                    <p:anim calcmode="lin" valueType="num">
                                      <p:cBhvr additive="base">
                                        <p:cTn id="83" dur="500"/>
                                        <p:tgtEl>
                                          <p:spTgt spid="38"/>
                                        </p:tgtEl>
                                        <p:attrNameLst>
                                          <p:attrName>ppt_x</p:attrName>
                                        </p:attrNameLst>
                                      </p:cBhvr>
                                      <p:tavLst>
                                        <p:tav tm="0">
                                          <p:val>
                                            <p:strVal val="#ppt_x-#ppt_w*1.125000"/>
                                          </p:val>
                                        </p:tav>
                                        <p:tav tm="100000">
                                          <p:val>
                                            <p:strVal val="#ppt_x"/>
                                          </p:val>
                                        </p:tav>
                                      </p:tavLst>
                                    </p:anim>
                                    <p:animEffect transition="in" filter="wipe(right)">
                                      <p:cBhvr>
                                        <p:cTn id="8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3" grpId="0"/>
      <p:bldP spid="35" grpId="0"/>
      <p:bldP spid="36" grpId="0"/>
      <p:bldP spid="38" grpId="0"/>
      <p:bldP spid="20" grpId="0" animBg="1"/>
      <p:bldP spid="23" grpId="0"/>
      <p:bldP spid="24" grpId="0" animBg="1"/>
      <p:bldP spid="26" grpId="0"/>
      <p:bldP spid="27" grpId="0" animBg="1"/>
      <p:bldP spid="28" grpId="0"/>
      <p:bldP spid="29" grpId="0" animBg="1"/>
      <p:bldP spid="30" grpId="0"/>
      <p:bldP spid="32" grpId="0" animBg="1"/>
      <p:bldP spid="31" grpId="0" animBg="1"/>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648045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grpSp>
        <p:nvGrpSpPr>
          <p:cNvPr id="7" name="组合 6">
            <a:extLst>
              <a:ext uri="{FF2B5EF4-FFF2-40B4-BE49-F238E27FC236}">
                <a16:creationId xmlns:a16="http://schemas.microsoft.com/office/drawing/2014/main" id="{3AD08986-3CA8-464F-BB25-D4F069CEA5C1}"/>
              </a:ext>
            </a:extLst>
          </p:cNvPr>
          <p:cNvGrpSpPr/>
          <p:nvPr/>
        </p:nvGrpSpPr>
        <p:grpSpPr>
          <a:xfrm>
            <a:off x="2050574" y="1831877"/>
            <a:ext cx="5430500" cy="686978"/>
            <a:chOff x="2050574" y="1831877"/>
            <a:chExt cx="5430500" cy="686978"/>
          </a:xfrm>
        </p:grpSpPr>
        <p:cxnSp>
          <p:nvCxnSpPr>
            <p:cNvPr id="3" name="连接符: 曲线 2">
              <a:extLst>
                <a:ext uri="{FF2B5EF4-FFF2-40B4-BE49-F238E27FC236}">
                  <a16:creationId xmlns:a16="http://schemas.microsoft.com/office/drawing/2014/main" id="{7B90916F-0139-4303-AA91-84BF4740CA73}"/>
                </a:ext>
              </a:extLst>
            </p:cNvPr>
            <p:cNvCxnSpPr>
              <a:stCxn id="13" idx="2"/>
              <a:endCxn id="6" idx="2"/>
            </p:cNvCxnSpPr>
            <p:nvPr/>
          </p:nvCxnSpPr>
          <p:spPr>
            <a:xfrm rot="5400000">
              <a:off x="4759474" y="-877023"/>
              <a:ext cx="12700" cy="5430500"/>
            </a:xfrm>
            <a:prstGeom prst="curvedConnector3">
              <a:avLst>
                <a:gd name="adj1" fmla="val 4175260"/>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5880226B-4B26-49B3-AD2A-BE65B9FD9A5F}"/>
                </a:ext>
              </a:extLst>
            </p:cNvPr>
            <p:cNvSpPr txBox="1"/>
            <p:nvPr/>
          </p:nvSpPr>
          <p:spPr>
            <a:xfrm>
              <a:off x="3789773" y="2118745"/>
              <a:ext cx="2313548" cy="400110"/>
            </a:xfrm>
            <a:prstGeom prst="rect">
              <a:avLst/>
            </a:prstGeom>
            <a:solidFill>
              <a:schemeClr val="bg1"/>
            </a:solidFill>
          </p:spPr>
          <p:txBody>
            <a:bodyPr wrap="square" rtlCol="0">
              <a:spAutoFit/>
            </a:bodyPr>
            <a:lstStyle/>
            <a:p>
              <a:pPr algn="ctr"/>
              <a:r>
                <a:rPr lang="zh-CN" altLang="en-US" sz="2000" b="1" dirty="0"/>
                <a:t>光的频分复用</a:t>
              </a:r>
              <a:r>
                <a:rPr lang="en-US" altLang="zh-CN" sz="2000" b="1" dirty="0"/>
                <a:t>FDM</a:t>
              </a:r>
              <a:endParaRPr lang="zh-CN" altLang="en-US" sz="2000" b="1" dirty="0"/>
            </a:p>
          </p:txBody>
        </p:sp>
      </p:grpSp>
      <p:grpSp>
        <p:nvGrpSpPr>
          <p:cNvPr id="2" name="组合 1">
            <a:extLst>
              <a:ext uri="{FF2B5EF4-FFF2-40B4-BE49-F238E27FC236}">
                <a16:creationId xmlns:a16="http://schemas.microsoft.com/office/drawing/2014/main" id="{7ACAFD13-416B-467F-A817-A24AA4F45564}"/>
              </a:ext>
            </a:extLst>
          </p:cNvPr>
          <p:cNvGrpSpPr/>
          <p:nvPr/>
        </p:nvGrpSpPr>
        <p:grpSpPr>
          <a:xfrm>
            <a:off x="1049951" y="2953615"/>
            <a:ext cx="10950371" cy="1175812"/>
            <a:chOff x="1049951" y="2953615"/>
            <a:chExt cx="10950371" cy="1175812"/>
          </a:xfrm>
        </p:grpSpPr>
        <p:sp>
          <p:nvSpPr>
            <p:cNvPr id="42" name="矩形 41">
              <a:extLst>
                <a:ext uri="{FF2B5EF4-FFF2-40B4-BE49-F238E27FC236}">
                  <a16:creationId xmlns:a16="http://schemas.microsoft.com/office/drawing/2014/main" id="{947BFA92-9690-409A-A6F7-1F17505F1790}"/>
                </a:ext>
              </a:extLst>
            </p:cNvPr>
            <p:cNvSpPr/>
            <p:nvPr/>
          </p:nvSpPr>
          <p:spPr>
            <a:xfrm>
              <a:off x="1049951" y="2992585"/>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íşlïḍè">
              <a:extLst>
                <a:ext uri="{FF2B5EF4-FFF2-40B4-BE49-F238E27FC236}">
                  <a16:creationId xmlns:a16="http://schemas.microsoft.com/office/drawing/2014/main" id="{99828F7B-5946-4D27-A780-B4002ED4C683}"/>
                </a:ext>
              </a:extLst>
            </p:cNvPr>
            <p:cNvSpPr txBox="1"/>
            <p:nvPr/>
          </p:nvSpPr>
          <p:spPr>
            <a:xfrm>
              <a:off x="1341914" y="2953615"/>
              <a:ext cx="10385030" cy="602384"/>
            </a:xfrm>
            <a:prstGeom prst="rect">
              <a:avLst/>
            </a:prstGeom>
            <a:noFill/>
          </p:spPr>
          <p:txBody>
            <a:bodyPr wrap="square" lIns="91440" tIns="45720" rIns="91440" bIns="45720" anchor="ctr">
              <a:noAutofit/>
            </a:bodyPr>
            <a:lstStyle/>
            <a:p>
              <a:r>
                <a:rPr lang="zh-CN" altLang="en-US" b="1" dirty="0"/>
                <a:t>根据频分复用的设计思想，可在一根光纤上</a:t>
              </a:r>
              <a:r>
                <a:rPr lang="zh-CN" altLang="en-US" b="1" dirty="0">
                  <a:solidFill>
                    <a:schemeClr val="accent1">
                      <a:lumMod val="75000"/>
                    </a:schemeClr>
                  </a:solidFill>
                </a:rPr>
                <a:t>同时传输多个频率（波长）相近的光载波信号</a:t>
              </a:r>
              <a:r>
                <a:rPr lang="zh-CN" altLang="en-US" b="1" dirty="0"/>
                <a:t>，实现基于光纤的频分复用技术。</a:t>
              </a:r>
              <a:endParaRPr lang="en-US" altLang="zh-CN" b="1" dirty="0"/>
            </a:p>
          </p:txBody>
        </p:sp>
        <p:sp>
          <p:nvSpPr>
            <p:cNvPr id="46" name="矩形 45">
              <a:extLst>
                <a:ext uri="{FF2B5EF4-FFF2-40B4-BE49-F238E27FC236}">
                  <a16:creationId xmlns:a16="http://schemas.microsoft.com/office/drawing/2014/main" id="{73A11780-0908-477E-A07A-33853D8B5448}"/>
                </a:ext>
              </a:extLst>
            </p:cNvPr>
            <p:cNvSpPr/>
            <p:nvPr/>
          </p:nvSpPr>
          <p:spPr>
            <a:xfrm>
              <a:off x="1049951" y="3853597"/>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íşlïḍè">
              <a:extLst>
                <a:ext uri="{FF2B5EF4-FFF2-40B4-BE49-F238E27FC236}">
                  <a16:creationId xmlns:a16="http://schemas.microsoft.com/office/drawing/2014/main" id="{1A2578B3-846C-41C0-B27E-A9A274AE8958}"/>
                </a:ext>
              </a:extLst>
            </p:cNvPr>
            <p:cNvSpPr txBox="1"/>
            <p:nvPr/>
          </p:nvSpPr>
          <p:spPr>
            <a:xfrm>
              <a:off x="1341914" y="3833481"/>
              <a:ext cx="10658408" cy="295946"/>
            </a:xfrm>
            <a:prstGeom prst="rect">
              <a:avLst/>
            </a:prstGeom>
            <a:noFill/>
          </p:spPr>
          <p:txBody>
            <a:bodyPr wrap="square" lIns="91440" tIns="45720" rIns="91440" bIns="45720" anchor="ctr">
              <a:noAutofit/>
            </a:bodyPr>
            <a:lstStyle/>
            <a:p>
              <a:r>
                <a:rPr lang="zh-CN" altLang="en-US" b="1" dirty="0"/>
                <a:t>目前可以在一根光纤上复用</a:t>
              </a:r>
              <a:r>
                <a:rPr lang="en-US" altLang="zh-CN" b="1" dirty="0"/>
                <a:t>80</a:t>
              </a:r>
              <a:r>
                <a:rPr lang="zh-CN" altLang="en-US" b="1" dirty="0"/>
                <a:t>路或更多路的光载波信号。因此，这种复用技术也称为</a:t>
              </a:r>
              <a:r>
                <a:rPr lang="zh-CN" altLang="en-US" b="1" dirty="0">
                  <a:solidFill>
                    <a:schemeClr val="accent1">
                      <a:lumMod val="75000"/>
                    </a:schemeClr>
                  </a:solidFill>
                </a:rPr>
                <a:t>密集波分复用</a:t>
              </a:r>
              <a:r>
                <a:rPr lang="en-US" altLang="zh-CN" b="1" dirty="0">
                  <a:solidFill>
                    <a:schemeClr val="accent1">
                      <a:lumMod val="75000"/>
                    </a:schemeClr>
                  </a:solidFill>
                </a:rPr>
                <a:t>DWDM</a:t>
              </a:r>
              <a:r>
                <a:rPr lang="zh-CN" altLang="en-US" b="1" dirty="0"/>
                <a:t>。</a:t>
              </a:r>
              <a:endParaRPr lang="en-US" altLang="zh-CN" b="1" dirty="0"/>
            </a:p>
          </p:txBody>
        </p:sp>
      </p:grpSp>
      <p:sp>
        <p:nvSpPr>
          <p:cNvPr id="48" name="矩形 47">
            <a:extLst>
              <a:ext uri="{FF2B5EF4-FFF2-40B4-BE49-F238E27FC236}">
                <a16:creationId xmlns:a16="http://schemas.microsoft.com/office/drawing/2014/main" id="{9421C05E-A6FF-4721-9ED7-2387D751C0F1}"/>
              </a:ext>
            </a:extLst>
          </p:cNvPr>
          <p:cNvSpPr/>
          <p:nvPr/>
        </p:nvSpPr>
        <p:spPr>
          <a:xfrm>
            <a:off x="1049951" y="4730473"/>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íşlïḍè">
            <a:extLst>
              <a:ext uri="{FF2B5EF4-FFF2-40B4-BE49-F238E27FC236}">
                <a16:creationId xmlns:a16="http://schemas.microsoft.com/office/drawing/2014/main" id="{12944E49-340B-4EA3-BB6E-0AABC0828AEE}"/>
              </a:ext>
            </a:extLst>
          </p:cNvPr>
          <p:cNvSpPr txBox="1"/>
          <p:nvPr/>
        </p:nvSpPr>
        <p:spPr>
          <a:xfrm>
            <a:off x="1341914" y="4710356"/>
            <a:ext cx="10658408" cy="568653"/>
          </a:xfrm>
          <a:prstGeom prst="rect">
            <a:avLst/>
          </a:prstGeom>
          <a:noFill/>
        </p:spPr>
        <p:txBody>
          <a:bodyPr wrap="square" lIns="91440" tIns="45720" rIns="91440" bIns="45720" anchor="ctr">
            <a:noAutofit/>
          </a:bodyPr>
          <a:lstStyle/>
          <a:p>
            <a:r>
              <a:rPr lang="zh-CN" altLang="en-US" b="1" dirty="0"/>
              <a:t>铺设光缆的工程耗资巨大，应尽量在一根光缆中放入尽可能多的光纤，然后对每一根光纤使用密集波分</a:t>
            </a:r>
            <a:endParaRPr lang="en-US" altLang="zh-CN" b="1" dirty="0"/>
          </a:p>
          <a:p>
            <a:r>
              <a:rPr lang="zh-CN" altLang="en-US" b="1" dirty="0"/>
              <a:t>复用技术。</a:t>
            </a:r>
            <a:endParaRPr lang="en-US" altLang="zh-CN" b="1" dirty="0"/>
          </a:p>
        </p:txBody>
      </p:sp>
      <p:sp>
        <p:nvSpPr>
          <p:cNvPr id="50" name="íşlïḍè">
            <a:extLst>
              <a:ext uri="{FF2B5EF4-FFF2-40B4-BE49-F238E27FC236}">
                <a16:creationId xmlns:a16="http://schemas.microsoft.com/office/drawing/2014/main" id="{D3B1A4A6-8AC4-4785-96E6-7C0D9A2BE329}"/>
              </a:ext>
            </a:extLst>
          </p:cNvPr>
          <p:cNvSpPr txBox="1"/>
          <p:nvPr/>
        </p:nvSpPr>
        <p:spPr>
          <a:xfrm>
            <a:off x="1341914" y="5481459"/>
            <a:ext cx="10658408" cy="568653"/>
          </a:xfrm>
          <a:prstGeom prst="rect">
            <a:avLst/>
          </a:prstGeom>
          <a:noFill/>
        </p:spPr>
        <p:txBody>
          <a:bodyPr wrap="square" lIns="91440" tIns="45720" rIns="91440" bIns="45720" anchor="ctr">
            <a:noAutofit/>
          </a:bodyPr>
          <a:lstStyle/>
          <a:p>
            <a:r>
              <a:rPr lang="zh-CN" altLang="en-US" b="1" dirty="0"/>
              <a:t>例如，在一根光缆中放入</a:t>
            </a:r>
            <a:r>
              <a:rPr lang="en-US" altLang="zh-CN" b="1" dirty="0"/>
              <a:t>100</a:t>
            </a:r>
            <a:r>
              <a:rPr lang="zh-CN" altLang="en-US" b="1" dirty="0"/>
              <a:t>根速率为</a:t>
            </a:r>
            <a:r>
              <a:rPr lang="en-US" altLang="zh-CN" b="1" dirty="0"/>
              <a:t>2.5Gb/s</a:t>
            </a:r>
            <a:r>
              <a:rPr lang="zh-CN" altLang="en-US" b="1" dirty="0"/>
              <a:t>的光纤，对每根光纤采用</a:t>
            </a:r>
            <a:r>
              <a:rPr lang="en-US" altLang="zh-CN" b="1" dirty="0"/>
              <a:t>40</a:t>
            </a:r>
            <a:r>
              <a:rPr lang="zh-CN" altLang="en-US" b="1" dirty="0"/>
              <a:t>倍的密集波分复用，则这根光缆的总数据速率为（</a:t>
            </a:r>
            <a:r>
              <a:rPr lang="en-US" altLang="zh-CN" b="1" dirty="0"/>
              <a:t>2.5Gb/s × 40</a:t>
            </a:r>
            <a:r>
              <a:rPr lang="zh-CN" altLang="en-US" b="1" dirty="0"/>
              <a:t>）</a:t>
            </a:r>
            <a:r>
              <a:rPr lang="en-US" altLang="zh-CN" b="1" dirty="0"/>
              <a:t>× 100 = 10000Gb/s = 10Tb/s</a:t>
            </a:r>
            <a:r>
              <a:rPr lang="zh-CN" altLang="en-US" b="1" dirty="0"/>
              <a:t>。</a:t>
            </a:r>
            <a:endParaRPr lang="en-US" altLang="zh-CN" b="1" dirty="0"/>
          </a:p>
        </p:txBody>
      </p:sp>
    </p:spTree>
    <p:custDataLst>
      <p:tags r:id="rId1"/>
    </p:custDataLst>
    <p:extLst>
      <p:ext uri="{BB962C8B-B14F-4D97-AF65-F5344CB8AC3E}">
        <p14:creationId xmlns:p14="http://schemas.microsoft.com/office/powerpoint/2010/main" val="1635163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9" presetClass="entr" presetSubtype="0" decel="100000" fill="hold" grpId="0" nodeType="afterEffect">
                                  <p:stCondLst>
                                    <p:cond delay="0"/>
                                  </p:stCondLst>
                                  <p:childTnLst>
                                    <p:set>
                                      <p:cBhvr>
                                        <p:cTn id="12" dur="1" fill="hold">
                                          <p:stCondLst>
                                            <p:cond delay="0"/>
                                          </p:stCondLst>
                                        </p:cTn>
                                        <p:tgtEl>
                                          <p:spTgt spid="48"/>
                                        </p:tgtEl>
                                        <p:attrNameLst>
                                          <p:attrName>style.visibility</p:attrName>
                                        </p:attrNameLst>
                                      </p:cBhvr>
                                      <p:to>
                                        <p:strVal val="visible"/>
                                      </p:to>
                                    </p:set>
                                    <p:anim calcmode="lin" valueType="num">
                                      <p:cBhvr>
                                        <p:cTn id="13" dur="500" fill="hold"/>
                                        <p:tgtEl>
                                          <p:spTgt spid="48"/>
                                        </p:tgtEl>
                                        <p:attrNameLst>
                                          <p:attrName>ppt_w</p:attrName>
                                        </p:attrNameLst>
                                      </p:cBhvr>
                                      <p:tavLst>
                                        <p:tav tm="0">
                                          <p:val>
                                            <p:fltVal val="0"/>
                                          </p:val>
                                        </p:tav>
                                        <p:tav tm="100000">
                                          <p:val>
                                            <p:strVal val="#ppt_w"/>
                                          </p:val>
                                        </p:tav>
                                      </p:tavLst>
                                    </p:anim>
                                    <p:anim calcmode="lin" valueType="num">
                                      <p:cBhvr>
                                        <p:cTn id="14" dur="500" fill="hold"/>
                                        <p:tgtEl>
                                          <p:spTgt spid="48"/>
                                        </p:tgtEl>
                                        <p:attrNameLst>
                                          <p:attrName>ppt_h</p:attrName>
                                        </p:attrNameLst>
                                      </p:cBhvr>
                                      <p:tavLst>
                                        <p:tav tm="0">
                                          <p:val>
                                            <p:fltVal val="0"/>
                                          </p:val>
                                        </p:tav>
                                        <p:tav tm="100000">
                                          <p:val>
                                            <p:strVal val="#ppt_h"/>
                                          </p:val>
                                        </p:tav>
                                      </p:tavLst>
                                    </p:anim>
                                    <p:anim calcmode="lin" valueType="num">
                                      <p:cBhvr>
                                        <p:cTn id="15" dur="500" fill="hold"/>
                                        <p:tgtEl>
                                          <p:spTgt spid="48"/>
                                        </p:tgtEl>
                                        <p:attrNameLst>
                                          <p:attrName>style.rotation</p:attrName>
                                        </p:attrNameLst>
                                      </p:cBhvr>
                                      <p:tavLst>
                                        <p:tav tm="0">
                                          <p:val>
                                            <p:fltVal val="360"/>
                                          </p:val>
                                        </p:tav>
                                        <p:tav tm="100000">
                                          <p:val>
                                            <p:fltVal val="0"/>
                                          </p:val>
                                        </p:tav>
                                      </p:tavLst>
                                    </p:anim>
                                    <p:animEffect transition="in" filter="fade">
                                      <p:cBhvr>
                                        <p:cTn id="16" dur="500"/>
                                        <p:tgtEl>
                                          <p:spTgt spid="48"/>
                                        </p:tgtEl>
                                      </p:cBhvr>
                                    </p:animEffect>
                                  </p:childTnLst>
                                </p:cTn>
                              </p:par>
                            </p:childTnLst>
                          </p:cTn>
                        </p:par>
                        <p:par>
                          <p:cTn id="17" fill="hold">
                            <p:stCondLst>
                              <p:cond delay="1000"/>
                            </p:stCondLst>
                            <p:childTnLst>
                              <p:par>
                                <p:cTn id="18" presetID="1" presetClass="entr" presetSubtype="0" fill="hold" grpId="0" nodeType="afterEffect">
                                  <p:stCondLst>
                                    <p:cond delay="0"/>
                                  </p:stCondLst>
                                  <p:iterate type="lt">
                                    <p:tmAbs val="100"/>
                                  </p:iterate>
                                  <p:childTnLst>
                                    <p:set>
                                      <p:cBhvr>
                                        <p:cTn id="19" dur="1" fill="hold">
                                          <p:stCondLst>
                                            <p:cond delay="0"/>
                                          </p:stCondLst>
                                        </p:cTn>
                                        <p:tgtEl>
                                          <p:spTgt spid="49"/>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type="lt">
                                    <p:tmAbs val="100"/>
                                  </p:iterate>
                                  <p:childTnLst>
                                    <p:set>
                                      <p:cBhvr>
                                        <p:cTn id="23"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p:bldP spid="50"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8" name="矩形 17">
            <a:extLst>
              <a:ext uri="{FF2B5EF4-FFF2-40B4-BE49-F238E27FC236}">
                <a16:creationId xmlns:a16="http://schemas.microsoft.com/office/drawing/2014/main" id="{1CB311DF-53D1-4FF2-BD38-6B86F2AA7E31}"/>
              </a:ext>
            </a:extLst>
          </p:cNvPr>
          <p:cNvSpPr/>
          <p:nvPr/>
        </p:nvSpPr>
        <p:spPr>
          <a:xfrm>
            <a:off x="1049951" y="2298029"/>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íşlïḍè">
            <a:extLst>
              <a:ext uri="{FF2B5EF4-FFF2-40B4-BE49-F238E27FC236}">
                <a16:creationId xmlns:a16="http://schemas.microsoft.com/office/drawing/2014/main" id="{3F58BB0C-BCB8-423A-8020-6C5895A76ACA}"/>
              </a:ext>
            </a:extLst>
          </p:cNvPr>
          <p:cNvSpPr txBox="1"/>
          <p:nvPr/>
        </p:nvSpPr>
        <p:spPr>
          <a:xfrm>
            <a:off x="1341914" y="2249632"/>
            <a:ext cx="10385030" cy="619146"/>
          </a:xfrm>
          <a:prstGeom prst="rect">
            <a:avLst/>
          </a:prstGeom>
          <a:noFill/>
        </p:spPr>
        <p:txBody>
          <a:bodyPr wrap="square" lIns="91440" tIns="45720" rIns="91440" bIns="45720" anchor="ctr">
            <a:noAutofit/>
          </a:bodyPr>
          <a:lstStyle/>
          <a:p>
            <a:r>
              <a:rPr lang="zh-CN" altLang="en-US" b="1" dirty="0"/>
              <a:t>码分复用（</a:t>
            </a:r>
            <a:r>
              <a:rPr lang="en-US" altLang="zh-CN" b="1" dirty="0">
                <a:solidFill>
                  <a:schemeClr val="accent1">
                    <a:lumMod val="75000"/>
                  </a:schemeClr>
                </a:solidFill>
              </a:rPr>
              <a:t>C</a:t>
            </a:r>
            <a:r>
              <a:rPr lang="en-US" altLang="zh-CN" b="1" dirty="0"/>
              <a:t>ode </a:t>
            </a:r>
            <a:r>
              <a:rPr lang="en-US" altLang="zh-CN" b="1" dirty="0">
                <a:solidFill>
                  <a:schemeClr val="accent1">
                    <a:lumMod val="75000"/>
                  </a:schemeClr>
                </a:solidFill>
              </a:rPr>
              <a:t>D</a:t>
            </a:r>
            <a:r>
              <a:rPr lang="en-US" altLang="zh-CN" b="1" dirty="0"/>
              <a:t>ivision </a:t>
            </a:r>
            <a:r>
              <a:rPr lang="en-US" altLang="zh-CN" b="1" dirty="0">
                <a:solidFill>
                  <a:schemeClr val="accent1">
                    <a:lumMod val="75000"/>
                  </a:schemeClr>
                </a:solidFill>
              </a:rPr>
              <a:t>M</a:t>
            </a:r>
            <a:r>
              <a:rPr lang="en-US" altLang="zh-CN" b="1" dirty="0"/>
              <a:t>ultiplexing</a:t>
            </a:r>
            <a:r>
              <a:rPr lang="zh-CN" altLang="en-US" b="1" dirty="0"/>
              <a:t>，</a:t>
            </a:r>
            <a:r>
              <a:rPr lang="en-US" altLang="zh-CN" b="1" dirty="0">
                <a:solidFill>
                  <a:schemeClr val="accent1">
                    <a:lumMod val="75000"/>
                  </a:schemeClr>
                </a:solidFill>
              </a:rPr>
              <a:t>CDM</a:t>
            </a:r>
            <a:r>
              <a:rPr lang="zh-CN" altLang="en-US" b="1" dirty="0"/>
              <a:t>）常称为码分多址（</a:t>
            </a:r>
            <a:r>
              <a:rPr lang="en-US" altLang="zh-CN" b="1" dirty="0">
                <a:solidFill>
                  <a:schemeClr val="accent1">
                    <a:lumMod val="75000"/>
                  </a:schemeClr>
                </a:solidFill>
              </a:rPr>
              <a:t>C</a:t>
            </a:r>
            <a:r>
              <a:rPr lang="en-US" altLang="zh-CN" b="1" dirty="0"/>
              <a:t>ode </a:t>
            </a:r>
            <a:r>
              <a:rPr lang="en-US" altLang="zh-CN" b="1" dirty="0">
                <a:solidFill>
                  <a:schemeClr val="accent1">
                    <a:lumMod val="75000"/>
                  </a:schemeClr>
                </a:solidFill>
              </a:rPr>
              <a:t>D</a:t>
            </a:r>
            <a:r>
              <a:rPr lang="en-US" altLang="zh-CN" b="1" dirty="0"/>
              <a:t>ivision </a:t>
            </a:r>
            <a:r>
              <a:rPr lang="en-US" altLang="zh-CN" b="1" dirty="0">
                <a:solidFill>
                  <a:schemeClr val="accent1">
                    <a:lumMod val="75000"/>
                  </a:schemeClr>
                </a:solidFill>
              </a:rPr>
              <a:t>M</a:t>
            </a:r>
            <a:r>
              <a:rPr lang="en-US" altLang="zh-CN" b="1" dirty="0"/>
              <a:t>ultiple </a:t>
            </a:r>
            <a:r>
              <a:rPr lang="en-US" altLang="zh-CN" b="1" dirty="0">
                <a:solidFill>
                  <a:schemeClr val="accent1">
                    <a:lumMod val="75000"/>
                  </a:schemeClr>
                </a:solidFill>
              </a:rPr>
              <a:t>A</a:t>
            </a:r>
            <a:r>
              <a:rPr lang="en-US" altLang="zh-CN" b="1" dirty="0"/>
              <a:t>ccess</a:t>
            </a:r>
            <a:r>
              <a:rPr lang="zh-CN" altLang="en-US" b="1" dirty="0"/>
              <a:t>，</a:t>
            </a:r>
            <a:r>
              <a:rPr lang="en-US" altLang="zh-CN" b="1" dirty="0">
                <a:solidFill>
                  <a:schemeClr val="accent1">
                    <a:lumMod val="75000"/>
                  </a:schemeClr>
                </a:solidFill>
              </a:rPr>
              <a:t>CDMA</a:t>
            </a:r>
            <a:r>
              <a:rPr lang="zh-CN" altLang="en-US" b="1" dirty="0"/>
              <a:t>），</a:t>
            </a:r>
            <a:endParaRPr lang="en-US" altLang="zh-CN" b="1" dirty="0"/>
          </a:p>
          <a:p>
            <a:r>
              <a:rPr lang="zh-CN" altLang="en-US" b="1" dirty="0"/>
              <a:t>它是在扩频通信技术的基础上发展起来的一种无线通信技术。</a:t>
            </a:r>
            <a:endParaRPr lang="en-US" altLang="zh-CN" b="1" dirty="0"/>
          </a:p>
        </p:txBody>
      </p:sp>
      <p:sp>
        <p:nvSpPr>
          <p:cNvPr id="17" name="矩形 16">
            <a:extLst>
              <a:ext uri="{FF2B5EF4-FFF2-40B4-BE49-F238E27FC236}">
                <a16:creationId xmlns:a16="http://schemas.microsoft.com/office/drawing/2014/main" id="{AAB4D535-1E81-4C3A-8C57-A8C51F209218}"/>
              </a:ext>
            </a:extLst>
          </p:cNvPr>
          <p:cNvSpPr/>
          <p:nvPr/>
        </p:nvSpPr>
        <p:spPr>
          <a:xfrm>
            <a:off x="1049951" y="3165294"/>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íşlïḍè">
            <a:extLst>
              <a:ext uri="{FF2B5EF4-FFF2-40B4-BE49-F238E27FC236}">
                <a16:creationId xmlns:a16="http://schemas.microsoft.com/office/drawing/2014/main" id="{CD8A07C3-4393-48DD-86FC-53B765844935}"/>
              </a:ext>
            </a:extLst>
          </p:cNvPr>
          <p:cNvSpPr txBox="1"/>
          <p:nvPr/>
        </p:nvSpPr>
        <p:spPr>
          <a:xfrm>
            <a:off x="1341914" y="3145178"/>
            <a:ext cx="10385030" cy="305373"/>
          </a:xfrm>
          <a:prstGeom prst="rect">
            <a:avLst/>
          </a:prstGeom>
          <a:noFill/>
        </p:spPr>
        <p:txBody>
          <a:bodyPr wrap="square" lIns="91440" tIns="45720" rIns="91440" bIns="45720" anchor="ctr">
            <a:noAutofit/>
          </a:bodyPr>
          <a:lstStyle/>
          <a:p>
            <a:r>
              <a:rPr lang="zh-CN" altLang="en-US" b="1" dirty="0"/>
              <a:t>与</a:t>
            </a:r>
            <a:r>
              <a:rPr lang="en-US" altLang="zh-CN" b="1" dirty="0"/>
              <a:t>FDM</a:t>
            </a:r>
            <a:r>
              <a:rPr lang="zh-CN" altLang="en-US" b="1" dirty="0"/>
              <a:t>和</a:t>
            </a:r>
            <a:r>
              <a:rPr lang="en-US" altLang="zh-CN" b="1" dirty="0"/>
              <a:t>TDM</a:t>
            </a:r>
            <a:r>
              <a:rPr lang="zh-CN" altLang="en-US" b="1" dirty="0"/>
              <a:t>不同，</a:t>
            </a:r>
            <a:r>
              <a:rPr lang="en-US" altLang="zh-CN" b="1" dirty="0"/>
              <a:t>CDMA</a:t>
            </a:r>
            <a:r>
              <a:rPr lang="zh-CN" altLang="en-US" b="1" dirty="0"/>
              <a:t>的每个用户可以</a:t>
            </a:r>
            <a:r>
              <a:rPr lang="zh-CN" altLang="en-US" b="1" dirty="0">
                <a:solidFill>
                  <a:schemeClr val="accent1">
                    <a:lumMod val="75000"/>
                  </a:schemeClr>
                </a:solidFill>
              </a:rPr>
              <a:t>在相同的时间使用相同的频带进行通信</a:t>
            </a:r>
            <a:r>
              <a:rPr lang="zh-CN" altLang="en-US" b="1" dirty="0"/>
              <a:t>。</a:t>
            </a:r>
            <a:endParaRPr lang="en-US" altLang="zh-CN" b="1" dirty="0"/>
          </a:p>
        </p:txBody>
      </p:sp>
      <p:sp>
        <p:nvSpPr>
          <p:cNvPr id="14" name="矩形 13">
            <a:extLst>
              <a:ext uri="{FF2B5EF4-FFF2-40B4-BE49-F238E27FC236}">
                <a16:creationId xmlns:a16="http://schemas.microsoft.com/office/drawing/2014/main" id="{7CBD428E-C9AF-4248-873D-27AEB6A2292B}"/>
              </a:ext>
            </a:extLst>
          </p:cNvPr>
          <p:cNvSpPr/>
          <p:nvPr/>
        </p:nvSpPr>
        <p:spPr>
          <a:xfrm>
            <a:off x="1049951" y="3833994"/>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íşlïḍè">
            <a:extLst>
              <a:ext uri="{FF2B5EF4-FFF2-40B4-BE49-F238E27FC236}">
                <a16:creationId xmlns:a16="http://schemas.microsoft.com/office/drawing/2014/main" id="{ACAA64E1-E145-474D-853F-536846C92D06}"/>
              </a:ext>
            </a:extLst>
          </p:cNvPr>
          <p:cNvSpPr txBox="1"/>
          <p:nvPr/>
        </p:nvSpPr>
        <p:spPr>
          <a:xfrm>
            <a:off x="1341914" y="3813878"/>
            <a:ext cx="10385030" cy="521358"/>
          </a:xfrm>
          <a:prstGeom prst="rect">
            <a:avLst/>
          </a:prstGeom>
          <a:noFill/>
        </p:spPr>
        <p:txBody>
          <a:bodyPr wrap="square" lIns="91440" tIns="45720" rIns="91440" bIns="45720" anchor="ctr">
            <a:noAutofit/>
          </a:bodyPr>
          <a:lstStyle/>
          <a:p>
            <a:r>
              <a:rPr lang="en-US" altLang="zh-CN" b="1" dirty="0"/>
              <a:t>CDMA</a:t>
            </a:r>
            <a:r>
              <a:rPr lang="zh-CN" altLang="en-US" b="1" dirty="0"/>
              <a:t>最初用于军事通信，这种系统发送的信号有很强的抗干扰能力，其频谱类似于白噪声，不易被敌人发现。</a:t>
            </a:r>
            <a:endParaRPr lang="en-US" altLang="zh-CN" b="1" dirty="0"/>
          </a:p>
        </p:txBody>
      </p:sp>
      <p:sp>
        <p:nvSpPr>
          <p:cNvPr id="16" name="矩形 15">
            <a:extLst>
              <a:ext uri="{FF2B5EF4-FFF2-40B4-BE49-F238E27FC236}">
                <a16:creationId xmlns:a16="http://schemas.microsoft.com/office/drawing/2014/main" id="{2BAB1E81-0F41-42B3-AD0C-5E8FDE729691}"/>
              </a:ext>
            </a:extLst>
          </p:cNvPr>
          <p:cNvSpPr/>
          <p:nvPr/>
        </p:nvSpPr>
        <p:spPr>
          <a:xfrm>
            <a:off x="1049951" y="468181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íşlïḍè">
            <a:extLst>
              <a:ext uri="{FF2B5EF4-FFF2-40B4-BE49-F238E27FC236}">
                <a16:creationId xmlns:a16="http://schemas.microsoft.com/office/drawing/2014/main" id="{17880500-1677-42FE-9033-9E83A45F2937}"/>
              </a:ext>
            </a:extLst>
          </p:cNvPr>
          <p:cNvSpPr txBox="1"/>
          <p:nvPr/>
        </p:nvSpPr>
        <p:spPr>
          <a:xfrm>
            <a:off x="1341914" y="4661702"/>
            <a:ext cx="10385030" cy="277092"/>
          </a:xfrm>
          <a:prstGeom prst="rect">
            <a:avLst/>
          </a:prstGeom>
          <a:noFill/>
        </p:spPr>
        <p:txBody>
          <a:bodyPr wrap="square" lIns="91440" tIns="45720" rIns="91440" bIns="45720" anchor="ctr">
            <a:noAutofit/>
          </a:bodyPr>
          <a:lstStyle/>
          <a:p>
            <a:r>
              <a:rPr lang="zh-CN" altLang="en-US" b="1" dirty="0"/>
              <a:t>随着技术的进步，</a:t>
            </a:r>
            <a:r>
              <a:rPr lang="en-US" altLang="zh-CN" b="1" dirty="0"/>
              <a:t>CDMA</a:t>
            </a:r>
            <a:r>
              <a:rPr lang="zh-CN" altLang="en-US" b="1" dirty="0"/>
              <a:t>设备的价格和体积都大幅度下降，因而现在已广泛用于民用的移动通信中。</a:t>
            </a:r>
            <a:endParaRPr lang="en-US" altLang="zh-CN" b="1" dirty="0"/>
          </a:p>
        </p:txBody>
      </p:sp>
    </p:spTree>
    <p:custDataLst>
      <p:tags r:id="rId1"/>
    </p:custDataLst>
    <p:extLst>
      <p:ext uri="{BB962C8B-B14F-4D97-AF65-F5344CB8AC3E}">
        <p14:creationId xmlns:p14="http://schemas.microsoft.com/office/powerpoint/2010/main" val="3261739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anim calcmode="lin" valueType="num">
                                      <p:cBhvr>
                                        <p:cTn id="14" dur="500" fill="hold"/>
                                        <p:tgtEl>
                                          <p:spTgt spid="18"/>
                                        </p:tgtEl>
                                        <p:attrNameLst>
                                          <p:attrName>style.rotation</p:attrName>
                                        </p:attrNameLst>
                                      </p:cBhvr>
                                      <p:tavLst>
                                        <p:tav tm="0">
                                          <p:val>
                                            <p:fltVal val="360"/>
                                          </p:val>
                                        </p:tav>
                                        <p:tav tm="100000">
                                          <p:val>
                                            <p:fltVal val="0"/>
                                          </p:val>
                                        </p:tav>
                                      </p:tavLst>
                                    </p:anim>
                                    <p:animEffect transition="in" filter="fade">
                                      <p:cBhvr>
                                        <p:cTn id="15" dur="500"/>
                                        <p:tgtEl>
                                          <p:spTgt spid="18"/>
                                        </p:tgtEl>
                                      </p:cBhvr>
                                    </p:animEffect>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500" fill="hold"/>
                                        <p:tgtEl>
                                          <p:spTgt spid="17"/>
                                        </p:tgtEl>
                                        <p:attrNameLst>
                                          <p:attrName>ppt_w</p:attrName>
                                        </p:attrNameLst>
                                      </p:cBhvr>
                                      <p:tavLst>
                                        <p:tav tm="0">
                                          <p:val>
                                            <p:fltVal val="0"/>
                                          </p:val>
                                        </p:tav>
                                        <p:tav tm="100000">
                                          <p:val>
                                            <p:strVal val="#ppt_w"/>
                                          </p:val>
                                        </p:tav>
                                      </p:tavLst>
                                    </p:anim>
                                    <p:anim calcmode="lin" valueType="num">
                                      <p:cBhvr>
                                        <p:cTn id="24" dur="500" fill="hold"/>
                                        <p:tgtEl>
                                          <p:spTgt spid="17"/>
                                        </p:tgtEl>
                                        <p:attrNameLst>
                                          <p:attrName>ppt_h</p:attrName>
                                        </p:attrNameLst>
                                      </p:cBhvr>
                                      <p:tavLst>
                                        <p:tav tm="0">
                                          <p:val>
                                            <p:fltVal val="0"/>
                                          </p:val>
                                        </p:tav>
                                        <p:tav tm="100000">
                                          <p:val>
                                            <p:strVal val="#ppt_h"/>
                                          </p:val>
                                        </p:tav>
                                      </p:tavLst>
                                    </p:anim>
                                    <p:anim calcmode="lin" valueType="num">
                                      <p:cBhvr>
                                        <p:cTn id="25" dur="500" fill="hold"/>
                                        <p:tgtEl>
                                          <p:spTgt spid="17"/>
                                        </p:tgtEl>
                                        <p:attrNameLst>
                                          <p:attrName>style.rotation</p:attrName>
                                        </p:attrNameLst>
                                      </p:cBhvr>
                                      <p:tavLst>
                                        <p:tav tm="0">
                                          <p:val>
                                            <p:fltVal val="360"/>
                                          </p:val>
                                        </p:tav>
                                        <p:tav tm="100000">
                                          <p:val>
                                            <p:fltVal val="0"/>
                                          </p:val>
                                        </p:tav>
                                      </p:tavLst>
                                    </p:anim>
                                    <p:animEffect transition="in" filter="fade">
                                      <p:cBhvr>
                                        <p:cTn id="26" dur="500"/>
                                        <p:tgtEl>
                                          <p:spTgt spid="17"/>
                                        </p:tgtEl>
                                      </p:cBhvr>
                                    </p:animEffect>
                                  </p:childTnLst>
                                </p:cTn>
                              </p:par>
                            </p:childTnLst>
                          </p:cTn>
                        </p:par>
                        <p:par>
                          <p:cTn id="27" fill="hold">
                            <p:stCondLst>
                              <p:cond delay="500"/>
                            </p:stCondLst>
                            <p:childTnLst>
                              <p:par>
                                <p:cTn id="28" presetID="1" presetClass="entr" presetSubtype="0" fill="hold" grpId="0" nodeType="afterEffect">
                                  <p:stCondLst>
                                    <p:cond delay="0"/>
                                  </p:stCondLst>
                                  <p:iterate type="lt">
                                    <p:tmAbs val="100"/>
                                  </p:iterate>
                                  <p:childTnLst>
                                    <p:set>
                                      <p:cBhvr>
                                        <p:cTn id="29" dur="1" fill="hold">
                                          <p:stCondLst>
                                            <p:cond delay="0"/>
                                          </p:stCondLst>
                                        </p:cTn>
                                        <p:tgtEl>
                                          <p:spTgt spid="22"/>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49" presetClass="entr" presetSubtype="0" decel="10000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p:cTn id="34" dur="500" fill="hold"/>
                                        <p:tgtEl>
                                          <p:spTgt spid="14"/>
                                        </p:tgtEl>
                                        <p:attrNameLst>
                                          <p:attrName>ppt_w</p:attrName>
                                        </p:attrNameLst>
                                      </p:cBhvr>
                                      <p:tavLst>
                                        <p:tav tm="0">
                                          <p:val>
                                            <p:fltVal val="0"/>
                                          </p:val>
                                        </p:tav>
                                        <p:tav tm="100000">
                                          <p:val>
                                            <p:strVal val="#ppt_w"/>
                                          </p:val>
                                        </p:tav>
                                      </p:tavLst>
                                    </p:anim>
                                    <p:anim calcmode="lin" valueType="num">
                                      <p:cBhvr>
                                        <p:cTn id="35" dur="500" fill="hold"/>
                                        <p:tgtEl>
                                          <p:spTgt spid="14"/>
                                        </p:tgtEl>
                                        <p:attrNameLst>
                                          <p:attrName>ppt_h</p:attrName>
                                        </p:attrNameLst>
                                      </p:cBhvr>
                                      <p:tavLst>
                                        <p:tav tm="0">
                                          <p:val>
                                            <p:fltVal val="0"/>
                                          </p:val>
                                        </p:tav>
                                        <p:tav tm="100000">
                                          <p:val>
                                            <p:strVal val="#ppt_h"/>
                                          </p:val>
                                        </p:tav>
                                      </p:tavLst>
                                    </p:anim>
                                    <p:anim calcmode="lin" valueType="num">
                                      <p:cBhvr>
                                        <p:cTn id="36" dur="500" fill="hold"/>
                                        <p:tgtEl>
                                          <p:spTgt spid="14"/>
                                        </p:tgtEl>
                                        <p:attrNameLst>
                                          <p:attrName>style.rotation</p:attrName>
                                        </p:attrNameLst>
                                      </p:cBhvr>
                                      <p:tavLst>
                                        <p:tav tm="0">
                                          <p:val>
                                            <p:fltVal val="360"/>
                                          </p:val>
                                        </p:tav>
                                        <p:tav tm="100000">
                                          <p:val>
                                            <p:fltVal val="0"/>
                                          </p:val>
                                        </p:tav>
                                      </p:tavLst>
                                    </p:anim>
                                    <p:animEffect transition="in" filter="fade">
                                      <p:cBhvr>
                                        <p:cTn id="37" dur="500"/>
                                        <p:tgtEl>
                                          <p:spTgt spid="14"/>
                                        </p:tgtEl>
                                      </p:cBhvr>
                                    </p:animEffect>
                                  </p:childTnLst>
                                </p:cTn>
                              </p:par>
                            </p:childTnLst>
                          </p:cTn>
                        </p:par>
                        <p:par>
                          <p:cTn id="38" fill="hold">
                            <p:stCondLst>
                              <p:cond delay="500"/>
                            </p:stCondLst>
                            <p:childTnLst>
                              <p:par>
                                <p:cTn id="39" presetID="1" presetClass="entr" presetSubtype="0" fill="hold" grpId="0" nodeType="afterEffect">
                                  <p:stCondLst>
                                    <p:cond delay="0"/>
                                  </p:stCondLst>
                                  <p:iterate type="lt">
                                    <p:tmAbs val="100"/>
                                  </p:iterate>
                                  <p:childTnLst>
                                    <p:set>
                                      <p:cBhvr>
                                        <p:cTn id="40" dur="1" fill="hold">
                                          <p:stCondLst>
                                            <p:cond delay="0"/>
                                          </p:stCondLst>
                                        </p:cTn>
                                        <p:tgtEl>
                                          <p:spTgt spid="1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49" presetClass="entr" presetSubtype="0" decel="10000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anim calcmode="lin" valueType="num">
                                      <p:cBhvr>
                                        <p:cTn id="45" dur="500" fill="hold"/>
                                        <p:tgtEl>
                                          <p:spTgt spid="16"/>
                                        </p:tgtEl>
                                        <p:attrNameLst>
                                          <p:attrName>ppt_w</p:attrName>
                                        </p:attrNameLst>
                                      </p:cBhvr>
                                      <p:tavLst>
                                        <p:tav tm="0">
                                          <p:val>
                                            <p:fltVal val="0"/>
                                          </p:val>
                                        </p:tav>
                                        <p:tav tm="100000">
                                          <p:val>
                                            <p:strVal val="#ppt_w"/>
                                          </p:val>
                                        </p:tav>
                                      </p:tavLst>
                                    </p:anim>
                                    <p:anim calcmode="lin" valueType="num">
                                      <p:cBhvr>
                                        <p:cTn id="46" dur="500" fill="hold"/>
                                        <p:tgtEl>
                                          <p:spTgt spid="16"/>
                                        </p:tgtEl>
                                        <p:attrNameLst>
                                          <p:attrName>ppt_h</p:attrName>
                                        </p:attrNameLst>
                                      </p:cBhvr>
                                      <p:tavLst>
                                        <p:tav tm="0">
                                          <p:val>
                                            <p:fltVal val="0"/>
                                          </p:val>
                                        </p:tav>
                                        <p:tav tm="100000">
                                          <p:val>
                                            <p:strVal val="#ppt_h"/>
                                          </p:val>
                                        </p:tav>
                                      </p:tavLst>
                                    </p:anim>
                                    <p:anim calcmode="lin" valueType="num">
                                      <p:cBhvr>
                                        <p:cTn id="47" dur="500" fill="hold"/>
                                        <p:tgtEl>
                                          <p:spTgt spid="16"/>
                                        </p:tgtEl>
                                        <p:attrNameLst>
                                          <p:attrName>style.rotation</p:attrName>
                                        </p:attrNameLst>
                                      </p:cBhvr>
                                      <p:tavLst>
                                        <p:tav tm="0">
                                          <p:val>
                                            <p:fltVal val="360"/>
                                          </p:val>
                                        </p:tav>
                                        <p:tav tm="100000">
                                          <p:val>
                                            <p:fltVal val="0"/>
                                          </p:val>
                                        </p:tav>
                                      </p:tavLst>
                                    </p:anim>
                                    <p:animEffect transition="in" filter="fade">
                                      <p:cBhvr>
                                        <p:cTn id="48" dur="500"/>
                                        <p:tgtEl>
                                          <p:spTgt spid="16"/>
                                        </p:tgtEl>
                                      </p:cBhvr>
                                    </p:animEffect>
                                  </p:childTnLst>
                                </p:cTn>
                              </p:par>
                            </p:childTnLst>
                          </p:cTn>
                        </p:par>
                        <p:par>
                          <p:cTn id="49" fill="hold">
                            <p:stCondLst>
                              <p:cond delay="500"/>
                            </p:stCondLst>
                            <p:childTnLst>
                              <p:par>
                                <p:cTn id="50" presetID="1" presetClass="entr" presetSubtype="0" fill="hold" grpId="0" nodeType="afterEffect">
                                  <p:stCondLst>
                                    <p:cond delay="0"/>
                                  </p:stCondLst>
                                  <p:iterate type="lt">
                                    <p:tmAbs val="100"/>
                                  </p:iterate>
                                  <p:childTnLst>
                                    <p:set>
                                      <p:cBhvr>
                                        <p:cTn id="51"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8" grpId="0" animBg="1"/>
      <p:bldP spid="19" grpId="0"/>
      <p:bldP spid="17" grpId="0" animBg="1"/>
      <p:bldP spid="22" grpId="0"/>
      <p:bldP spid="14" grpId="0" animBg="1"/>
      <p:bldP spid="15" grpId="0"/>
      <p:bldP spid="16" grpId="0" animBg="1"/>
      <p:bldP spid="20"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8" name="矩形 17">
            <a:extLst>
              <a:ext uri="{FF2B5EF4-FFF2-40B4-BE49-F238E27FC236}">
                <a16:creationId xmlns:a16="http://schemas.microsoft.com/office/drawing/2014/main" id="{1CB311DF-53D1-4FF2-BD38-6B86F2AA7E31}"/>
              </a:ext>
            </a:extLst>
          </p:cNvPr>
          <p:cNvSpPr/>
          <p:nvPr/>
        </p:nvSpPr>
        <p:spPr>
          <a:xfrm>
            <a:off x="1049951" y="2102086"/>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íşlïḍè">
            <a:extLst>
              <a:ext uri="{FF2B5EF4-FFF2-40B4-BE49-F238E27FC236}">
                <a16:creationId xmlns:a16="http://schemas.microsoft.com/office/drawing/2014/main" id="{3F58BB0C-BCB8-423A-8020-6C5895A76ACA}"/>
              </a:ext>
            </a:extLst>
          </p:cNvPr>
          <p:cNvSpPr txBox="1"/>
          <p:nvPr/>
        </p:nvSpPr>
        <p:spPr>
          <a:xfrm>
            <a:off x="1341914" y="2053689"/>
            <a:ext cx="10385030" cy="619146"/>
          </a:xfrm>
          <a:prstGeom prst="rect">
            <a:avLst/>
          </a:prstGeom>
          <a:noFill/>
        </p:spPr>
        <p:txBody>
          <a:bodyPr wrap="square" lIns="91440" tIns="45720" rIns="91440" bIns="45720" anchor="ctr">
            <a:noAutofit/>
          </a:bodyPr>
          <a:lstStyle/>
          <a:p>
            <a:r>
              <a:rPr lang="en-US" altLang="zh-CN" b="1" dirty="0"/>
              <a:t>CDMA</a:t>
            </a:r>
            <a:r>
              <a:rPr lang="zh-CN" altLang="en-US" b="1" dirty="0"/>
              <a:t>将每个比特时间划分为</a:t>
            </a:r>
            <a:r>
              <a:rPr lang="en-US" altLang="zh-CN" b="1" dirty="0"/>
              <a:t>m</a:t>
            </a:r>
            <a:r>
              <a:rPr lang="zh-CN" altLang="en-US" b="1" dirty="0"/>
              <a:t>个更短的时间片，称为</a:t>
            </a:r>
            <a:r>
              <a:rPr lang="zh-CN" altLang="en-US" b="1" dirty="0">
                <a:solidFill>
                  <a:srgbClr val="FF0000"/>
                </a:solidFill>
              </a:rPr>
              <a:t>码片</a:t>
            </a:r>
            <a:r>
              <a:rPr lang="zh-CN" altLang="en-US" b="1" dirty="0"/>
              <a:t>（</a:t>
            </a:r>
            <a:r>
              <a:rPr lang="en-US" altLang="zh-CN" b="1" dirty="0"/>
              <a:t>Chip</a:t>
            </a:r>
            <a:r>
              <a:rPr lang="zh-CN" altLang="en-US" b="1" dirty="0"/>
              <a:t>）。</a:t>
            </a:r>
            <a:r>
              <a:rPr lang="en-US" altLang="zh-CN" b="1" dirty="0"/>
              <a:t>m</a:t>
            </a:r>
            <a:r>
              <a:rPr lang="zh-CN" altLang="en-US" b="1" dirty="0"/>
              <a:t>的取值通常为</a:t>
            </a:r>
            <a:r>
              <a:rPr lang="en-US" altLang="zh-CN" b="1" dirty="0"/>
              <a:t>64</a:t>
            </a:r>
            <a:r>
              <a:rPr lang="zh-CN" altLang="en-US" b="1" dirty="0"/>
              <a:t>或</a:t>
            </a:r>
            <a:r>
              <a:rPr lang="en-US" altLang="zh-CN" b="1" dirty="0"/>
              <a:t>128</a:t>
            </a:r>
            <a:r>
              <a:rPr lang="zh-CN" altLang="en-US" b="1" dirty="0"/>
              <a:t>。为了简单起见，在后续的举例中，我们假设</a:t>
            </a:r>
            <a:r>
              <a:rPr lang="en-US" altLang="zh-CN" b="1" dirty="0"/>
              <a:t>m</a:t>
            </a:r>
            <a:r>
              <a:rPr lang="zh-CN" altLang="en-US" b="1" dirty="0"/>
              <a:t>的取值为</a:t>
            </a:r>
            <a:r>
              <a:rPr lang="en-US" altLang="zh-CN" b="1" dirty="0"/>
              <a:t>8</a:t>
            </a:r>
            <a:r>
              <a:rPr lang="zh-CN" altLang="en-US" b="1" dirty="0"/>
              <a:t>。</a:t>
            </a:r>
            <a:endParaRPr lang="en-US" altLang="zh-CN" b="1" dirty="0"/>
          </a:p>
        </p:txBody>
      </p:sp>
      <p:sp>
        <p:nvSpPr>
          <p:cNvPr id="21" name="矩形 20">
            <a:extLst>
              <a:ext uri="{FF2B5EF4-FFF2-40B4-BE49-F238E27FC236}">
                <a16:creationId xmlns:a16="http://schemas.microsoft.com/office/drawing/2014/main" id="{435FFBB9-4BD3-4E35-8463-D93621E80F66}"/>
              </a:ext>
            </a:extLst>
          </p:cNvPr>
          <p:cNvSpPr/>
          <p:nvPr/>
        </p:nvSpPr>
        <p:spPr>
          <a:xfrm>
            <a:off x="1049951" y="2767860"/>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íşlïḍè">
            <a:extLst>
              <a:ext uri="{FF2B5EF4-FFF2-40B4-BE49-F238E27FC236}">
                <a16:creationId xmlns:a16="http://schemas.microsoft.com/office/drawing/2014/main" id="{BABB899F-A8D3-4BD6-96B8-B3142A67EEAB}"/>
              </a:ext>
            </a:extLst>
          </p:cNvPr>
          <p:cNvSpPr txBox="1"/>
          <p:nvPr/>
        </p:nvSpPr>
        <p:spPr>
          <a:xfrm>
            <a:off x="1341914" y="2743954"/>
            <a:ext cx="7663293" cy="305373"/>
          </a:xfrm>
          <a:prstGeom prst="rect">
            <a:avLst/>
          </a:prstGeom>
          <a:noFill/>
        </p:spPr>
        <p:txBody>
          <a:bodyPr wrap="square" lIns="91440" tIns="45720" rIns="91440" bIns="45720" anchor="ctr">
            <a:noAutofit/>
          </a:bodyPr>
          <a:lstStyle/>
          <a:p>
            <a:r>
              <a:rPr lang="en-US" altLang="zh-CN" b="1" dirty="0"/>
              <a:t>CDMA</a:t>
            </a:r>
            <a:r>
              <a:rPr lang="zh-CN" altLang="en-US" b="1" dirty="0"/>
              <a:t>中的每个站点都被指派一个唯一的</a:t>
            </a:r>
            <a:r>
              <a:rPr lang="en-US" altLang="zh-CN" b="1" dirty="0">
                <a:solidFill>
                  <a:srgbClr val="FF0000"/>
                </a:solidFill>
              </a:rPr>
              <a:t>m</a:t>
            </a:r>
            <a:r>
              <a:rPr lang="zh-CN" altLang="en-US" b="1" dirty="0">
                <a:solidFill>
                  <a:srgbClr val="FF0000"/>
                </a:solidFill>
              </a:rPr>
              <a:t>比特码片序列</a:t>
            </a:r>
            <a:r>
              <a:rPr lang="zh-CN" altLang="en-US" b="1" dirty="0"/>
              <a:t>（</a:t>
            </a:r>
            <a:r>
              <a:rPr lang="en-US" altLang="zh-CN" b="1" dirty="0"/>
              <a:t>Chip Sequence</a:t>
            </a:r>
            <a:r>
              <a:rPr lang="zh-CN" altLang="en-US" b="1" dirty="0"/>
              <a:t>）。</a:t>
            </a:r>
            <a:endParaRPr lang="en-US" altLang="zh-CN" b="1" dirty="0"/>
          </a:p>
        </p:txBody>
      </p:sp>
      <p:sp>
        <p:nvSpPr>
          <p:cNvPr id="26" name="矩形 25">
            <a:extLst>
              <a:ext uri="{FF2B5EF4-FFF2-40B4-BE49-F238E27FC236}">
                <a16:creationId xmlns:a16="http://schemas.microsoft.com/office/drawing/2014/main" id="{4D62E910-B8AD-4F4C-9A6F-7F09981D6168}"/>
              </a:ext>
            </a:extLst>
          </p:cNvPr>
          <p:cNvSpPr/>
          <p:nvPr/>
        </p:nvSpPr>
        <p:spPr>
          <a:xfrm>
            <a:off x="1471773" y="3176030"/>
            <a:ext cx="256976" cy="2569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íşlïḍè">
            <a:extLst>
              <a:ext uri="{FF2B5EF4-FFF2-40B4-BE49-F238E27FC236}">
                <a16:creationId xmlns:a16="http://schemas.microsoft.com/office/drawing/2014/main" id="{0979DC87-CFF4-4E00-A76F-52C9C3DB19C7}"/>
              </a:ext>
            </a:extLst>
          </p:cNvPr>
          <p:cNvSpPr txBox="1"/>
          <p:nvPr/>
        </p:nvSpPr>
        <p:spPr>
          <a:xfrm>
            <a:off x="1763737" y="3152124"/>
            <a:ext cx="5657600" cy="305373"/>
          </a:xfrm>
          <a:prstGeom prst="rect">
            <a:avLst/>
          </a:prstGeom>
          <a:noFill/>
        </p:spPr>
        <p:txBody>
          <a:bodyPr wrap="square" lIns="91440" tIns="45720" rIns="91440" bIns="45720" anchor="ctr">
            <a:noAutofit/>
          </a:bodyPr>
          <a:lstStyle/>
          <a:p>
            <a:r>
              <a:rPr lang="zh-CN" altLang="en-US" b="1" dirty="0"/>
              <a:t>某个站要发送</a:t>
            </a:r>
            <a:r>
              <a:rPr lang="zh-CN" altLang="en-US" b="1" dirty="0">
                <a:solidFill>
                  <a:schemeClr val="accent1">
                    <a:lumMod val="75000"/>
                  </a:schemeClr>
                </a:solidFill>
              </a:rPr>
              <a:t>比特</a:t>
            </a:r>
            <a:r>
              <a:rPr lang="en-US" altLang="zh-CN" b="1" dirty="0">
                <a:solidFill>
                  <a:schemeClr val="accent1">
                    <a:lumMod val="75000"/>
                  </a:schemeClr>
                </a:solidFill>
              </a:rPr>
              <a:t>1</a:t>
            </a:r>
            <a:r>
              <a:rPr lang="zh-CN" altLang="en-US" b="1" dirty="0"/>
              <a:t>，则发送它自己的</a:t>
            </a:r>
            <a:r>
              <a:rPr lang="en-US" altLang="zh-CN" b="1" dirty="0">
                <a:solidFill>
                  <a:schemeClr val="accent1">
                    <a:lumMod val="75000"/>
                  </a:schemeClr>
                </a:solidFill>
              </a:rPr>
              <a:t>m</a:t>
            </a:r>
            <a:r>
              <a:rPr lang="zh-CN" altLang="en-US" b="1" dirty="0">
                <a:solidFill>
                  <a:schemeClr val="accent1">
                    <a:lumMod val="75000"/>
                  </a:schemeClr>
                </a:solidFill>
              </a:rPr>
              <a:t>比特码片序列</a:t>
            </a:r>
            <a:r>
              <a:rPr lang="zh-CN" altLang="en-US" b="1" dirty="0"/>
              <a:t>；</a:t>
            </a:r>
            <a:endParaRPr lang="en-US" altLang="zh-CN" b="1" dirty="0"/>
          </a:p>
        </p:txBody>
      </p:sp>
      <p:sp>
        <p:nvSpPr>
          <p:cNvPr id="28" name="矩形 27">
            <a:extLst>
              <a:ext uri="{FF2B5EF4-FFF2-40B4-BE49-F238E27FC236}">
                <a16:creationId xmlns:a16="http://schemas.microsoft.com/office/drawing/2014/main" id="{A4539993-6B82-4251-AEF9-F35B8EB610F7}"/>
              </a:ext>
            </a:extLst>
          </p:cNvPr>
          <p:cNvSpPr/>
          <p:nvPr/>
        </p:nvSpPr>
        <p:spPr>
          <a:xfrm>
            <a:off x="1471773" y="3618006"/>
            <a:ext cx="256976" cy="2569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íşlïḍè">
            <a:extLst>
              <a:ext uri="{FF2B5EF4-FFF2-40B4-BE49-F238E27FC236}">
                <a16:creationId xmlns:a16="http://schemas.microsoft.com/office/drawing/2014/main" id="{BE5AC450-891E-4B30-9DB3-5389DD9CEF10}"/>
              </a:ext>
            </a:extLst>
          </p:cNvPr>
          <p:cNvSpPr txBox="1"/>
          <p:nvPr/>
        </p:nvSpPr>
        <p:spPr>
          <a:xfrm>
            <a:off x="1763737" y="3594100"/>
            <a:ext cx="7241470" cy="305373"/>
          </a:xfrm>
          <a:prstGeom prst="rect">
            <a:avLst/>
          </a:prstGeom>
          <a:noFill/>
        </p:spPr>
        <p:txBody>
          <a:bodyPr wrap="square" lIns="91440" tIns="45720" rIns="91440" bIns="45720" anchor="ctr">
            <a:noAutofit/>
          </a:bodyPr>
          <a:lstStyle/>
          <a:p>
            <a:r>
              <a:rPr lang="zh-CN" altLang="en-US" b="1" dirty="0"/>
              <a:t>某个站要发送</a:t>
            </a:r>
            <a:r>
              <a:rPr lang="zh-CN" altLang="en-US" b="1" dirty="0">
                <a:solidFill>
                  <a:schemeClr val="accent1">
                    <a:lumMod val="75000"/>
                  </a:schemeClr>
                </a:solidFill>
              </a:rPr>
              <a:t>比特</a:t>
            </a:r>
            <a:r>
              <a:rPr lang="en-US" altLang="zh-CN" b="1" dirty="0">
                <a:solidFill>
                  <a:schemeClr val="accent1">
                    <a:lumMod val="75000"/>
                  </a:schemeClr>
                </a:solidFill>
              </a:rPr>
              <a:t>0</a:t>
            </a:r>
            <a:r>
              <a:rPr lang="zh-CN" altLang="en-US" b="1" dirty="0"/>
              <a:t>，则发送它自己的</a:t>
            </a:r>
            <a:r>
              <a:rPr lang="en-US" altLang="zh-CN" b="1" dirty="0">
                <a:solidFill>
                  <a:schemeClr val="accent1">
                    <a:lumMod val="75000"/>
                  </a:schemeClr>
                </a:solidFill>
              </a:rPr>
              <a:t>m</a:t>
            </a:r>
            <a:r>
              <a:rPr lang="zh-CN" altLang="en-US" b="1" dirty="0">
                <a:solidFill>
                  <a:schemeClr val="accent1">
                    <a:lumMod val="75000"/>
                  </a:schemeClr>
                </a:solidFill>
              </a:rPr>
              <a:t>比特码片序列的反码</a:t>
            </a:r>
            <a:r>
              <a:rPr lang="zh-CN" altLang="en-US" b="1" dirty="0"/>
              <a:t>。</a:t>
            </a:r>
            <a:endParaRPr lang="en-US" altLang="zh-CN" b="1" dirty="0"/>
          </a:p>
        </p:txBody>
      </p:sp>
      <p:grpSp>
        <p:nvGrpSpPr>
          <p:cNvPr id="3" name="组合 2">
            <a:extLst>
              <a:ext uri="{FF2B5EF4-FFF2-40B4-BE49-F238E27FC236}">
                <a16:creationId xmlns:a16="http://schemas.microsoft.com/office/drawing/2014/main" id="{FC8ADBEA-C036-472D-8EA9-FC1C5B19635B}"/>
              </a:ext>
            </a:extLst>
          </p:cNvPr>
          <p:cNvGrpSpPr/>
          <p:nvPr/>
        </p:nvGrpSpPr>
        <p:grpSpPr>
          <a:xfrm>
            <a:off x="881995" y="4057229"/>
            <a:ext cx="9674426" cy="2321107"/>
            <a:chOff x="881995" y="4057229"/>
            <a:chExt cx="9674426" cy="2321107"/>
          </a:xfrm>
        </p:grpSpPr>
        <p:sp>
          <p:nvSpPr>
            <p:cNvPr id="2" name="矩形 1">
              <a:extLst>
                <a:ext uri="{FF2B5EF4-FFF2-40B4-BE49-F238E27FC236}">
                  <a16:creationId xmlns:a16="http://schemas.microsoft.com/office/drawing/2014/main" id="{53F6F1D8-2C35-4C99-97BB-3ADD58FE0802}"/>
                </a:ext>
              </a:extLst>
            </p:cNvPr>
            <p:cNvSpPr/>
            <p:nvPr/>
          </p:nvSpPr>
          <p:spPr>
            <a:xfrm>
              <a:off x="1052163" y="4057229"/>
              <a:ext cx="9504258" cy="232110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íşlïḍè">
              <a:extLst>
                <a:ext uri="{FF2B5EF4-FFF2-40B4-BE49-F238E27FC236}">
                  <a16:creationId xmlns:a16="http://schemas.microsoft.com/office/drawing/2014/main" id="{4D3EE240-3B12-4ED2-826B-CA10A7E35506}"/>
                </a:ext>
              </a:extLst>
            </p:cNvPr>
            <p:cNvSpPr txBox="1"/>
            <p:nvPr/>
          </p:nvSpPr>
          <p:spPr>
            <a:xfrm>
              <a:off x="881995" y="4057230"/>
              <a:ext cx="1052941" cy="305373"/>
            </a:xfrm>
            <a:prstGeom prst="rect">
              <a:avLst/>
            </a:prstGeom>
            <a:noFill/>
          </p:spPr>
          <p:txBody>
            <a:bodyPr wrap="square" lIns="91440" tIns="45720" rIns="91440" bIns="45720" anchor="ctr">
              <a:noAutofit/>
            </a:bodyPr>
            <a:lstStyle/>
            <a:p>
              <a:r>
                <a:rPr lang="en-US" altLang="zh-CN" b="1" dirty="0"/>
                <a:t>【</a:t>
              </a:r>
              <a:r>
                <a:rPr lang="zh-CN" altLang="en-US" b="1" dirty="0"/>
                <a:t>举例</a:t>
              </a:r>
              <a:r>
                <a:rPr lang="en-US" altLang="zh-CN" b="1" dirty="0"/>
                <a:t>】</a:t>
              </a:r>
            </a:p>
          </p:txBody>
        </p:sp>
      </p:grpSp>
      <p:sp>
        <p:nvSpPr>
          <p:cNvPr id="31" name="íşlïḍè">
            <a:extLst>
              <a:ext uri="{FF2B5EF4-FFF2-40B4-BE49-F238E27FC236}">
                <a16:creationId xmlns:a16="http://schemas.microsoft.com/office/drawing/2014/main" id="{DA54EB12-79DC-4641-9F24-EC8A02F402DB}"/>
              </a:ext>
            </a:extLst>
          </p:cNvPr>
          <p:cNvSpPr txBox="1"/>
          <p:nvPr/>
        </p:nvSpPr>
        <p:spPr>
          <a:xfrm>
            <a:off x="1763737" y="4427945"/>
            <a:ext cx="4808055" cy="305373"/>
          </a:xfrm>
          <a:prstGeom prst="rect">
            <a:avLst/>
          </a:prstGeom>
          <a:noFill/>
        </p:spPr>
        <p:txBody>
          <a:bodyPr wrap="square" lIns="91440" tIns="45720" rIns="91440" bIns="45720" anchor="ctr">
            <a:noAutofit/>
          </a:bodyPr>
          <a:lstStyle/>
          <a:p>
            <a:r>
              <a:rPr lang="zh-CN" altLang="en-US" b="1" dirty="0"/>
              <a:t>假设给某个站指派的</a:t>
            </a:r>
            <a:r>
              <a:rPr lang="en-US" altLang="zh-CN" b="1" dirty="0"/>
              <a:t>8</a:t>
            </a:r>
            <a:r>
              <a:rPr lang="zh-CN" altLang="en-US" b="1" dirty="0"/>
              <a:t>比特码片序列为</a:t>
            </a:r>
            <a:r>
              <a:rPr lang="en-US" altLang="zh-CN" b="1" dirty="0"/>
              <a:t>01011001</a:t>
            </a:r>
          </a:p>
        </p:txBody>
      </p:sp>
      <p:sp>
        <p:nvSpPr>
          <p:cNvPr id="32" name="íşlïḍè">
            <a:extLst>
              <a:ext uri="{FF2B5EF4-FFF2-40B4-BE49-F238E27FC236}">
                <a16:creationId xmlns:a16="http://schemas.microsoft.com/office/drawing/2014/main" id="{FC76E0EF-40E3-4B17-B249-48EE30A67453}"/>
              </a:ext>
            </a:extLst>
          </p:cNvPr>
          <p:cNvSpPr txBox="1"/>
          <p:nvPr/>
        </p:nvSpPr>
        <p:spPr>
          <a:xfrm>
            <a:off x="2250873" y="4793971"/>
            <a:ext cx="1798613" cy="305373"/>
          </a:xfrm>
          <a:prstGeom prst="rect">
            <a:avLst/>
          </a:prstGeom>
          <a:noFill/>
        </p:spPr>
        <p:txBody>
          <a:bodyPr wrap="square" lIns="91440" tIns="45720" rIns="91440" bIns="45720" anchor="ctr">
            <a:noAutofit/>
          </a:bodyPr>
          <a:lstStyle/>
          <a:p>
            <a:r>
              <a:rPr lang="zh-CN" altLang="en-US" b="1" dirty="0"/>
              <a:t>该站发送比特</a:t>
            </a:r>
            <a:r>
              <a:rPr lang="en-US" altLang="zh-CN" b="1" dirty="0"/>
              <a:t>1</a:t>
            </a:r>
            <a:r>
              <a:rPr lang="zh-CN" altLang="en-US" b="1" dirty="0"/>
              <a:t>：</a:t>
            </a:r>
            <a:endParaRPr lang="en-US" altLang="zh-CN" b="1" dirty="0"/>
          </a:p>
        </p:txBody>
      </p:sp>
      <p:sp>
        <p:nvSpPr>
          <p:cNvPr id="33" name="íşlïḍè">
            <a:extLst>
              <a:ext uri="{FF2B5EF4-FFF2-40B4-BE49-F238E27FC236}">
                <a16:creationId xmlns:a16="http://schemas.microsoft.com/office/drawing/2014/main" id="{F1950589-699C-4D08-9CB9-36DAA1548EA4}"/>
              </a:ext>
            </a:extLst>
          </p:cNvPr>
          <p:cNvSpPr txBox="1"/>
          <p:nvPr/>
        </p:nvSpPr>
        <p:spPr>
          <a:xfrm>
            <a:off x="3955134" y="4793970"/>
            <a:ext cx="3662146" cy="305373"/>
          </a:xfrm>
          <a:prstGeom prst="rect">
            <a:avLst/>
          </a:prstGeom>
          <a:noFill/>
        </p:spPr>
        <p:txBody>
          <a:bodyPr wrap="square" lIns="91440" tIns="45720" rIns="91440" bIns="45720" anchor="ctr">
            <a:noAutofit/>
          </a:bodyPr>
          <a:lstStyle/>
          <a:p>
            <a:r>
              <a:rPr lang="zh-CN" altLang="en-US" b="1" dirty="0"/>
              <a:t>发送自己的</a:t>
            </a:r>
            <a:r>
              <a:rPr lang="en-US" altLang="zh-CN" b="1" dirty="0"/>
              <a:t>8</a:t>
            </a:r>
            <a:r>
              <a:rPr lang="zh-CN" altLang="en-US" b="1" dirty="0"/>
              <a:t>比特码片序列</a:t>
            </a:r>
            <a:r>
              <a:rPr lang="en-US" altLang="zh-CN" b="1" dirty="0"/>
              <a:t>01011001</a:t>
            </a:r>
          </a:p>
        </p:txBody>
      </p:sp>
      <p:sp>
        <p:nvSpPr>
          <p:cNvPr id="34" name="íşlïḍè">
            <a:extLst>
              <a:ext uri="{FF2B5EF4-FFF2-40B4-BE49-F238E27FC236}">
                <a16:creationId xmlns:a16="http://schemas.microsoft.com/office/drawing/2014/main" id="{FF81D21E-6D11-47BB-AF55-6EBC48573DA9}"/>
              </a:ext>
            </a:extLst>
          </p:cNvPr>
          <p:cNvSpPr txBox="1"/>
          <p:nvPr/>
        </p:nvSpPr>
        <p:spPr>
          <a:xfrm>
            <a:off x="2260503" y="5159995"/>
            <a:ext cx="1798613" cy="305373"/>
          </a:xfrm>
          <a:prstGeom prst="rect">
            <a:avLst/>
          </a:prstGeom>
          <a:noFill/>
        </p:spPr>
        <p:txBody>
          <a:bodyPr wrap="square" lIns="91440" tIns="45720" rIns="91440" bIns="45720" anchor="ctr">
            <a:noAutofit/>
          </a:bodyPr>
          <a:lstStyle/>
          <a:p>
            <a:r>
              <a:rPr lang="zh-CN" altLang="en-US" b="1" dirty="0"/>
              <a:t>该站发送比特</a:t>
            </a:r>
            <a:r>
              <a:rPr lang="en-US" altLang="zh-CN" b="1" dirty="0"/>
              <a:t>0</a:t>
            </a:r>
            <a:r>
              <a:rPr lang="zh-CN" altLang="en-US" b="1" dirty="0"/>
              <a:t>：</a:t>
            </a:r>
            <a:endParaRPr lang="en-US" altLang="zh-CN" b="1" dirty="0"/>
          </a:p>
        </p:txBody>
      </p:sp>
      <p:sp>
        <p:nvSpPr>
          <p:cNvPr id="35" name="íşlïḍè">
            <a:extLst>
              <a:ext uri="{FF2B5EF4-FFF2-40B4-BE49-F238E27FC236}">
                <a16:creationId xmlns:a16="http://schemas.microsoft.com/office/drawing/2014/main" id="{0D3A753E-9AD3-4463-83BE-A7FDE4090777}"/>
              </a:ext>
            </a:extLst>
          </p:cNvPr>
          <p:cNvSpPr txBox="1"/>
          <p:nvPr/>
        </p:nvSpPr>
        <p:spPr>
          <a:xfrm>
            <a:off x="3964764" y="5159994"/>
            <a:ext cx="5230938" cy="305373"/>
          </a:xfrm>
          <a:prstGeom prst="rect">
            <a:avLst/>
          </a:prstGeom>
          <a:noFill/>
        </p:spPr>
        <p:txBody>
          <a:bodyPr wrap="square" lIns="91440" tIns="45720" rIns="91440" bIns="45720" anchor="ctr">
            <a:noAutofit/>
          </a:bodyPr>
          <a:lstStyle/>
          <a:p>
            <a:r>
              <a:rPr lang="zh-CN" altLang="en-US" b="1" dirty="0"/>
              <a:t>发送自己的</a:t>
            </a:r>
            <a:r>
              <a:rPr lang="en-US" altLang="zh-CN" b="1" dirty="0"/>
              <a:t>8</a:t>
            </a:r>
            <a:r>
              <a:rPr lang="zh-CN" altLang="en-US" b="1" dirty="0"/>
              <a:t>比特码片序列</a:t>
            </a:r>
            <a:r>
              <a:rPr lang="en-US" altLang="zh-CN" b="1" dirty="0"/>
              <a:t>01011001</a:t>
            </a:r>
            <a:r>
              <a:rPr lang="zh-CN" altLang="en-US" b="1" dirty="0"/>
              <a:t>的反码</a:t>
            </a:r>
            <a:r>
              <a:rPr lang="en-US" altLang="zh-CN" b="1" dirty="0"/>
              <a:t>10100110</a:t>
            </a:r>
          </a:p>
        </p:txBody>
      </p:sp>
      <p:sp>
        <p:nvSpPr>
          <p:cNvPr id="37" name="íşlïḍè">
            <a:extLst>
              <a:ext uri="{FF2B5EF4-FFF2-40B4-BE49-F238E27FC236}">
                <a16:creationId xmlns:a16="http://schemas.microsoft.com/office/drawing/2014/main" id="{9ACD6398-A413-44F2-80F1-42EB568CA5CB}"/>
              </a:ext>
            </a:extLst>
          </p:cNvPr>
          <p:cNvSpPr txBox="1"/>
          <p:nvPr/>
        </p:nvSpPr>
        <p:spPr>
          <a:xfrm>
            <a:off x="1763736" y="5580655"/>
            <a:ext cx="8858000" cy="305373"/>
          </a:xfrm>
          <a:prstGeom prst="rect">
            <a:avLst/>
          </a:prstGeom>
          <a:noFill/>
        </p:spPr>
        <p:txBody>
          <a:bodyPr wrap="square" lIns="91440" tIns="45720" rIns="91440" bIns="45720" anchor="ctr">
            <a:noAutofit/>
          </a:bodyPr>
          <a:lstStyle/>
          <a:p>
            <a:r>
              <a:rPr lang="zh-CN" altLang="en-US" b="1" dirty="0"/>
              <a:t>将码片序列中的比特</a:t>
            </a:r>
            <a:r>
              <a:rPr lang="en-US" altLang="zh-CN" b="1" dirty="0"/>
              <a:t>0</a:t>
            </a:r>
            <a:r>
              <a:rPr lang="zh-CN" altLang="en-US" b="1" dirty="0"/>
              <a:t>记为</a:t>
            </a:r>
            <a:r>
              <a:rPr lang="en-US" altLang="zh-CN" b="1" dirty="0"/>
              <a:t>-1</a:t>
            </a:r>
            <a:r>
              <a:rPr lang="zh-CN" altLang="en-US" b="1" dirty="0"/>
              <a:t>，而比特</a:t>
            </a:r>
            <a:r>
              <a:rPr lang="en-US" altLang="zh-CN" b="1" dirty="0"/>
              <a:t>1</a:t>
            </a:r>
            <a:r>
              <a:rPr lang="zh-CN" altLang="en-US" b="1" dirty="0"/>
              <a:t>记为</a:t>
            </a:r>
            <a:r>
              <a:rPr lang="en-US" altLang="zh-CN" b="1" dirty="0"/>
              <a:t>+1</a:t>
            </a:r>
            <a:r>
              <a:rPr lang="zh-CN" altLang="en-US" b="1" dirty="0"/>
              <a:t>，可写出码片序列相应的</a:t>
            </a:r>
            <a:r>
              <a:rPr lang="zh-CN" altLang="en-US" b="1" dirty="0">
                <a:solidFill>
                  <a:schemeClr val="accent1">
                    <a:lumMod val="75000"/>
                  </a:schemeClr>
                </a:solidFill>
              </a:rPr>
              <a:t>码片向量</a:t>
            </a:r>
            <a:r>
              <a:rPr lang="zh-CN" altLang="en-US" b="1" dirty="0"/>
              <a:t>。</a:t>
            </a:r>
            <a:endParaRPr lang="en-US" altLang="zh-CN" b="1" dirty="0"/>
          </a:p>
        </p:txBody>
      </p:sp>
      <p:sp>
        <p:nvSpPr>
          <p:cNvPr id="39" name="íşlïḍè">
            <a:extLst>
              <a:ext uri="{FF2B5EF4-FFF2-40B4-BE49-F238E27FC236}">
                <a16:creationId xmlns:a16="http://schemas.microsoft.com/office/drawing/2014/main" id="{0C33EC05-4FCF-4208-A735-886AD47656A6}"/>
              </a:ext>
            </a:extLst>
          </p:cNvPr>
          <p:cNvSpPr txBox="1"/>
          <p:nvPr/>
        </p:nvSpPr>
        <p:spPr>
          <a:xfrm>
            <a:off x="1773282" y="5925184"/>
            <a:ext cx="8858000" cy="305373"/>
          </a:xfrm>
          <a:prstGeom prst="rect">
            <a:avLst/>
          </a:prstGeom>
          <a:noFill/>
        </p:spPr>
        <p:txBody>
          <a:bodyPr wrap="square" lIns="91440" tIns="45720" rIns="91440" bIns="45720" anchor="ctr">
            <a:noAutofit/>
          </a:bodyPr>
          <a:lstStyle/>
          <a:p>
            <a:r>
              <a:rPr lang="zh-CN" altLang="en-US" b="1" dirty="0"/>
              <a:t>在本例中，该站的码片向量为（</a:t>
            </a:r>
            <a:r>
              <a:rPr lang="en-US" altLang="zh-CN" b="1" dirty="0"/>
              <a:t>-1 +1 -1 +1 +1 -1 -1 +1</a:t>
            </a:r>
            <a:r>
              <a:rPr lang="zh-CN" altLang="en-US" b="1" dirty="0"/>
              <a:t>）。</a:t>
            </a:r>
            <a:endParaRPr lang="en-US" altLang="zh-CN" b="1" dirty="0"/>
          </a:p>
        </p:txBody>
      </p:sp>
    </p:spTree>
    <p:custDataLst>
      <p:tags r:id="rId1"/>
    </p:custDataLst>
    <p:extLst>
      <p:ext uri="{BB962C8B-B14F-4D97-AF65-F5344CB8AC3E}">
        <p14:creationId xmlns:p14="http://schemas.microsoft.com/office/powerpoint/2010/main" val="3008012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 calcmode="lin" valueType="num">
                                      <p:cBhvr>
                                        <p:cTn id="9" dur="500" fill="hold"/>
                                        <p:tgtEl>
                                          <p:spTgt spid="18"/>
                                        </p:tgtEl>
                                        <p:attrNameLst>
                                          <p:attrName>style.rotation</p:attrName>
                                        </p:attrNameLst>
                                      </p:cBhvr>
                                      <p:tavLst>
                                        <p:tav tm="0">
                                          <p:val>
                                            <p:fltVal val="360"/>
                                          </p:val>
                                        </p:tav>
                                        <p:tav tm="100000">
                                          <p:val>
                                            <p:fltVal val="0"/>
                                          </p:val>
                                        </p:tav>
                                      </p:tavLst>
                                    </p:anim>
                                    <p:animEffect transition="in" filter="fade">
                                      <p:cBhvr>
                                        <p:cTn id="10" dur="500"/>
                                        <p:tgtEl>
                                          <p:spTgt spid="18"/>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9"/>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21"/>
                                        </p:tgtEl>
                                        <p:attrNameLst>
                                          <p:attrName>style.visibility</p:attrName>
                                        </p:attrNameLst>
                                      </p:cBhvr>
                                      <p:to>
                                        <p:strVal val="visible"/>
                                      </p:to>
                                    </p:set>
                                    <p:anim calcmode="lin" valueType="num">
                                      <p:cBhvr>
                                        <p:cTn id="18" dur="500" fill="hold"/>
                                        <p:tgtEl>
                                          <p:spTgt spid="21"/>
                                        </p:tgtEl>
                                        <p:attrNameLst>
                                          <p:attrName>ppt_w</p:attrName>
                                        </p:attrNameLst>
                                      </p:cBhvr>
                                      <p:tavLst>
                                        <p:tav tm="0">
                                          <p:val>
                                            <p:fltVal val="0"/>
                                          </p:val>
                                        </p:tav>
                                        <p:tav tm="100000">
                                          <p:val>
                                            <p:strVal val="#ppt_w"/>
                                          </p:val>
                                        </p:tav>
                                      </p:tavLst>
                                    </p:anim>
                                    <p:anim calcmode="lin" valueType="num">
                                      <p:cBhvr>
                                        <p:cTn id="19" dur="500" fill="hold"/>
                                        <p:tgtEl>
                                          <p:spTgt spid="21"/>
                                        </p:tgtEl>
                                        <p:attrNameLst>
                                          <p:attrName>ppt_h</p:attrName>
                                        </p:attrNameLst>
                                      </p:cBhvr>
                                      <p:tavLst>
                                        <p:tav tm="0">
                                          <p:val>
                                            <p:fltVal val="0"/>
                                          </p:val>
                                        </p:tav>
                                        <p:tav tm="100000">
                                          <p:val>
                                            <p:strVal val="#ppt_h"/>
                                          </p:val>
                                        </p:tav>
                                      </p:tavLst>
                                    </p:anim>
                                    <p:anim calcmode="lin" valueType="num">
                                      <p:cBhvr>
                                        <p:cTn id="20" dur="500" fill="hold"/>
                                        <p:tgtEl>
                                          <p:spTgt spid="21"/>
                                        </p:tgtEl>
                                        <p:attrNameLst>
                                          <p:attrName>style.rotation</p:attrName>
                                        </p:attrNameLst>
                                      </p:cBhvr>
                                      <p:tavLst>
                                        <p:tav tm="0">
                                          <p:val>
                                            <p:fltVal val="360"/>
                                          </p:val>
                                        </p:tav>
                                        <p:tav tm="100000">
                                          <p:val>
                                            <p:fltVal val="0"/>
                                          </p:val>
                                        </p:tav>
                                      </p:tavLst>
                                    </p:anim>
                                    <p:animEffect transition="in" filter="fade">
                                      <p:cBhvr>
                                        <p:cTn id="21" dur="500"/>
                                        <p:tgtEl>
                                          <p:spTgt spid="21"/>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p:cTn id="29" dur="500" fill="hold"/>
                                        <p:tgtEl>
                                          <p:spTgt spid="26"/>
                                        </p:tgtEl>
                                        <p:attrNameLst>
                                          <p:attrName>ppt_w</p:attrName>
                                        </p:attrNameLst>
                                      </p:cBhvr>
                                      <p:tavLst>
                                        <p:tav tm="0">
                                          <p:val>
                                            <p:fltVal val="0"/>
                                          </p:val>
                                        </p:tav>
                                        <p:tav tm="100000">
                                          <p:val>
                                            <p:strVal val="#ppt_w"/>
                                          </p:val>
                                        </p:tav>
                                      </p:tavLst>
                                    </p:anim>
                                    <p:anim calcmode="lin" valueType="num">
                                      <p:cBhvr>
                                        <p:cTn id="30" dur="500" fill="hold"/>
                                        <p:tgtEl>
                                          <p:spTgt spid="26"/>
                                        </p:tgtEl>
                                        <p:attrNameLst>
                                          <p:attrName>ppt_h</p:attrName>
                                        </p:attrNameLst>
                                      </p:cBhvr>
                                      <p:tavLst>
                                        <p:tav tm="0">
                                          <p:val>
                                            <p:fltVal val="0"/>
                                          </p:val>
                                        </p:tav>
                                        <p:tav tm="100000">
                                          <p:val>
                                            <p:strVal val="#ppt_h"/>
                                          </p:val>
                                        </p:tav>
                                      </p:tavLst>
                                    </p:anim>
                                    <p:anim calcmode="lin" valueType="num">
                                      <p:cBhvr>
                                        <p:cTn id="31" dur="500" fill="hold"/>
                                        <p:tgtEl>
                                          <p:spTgt spid="26"/>
                                        </p:tgtEl>
                                        <p:attrNameLst>
                                          <p:attrName>style.rotation</p:attrName>
                                        </p:attrNameLst>
                                      </p:cBhvr>
                                      <p:tavLst>
                                        <p:tav tm="0">
                                          <p:val>
                                            <p:fltVal val="360"/>
                                          </p:val>
                                        </p:tav>
                                        <p:tav tm="100000">
                                          <p:val>
                                            <p:fltVal val="0"/>
                                          </p:val>
                                        </p:tav>
                                      </p:tavLst>
                                    </p:anim>
                                    <p:animEffect transition="in" filter="fade">
                                      <p:cBhvr>
                                        <p:cTn id="32" dur="500"/>
                                        <p:tgtEl>
                                          <p:spTgt spid="26"/>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27"/>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49" presetClass="entr" presetSubtype="0" decel="100000" fill="hold" grpId="0" nodeType="clickEffect">
                                  <p:stCondLst>
                                    <p:cond delay="0"/>
                                  </p:stCondLst>
                                  <p:childTnLst>
                                    <p:set>
                                      <p:cBhvr>
                                        <p:cTn id="39" dur="1" fill="hold">
                                          <p:stCondLst>
                                            <p:cond delay="0"/>
                                          </p:stCondLst>
                                        </p:cTn>
                                        <p:tgtEl>
                                          <p:spTgt spid="28"/>
                                        </p:tgtEl>
                                        <p:attrNameLst>
                                          <p:attrName>style.visibility</p:attrName>
                                        </p:attrNameLst>
                                      </p:cBhvr>
                                      <p:to>
                                        <p:strVal val="visible"/>
                                      </p:to>
                                    </p:set>
                                    <p:anim calcmode="lin" valueType="num">
                                      <p:cBhvr>
                                        <p:cTn id="40" dur="500" fill="hold"/>
                                        <p:tgtEl>
                                          <p:spTgt spid="28"/>
                                        </p:tgtEl>
                                        <p:attrNameLst>
                                          <p:attrName>ppt_w</p:attrName>
                                        </p:attrNameLst>
                                      </p:cBhvr>
                                      <p:tavLst>
                                        <p:tav tm="0">
                                          <p:val>
                                            <p:fltVal val="0"/>
                                          </p:val>
                                        </p:tav>
                                        <p:tav tm="100000">
                                          <p:val>
                                            <p:strVal val="#ppt_w"/>
                                          </p:val>
                                        </p:tav>
                                      </p:tavLst>
                                    </p:anim>
                                    <p:anim calcmode="lin" valueType="num">
                                      <p:cBhvr>
                                        <p:cTn id="41" dur="500" fill="hold"/>
                                        <p:tgtEl>
                                          <p:spTgt spid="28"/>
                                        </p:tgtEl>
                                        <p:attrNameLst>
                                          <p:attrName>ppt_h</p:attrName>
                                        </p:attrNameLst>
                                      </p:cBhvr>
                                      <p:tavLst>
                                        <p:tav tm="0">
                                          <p:val>
                                            <p:fltVal val="0"/>
                                          </p:val>
                                        </p:tav>
                                        <p:tav tm="100000">
                                          <p:val>
                                            <p:strVal val="#ppt_h"/>
                                          </p:val>
                                        </p:tav>
                                      </p:tavLst>
                                    </p:anim>
                                    <p:anim calcmode="lin" valueType="num">
                                      <p:cBhvr>
                                        <p:cTn id="42" dur="500" fill="hold"/>
                                        <p:tgtEl>
                                          <p:spTgt spid="28"/>
                                        </p:tgtEl>
                                        <p:attrNameLst>
                                          <p:attrName>style.rotation</p:attrName>
                                        </p:attrNameLst>
                                      </p:cBhvr>
                                      <p:tavLst>
                                        <p:tav tm="0">
                                          <p:val>
                                            <p:fltVal val="360"/>
                                          </p:val>
                                        </p:tav>
                                        <p:tav tm="100000">
                                          <p:val>
                                            <p:fltVal val="0"/>
                                          </p:val>
                                        </p:tav>
                                      </p:tavLst>
                                    </p:anim>
                                    <p:animEffect transition="in" filter="fade">
                                      <p:cBhvr>
                                        <p:cTn id="43" dur="500"/>
                                        <p:tgtEl>
                                          <p:spTgt spid="28"/>
                                        </p:tgtEl>
                                      </p:cBhvr>
                                    </p:animEffect>
                                  </p:childTnLst>
                                </p:cTn>
                              </p:par>
                            </p:childTnLst>
                          </p:cTn>
                        </p:par>
                        <p:par>
                          <p:cTn id="44" fill="hold">
                            <p:stCondLst>
                              <p:cond delay="500"/>
                            </p:stCondLst>
                            <p:childTnLst>
                              <p:par>
                                <p:cTn id="45" presetID="1" presetClass="entr" presetSubtype="0" fill="hold" grpId="0" nodeType="afterEffect">
                                  <p:stCondLst>
                                    <p:cond delay="0"/>
                                  </p:stCondLst>
                                  <p:iterate type="lt">
                                    <p:tmAbs val="100"/>
                                  </p:iterate>
                                  <p:childTnLst>
                                    <p:set>
                                      <p:cBhvr>
                                        <p:cTn id="46" dur="1" fill="hold">
                                          <p:stCondLst>
                                            <p:cond delay="0"/>
                                          </p:stCondLst>
                                        </p:cTn>
                                        <p:tgtEl>
                                          <p:spTgt spid="2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22" presetClass="entr" presetSubtype="1" fill="hold" nodeType="clickEffect">
                                  <p:stCondLst>
                                    <p:cond delay="0"/>
                                  </p:stCondLst>
                                  <p:childTnLst>
                                    <p:set>
                                      <p:cBhvr>
                                        <p:cTn id="50" dur="1" fill="hold">
                                          <p:stCondLst>
                                            <p:cond delay="0"/>
                                          </p:stCondLst>
                                        </p:cTn>
                                        <p:tgtEl>
                                          <p:spTgt spid="3"/>
                                        </p:tgtEl>
                                        <p:attrNameLst>
                                          <p:attrName>style.visibility</p:attrName>
                                        </p:attrNameLst>
                                      </p:cBhvr>
                                      <p:to>
                                        <p:strVal val="visible"/>
                                      </p:to>
                                    </p:set>
                                    <p:animEffect transition="in" filter="wipe(up)">
                                      <p:cBhvr>
                                        <p:cTn id="51" dur="500"/>
                                        <p:tgtEl>
                                          <p:spTgt spid="3"/>
                                        </p:tgtEl>
                                      </p:cBhvr>
                                    </p:animEffec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iterate type="lt">
                                    <p:tmAbs val="100"/>
                                  </p:iterate>
                                  <p:childTnLst>
                                    <p:set>
                                      <p:cBhvr>
                                        <p:cTn id="55" dur="1" fill="hold">
                                          <p:stCondLst>
                                            <p:cond delay="0"/>
                                          </p:stCondLst>
                                        </p:cTn>
                                        <p:tgtEl>
                                          <p:spTgt spid="31"/>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iterate type="lt">
                                    <p:tmAbs val="100"/>
                                  </p:iterate>
                                  <p:childTnLst>
                                    <p:set>
                                      <p:cBhvr>
                                        <p:cTn id="59" dur="1" fill="hold">
                                          <p:stCondLst>
                                            <p:cond delay="0"/>
                                          </p:stCondLst>
                                        </p:cTn>
                                        <p:tgtEl>
                                          <p:spTgt spid="32"/>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iterate type="lt">
                                    <p:tmAbs val="100"/>
                                  </p:iterate>
                                  <p:childTnLst>
                                    <p:set>
                                      <p:cBhvr>
                                        <p:cTn id="63" dur="1" fill="hold">
                                          <p:stCondLst>
                                            <p:cond delay="0"/>
                                          </p:stCondLst>
                                        </p:cTn>
                                        <p:tgtEl>
                                          <p:spTgt spid="33"/>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iterate type="lt">
                                    <p:tmAbs val="100"/>
                                  </p:iterate>
                                  <p:childTnLst>
                                    <p:set>
                                      <p:cBhvr>
                                        <p:cTn id="67" dur="1" fill="hold">
                                          <p:stCondLst>
                                            <p:cond delay="0"/>
                                          </p:stCondLst>
                                        </p:cTn>
                                        <p:tgtEl>
                                          <p:spTgt spid="34"/>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iterate type="lt">
                                    <p:tmAbs val="100"/>
                                  </p:iterate>
                                  <p:childTnLst>
                                    <p:set>
                                      <p:cBhvr>
                                        <p:cTn id="71" dur="1" fill="hold">
                                          <p:stCondLst>
                                            <p:cond delay="0"/>
                                          </p:stCondLst>
                                        </p:cTn>
                                        <p:tgtEl>
                                          <p:spTgt spid="35"/>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iterate type="lt">
                                    <p:tmAbs val="100"/>
                                  </p:iterate>
                                  <p:childTnLst>
                                    <p:set>
                                      <p:cBhvr>
                                        <p:cTn id="75" dur="1" fill="hold">
                                          <p:stCondLst>
                                            <p:cond delay="0"/>
                                          </p:stCondLst>
                                        </p:cTn>
                                        <p:tgtEl>
                                          <p:spTgt spid="37"/>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iterate type="lt">
                                    <p:tmAbs val="100"/>
                                  </p:iterate>
                                  <p:childTnLst>
                                    <p:set>
                                      <p:cBhvr>
                                        <p:cTn id="79"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21" grpId="0" animBg="1"/>
      <p:bldP spid="23" grpId="0"/>
      <p:bldP spid="26" grpId="0" animBg="1"/>
      <p:bldP spid="27" grpId="0"/>
      <p:bldP spid="28" grpId="0" animBg="1"/>
      <p:bldP spid="29" grpId="0"/>
      <p:bldP spid="31" grpId="0"/>
      <p:bldP spid="32" grpId="0"/>
      <p:bldP spid="33" grpId="0"/>
      <p:bldP spid="34" grpId="0"/>
      <p:bldP spid="35" grpId="0"/>
      <p:bldP spid="37" grpId="0"/>
      <p:bldP spid="39" grpId="0"/>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8" name="矩形 17">
            <a:extLst>
              <a:ext uri="{FF2B5EF4-FFF2-40B4-BE49-F238E27FC236}">
                <a16:creationId xmlns:a16="http://schemas.microsoft.com/office/drawing/2014/main" id="{1CB311DF-53D1-4FF2-BD38-6B86F2AA7E31}"/>
              </a:ext>
            </a:extLst>
          </p:cNvPr>
          <p:cNvSpPr/>
          <p:nvPr/>
        </p:nvSpPr>
        <p:spPr>
          <a:xfrm>
            <a:off x="1049951" y="2102086"/>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íşlïḍè">
            <a:extLst>
              <a:ext uri="{FF2B5EF4-FFF2-40B4-BE49-F238E27FC236}">
                <a16:creationId xmlns:a16="http://schemas.microsoft.com/office/drawing/2014/main" id="{3F58BB0C-BCB8-423A-8020-6C5895A76ACA}"/>
              </a:ext>
            </a:extLst>
          </p:cNvPr>
          <p:cNvSpPr txBox="1"/>
          <p:nvPr/>
        </p:nvSpPr>
        <p:spPr>
          <a:xfrm>
            <a:off x="1341914" y="2053689"/>
            <a:ext cx="10385030" cy="619146"/>
          </a:xfrm>
          <a:prstGeom prst="rect">
            <a:avLst/>
          </a:prstGeom>
          <a:noFill/>
        </p:spPr>
        <p:txBody>
          <a:bodyPr wrap="square" lIns="91440" tIns="45720" rIns="91440" bIns="45720" anchor="ctr">
            <a:noAutofit/>
          </a:bodyPr>
          <a:lstStyle/>
          <a:p>
            <a:r>
              <a:rPr lang="zh-CN" altLang="en-US" b="1" dirty="0"/>
              <a:t>如果有两个或多个站同时发送数据，则信道中的信号就是这些站各自所发送一系列码片序列或码片序列反码的</a:t>
            </a:r>
            <a:r>
              <a:rPr lang="zh-CN" altLang="en-US" b="1" dirty="0">
                <a:solidFill>
                  <a:schemeClr val="accent1">
                    <a:lumMod val="75000"/>
                  </a:schemeClr>
                </a:solidFill>
              </a:rPr>
              <a:t>叠加</a:t>
            </a:r>
            <a:r>
              <a:rPr lang="zh-CN" altLang="en-US" b="1" dirty="0"/>
              <a:t>。为了从信道中</a:t>
            </a:r>
            <a:r>
              <a:rPr lang="zh-CN" altLang="en-US" b="1" dirty="0">
                <a:solidFill>
                  <a:schemeClr val="accent1">
                    <a:lumMod val="75000"/>
                  </a:schemeClr>
                </a:solidFill>
              </a:rPr>
              <a:t>分离</a:t>
            </a:r>
            <a:r>
              <a:rPr lang="zh-CN" altLang="en-US" b="1" dirty="0"/>
              <a:t>出每个站的信号，给每个站</a:t>
            </a:r>
            <a:r>
              <a:rPr lang="zh-CN" altLang="en-US" b="1" dirty="0">
                <a:solidFill>
                  <a:schemeClr val="accent1">
                    <a:lumMod val="75000"/>
                  </a:schemeClr>
                </a:solidFill>
              </a:rPr>
              <a:t>指派码片序列</a:t>
            </a:r>
            <a:r>
              <a:rPr lang="zh-CN" altLang="en-US" b="1" dirty="0"/>
              <a:t>时，必须遵循以下规则：</a:t>
            </a:r>
            <a:endParaRPr lang="en-US" altLang="zh-CN" b="1" dirty="0"/>
          </a:p>
        </p:txBody>
      </p:sp>
      <p:sp>
        <p:nvSpPr>
          <p:cNvPr id="41" name="矩形 40">
            <a:extLst>
              <a:ext uri="{FF2B5EF4-FFF2-40B4-BE49-F238E27FC236}">
                <a16:creationId xmlns:a16="http://schemas.microsoft.com/office/drawing/2014/main" id="{FBBBBC97-4FC3-4636-903E-DE51ED15FC1D}"/>
              </a:ext>
            </a:extLst>
          </p:cNvPr>
          <p:cNvSpPr/>
          <p:nvPr/>
        </p:nvSpPr>
        <p:spPr>
          <a:xfrm>
            <a:off x="1443493" y="2766412"/>
            <a:ext cx="256976" cy="2569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íşlïḍè">
            <a:extLst>
              <a:ext uri="{FF2B5EF4-FFF2-40B4-BE49-F238E27FC236}">
                <a16:creationId xmlns:a16="http://schemas.microsoft.com/office/drawing/2014/main" id="{179474A5-290F-424B-882D-7103C093FCEC}"/>
              </a:ext>
            </a:extLst>
          </p:cNvPr>
          <p:cNvSpPr txBox="1"/>
          <p:nvPr/>
        </p:nvSpPr>
        <p:spPr>
          <a:xfrm>
            <a:off x="1735457" y="2742506"/>
            <a:ext cx="7672494" cy="305373"/>
          </a:xfrm>
          <a:prstGeom prst="rect">
            <a:avLst/>
          </a:prstGeom>
          <a:noFill/>
        </p:spPr>
        <p:txBody>
          <a:bodyPr wrap="square" lIns="91440" tIns="45720" rIns="91440" bIns="45720" anchor="ctr">
            <a:noAutofit/>
          </a:bodyPr>
          <a:lstStyle/>
          <a:p>
            <a:r>
              <a:rPr lang="zh-CN" altLang="en-US" b="1" dirty="0"/>
              <a:t>分配给每个站的</a:t>
            </a:r>
            <a:r>
              <a:rPr lang="zh-CN" altLang="en-US" b="1" dirty="0">
                <a:solidFill>
                  <a:schemeClr val="accent1">
                    <a:lumMod val="75000"/>
                  </a:schemeClr>
                </a:solidFill>
              </a:rPr>
              <a:t>码片序列必须各不相同</a:t>
            </a:r>
            <a:r>
              <a:rPr lang="zh-CN" altLang="en-US" b="1" dirty="0"/>
              <a:t>，实际常采用伪随机码序列。</a:t>
            </a:r>
            <a:endParaRPr lang="en-US" altLang="zh-CN" b="1" dirty="0"/>
          </a:p>
        </p:txBody>
      </p:sp>
      <p:sp>
        <p:nvSpPr>
          <p:cNvPr id="43" name="矩形 42">
            <a:extLst>
              <a:ext uri="{FF2B5EF4-FFF2-40B4-BE49-F238E27FC236}">
                <a16:creationId xmlns:a16="http://schemas.microsoft.com/office/drawing/2014/main" id="{9D802E6B-4407-4BF2-A1AF-0FB50D067A7D}"/>
              </a:ext>
            </a:extLst>
          </p:cNvPr>
          <p:cNvSpPr/>
          <p:nvPr/>
        </p:nvSpPr>
        <p:spPr>
          <a:xfrm>
            <a:off x="1443493" y="3165362"/>
            <a:ext cx="256976" cy="2569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íşlïḍè">
            <a:extLst>
              <a:ext uri="{FF2B5EF4-FFF2-40B4-BE49-F238E27FC236}">
                <a16:creationId xmlns:a16="http://schemas.microsoft.com/office/drawing/2014/main" id="{DB2E2A05-CB98-4BE7-BCE5-C7FC1E1C7492}"/>
              </a:ext>
            </a:extLst>
          </p:cNvPr>
          <p:cNvSpPr txBox="1"/>
          <p:nvPr/>
        </p:nvSpPr>
        <p:spPr>
          <a:xfrm>
            <a:off x="1735456" y="3141456"/>
            <a:ext cx="9991487" cy="305373"/>
          </a:xfrm>
          <a:prstGeom prst="rect">
            <a:avLst/>
          </a:prstGeom>
          <a:noFill/>
        </p:spPr>
        <p:txBody>
          <a:bodyPr wrap="square" lIns="91440" tIns="45720" rIns="91440" bIns="45720" anchor="ctr">
            <a:noAutofit/>
          </a:bodyPr>
          <a:lstStyle/>
          <a:p>
            <a:r>
              <a:rPr lang="zh-CN" altLang="en-US" b="1" dirty="0"/>
              <a:t>分配给每个站的</a:t>
            </a:r>
            <a:r>
              <a:rPr lang="zh-CN" altLang="en-US" b="1" dirty="0">
                <a:solidFill>
                  <a:schemeClr val="accent1">
                    <a:lumMod val="75000"/>
                  </a:schemeClr>
                </a:solidFill>
              </a:rPr>
              <a:t>码片序列必须相互正交</a:t>
            </a:r>
            <a:r>
              <a:rPr lang="zh-CN" altLang="en-US" b="1" dirty="0"/>
              <a:t>，即各码片序列相应的码片向量之间的</a:t>
            </a:r>
            <a:r>
              <a:rPr lang="zh-CN" altLang="en-US" b="1" dirty="0">
                <a:solidFill>
                  <a:schemeClr val="accent1">
                    <a:lumMod val="75000"/>
                  </a:schemeClr>
                </a:solidFill>
              </a:rPr>
              <a:t>规格化內积为</a:t>
            </a:r>
            <a:r>
              <a:rPr lang="en-US" altLang="zh-CN" b="1" dirty="0">
                <a:solidFill>
                  <a:schemeClr val="accent1">
                    <a:lumMod val="75000"/>
                  </a:schemeClr>
                </a:solidFill>
              </a:rPr>
              <a:t>0</a:t>
            </a:r>
            <a:r>
              <a:rPr lang="zh-CN" altLang="en-US" b="1" dirty="0"/>
              <a:t>。</a:t>
            </a:r>
            <a:endParaRPr lang="en-US" altLang="zh-CN" b="1" dirty="0"/>
          </a:p>
        </p:txBody>
      </p:sp>
      <p:sp>
        <p:nvSpPr>
          <p:cNvPr id="45" name="íşlïḍè">
            <a:extLst>
              <a:ext uri="{FF2B5EF4-FFF2-40B4-BE49-F238E27FC236}">
                <a16:creationId xmlns:a16="http://schemas.microsoft.com/office/drawing/2014/main" id="{A4B9700A-B490-4E43-A479-1CFBFD56FAE0}"/>
              </a:ext>
            </a:extLst>
          </p:cNvPr>
          <p:cNvSpPr txBox="1"/>
          <p:nvPr/>
        </p:nvSpPr>
        <p:spPr>
          <a:xfrm>
            <a:off x="1735456" y="3570175"/>
            <a:ext cx="5966243" cy="305373"/>
          </a:xfrm>
          <a:prstGeom prst="rect">
            <a:avLst/>
          </a:prstGeom>
          <a:noFill/>
        </p:spPr>
        <p:txBody>
          <a:bodyPr wrap="square" lIns="91440" tIns="45720" rIns="91440" bIns="45720" anchor="ctr">
            <a:noAutofit/>
          </a:bodyPr>
          <a:lstStyle/>
          <a:p>
            <a:r>
              <a:rPr lang="zh-CN" altLang="en-US" b="1" dirty="0"/>
              <a:t>令向量</a:t>
            </a:r>
            <a:r>
              <a:rPr lang="en-US" altLang="zh-CN" b="1" dirty="0"/>
              <a:t>A</a:t>
            </a:r>
            <a:r>
              <a:rPr lang="zh-CN" altLang="en-US" b="1" dirty="0"/>
              <a:t>表示站</a:t>
            </a:r>
            <a:r>
              <a:rPr lang="en-US" altLang="zh-CN" b="1" dirty="0"/>
              <a:t>A</a:t>
            </a:r>
            <a:r>
              <a:rPr lang="zh-CN" altLang="en-US" b="1" dirty="0"/>
              <a:t>的码片向量，向量</a:t>
            </a:r>
            <a:r>
              <a:rPr lang="en-US" altLang="zh-CN" b="1" dirty="0"/>
              <a:t>B</a:t>
            </a:r>
            <a:r>
              <a:rPr lang="zh-CN" altLang="en-US" b="1" dirty="0"/>
              <a:t>表示站</a:t>
            </a:r>
            <a:r>
              <a:rPr lang="en-US" altLang="zh-CN" b="1" dirty="0"/>
              <a:t>B</a:t>
            </a:r>
            <a:r>
              <a:rPr lang="zh-CN" altLang="en-US" b="1" dirty="0"/>
              <a:t>的码片向量。</a:t>
            </a:r>
            <a:endParaRPr lang="en-US" altLang="zh-CN" b="1" dirty="0"/>
          </a:p>
        </p:txBody>
      </p:sp>
      <p:sp>
        <p:nvSpPr>
          <p:cNvPr id="46" name="íşlïḍè">
            <a:extLst>
              <a:ext uri="{FF2B5EF4-FFF2-40B4-BE49-F238E27FC236}">
                <a16:creationId xmlns:a16="http://schemas.microsoft.com/office/drawing/2014/main" id="{EAE3F02B-4477-493A-8EFB-E2CBA79596D0}"/>
              </a:ext>
            </a:extLst>
          </p:cNvPr>
          <p:cNvSpPr txBox="1"/>
          <p:nvPr/>
        </p:nvSpPr>
        <p:spPr>
          <a:xfrm>
            <a:off x="1735456" y="3915450"/>
            <a:ext cx="9689831" cy="305373"/>
          </a:xfrm>
          <a:prstGeom prst="rect">
            <a:avLst/>
          </a:prstGeom>
          <a:noFill/>
        </p:spPr>
        <p:txBody>
          <a:bodyPr wrap="square" lIns="91440" tIns="45720" rIns="91440" bIns="45720" anchor="ctr">
            <a:noAutofit/>
          </a:bodyPr>
          <a:lstStyle/>
          <a:p>
            <a:r>
              <a:rPr lang="zh-CN" altLang="en-US" b="1" dirty="0"/>
              <a:t>两个不同站</a:t>
            </a:r>
            <a:r>
              <a:rPr lang="en-US" altLang="zh-CN" b="1" dirty="0"/>
              <a:t>A</a:t>
            </a:r>
            <a:r>
              <a:rPr lang="zh-CN" altLang="en-US" b="1" dirty="0"/>
              <a:t>和</a:t>
            </a:r>
            <a:r>
              <a:rPr lang="en-US" altLang="zh-CN" b="1" dirty="0"/>
              <a:t>B</a:t>
            </a:r>
            <a:r>
              <a:rPr lang="zh-CN" altLang="en-US" b="1" dirty="0"/>
              <a:t>的码片序列相互正交，就是向量</a:t>
            </a:r>
            <a:r>
              <a:rPr lang="en-US" altLang="zh-CN" b="1" dirty="0"/>
              <a:t>A</a:t>
            </a:r>
            <a:r>
              <a:rPr lang="zh-CN" altLang="en-US" b="1" dirty="0"/>
              <a:t>与向量</a:t>
            </a:r>
            <a:r>
              <a:rPr lang="en-US" altLang="zh-CN" b="1" dirty="0"/>
              <a:t>B</a:t>
            </a:r>
            <a:r>
              <a:rPr lang="zh-CN" altLang="en-US" b="1" dirty="0"/>
              <a:t>的规格化內积为</a:t>
            </a:r>
            <a:r>
              <a:rPr lang="en-US" altLang="zh-CN" b="1" dirty="0"/>
              <a:t>0</a:t>
            </a:r>
            <a:r>
              <a:rPr lang="zh-CN" altLang="en-US" b="1" dirty="0"/>
              <a:t>，如下式所示。</a:t>
            </a:r>
            <a:endParaRPr lang="en-US" altLang="zh-CN" b="1" dirty="0"/>
          </a:p>
        </p:txBody>
      </p:sp>
      <mc:AlternateContent xmlns:mc="http://schemas.openxmlformats.org/markup-compatibility/2006" xmlns:a14="http://schemas.microsoft.com/office/drawing/2010/main">
        <mc:Choice Requires="a14">
          <p:sp>
            <p:nvSpPr>
              <p:cNvPr id="47" name="文本框 46">
                <a:extLst>
                  <a:ext uri="{FF2B5EF4-FFF2-40B4-BE49-F238E27FC236}">
                    <a16:creationId xmlns:a16="http://schemas.microsoft.com/office/drawing/2014/main" id="{D3F0938E-1710-4D64-A344-1E424518CCC1}"/>
                  </a:ext>
                </a:extLst>
              </p:cNvPr>
              <p:cNvSpPr txBox="1"/>
              <p:nvPr/>
            </p:nvSpPr>
            <p:spPr>
              <a:xfrm>
                <a:off x="4457372" y="4574126"/>
                <a:ext cx="3277255" cy="84593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b="1" i="1" smtClean="0">
                          <a:latin typeface="Cambria Math" panose="02040503050406030204" pitchFamily="18" charset="0"/>
                        </a:rPr>
                        <m:t>𝐀</m:t>
                      </m:r>
                      <m:r>
                        <a:rPr lang="zh-CN" altLang="en-US" b="1" i="0">
                          <a:latin typeface="Cambria Math" panose="02040503050406030204" pitchFamily="18" charset="0"/>
                        </a:rPr>
                        <m:t>·</m:t>
                      </m:r>
                      <m:r>
                        <a:rPr lang="zh-CN" altLang="en-US" b="1" i="0">
                          <a:latin typeface="Cambria Math" panose="02040503050406030204" pitchFamily="18" charset="0"/>
                        </a:rPr>
                        <m:t>𝐁</m:t>
                      </m:r>
                      <m:r>
                        <a:rPr lang="zh-CN" altLang="en-US" b="1" i="0">
                          <a:latin typeface="Cambria Math" panose="02040503050406030204" pitchFamily="18" charset="0"/>
                        </a:rPr>
                        <m:t>=</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𝐁</m:t>
                              </m:r>
                            </m:e>
                            <m:sub>
                              <m:r>
                                <a:rPr lang="zh-CN" altLang="en-US" b="1" i="0">
                                  <a:latin typeface="Cambria Math" panose="02040503050406030204" pitchFamily="18" charset="0"/>
                                </a:rPr>
                                <m:t>𝐢</m:t>
                              </m:r>
                            </m:sub>
                          </m:sSub>
                          <m:r>
                            <a:rPr lang="zh-CN" altLang="en-US" b="1" i="0">
                              <a:latin typeface="Cambria Math" panose="02040503050406030204" pitchFamily="18" charset="0"/>
                            </a:rPr>
                            <m:t>=</m:t>
                          </m:r>
                          <m:r>
                            <a:rPr lang="zh-CN" altLang="en-US" b="1" i="0">
                              <a:latin typeface="Cambria Math" panose="02040503050406030204" pitchFamily="18" charset="0"/>
                            </a:rPr>
                            <m:t>𝟎</m:t>
                          </m:r>
                        </m:e>
                      </m:nary>
                    </m:oMath>
                  </m:oMathPara>
                </a14:m>
                <a:endParaRPr lang="zh-CN" altLang="en-US" b="1" dirty="0">
                  <a:latin typeface="Cambria Math" panose="02040503050406030204" pitchFamily="18" charset="0"/>
                </a:endParaRPr>
              </a:p>
            </p:txBody>
          </p:sp>
        </mc:Choice>
        <mc:Fallback xmlns="">
          <p:sp>
            <p:nvSpPr>
              <p:cNvPr id="47" name="文本框 46">
                <a:extLst>
                  <a:ext uri="{FF2B5EF4-FFF2-40B4-BE49-F238E27FC236}">
                    <a16:creationId xmlns:a16="http://schemas.microsoft.com/office/drawing/2014/main" id="{D3F0938E-1710-4D64-A344-1E424518CCC1}"/>
                  </a:ext>
                </a:extLst>
              </p:cNvPr>
              <p:cNvSpPr txBox="1">
                <a:spLocks noRot="1" noChangeAspect="1" noMove="1" noResize="1" noEditPoints="1" noAdjustHandles="1" noChangeArrowheads="1" noChangeShapeType="1" noTextEdit="1"/>
              </p:cNvSpPr>
              <p:nvPr/>
            </p:nvSpPr>
            <p:spPr>
              <a:xfrm>
                <a:off x="4457372" y="4574126"/>
                <a:ext cx="3277255" cy="845937"/>
              </a:xfrm>
              <a:prstGeom prst="rect">
                <a:avLst/>
              </a:prstGeom>
              <a:blipFill>
                <a:blip r:embed="rId3"/>
                <a:stretch>
                  <a:fillRect/>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1977678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 calcmode="lin" valueType="num">
                                      <p:cBhvr>
                                        <p:cTn id="9" dur="500" fill="hold"/>
                                        <p:tgtEl>
                                          <p:spTgt spid="18"/>
                                        </p:tgtEl>
                                        <p:attrNameLst>
                                          <p:attrName>style.rotation</p:attrName>
                                        </p:attrNameLst>
                                      </p:cBhvr>
                                      <p:tavLst>
                                        <p:tav tm="0">
                                          <p:val>
                                            <p:fltVal val="360"/>
                                          </p:val>
                                        </p:tav>
                                        <p:tav tm="100000">
                                          <p:val>
                                            <p:fltVal val="0"/>
                                          </p:val>
                                        </p:tav>
                                      </p:tavLst>
                                    </p:anim>
                                    <p:animEffect transition="in" filter="fade">
                                      <p:cBhvr>
                                        <p:cTn id="10" dur="500"/>
                                        <p:tgtEl>
                                          <p:spTgt spid="18"/>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9"/>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41"/>
                                        </p:tgtEl>
                                        <p:attrNameLst>
                                          <p:attrName>style.visibility</p:attrName>
                                        </p:attrNameLst>
                                      </p:cBhvr>
                                      <p:to>
                                        <p:strVal val="visible"/>
                                      </p:to>
                                    </p:set>
                                    <p:anim calcmode="lin" valueType="num">
                                      <p:cBhvr>
                                        <p:cTn id="18" dur="500" fill="hold"/>
                                        <p:tgtEl>
                                          <p:spTgt spid="41"/>
                                        </p:tgtEl>
                                        <p:attrNameLst>
                                          <p:attrName>ppt_w</p:attrName>
                                        </p:attrNameLst>
                                      </p:cBhvr>
                                      <p:tavLst>
                                        <p:tav tm="0">
                                          <p:val>
                                            <p:fltVal val="0"/>
                                          </p:val>
                                        </p:tav>
                                        <p:tav tm="100000">
                                          <p:val>
                                            <p:strVal val="#ppt_w"/>
                                          </p:val>
                                        </p:tav>
                                      </p:tavLst>
                                    </p:anim>
                                    <p:anim calcmode="lin" valueType="num">
                                      <p:cBhvr>
                                        <p:cTn id="19" dur="500" fill="hold"/>
                                        <p:tgtEl>
                                          <p:spTgt spid="41"/>
                                        </p:tgtEl>
                                        <p:attrNameLst>
                                          <p:attrName>ppt_h</p:attrName>
                                        </p:attrNameLst>
                                      </p:cBhvr>
                                      <p:tavLst>
                                        <p:tav tm="0">
                                          <p:val>
                                            <p:fltVal val="0"/>
                                          </p:val>
                                        </p:tav>
                                        <p:tav tm="100000">
                                          <p:val>
                                            <p:strVal val="#ppt_h"/>
                                          </p:val>
                                        </p:tav>
                                      </p:tavLst>
                                    </p:anim>
                                    <p:anim calcmode="lin" valueType="num">
                                      <p:cBhvr>
                                        <p:cTn id="20" dur="500" fill="hold"/>
                                        <p:tgtEl>
                                          <p:spTgt spid="41"/>
                                        </p:tgtEl>
                                        <p:attrNameLst>
                                          <p:attrName>style.rotation</p:attrName>
                                        </p:attrNameLst>
                                      </p:cBhvr>
                                      <p:tavLst>
                                        <p:tav tm="0">
                                          <p:val>
                                            <p:fltVal val="360"/>
                                          </p:val>
                                        </p:tav>
                                        <p:tav tm="100000">
                                          <p:val>
                                            <p:fltVal val="0"/>
                                          </p:val>
                                        </p:tav>
                                      </p:tavLst>
                                    </p:anim>
                                    <p:animEffect transition="in" filter="fade">
                                      <p:cBhvr>
                                        <p:cTn id="21" dur="500"/>
                                        <p:tgtEl>
                                          <p:spTgt spid="41"/>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4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43"/>
                                        </p:tgtEl>
                                        <p:attrNameLst>
                                          <p:attrName>style.visibility</p:attrName>
                                        </p:attrNameLst>
                                      </p:cBhvr>
                                      <p:to>
                                        <p:strVal val="visible"/>
                                      </p:to>
                                    </p:set>
                                    <p:anim calcmode="lin" valueType="num">
                                      <p:cBhvr>
                                        <p:cTn id="29" dur="500" fill="hold"/>
                                        <p:tgtEl>
                                          <p:spTgt spid="43"/>
                                        </p:tgtEl>
                                        <p:attrNameLst>
                                          <p:attrName>ppt_w</p:attrName>
                                        </p:attrNameLst>
                                      </p:cBhvr>
                                      <p:tavLst>
                                        <p:tav tm="0">
                                          <p:val>
                                            <p:fltVal val="0"/>
                                          </p:val>
                                        </p:tav>
                                        <p:tav tm="100000">
                                          <p:val>
                                            <p:strVal val="#ppt_w"/>
                                          </p:val>
                                        </p:tav>
                                      </p:tavLst>
                                    </p:anim>
                                    <p:anim calcmode="lin" valueType="num">
                                      <p:cBhvr>
                                        <p:cTn id="30" dur="500" fill="hold"/>
                                        <p:tgtEl>
                                          <p:spTgt spid="43"/>
                                        </p:tgtEl>
                                        <p:attrNameLst>
                                          <p:attrName>ppt_h</p:attrName>
                                        </p:attrNameLst>
                                      </p:cBhvr>
                                      <p:tavLst>
                                        <p:tav tm="0">
                                          <p:val>
                                            <p:fltVal val="0"/>
                                          </p:val>
                                        </p:tav>
                                        <p:tav tm="100000">
                                          <p:val>
                                            <p:strVal val="#ppt_h"/>
                                          </p:val>
                                        </p:tav>
                                      </p:tavLst>
                                    </p:anim>
                                    <p:anim calcmode="lin" valueType="num">
                                      <p:cBhvr>
                                        <p:cTn id="31" dur="500" fill="hold"/>
                                        <p:tgtEl>
                                          <p:spTgt spid="43"/>
                                        </p:tgtEl>
                                        <p:attrNameLst>
                                          <p:attrName>style.rotation</p:attrName>
                                        </p:attrNameLst>
                                      </p:cBhvr>
                                      <p:tavLst>
                                        <p:tav tm="0">
                                          <p:val>
                                            <p:fltVal val="360"/>
                                          </p:val>
                                        </p:tav>
                                        <p:tav tm="100000">
                                          <p:val>
                                            <p:fltVal val="0"/>
                                          </p:val>
                                        </p:tav>
                                      </p:tavLst>
                                    </p:anim>
                                    <p:animEffect transition="in" filter="fade">
                                      <p:cBhvr>
                                        <p:cTn id="32" dur="500"/>
                                        <p:tgtEl>
                                          <p:spTgt spid="43"/>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44"/>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iterate type="lt">
                                    <p:tmAbs val="100"/>
                                  </p:iterate>
                                  <p:childTnLst>
                                    <p:set>
                                      <p:cBhvr>
                                        <p:cTn id="39" dur="1" fill="hold">
                                          <p:stCondLst>
                                            <p:cond delay="0"/>
                                          </p:stCondLst>
                                        </p:cTn>
                                        <p:tgtEl>
                                          <p:spTgt spid="45"/>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iterate type="lt">
                                    <p:tmAbs val="100"/>
                                  </p:iterate>
                                  <p:childTnLst>
                                    <p:set>
                                      <p:cBhvr>
                                        <p:cTn id="43" dur="1" fill="hold">
                                          <p:stCondLst>
                                            <p:cond delay="0"/>
                                          </p:stCondLst>
                                        </p:cTn>
                                        <p:tgtEl>
                                          <p:spTgt spid="46"/>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47" presetClass="entr" presetSubtype="0" fill="hold" grpId="0" nodeType="clickEffect">
                                  <p:stCondLst>
                                    <p:cond delay="0"/>
                                  </p:stCondLst>
                                  <p:childTnLst>
                                    <p:set>
                                      <p:cBhvr>
                                        <p:cTn id="47" dur="1" fill="hold">
                                          <p:stCondLst>
                                            <p:cond delay="0"/>
                                          </p:stCondLst>
                                        </p:cTn>
                                        <p:tgtEl>
                                          <p:spTgt spid="47"/>
                                        </p:tgtEl>
                                        <p:attrNameLst>
                                          <p:attrName>style.visibility</p:attrName>
                                        </p:attrNameLst>
                                      </p:cBhvr>
                                      <p:to>
                                        <p:strVal val="visible"/>
                                      </p:to>
                                    </p:set>
                                    <p:animEffect transition="in" filter="fade">
                                      <p:cBhvr>
                                        <p:cTn id="48" dur="1000"/>
                                        <p:tgtEl>
                                          <p:spTgt spid="47"/>
                                        </p:tgtEl>
                                      </p:cBhvr>
                                    </p:animEffect>
                                    <p:anim calcmode="lin" valueType="num">
                                      <p:cBhvr>
                                        <p:cTn id="49" dur="1000" fill="hold"/>
                                        <p:tgtEl>
                                          <p:spTgt spid="47"/>
                                        </p:tgtEl>
                                        <p:attrNameLst>
                                          <p:attrName>ppt_x</p:attrName>
                                        </p:attrNameLst>
                                      </p:cBhvr>
                                      <p:tavLst>
                                        <p:tav tm="0">
                                          <p:val>
                                            <p:strVal val="#ppt_x"/>
                                          </p:val>
                                        </p:tav>
                                        <p:tav tm="100000">
                                          <p:val>
                                            <p:strVal val="#ppt_x"/>
                                          </p:val>
                                        </p:tav>
                                      </p:tavLst>
                                    </p:anim>
                                    <p:anim calcmode="lin" valueType="num">
                                      <p:cBhvr>
                                        <p:cTn id="50"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41" grpId="0" animBg="1"/>
      <p:bldP spid="42" grpId="0"/>
      <p:bldP spid="43" grpId="0" animBg="1"/>
      <p:bldP spid="44" grpId="0"/>
      <p:bldP spid="45" grpId="0"/>
      <p:bldP spid="46" grpId="0"/>
      <p:bldP spid="47" grpId="0"/>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mc:AlternateContent xmlns:mc="http://schemas.openxmlformats.org/markup-compatibility/2006" xmlns:a14="http://schemas.microsoft.com/office/drawing/2010/main">
        <mc:Choice Requires="a14">
          <p:sp>
            <p:nvSpPr>
              <p:cNvPr id="47" name="文本框 46">
                <a:extLst>
                  <a:ext uri="{FF2B5EF4-FFF2-40B4-BE49-F238E27FC236}">
                    <a16:creationId xmlns:a16="http://schemas.microsoft.com/office/drawing/2014/main" id="{D3F0938E-1710-4D64-A344-1E424518CCC1}"/>
                  </a:ext>
                </a:extLst>
              </p:cNvPr>
              <p:cNvSpPr txBox="1"/>
              <p:nvPr/>
            </p:nvSpPr>
            <p:spPr>
              <a:xfrm>
                <a:off x="4476226" y="2189143"/>
                <a:ext cx="3277255" cy="84593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b="1" i="1" smtClean="0">
                          <a:latin typeface="Cambria Math" panose="02040503050406030204" pitchFamily="18" charset="0"/>
                        </a:rPr>
                        <m:t>𝐀</m:t>
                      </m:r>
                      <m:r>
                        <a:rPr lang="zh-CN" altLang="en-US" b="1" i="0">
                          <a:latin typeface="Cambria Math" panose="02040503050406030204" pitchFamily="18" charset="0"/>
                        </a:rPr>
                        <m:t>·</m:t>
                      </m:r>
                      <m:r>
                        <a:rPr lang="zh-CN" altLang="en-US" b="1" i="0">
                          <a:latin typeface="Cambria Math" panose="02040503050406030204" pitchFamily="18" charset="0"/>
                        </a:rPr>
                        <m:t>𝐁</m:t>
                      </m:r>
                      <m:r>
                        <a:rPr lang="zh-CN" altLang="en-US" b="1" i="0">
                          <a:latin typeface="Cambria Math" panose="02040503050406030204" pitchFamily="18" charset="0"/>
                        </a:rPr>
                        <m:t>=</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𝐁</m:t>
                              </m:r>
                            </m:e>
                            <m:sub>
                              <m:r>
                                <a:rPr lang="zh-CN" altLang="en-US" b="1" i="0">
                                  <a:latin typeface="Cambria Math" panose="02040503050406030204" pitchFamily="18" charset="0"/>
                                </a:rPr>
                                <m:t>𝐢</m:t>
                              </m:r>
                            </m:sub>
                          </m:sSub>
                          <m:r>
                            <a:rPr lang="zh-CN" altLang="en-US" b="1" i="0">
                              <a:latin typeface="Cambria Math" panose="02040503050406030204" pitchFamily="18" charset="0"/>
                            </a:rPr>
                            <m:t>=</m:t>
                          </m:r>
                          <m:r>
                            <a:rPr lang="zh-CN" altLang="en-US" b="1" i="0">
                              <a:latin typeface="Cambria Math" panose="02040503050406030204" pitchFamily="18" charset="0"/>
                            </a:rPr>
                            <m:t>𝟎</m:t>
                          </m:r>
                        </m:e>
                      </m:nary>
                    </m:oMath>
                  </m:oMathPara>
                </a14:m>
                <a:endParaRPr lang="zh-CN" altLang="en-US" b="1" dirty="0">
                  <a:latin typeface="Cambria Math" panose="02040503050406030204" pitchFamily="18" charset="0"/>
                </a:endParaRPr>
              </a:p>
            </p:txBody>
          </p:sp>
        </mc:Choice>
        <mc:Fallback xmlns="">
          <p:sp>
            <p:nvSpPr>
              <p:cNvPr id="47" name="文本框 46">
                <a:extLst>
                  <a:ext uri="{FF2B5EF4-FFF2-40B4-BE49-F238E27FC236}">
                    <a16:creationId xmlns:a16="http://schemas.microsoft.com/office/drawing/2014/main" id="{D3F0938E-1710-4D64-A344-1E424518CCC1}"/>
                  </a:ext>
                </a:extLst>
              </p:cNvPr>
              <p:cNvSpPr txBox="1">
                <a:spLocks noRot="1" noChangeAspect="1" noMove="1" noResize="1" noEditPoints="1" noAdjustHandles="1" noChangeArrowheads="1" noChangeShapeType="1" noTextEdit="1"/>
              </p:cNvSpPr>
              <p:nvPr/>
            </p:nvSpPr>
            <p:spPr>
              <a:xfrm>
                <a:off x="4476226" y="2189143"/>
                <a:ext cx="3277255" cy="845937"/>
              </a:xfrm>
              <a:prstGeom prst="rect">
                <a:avLst/>
              </a:prstGeom>
              <a:blipFill>
                <a:blip r:embed="rId3"/>
                <a:stretch>
                  <a:fillRect/>
                </a:stretch>
              </a:blipFill>
            </p:spPr>
            <p:txBody>
              <a:bodyPr/>
              <a:lstStyle/>
              <a:p>
                <a:r>
                  <a:rPr lang="zh-CN" altLang="en-US">
                    <a:noFill/>
                  </a:rPr>
                  <a:t> </a:t>
                </a:r>
              </a:p>
            </p:txBody>
          </p:sp>
        </mc:Fallback>
      </mc:AlternateContent>
      <p:grpSp>
        <p:nvGrpSpPr>
          <p:cNvPr id="20" name="组合 19">
            <a:extLst>
              <a:ext uri="{FF2B5EF4-FFF2-40B4-BE49-F238E27FC236}">
                <a16:creationId xmlns:a16="http://schemas.microsoft.com/office/drawing/2014/main" id="{751DAFCC-67AC-45D5-A0C3-D042555F3B75}"/>
              </a:ext>
            </a:extLst>
          </p:cNvPr>
          <p:cNvGrpSpPr/>
          <p:nvPr/>
        </p:nvGrpSpPr>
        <p:grpSpPr>
          <a:xfrm>
            <a:off x="98453" y="3594100"/>
            <a:ext cx="11731349" cy="2321107"/>
            <a:chOff x="881995" y="4057229"/>
            <a:chExt cx="9674426" cy="2321107"/>
          </a:xfrm>
        </p:grpSpPr>
        <p:sp>
          <p:nvSpPr>
            <p:cNvPr id="21" name="矩形 20">
              <a:extLst>
                <a:ext uri="{FF2B5EF4-FFF2-40B4-BE49-F238E27FC236}">
                  <a16:creationId xmlns:a16="http://schemas.microsoft.com/office/drawing/2014/main" id="{D486ACCE-FC40-4E3E-B0E6-62D7DC0A6511}"/>
                </a:ext>
              </a:extLst>
            </p:cNvPr>
            <p:cNvSpPr/>
            <p:nvPr/>
          </p:nvSpPr>
          <p:spPr>
            <a:xfrm>
              <a:off x="1052163" y="4057229"/>
              <a:ext cx="9504258" cy="232110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íşlïḍè">
              <a:extLst>
                <a:ext uri="{FF2B5EF4-FFF2-40B4-BE49-F238E27FC236}">
                  <a16:creationId xmlns:a16="http://schemas.microsoft.com/office/drawing/2014/main" id="{717DBC99-F73D-4CE6-B95E-41E341A67648}"/>
                </a:ext>
              </a:extLst>
            </p:cNvPr>
            <p:cNvSpPr txBox="1"/>
            <p:nvPr/>
          </p:nvSpPr>
          <p:spPr>
            <a:xfrm>
              <a:off x="881995" y="4057230"/>
              <a:ext cx="1052941" cy="305373"/>
            </a:xfrm>
            <a:prstGeom prst="rect">
              <a:avLst/>
            </a:prstGeom>
            <a:noFill/>
          </p:spPr>
          <p:txBody>
            <a:bodyPr wrap="square" lIns="91440" tIns="45720" rIns="91440" bIns="45720" anchor="ctr">
              <a:noAutofit/>
            </a:bodyPr>
            <a:lstStyle/>
            <a:p>
              <a:r>
                <a:rPr lang="en-US" altLang="zh-CN" b="1" dirty="0"/>
                <a:t>【</a:t>
              </a:r>
              <a:r>
                <a:rPr lang="zh-CN" altLang="en-US" b="1" dirty="0"/>
                <a:t>举例</a:t>
              </a:r>
              <a:r>
                <a:rPr lang="en-US" altLang="zh-CN" b="1" dirty="0"/>
                <a:t>】</a:t>
              </a:r>
            </a:p>
          </p:txBody>
        </p:sp>
      </p:grpSp>
      <p:sp>
        <p:nvSpPr>
          <p:cNvPr id="23" name="íşlïḍè">
            <a:extLst>
              <a:ext uri="{FF2B5EF4-FFF2-40B4-BE49-F238E27FC236}">
                <a16:creationId xmlns:a16="http://schemas.microsoft.com/office/drawing/2014/main" id="{7E4BB89C-6D4C-499B-BABE-6EA454C165EA}"/>
              </a:ext>
            </a:extLst>
          </p:cNvPr>
          <p:cNvSpPr txBox="1"/>
          <p:nvPr/>
        </p:nvSpPr>
        <p:spPr>
          <a:xfrm>
            <a:off x="1017036" y="3890343"/>
            <a:ext cx="8888990" cy="437769"/>
          </a:xfrm>
          <a:prstGeom prst="rect">
            <a:avLst/>
          </a:prstGeom>
          <a:noFill/>
        </p:spPr>
        <p:txBody>
          <a:bodyPr wrap="square" lIns="91440" tIns="45720" rIns="91440" bIns="45720" anchor="ctr">
            <a:noAutofit/>
          </a:bodyPr>
          <a:lstStyle/>
          <a:p>
            <a:r>
              <a:rPr lang="zh-CN" altLang="en-US" b="1" dirty="0"/>
              <a:t>给站</a:t>
            </a:r>
            <a:r>
              <a:rPr lang="en-US" altLang="zh-CN" b="1" dirty="0"/>
              <a:t>A</a:t>
            </a:r>
            <a:r>
              <a:rPr lang="zh-CN" altLang="en-US" b="1" dirty="0"/>
              <a:t>分配的</a:t>
            </a:r>
            <a:r>
              <a:rPr lang="en-US" altLang="zh-CN" b="1" dirty="0"/>
              <a:t>8</a:t>
            </a:r>
            <a:r>
              <a:rPr lang="zh-CN" altLang="en-US" b="1" dirty="0"/>
              <a:t>比特码片序列为</a:t>
            </a:r>
            <a:r>
              <a:rPr lang="en-US" altLang="zh-CN" b="1" dirty="0"/>
              <a:t>01011001</a:t>
            </a:r>
            <a:r>
              <a:rPr lang="zh-CN" altLang="en-US" b="1" dirty="0"/>
              <a:t>，给站</a:t>
            </a:r>
            <a:r>
              <a:rPr lang="en-US" altLang="zh-CN" b="1" dirty="0"/>
              <a:t>B</a:t>
            </a:r>
            <a:r>
              <a:rPr lang="zh-CN" altLang="en-US" b="1" dirty="0"/>
              <a:t>分配的</a:t>
            </a:r>
            <a:r>
              <a:rPr lang="en-US" altLang="zh-CN" b="1" dirty="0"/>
              <a:t>8</a:t>
            </a:r>
            <a:r>
              <a:rPr lang="zh-CN" altLang="en-US" b="1" dirty="0"/>
              <a:t>比特码片序列为</a:t>
            </a:r>
            <a:r>
              <a:rPr lang="en-US" altLang="zh-CN" b="1" dirty="0"/>
              <a:t>00110101</a:t>
            </a:r>
            <a:r>
              <a:rPr lang="zh-CN" altLang="en-US" b="1" dirty="0"/>
              <a:t>，</a:t>
            </a:r>
            <a:endParaRPr lang="en-US" altLang="zh-CN" b="1" dirty="0"/>
          </a:p>
        </p:txBody>
      </p:sp>
      <p:sp>
        <p:nvSpPr>
          <p:cNvPr id="24" name="íşlïḍè">
            <a:extLst>
              <a:ext uri="{FF2B5EF4-FFF2-40B4-BE49-F238E27FC236}">
                <a16:creationId xmlns:a16="http://schemas.microsoft.com/office/drawing/2014/main" id="{38B8263E-BE27-4AF8-8B09-771E8EDA2338}"/>
              </a:ext>
            </a:extLst>
          </p:cNvPr>
          <p:cNvSpPr txBox="1"/>
          <p:nvPr/>
        </p:nvSpPr>
        <p:spPr>
          <a:xfrm>
            <a:off x="1017036" y="4263783"/>
            <a:ext cx="8888990" cy="437769"/>
          </a:xfrm>
          <a:prstGeom prst="rect">
            <a:avLst/>
          </a:prstGeom>
          <a:noFill/>
        </p:spPr>
        <p:txBody>
          <a:bodyPr wrap="square" lIns="91440" tIns="45720" rIns="91440" bIns="45720" anchor="ctr">
            <a:noAutofit/>
          </a:bodyPr>
          <a:lstStyle/>
          <a:p>
            <a:r>
              <a:rPr lang="zh-CN" altLang="en-US" b="1" dirty="0"/>
              <a:t>则站</a:t>
            </a:r>
            <a:r>
              <a:rPr lang="en-US" altLang="zh-CN" b="1" dirty="0"/>
              <a:t>A</a:t>
            </a:r>
            <a:r>
              <a:rPr lang="zh-CN" altLang="en-US" b="1" dirty="0"/>
              <a:t>的码片向量为（</a:t>
            </a:r>
            <a:r>
              <a:rPr lang="en-US" altLang="zh-CN" b="1" dirty="0"/>
              <a:t>-1 +1 -1 +1 +1 -1 -1 +1</a:t>
            </a:r>
            <a:r>
              <a:rPr lang="zh-CN" altLang="en-US" b="1" dirty="0"/>
              <a:t>），站</a:t>
            </a:r>
            <a:r>
              <a:rPr lang="en-US" altLang="zh-CN" b="1" dirty="0"/>
              <a:t>B</a:t>
            </a:r>
            <a:r>
              <a:rPr lang="zh-CN" altLang="en-US" b="1" dirty="0"/>
              <a:t>的码片向量为（</a:t>
            </a:r>
            <a:r>
              <a:rPr lang="en-US" altLang="zh-CN" b="1" dirty="0"/>
              <a:t>-1 -1 +1 +1 -1 +1 -1 +1</a:t>
            </a:r>
            <a:r>
              <a:rPr lang="zh-CN" altLang="en-US" b="1" dirty="0"/>
              <a:t>）。</a:t>
            </a:r>
            <a:endParaRPr lang="en-US" altLang="zh-CN" b="1" dirty="0"/>
          </a:p>
        </p:txBody>
      </p:sp>
      <p:sp>
        <p:nvSpPr>
          <p:cNvPr id="25" name="íşlïḍè">
            <a:extLst>
              <a:ext uri="{FF2B5EF4-FFF2-40B4-BE49-F238E27FC236}">
                <a16:creationId xmlns:a16="http://schemas.microsoft.com/office/drawing/2014/main" id="{8AFB1D9B-DE49-48CF-A02F-FC75077F5949}"/>
              </a:ext>
            </a:extLst>
          </p:cNvPr>
          <p:cNvSpPr txBox="1"/>
          <p:nvPr/>
        </p:nvSpPr>
        <p:spPr>
          <a:xfrm>
            <a:off x="1017036" y="4669046"/>
            <a:ext cx="6072255" cy="437769"/>
          </a:xfrm>
          <a:prstGeom prst="rect">
            <a:avLst/>
          </a:prstGeom>
          <a:noFill/>
        </p:spPr>
        <p:txBody>
          <a:bodyPr wrap="square" lIns="91440" tIns="45720" rIns="91440" bIns="45720" anchor="ctr">
            <a:noAutofit/>
          </a:bodyPr>
          <a:lstStyle/>
          <a:p>
            <a:r>
              <a:rPr lang="zh-CN" altLang="en-US" b="1" dirty="0"/>
              <a:t>将站</a:t>
            </a:r>
            <a:r>
              <a:rPr lang="en-US" altLang="zh-CN" b="1" dirty="0"/>
              <a:t>A</a:t>
            </a:r>
            <a:r>
              <a:rPr lang="zh-CN" altLang="en-US" b="1" dirty="0"/>
              <a:t>和站</a:t>
            </a:r>
            <a:r>
              <a:rPr lang="en-US" altLang="zh-CN" b="1" dirty="0"/>
              <a:t>B</a:t>
            </a:r>
            <a:r>
              <a:rPr lang="zh-CN" altLang="en-US" b="1" dirty="0"/>
              <a:t>各自的码片向量代入上式计算规格化內积：</a:t>
            </a:r>
            <a:endParaRPr lang="en-US" altLang="zh-CN" b="1" dirty="0"/>
          </a:p>
        </p:txBody>
      </p:sp>
      <mc:AlternateContent xmlns:mc="http://schemas.openxmlformats.org/markup-compatibility/2006" xmlns:a14="http://schemas.microsoft.com/office/drawing/2010/main">
        <mc:Choice Requires="a14">
          <p:sp>
            <p:nvSpPr>
              <p:cNvPr id="26" name="文本框 25">
                <a:extLst>
                  <a:ext uri="{FF2B5EF4-FFF2-40B4-BE49-F238E27FC236}">
                    <a16:creationId xmlns:a16="http://schemas.microsoft.com/office/drawing/2014/main" id="{EA597B64-CC33-4A33-B737-43B01464D783}"/>
                  </a:ext>
                </a:extLst>
              </p:cNvPr>
              <p:cNvSpPr txBox="1"/>
              <p:nvPr/>
            </p:nvSpPr>
            <p:spPr>
              <a:xfrm>
                <a:off x="362198" y="5192506"/>
                <a:ext cx="11525002" cy="57028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zh-CN" altLang="en-US" sz="1600" b="1" i="1" smtClean="0">
                              <a:solidFill>
                                <a:srgbClr val="836967"/>
                              </a:solidFill>
                              <a:latin typeface="Cambria Math" panose="02040503050406030204" pitchFamily="18" charset="0"/>
                            </a:rPr>
                          </m:ctrlPr>
                        </m:fPr>
                        <m:num>
                          <m:d>
                            <m:dPr>
                              <m:ctrlPr>
                                <a:rPr lang="zh-CN" altLang="en-US" sz="1600" b="1" i="1">
                                  <a:solidFill>
                                    <a:srgbClr val="836967"/>
                                  </a:solidFill>
                                  <a:latin typeface="Cambria Math" panose="02040503050406030204" pitchFamily="18" charset="0"/>
                                </a:rPr>
                              </m:ctrlPr>
                            </m:dPr>
                            <m:e>
                              <m:r>
                                <a:rPr lang="zh-CN" altLang="en-US" sz="1600" b="1">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solidFill>
                                    <a:srgbClr val="836967"/>
                                  </a:solidFill>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r>
                            <a:rPr lang="zh-CN" altLang="en-US" sz="1600" b="1" i="0">
                              <a:latin typeface="Cambria Math" panose="02040503050406030204" pitchFamily="18" charset="0"/>
                            </a:rPr>
                            <m:t>×</m:t>
                          </m:r>
                          <m:d>
                            <m:dPr>
                              <m:ctrlPr>
                                <a:rPr lang="zh-CN" altLang="en-US" sz="1600" b="1" i="1">
                                  <a:latin typeface="Cambria Math" panose="02040503050406030204" pitchFamily="18" charset="0"/>
                                </a:rPr>
                              </m:ctrlPr>
                            </m:dPr>
                            <m:e>
                              <m:r>
                                <a:rPr lang="zh-CN" altLang="en-US" sz="1600" b="1" i="0">
                                  <a:latin typeface="Cambria Math" panose="02040503050406030204" pitchFamily="18" charset="0"/>
                                </a:rPr>
                                <m:t>+</m:t>
                              </m:r>
                              <m:r>
                                <a:rPr lang="zh-CN" altLang="en-US" sz="1600" b="1" i="0">
                                  <a:latin typeface="Cambria Math" panose="02040503050406030204" pitchFamily="18" charset="0"/>
                                </a:rPr>
                                <m:t>𝟏</m:t>
                              </m:r>
                            </m:e>
                          </m:d>
                        </m:num>
                        <m:den>
                          <m:r>
                            <a:rPr lang="zh-CN" altLang="en-US" sz="1600" b="1" i="0">
                              <a:latin typeface="Cambria Math" panose="02040503050406030204" pitchFamily="18" charset="0"/>
                            </a:rPr>
                            <m:t>𝟖</m:t>
                          </m:r>
                        </m:den>
                      </m:f>
                      <m:r>
                        <a:rPr lang="en-US" altLang="zh-CN" sz="1600" b="1" i="1">
                          <a:latin typeface="Cambria Math" panose="02040503050406030204" pitchFamily="18" charset="0"/>
                        </a:rPr>
                        <m:t>=</m:t>
                      </m:r>
                      <m:r>
                        <a:rPr lang="en-US" altLang="zh-CN" sz="1600" b="1" i="1" smtClean="0">
                          <a:latin typeface="Cambria Math" panose="02040503050406030204" pitchFamily="18" charset="0"/>
                        </a:rPr>
                        <m:t>𝟎</m:t>
                      </m:r>
                      <m:r>
                        <a:rPr lang="en-US" altLang="zh-CN" sz="1600" b="1" i="1" smtClean="0">
                          <a:latin typeface="Cambria Math" panose="02040503050406030204" pitchFamily="18" charset="0"/>
                        </a:rPr>
                        <m:t> </m:t>
                      </m:r>
                    </m:oMath>
                  </m:oMathPara>
                </a14:m>
                <a:endParaRPr lang="zh-CN" altLang="en-US" b="1" dirty="0">
                  <a:latin typeface="+mn-ea"/>
                </a:endParaRPr>
              </a:p>
            </p:txBody>
          </p:sp>
        </mc:Choice>
        <mc:Fallback xmlns="">
          <p:sp>
            <p:nvSpPr>
              <p:cNvPr id="26" name="文本框 25">
                <a:extLst>
                  <a:ext uri="{FF2B5EF4-FFF2-40B4-BE49-F238E27FC236}">
                    <a16:creationId xmlns:a16="http://schemas.microsoft.com/office/drawing/2014/main" id="{EA597B64-CC33-4A33-B737-43B01464D783}"/>
                  </a:ext>
                </a:extLst>
              </p:cNvPr>
              <p:cNvSpPr txBox="1">
                <a:spLocks noRot="1" noChangeAspect="1" noMove="1" noResize="1" noEditPoints="1" noAdjustHandles="1" noChangeArrowheads="1" noChangeShapeType="1" noTextEdit="1"/>
              </p:cNvSpPr>
              <p:nvPr/>
            </p:nvSpPr>
            <p:spPr>
              <a:xfrm>
                <a:off x="362198" y="5192506"/>
                <a:ext cx="11525002" cy="570284"/>
              </a:xfrm>
              <a:prstGeom prst="rect">
                <a:avLst/>
              </a:prstGeom>
              <a:blipFill>
                <a:blip r:embed="rId4"/>
                <a:stretch>
                  <a:fillRect/>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4292800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up)">
                                      <p:cBhvr>
                                        <p:cTn id="13" dur="500"/>
                                        <p:tgtEl>
                                          <p:spTgt spid="20"/>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iterate type="lt">
                                    <p:tmAbs val="100"/>
                                  </p:iterate>
                                  <p:childTnLst>
                                    <p:set>
                                      <p:cBhvr>
                                        <p:cTn id="17" dur="1" fill="hold">
                                          <p:stCondLst>
                                            <p:cond delay="0"/>
                                          </p:stCondLst>
                                        </p:cTn>
                                        <p:tgtEl>
                                          <p:spTgt spid="2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type="lt">
                                    <p:tmAbs val="100"/>
                                  </p:iterate>
                                  <p:childTnLst>
                                    <p:set>
                                      <p:cBhvr>
                                        <p:cTn id="21" dur="1" fill="hold">
                                          <p:stCondLst>
                                            <p:cond delay="0"/>
                                          </p:stCondLst>
                                        </p:cTn>
                                        <p:tgtEl>
                                          <p:spTgt spid="2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iterate type="lt">
                                    <p:tmAbs val="100"/>
                                  </p:iterate>
                                  <p:childTnLst>
                                    <p:set>
                                      <p:cBhvr>
                                        <p:cTn id="25" dur="1" fill="hold">
                                          <p:stCondLst>
                                            <p:cond delay="0"/>
                                          </p:stCondLst>
                                        </p:cTn>
                                        <p:tgtEl>
                                          <p:spTgt spid="2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wipe(left)">
                                      <p:cBhvr>
                                        <p:cTn id="30"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23" grpId="0"/>
      <p:bldP spid="24" grpId="0"/>
      <p:bldP spid="25" grpId="0"/>
      <p:bldP spid="26"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mc:AlternateContent xmlns:mc="http://schemas.openxmlformats.org/markup-compatibility/2006" xmlns:a14="http://schemas.microsoft.com/office/drawing/2010/main">
        <mc:Choice Requires="a14">
          <p:sp>
            <p:nvSpPr>
              <p:cNvPr id="47" name="文本框 46">
                <a:extLst>
                  <a:ext uri="{FF2B5EF4-FFF2-40B4-BE49-F238E27FC236}">
                    <a16:creationId xmlns:a16="http://schemas.microsoft.com/office/drawing/2014/main" id="{D3F0938E-1710-4D64-A344-1E424518CCC1}"/>
                  </a:ext>
                </a:extLst>
              </p:cNvPr>
              <p:cNvSpPr txBox="1"/>
              <p:nvPr/>
            </p:nvSpPr>
            <p:spPr>
              <a:xfrm>
                <a:off x="1007754" y="2179553"/>
                <a:ext cx="2424195" cy="84593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b="1" i="1" smtClean="0">
                          <a:latin typeface="Cambria Math" panose="02040503050406030204" pitchFamily="18" charset="0"/>
                        </a:rPr>
                        <m:t>𝐀</m:t>
                      </m:r>
                      <m:r>
                        <a:rPr lang="zh-CN" altLang="en-US" b="1" i="0">
                          <a:latin typeface="Cambria Math" panose="02040503050406030204" pitchFamily="18" charset="0"/>
                        </a:rPr>
                        <m:t>·</m:t>
                      </m:r>
                      <m:r>
                        <a:rPr lang="zh-CN" altLang="en-US" b="1" i="0">
                          <a:latin typeface="Cambria Math" panose="02040503050406030204" pitchFamily="18" charset="0"/>
                        </a:rPr>
                        <m:t>𝐁</m:t>
                      </m:r>
                      <m:r>
                        <a:rPr lang="zh-CN" altLang="en-US" b="1" i="0">
                          <a:latin typeface="Cambria Math" panose="02040503050406030204" pitchFamily="18" charset="0"/>
                        </a:rPr>
                        <m:t>=</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𝐁</m:t>
                              </m:r>
                            </m:e>
                            <m:sub>
                              <m:r>
                                <a:rPr lang="zh-CN" altLang="en-US" b="1" i="0">
                                  <a:latin typeface="Cambria Math" panose="02040503050406030204" pitchFamily="18" charset="0"/>
                                </a:rPr>
                                <m:t>𝐢</m:t>
                              </m:r>
                            </m:sub>
                          </m:sSub>
                          <m:r>
                            <a:rPr lang="zh-CN" altLang="en-US" b="1" i="0">
                              <a:latin typeface="Cambria Math" panose="02040503050406030204" pitchFamily="18" charset="0"/>
                            </a:rPr>
                            <m:t>=</m:t>
                          </m:r>
                          <m:r>
                            <a:rPr lang="zh-CN" altLang="en-US" b="1" i="0">
                              <a:latin typeface="Cambria Math" panose="02040503050406030204" pitchFamily="18" charset="0"/>
                            </a:rPr>
                            <m:t>𝟎</m:t>
                          </m:r>
                        </m:e>
                      </m:nary>
                    </m:oMath>
                  </m:oMathPara>
                </a14:m>
                <a:endParaRPr lang="zh-CN" altLang="en-US" b="1" dirty="0">
                  <a:latin typeface="Cambria Math" panose="02040503050406030204" pitchFamily="18" charset="0"/>
                </a:endParaRPr>
              </a:p>
            </p:txBody>
          </p:sp>
        </mc:Choice>
        <mc:Fallback xmlns="">
          <p:sp>
            <p:nvSpPr>
              <p:cNvPr id="47" name="文本框 46">
                <a:extLst>
                  <a:ext uri="{FF2B5EF4-FFF2-40B4-BE49-F238E27FC236}">
                    <a16:creationId xmlns:a16="http://schemas.microsoft.com/office/drawing/2014/main" id="{D3F0938E-1710-4D64-A344-1E424518CCC1}"/>
                  </a:ext>
                </a:extLst>
              </p:cNvPr>
              <p:cNvSpPr txBox="1">
                <a:spLocks noRot="1" noChangeAspect="1" noMove="1" noResize="1" noEditPoints="1" noAdjustHandles="1" noChangeArrowheads="1" noChangeShapeType="1" noTextEdit="1"/>
              </p:cNvSpPr>
              <p:nvPr/>
            </p:nvSpPr>
            <p:spPr>
              <a:xfrm>
                <a:off x="1007754" y="2179553"/>
                <a:ext cx="2424195" cy="845937"/>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7" name="文本框 26">
                <a:extLst>
                  <a:ext uri="{FF2B5EF4-FFF2-40B4-BE49-F238E27FC236}">
                    <a16:creationId xmlns:a16="http://schemas.microsoft.com/office/drawing/2014/main" id="{45EA8B4D-5DBD-4F3B-9097-9B886420A8A5}"/>
                  </a:ext>
                </a:extLst>
              </p:cNvPr>
              <p:cNvSpPr txBox="1"/>
              <p:nvPr/>
            </p:nvSpPr>
            <p:spPr>
              <a:xfrm>
                <a:off x="6795812" y="2179553"/>
                <a:ext cx="4648478" cy="84702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b="1" i="1" smtClean="0">
                          <a:latin typeface="Cambria Math" panose="02040503050406030204" pitchFamily="18" charset="0"/>
                        </a:rPr>
                        <m:t>𝐀</m:t>
                      </m:r>
                      <m:r>
                        <a:rPr lang="zh-CN" altLang="en-US" b="1" i="0">
                          <a:latin typeface="Cambria Math" panose="02040503050406030204" pitchFamily="18" charset="0"/>
                        </a:rPr>
                        <m:t>∙</m:t>
                      </m:r>
                      <m:bar>
                        <m:barPr>
                          <m:pos m:val="top"/>
                          <m:ctrlPr>
                            <a:rPr lang="zh-CN" altLang="en-US" b="1" i="1">
                              <a:solidFill>
                                <a:srgbClr val="836967"/>
                              </a:solidFill>
                              <a:latin typeface="Cambria Math" panose="02040503050406030204" pitchFamily="18" charset="0"/>
                            </a:rPr>
                          </m:ctrlPr>
                        </m:barPr>
                        <m:e>
                          <m:r>
                            <a:rPr lang="zh-CN" altLang="en-US" b="1" i="0">
                              <a:latin typeface="Cambria Math" panose="02040503050406030204" pitchFamily="18" charset="0"/>
                            </a:rPr>
                            <m:t>𝐁</m:t>
                          </m:r>
                        </m:e>
                      </m:bar>
                      <m:r>
                        <a:rPr lang="zh-CN" altLang="en-US" b="1" i="0">
                          <a:latin typeface="Cambria Math" panose="02040503050406030204" pitchFamily="18" charset="0"/>
                        </a:rPr>
                        <m:t>=</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sSub>
                            <m:sSubPr>
                              <m:ctrlPr>
                                <a:rPr lang="zh-CN" altLang="en-US" b="1" i="1">
                                  <a:solidFill>
                                    <a:srgbClr val="836967"/>
                                  </a:solidFill>
                                  <a:latin typeface="Cambria Math" panose="02040503050406030204" pitchFamily="18" charset="0"/>
                                </a:rPr>
                              </m:ctrlPr>
                            </m:sSubPr>
                            <m:e>
                              <m:bar>
                                <m:barPr>
                                  <m:pos m:val="top"/>
                                  <m:ctrlPr>
                                    <a:rPr lang="zh-CN" altLang="en-US" b="1" i="1">
                                      <a:solidFill>
                                        <a:srgbClr val="836967"/>
                                      </a:solidFill>
                                      <a:latin typeface="Cambria Math" panose="02040503050406030204" pitchFamily="18" charset="0"/>
                                    </a:rPr>
                                  </m:ctrlPr>
                                </m:barPr>
                                <m:e>
                                  <m:r>
                                    <a:rPr lang="zh-CN" altLang="en-US" b="1" i="0">
                                      <a:latin typeface="Cambria Math" panose="02040503050406030204" pitchFamily="18" charset="0"/>
                                    </a:rPr>
                                    <m:t>𝐁</m:t>
                                  </m:r>
                                </m:e>
                              </m:bar>
                            </m:e>
                            <m:sub>
                              <m:r>
                                <a:rPr lang="zh-CN" altLang="en-US" b="1" i="0">
                                  <a:latin typeface="Cambria Math" panose="02040503050406030204" pitchFamily="18" charset="0"/>
                                </a:rPr>
                                <m:t>𝐢</m:t>
                              </m:r>
                            </m:sub>
                          </m:sSub>
                        </m:e>
                      </m:nary>
                      <m:r>
                        <a:rPr lang="zh-CN" altLang="en-US" b="1" i="0">
                          <a:latin typeface="Cambria Math" panose="02040503050406030204" pitchFamily="18" charset="0"/>
                        </a:rPr>
                        <m:t>=− </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𝐁</m:t>
                              </m:r>
                            </m:e>
                            <m:sub>
                              <m:r>
                                <a:rPr lang="zh-CN" altLang="en-US" b="1" i="0">
                                  <a:latin typeface="Cambria Math" panose="02040503050406030204" pitchFamily="18" charset="0"/>
                                </a:rPr>
                                <m:t>𝐢</m:t>
                              </m:r>
                            </m:sub>
                          </m:sSub>
                        </m:e>
                      </m:nary>
                      <m:r>
                        <a:rPr lang="zh-CN" altLang="en-US" b="1" i="0">
                          <a:latin typeface="Cambria Math" panose="02040503050406030204" pitchFamily="18" charset="0"/>
                        </a:rPr>
                        <m:t>=−</m:t>
                      </m:r>
                      <m:r>
                        <a:rPr lang="zh-CN" altLang="en-US" b="1" i="0">
                          <a:latin typeface="Cambria Math" panose="02040503050406030204" pitchFamily="18" charset="0"/>
                        </a:rPr>
                        <m:t>𝟎</m:t>
                      </m:r>
                      <m:r>
                        <a:rPr lang="zh-CN" altLang="en-US" b="1" i="0">
                          <a:latin typeface="Cambria Math" panose="02040503050406030204" pitchFamily="18" charset="0"/>
                        </a:rPr>
                        <m:t>=</m:t>
                      </m:r>
                      <m:r>
                        <a:rPr lang="zh-CN" altLang="en-US" b="1" i="0">
                          <a:latin typeface="Cambria Math" panose="02040503050406030204" pitchFamily="18" charset="0"/>
                        </a:rPr>
                        <m:t>𝟎</m:t>
                      </m:r>
                    </m:oMath>
                  </m:oMathPara>
                </a14:m>
                <a:endParaRPr lang="zh-CN" altLang="en-US" b="1" dirty="0"/>
              </a:p>
            </p:txBody>
          </p:sp>
        </mc:Choice>
        <mc:Fallback xmlns="">
          <p:sp>
            <p:nvSpPr>
              <p:cNvPr id="27" name="文本框 26">
                <a:extLst>
                  <a:ext uri="{FF2B5EF4-FFF2-40B4-BE49-F238E27FC236}">
                    <a16:creationId xmlns:a16="http://schemas.microsoft.com/office/drawing/2014/main" id="{45EA8B4D-5DBD-4F3B-9097-9B886420A8A5}"/>
                  </a:ext>
                </a:extLst>
              </p:cNvPr>
              <p:cNvSpPr txBox="1">
                <a:spLocks noRot="1" noChangeAspect="1" noMove="1" noResize="1" noEditPoints="1" noAdjustHandles="1" noChangeArrowheads="1" noChangeShapeType="1" noTextEdit="1"/>
              </p:cNvSpPr>
              <p:nvPr/>
            </p:nvSpPr>
            <p:spPr>
              <a:xfrm>
                <a:off x="6795812" y="2179553"/>
                <a:ext cx="4648478" cy="847027"/>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8" name="文本框 27">
                <a:extLst>
                  <a:ext uri="{FF2B5EF4-FFF2-40B4-BE49-F238E27FC236}">
                    <a16:creationId xmlns:a16="http://schemas.microsoft.com/office/drawing/2014/main" id="{4EA40D33-F8CC-4CB5-8ACE-82E86DC6568F}"/>
                  </a:ext>
                </a:extLst>
              </p:cNvPr>
              <p:cNvSpPr txBox="1"/>
              <p:nvPr/>
            </p:nvSpPr>
            <p:spPr>
              <a:xfrm>
                <a:off x="1007754" y="3832511"/>
                <a:ext cx="5146564" cy="84702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b="1" i="1" smtClean="0">
                          <a:latin typeface="Cambria Math" panose="02040503050406030204" pitchFamily="18" charset="0"/>
                        </a:rPr>
                        <m:t>𝐀</m:t>
                      </m:r>
                      <m:r>
                        <a:rPr lang="zh-CN" altLang="en-US" b="1" i="0">
                          <a:latin typeface="Cambria Math" panose="02040503050406030204" pitchFamily="18" charset="0"/>
                        </a:rPr>
                        <m:t>∙</m:t>
                      </m:r>
                      <m:r>
                        <a:rPr lang="zh-CN" altLang="en-US" b="1" i="0">
                          <a:latin typeface="Cambria Math" panose="02040503050406030204" pitchFamily="18" charset="0"/>
                        </a:rPr>
                        <m:t>𝐀</m:t>
                      </m:r>
                      <m:r>
                        <a:rPr lang="zh-CN" altLang="en-US" b="1" i="0">
                          <a:latin typeface="Cambria Math" panose="02040503050406030204" pitchFamily="18" charset="0"/>
                        </a:rPr>
                        <m:t>=</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e>
                      </m:nary>
                      <m:r>
                        <a:rPr lang="zh-CN" altLang="en-US" b="1" i="0">
                          <a:latin typeface="Cambria Math" panose="02040503050406030204" pitchFamily="18" charset="0"/>
                        </a:rPr>
                        <m:t>=</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p>
                            <m:sSupPr>
                              <m:ctrlPr>
                                <a:rPr lang="zh-CN" altLang="en-US" b="1" i="1">
                                  <a:solidFill>
                                    <a:srgbClr val="836967"/>
                                  </a:solidFill>
                                  <a:latin typeface="Cambria Math" panose="02040503050406030204" pitchFamily="18" charset="0"/>
                                </a:rPr>
                              </m:ctrlPr>
                            </m:sSupPr>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e>
                            <m:sup>
                              <m:r>
                                <a:rPr lang="zh-CN" altLang="en-US" b="1" i="0">
                                  <a:latin typeface="Cambria Math" panose="02040503050406030204" pitchFamily="18" charset="0"/>
                                </a:rPr>
                                <m:t>𝟐</m:t>
                              </m:r>
                            </m:sup>
                          </m:sSup>
                          <m:r>
                            <a:rPr lang="zh-CN" altLang="en-US" b="1" i="0">
                              <a:latin typeface="Cambria Math" panose="02040503050406030204" pitchFamily="18" charset="0"/>
                            </a:rPr>
                            <m:t>=</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p>
                                <m:sSupPr>
                                  <m:ctrlPr>
                                    <a:rPr lang="zh-CN" altLang="en-US" b="1" i="1">
                                      <a:solidFill>
                                        <a:srgbClr val="836967"/>
                                      </a:solidFill>
                                      <a:latin typeface="Cambria Math" panose="02040503050406030204" pitchFamily="18" charset="0"/>
                                    </a:rPr>
                                  </m:ctrlPr>
                                </m:sSupPr>
                                <m:e>
                                  <m:d>
                                    <m:dPr>
                                      <m:ctrlPr>
                                        <a:rPr lang="zh-CN" altLang="en-US" b="1" i="1">
                                          <a:solidFill>
                                            <a:srgbClr val="836967"/>
                                          </a:solidFill>
                                          <a:latin typeface="Cambria Math" panose="02040503050406030204" pitchFamily="18" charset="0"/>
                                        </a:rPr>
                                      </m:ctrlPr>
                                    </m:dPr>
                                    <m:e>
                                      <m:r>
                                        <a:rPr lang="zh-CN" altLang="en-US" b="1" i="0">
                                          <a:latin typeface="Cambria Math" panose="02040503050406030204" pitchFamily="18" charset="0"/>
                                        </a:rPr>
                                        <m:t>±</m:t>
                                      </m:r>
                                      <m:r>
                                        <a:rPr lang="zh-CN" altLang="en-US" b="1" i="0">
                                          <a:latin typeface="Cambria Math" panose="02040503050406030204" pitchFamily="18" charset="0"/>
                                        </a:rPr>
                                        <m:t>𝟏</m:t>
                                      </m:r>
                                    </m:e>
                                  </m:d>
                                </m:e>
                                <m:sup>
                                  <m:r>
                                    <a:rPr lang="zh-CN" altLang="en-US" b="1" i="0">
                                      <a:latin typeface="Cambria Math" panose="02040503050406030204" pitchFamily="18" charset="0"/>
                                    </a:rPr>
                                    <m:t>𝟐</m:t>
                                  </m:r>
                                </m:sup>
                              </m:sSup>
                            </m:e>
                          </m:nary>
                        </m:e>
                      </m:nary>
                      <m:r>
                        <a:rPr lang="zh-CN" altLang="en-US" b="1" i="0">
                          <a:latin typeface="Cambria Math" panose="02040503050406030204" pitchFamily="18" charset="0"/>
                        </a:rPr>
                        <m:t>=</m:t>
                      </m:r>
                      <m:r>
                        <a:rPr lang="zh-CN" altLang="en-US" b="1" i="0">
                          <a:latin typeface="Cambria Math" panose="02040503050406030204" pitchFamily="18" charset="0"/>
                        </a:rPr>
                        <m:t>𝟏</m:t>
                      </m:r>
                    </m:oMath>
                  </m:oMathPara>
                </a14:m>
                <a:endParaRPr lang="zh-CN" altLang="en-US" b="1" dirty="0"/>
              </a:p>
            </p:txBody>
          </p:sp>
        </mc:Choice>
        <mc:Fallback xmlns="">
          <p:sp>
            <p:nvSpPr>
              <p:cNvPr id="28" name="文本框 27">
                <a:extLst>
                  <a:ext uri="{FF2B5EF4-FFF2-40B4-BE49-F238E27FC236}">
                    <a16:creationId xmlns:a16="http://schemas.microsoft.com/office/drawing/2014/main" id="{4EA40D33-F8CC-4CB5-8ACE-82E86DC6568F}"/>
                  </a:ext>
                </a:extLst>
              </p:cNvPr>
              <p:cNvSpPr txBox="1">
                <a:spLocks noRot="1" noChangeAspect="1" noMove="1" noResize="1" noEditPoints="1" noAdjustHandles="1" noChangeArrowheads="1" noChangeShapeType="1" noTextEdit="1"/>
              </p:cNvSpPr>
              <p:nvPr/>
            </p:nvSpPr>
            <p:spPr>
              <a:xfrm>
                <a:off x="1007754" y="3832511"/>
                <a:ext cx="5146564" cy="847027"/>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F1B3E574-F373-4043-9040-7F35F3A8BD3F}"/>
                  </a:ext>
                </a:extLst>
              </p:cNvPr>
              <p:cNvSpPr txBox="1"/>
              <p:nvPr/>
            </p:nvSpPr>
            <p:spPr>
              <a:xfrm>
                <a:off x="6795812" y="3831421"/>
                <a:ext cx="4321572" cy="84702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b="1" i="1" smtClean="0">
                          <a:latin typeface="Cambria Math" panose="02040503050406030204" pitchFamily="18" charset="0"/>
                        </a:rPr>
                        <m:t>𝐀</m:t>
                      </m:r>
                      <m:r>
                        <a:rPr lang="zh-CN" altLang="en-US" b="1" i="0">
                          <a:latin typeface="Cambria Math" panose="02040503050406030204" pitchFamily="18" charset="0"/>
                        </a:rPr>
                        <m:t>∙</m:t>
                      </m:r>
                      <m:bar>
                        <m:barPr>
                          <m:pos m:val="top"/>
                          <m:ctrlPr>
                            <a:rPr lang="zh-CN" altLang="en-US" b="1" i="1">
                              <a:solidFill>
                                <a:srgbClr val="836967"/>
                              </a:solidFill>
                              <a:latin typeface="Cambria Math" panose="02040503050406030204" pitchFamily="18" charset="0"/>
                            </a:rPr>
                          </m:ctrlPr>
                        </m:barPr>
                        <m:e>
                          <m:r>
                            <a:rPr lang="zh-CN" altLang="en-US" b="1" i="0">
                              <a:latin typeface="Cambria Math" panose="02040503050406030204" pitchFamily="18" charset="0"/>
                            </a:rPr>
                            <m:t>𝐀</m:t>
                          </m:r>
                        </m:e>
                      </m:bar>
                      <m:r>
                        <a:rPr lang="zh-CN" altLang="en-US" b="1" i="0">
                          <a:latin typeface="Cambria Math" panose="02040503050406030204" pitchFamily="18" charset="0"/>
                        </a:rPr>
                        <m:t>=</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bar>
                            <m:barPr>
                              <m:pos m:val="top"/>
                              <m:ctrlPr>
                                <a:rPr lang="zh-CN" altLang="en-US" b="1" i="1">
                                  <a:solidFill>
                                    <a:srgbClr val="836967"/>
                                  </a:solidFill>
                                  <a:latin typeface="Cambria Math" panose="02040503050406030204" pitchFamily="18" charset="0"/>
                                </a:rPr>
                              </m:ctrlPr>
                            </m:barPr>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e>
                          </m:bar>
                        </m:e>
                      </m:nary>
                      <m:r>
                        <a:rPr lang="zh-CN" altLang="en-US" b="1" i="0">
                          <a:latin typeface="Cambria Math" panose="02040503050406030204" pitchFamily="18" charset="0"/>
                        </a:rPr>
                        <m:t>= − </m:t>
                      </m:r>
                      <m:f>
                        <m:fPr>
                          <m:ctrlPr>
                            <a:rPr lang="zh-CN" altLang="en-US" b="1" i="1">
                              <a:solidFill>
                                <a:srgbClr val="836967"/>
                              </a:solidFill>
                              <a:latin typeface="Cambria Math" panose="02040503050406030204" pitchFamily="18" charset="0"/>
                            </a:rPr>
                          </m:ctrlPr>
                        </m:fPr>
                        <m:num>
                          <m:r>
                            <a:rPr lang="zh-CN" altLang="en-US" b="1" i="0">
                              <a:latin typeface="Cambria Math" panose="02040503050406030204" pitchFamily="18" charset="0"/>
                            </a:rPr>
                            <m:t>𝟏</m:t>
                          </m:r>
                        </m:num>
                        <m:den>
                          <m:r>
                            <a:rPr lang="zh-CN" altLang="en-US" b="1" i="0">
                              <a:latin typeface="Cambria Math" panose="02040503050406030204" pitchFamily="18" charset="0"/>
                            </a:rPr>
                            <m:t>𝐦</m:t>
                          </m:r>
                        </m:den>
                      </m:f>
                      <m:nary>
                        <m:naryPr>
                          <m:chr m:val="∑"/>
                          <m:limLoc m:val="undOvr"/>
                          <m:ctrlPr>
                            <a:rPr lang="zh-CN" altLang="en-US" b="1" i="1">
                              <a:latin typeface="Cambria Math" panose="02040503050406030204" pitchFamily="18" charset="0"/>
                            </a:rPr>
                          </m:ctrlPr>
                        </m:naryPr>
                        <m:sub>
                          <m:r>
                            <a:rPr lang="zh-CN" altLang="en-US" b="1" i="0">
                              <a:latin typeface="Cambria Math" panose="02040503050406030204" pitchFamily="18" charset="0"/>
                            </a:rPr>
                            <m:t>𝐢</m:t>
                          </m:r>
                          <m:r>
                            <a:rPr lang="zh-CN" altLang="en-US" b="1" i="0">
                              <a:latin typeface="Cambria Math" panose="02040503050406030204" pitchFamily="18" charset="0"/>
                            </a:rPr>
                            <m:t>=</m:t>
                          </m:r>
                          <m:r>
                            <a:rPr lang="zh-CN" altLang="en-US" b="1" i="0">
                              <a:latin typeface="Cambria Math" panose="02040503050406030204" pitchFamily="18" charset="0"/>
                            </a:rPr>
                            <m:t>𝟏</m:t>
                          </m:r>
                        </m:sub>
                        <m:sup>
                          <m:r>
                            <a:rPr lang="zh-CN" altLang="en-US" b="1" i="0">
                              <a:latin typeface="Cambria Math" panose="02040503050406030204" pitchFamily="18" charset="0"/>
                            </a:rPr>
                            <m:t>𝐦</m:t>
                          </m:r>
                        </m:sup>
                        <m:e>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sSub>
                            <m:sSubPr>
                              <m:ctrlPr>
                                <a:rPr lang="zh-CN" altLang="en-US" b="1" i="1">
                                  <a:solidFill>
                                    <a:srgbClr val="836967"/>
                                  </a:solidFill>
                                  <a:latin typeface="Cambria Math" panose="02040503050406030204" pitchFamily="18" charset="0"/>
                                </a:rPr>
                              </m:ctrlPr>
                            </m:sSubPr>
                            <m:e>
                              <m:r>
                                <a:rPr lang="zh-CN" altLang="en-US" b="1" i="0">
                                  <a:latin typeface="Cambria Math" panose="02040503050406030204" pitchFamily="18" charset="0"/>
                                </a:rPr>
                                <m:t>𝐀</m:t>
                              </m:r>
                            </m:e>
                            <m:sub>
                              <m:r>
                                <a:rPr lang="zh-CN" altLang="en-US" b="1" i="0">
                                  <a:latin typeface="Cambria Math" panose="02040503050406030204" pitchFamily="18" charset="0"/>
                                </a:rPr>
                                <m:t>𝐢</m:t>
                              </m:r>
                            </m:sub>
                          </m:sSub>
                          <m:r>
                            <a:rPr lang="zh-CN" altLang="en-US" b="1" i="0">
                              <a:latin typeface="Cambria Math" panose="02040503050406030204" pitchFamily="18" charset="0"/>
                            </a:rPr>
                            <m:t>=−</m:t>
                          </m:r>
                          <m:r>
                            <a:rPr lang="zh-CN" altLang="en-US" b="1" i="0">
                              <a:latin typeface="Cambria Math" panose="02040503050406030204" pitchFamily="18" charset="0"/>
                            </a:rPr>
                            <m:t>𝟏</m:t>
                          </m:r>
                        </m:e>
                      </m:nary>
                    </m:oMath>
                  </m:oMathPara>
                </a14:m>
                <a:endParaRPr lang="zh-CN" altLang="en-US" b="1" dirty="0"/>
              </a:p>
            </p:txBody>
          </p:sp>
        </mc:Choice>
        <mc:Fallback xmlns="">
          <p:sp>
            <p:nvSpPr>
              <p:cNvPr id="29" name="文本框 28">
                <a:extLst>
                  <a:ext uri="{FF2B5EF4-FFF2-40B4-BE49-F238E27FC236}">
                    <a16:creationId xmlns:a16="http://schemas.microsoft.com/office/drawing/2014/main" id="{F1B3E574-F373-4043-9040-7F35F3A8BD3F}"/>
                  </a:ext>
                </a:extLst>
              </p:cNvPr>
              <p:cNvSpPr txBox="1">
                <a:spLocks noRot="1" noChangeAspect="1" noMove="1" noResize="1" noEditPoints="1" noAdjustHandles="1" noChangeArrowheads="1" noChangeShapeType="1" noTextEdit="1"/>
              </p:cNvSpPr>
              <p:nvPr/>
            </p:nvSpPr>
            <p:spPr>
              <a:xfrm>
                <a:off x="6795812" y="3831421"/>
                <a:ext cx="4321572" cy="847027"/>
              </a:xfrm>
              <a:prstGeom prst="rect">
                <a:avLst/>
              </a:prstGeom>
              <a:blipFill>
                <a:blip r:embed="rId6"/>
                <a:stretch>
                  <a:fillRect/>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27586821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10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wipe(left)">
                                      <p:cBhvr>
                                        <p:cTn id="12" dur="100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left)">
                                      <p:cBhvr>
                                        <p:cTn id="17"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091D71A9-AC72-4DE5-922B-568723BF6C42}"/>
              </a:ext>
            </a:extLst>
          </p:cNvPr>
          <p:cNvGrpSpPr/>
          <p:nvPr/>
        </p:nvGrpSpPr>
        <p:grpSpPr>
          <a:xfrm>
            <a:off x="2215256" y="2436047"/>
            <a:ext cx="3456000" cy="3456000"/>
            <a:chOff x="2215256" y="2294646"/>
            <a:chExt cx="3456000" cy="3456000"/>
          </a:xfrm>
        </p:grpSpPr>
        <p:sp>
          <p:nvSpPr>
            <p:cNvPr id="24" name="椭圆 23">
              <a:extLst>
                <a:ext uri="{FF2B5EF4-FFF2-40B4-BE49-F238E27FC236}">
                  <a16:creationId xmlns:a16="http://schemas.microsoft.com/office/drawing/2014/main" id="{9EF4F5C0-0EEB-46D2-8245-B44739A588DE}"/>
                </a:ext>
              </a:extLst>
            </p:cNvPr>
            <p:cNvSpPr/>
            <p:nvPr/>
          </p:nvSpPr>
          <p:spPr>
            <a:xfrm>
              <a:off x="3655256" y="3734646"/>
              <a:ext cx="576000" cy="57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1185F10C-38A2-4AB5-8BCB-9A104314ADE0}"/>
                </a:ext>
              </a:extLst>
            </p:cNvPr>
            <p:cNvSpPr/>
            <p:nvPr/>
          </p:nvSpPr>
          <p:spPr>
            <a:xfrm>
              <a:off x="3367256" y="3446646"/>
              <a:ext cx="1152000" cy="1152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09C4FFD3-2676-4458-A089-531284DCCE85}"/>
                </a:ext>
              </a:extLst>
            </p:cNvPr>
            <p:cNvSpPr/>
            <p:nvPr/>
          </p:nvSpPr>
          <p:spPr>
            <a:xfrm>
              <a:off x="3079256" y="3158646"/>
              <a:ext cx="1728000" cy="1728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C11469F7-3D3F-46E9-B123-CE07DC69DBC9}"/>
                </a:ext>
              </a:extLst>
            </p:cNvPr>
            <p:cNvSpPr/>
            <p:nvPr/>
          </p:nvSpPr>
          <p:spPr>
            <a:xfrm>
              <a:off x="2791256" y="2870646"/>
              <a:ext cx="2304000" cy="2304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8AE65ECC-D7F8-471D-AE52-864791CB20DF}"/>
                </a:ext>
              </a:extLst>
            </p:cNvPr>
            <p:cNvSpPr/>
            <p:nvPr/>
          </p:nvSpPr>
          <p:spPr>
            <a:xfrm>
              <a:off x="2503256" y="2582646"/>
              <a:ext cx="2880000" cy="2880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3FE1F5B-8FE0-44E4-A84B-6A0C66925D1F}"/>
                </a:ext>
              </a:extLst>
            </p:cNvPr>
            <p:cNvSpPr/>
            <p:nvPr/>
          </p:nvSpPr>
          <p:spPr>
            <a:xfrm>
              <a:off x="2215256" y="2294646"/>
              <a:ext cx="3456000" cy="345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矩形 32">
            <a:extLst>
              <a:ext uri="{FF2B5EF4-FFF2-40B4-BE49-F238E27FC236}">
                <a16:creationId xmlns:a16="http://schemas.microsoft.com/office/drawing/2014/main" id="{7EF8A3D9-CC2C-4BFD-84F1-FBA509FA81A4}"/>
              </a:ext>
            </a:extLst>
          </p:cNvPr>
          <p:cNvSpPr/>
          <p:nvPr/>
        </p:nvSpPr>
        <p:spPr>
          <a:xfrm>
            <a:off x="2215255" y="2436047"/>
            <a:ext cx="1728001" cy="345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grpSp>
        <p:nvGrpSpPr>
          <p:cNvPr id="2" name="组合 1">
            <a:extLst>
              <a:ext uri="{FF2B5EF4-FFF2-40B4-BE49-F238E27FC236}">
                <a16:creationId xmlns:a16="http://schemas.microsoft.com/office/drawing/2014/main" id="{F9E3FC8C-2D5C-431C-BE20-72FE3ED95974}"/>
              </a:ext>
            </a:extLst>
          </p:cNvPr>
          <p:cNvGrpSpPr/>
          <p:nvPr/>
        </p:nvGrpSpPr>
        <p:grpSpPr>
          <a:xfrm>
            <a:off x="319153" y="2611756"/>
            <a:ext cx="5344599" cy="3881366"/>
            <a:chOff x="319153" y="2470355"/>
            <a:chExt cx="5344599" cy="3881366"/>
          </a:xfrm>
        </p:grpSpPr>
        <p:pic>
          <p:nvPicPr>
            <p:cNvPr id="34" name="图形 33">
              <a:extLst>
                <a:ext uri="{FF2B5EF4-FFF2-40B4-BE49-F238E27FC236}">
                  <a16:creationId xmlns:a16="http://schemas.microsoft.com/office/drawing/2014/main" id="{3D01402E-AC58-48DF-9920-CBF6E63821C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9153" y="3837980"/>
              <a:ext cx="1124495" cy="2197877"/>
            </a:xfrm>
            <a:prstGeom prst="rect">
              <a:avLst/>
            </a:prstGeom>
          </p:spPr>
        </p:pic>
        <p:pic>
          <p:nvPicPr>
            <p:cNvPr id="35" name="图形 34">
              <a:extLst>
                <a:ext uri="{FF2B5EF4-FFF2-40B4-BE49-F238E27FC236}">
                  <a16:creationId xmlns:a16="http://schemas.microsoft.com/office/drawing/2014/main" id="{6E1EDD3B-B2CD-4860-B17B-34A40AE88C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2470355"/>
              <a:ext cx="483577" cy="906707"/>
            </a:xfrm>
            <a:prstGeom prst="rect">
              <a:avLst/>
            </a:prstGeom>
          </p:spPr>
        </p:pic>
        <p:pic>
          <p:nvPicPr>
            <p:cNvPr id="37" name="图形 36">
              <a:extLst>
                <a:ext uri="{FF2B5EF4-FFF2-40B4-BE49-F238E27FC236}">
                  <a16:creationId xmlns:a16="http://schemas.microsoft.com/office/drawing/2014/main" id="{034862CE-E8A9-4A2B-A4E9-41B5350274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80175" y="3569293"/>
              <a:ext cx="483577" cy="906707"/>
            </a:xfrm>
            <a:prstGeom prst="rect">
              <a:avLst/>
            </a:prstGeom>
          </p:spPr>
        </p:pic>
        <p:pic>
          <p:nvPicPr>
            <p:cNvPr id="39" name="图形 38">
              <a:extLst>
                <a:ext uri="{FF2B5EF4-FFF2-40B4-BE49-F238E27FC236}">
                  <a16:creationId xmlns:a16="http://schemas.microsoft.com/office/drawing/2014/main" id="{66CB8075-0B60-4AC2-B641-8DF146E3C2C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4668232"/>
              <a:ext cx="483577" cy="906707"/>
            </a:xfrm>
            <a:prstGeom prst="rect">
              <a:avLst/>
            </a:prstGeom>
          </p:spPr>
        </p:pic>
        <p:sp>
          <p:nvSpPr>
            <p:cNvPr id="41" name="文本框 40">
              <a:extLst>
                <a:ext uri="{FF2B5EF4-FFF2-40B4-BE49-F238E27FC236}">
                  <a16:creationId xmlns:a16="http://schemas.microsoft.com/office/drawing/2014/main" id="{E132C6CD-FF47-4B3F-B99E-1D96939FB6E7}"/>
                </a:ext>
              </a:extLst>
            </p:cNvPr>
            <p:cNvSpPr txBox="1"/>
            <p:nvPr/>
          </p:nvSpPr>
          <p:spPr>
            <a:xfrm>
              <a:off x="3535406" y="2860466"/>
              <a:ext cx="860789" cy="369332"/>
            </a:xfrm>
            <a:prstGeom prst="rect">
              <a:avLst/>
            </a:prstGeom>
            <a:noFill/>
          </p:spPr>
          <p:txBody>
            <a:bodyPr wrap="square" rtlCol="0">
              <a:spAutoFit/>
            </a:bodyPr>
            <a:lstStyle/>
            <a:p>
              <a:r>
                <a:rPr lang="zh-CN" altLang="en-US" b="1" dirty="0">
                  <a:latin typeface="+mn-ea"/>
                </a:rPr>
                <a:t>手机</a:t>
              </a:r>
              <a:r>
                <a:rPr lang="en-US" altLang="zh-CN" b="1" dirty="0">
                  <a:latin typeface="+mn-ea"/>
                </a:rPr>
                <a:t>A</a:t>
              </a:r>
              <a:endParaRPr lang="zh-CN" altLang="en-US" b="1" dirty="0">
                <a:latin typeface="+mn-ea"/>
              </a:endParaRPr>
            </a:p>
          </p:txBody>
        </p:sp>
        <p:sp>
          <p:nvSpPr>
            <p:cNvPr id="42" name="文本框 41">
              <a:extLst>
                <a:ext uri="{FF2B5EF4-FFF2-40B4-BE49-F238E27FC236}">
                  <a16:creationId xmlns:a16="http://schemas.microsoft.com/office/drawing/2014/main" id="{A73AC9C3-C762-4B32-8396-0847FEE09CE4}"/>
                </a:ext>
              </a:extLst>
            </p:cNvPr>
            <p:cNvSpPr txBox="1"/>
            <p:nvPr/>
          </p:nvSpPr>
          <p:spPr>
            <a:xfrm>
              <a:off x="4513460" y="4019425"/>
              <a:ext cx="869796" cy="369332"/>
            </a:xfrm>
            <a:prstGeom prst="rect">
              <a:avLst/>
            </a:prstGeom>
            <a:noFill/>
          </p:spPr>
          <p:txBody>
            <a:bodyPr wrap="square" rtlCol="0">
              <a:spAutoFit/>
            </a:bodyPr>
            <a:lstStyle/>
            <a:p>
              <a:r>
                <a:rPr lang="zh-CN" altLang="en-US" b="1" dirty="0">
                  <a:latin typeface="+mn-ea"/>
                </a:rPr>
                <a:t>手机</a:t>
              </a:r>
              <a:r>
                <a:rPr lang="en-US" altLang="zh-CN" b="1" dirty="0">
                  <a:latin typeface="+mn-ea"/>
                </a:rPr>
                <a:t>B</a:t>
              </a:r>
              <a:endParaRPr lang="zh-CN" altLang="en-US" b="1" dirty="0">
                <a:latin typeface="+mn-ea"/>
              </a:endParaRPr>
            </a:p>
          </p:txBody>
        </p:sp>
        <p:sp>
          <p:nvSpPr>
            <p:cNvPr id="43" name="文本框 42">
              <a:extLst>
                <a:ext uri="{FF2B5EF4-FFF2-40B4-BE49-F238E27FC236}">
                  <a16:creationId xmlns:a16="http://schemas.microsoft.com/office/drawing/2014/main" id="{566815AC-8B01-4444-A04D-98CD8D3FC86E}"/>
                </a:ext>
              </a:extLst>
            </p:cNvPr>
            <p:cNvSpPr txBox="1"/>
            <p:nvPr/>
          </p:nvSpPr>
          <p:spPr>
            <a:xfrm>
              <a:off x="3544150" y="5150039"/>
              <a:ext cx="961150" cy="369332"/>
            </a:xfrm>
            <a:prstGeom prst="rect">
              <a:avLst/>
            </a:prstGeom>
            <a:noFill/>
          </p:spPr>
          <p:txBody>
            <a:bodyPr wrap="square" rtlCol="0">
              <a:spAutoFit/>
            </a:bodyPr>
            <a:lstStyle/>
            <a:p>
              <a:r>
                <a:rPr lang="zh-CN" altLang="en-US" b="1" dirty="0">
                  <a:latin typeface="+mn-ea"/>
                </a:rPr>
                <a:t>手机</a:t>
              </a:r>
              <a:r>
                <a:rPr lang="en-US" altLang="zh-CN" b="1" dirty="0">
                  <a:latin typeface="+mn-ea"/>
                </a:rPr>
                <a:t>C</a:t>
              </a:r>
              <a:endParaRPr lang="zh-CN" altLang="en-US" b="1" dirty="0">
                <a:latin typeface="+mn-ea"/>
              </a:endParaRPr>
            </a:p>
          </p:txBody>
        </p:sp>
        <p:sp>
          <p:nvSpPr>
            <p:cNvPr id="44" name="文本框 43">
              <a:extLst>
                <a:ext uri="{FF2B5EF4-FFF2-40B4-BE49-F238E27FC236}">
                  <a16:creationId xmlns:a16="http://schemas.microsoft.com/office/drawing/2014/main" id="{8137CD99-DD57-465D-A90C-BC6F9F1BEAC4}"/>
                </a:ext>
              </a:extLst>
            </p:cNvPr>
            <p:cNvSpPr txBox="1"/>
            <p:nvPr/>
          </p:nvSpPr>
          <p:spPr>
            <a:xfrm>
              <a:off x="537329" y="5982389"/>
              <a:ext cx="745151" cy="369332"/>
            </a:xfrm>
            <a:prstGeom prst="rect">
              <a:avLst/>
            </a:prstGeom>
            <a:noFill/>
          </p:spPr>
          <p:txBody>
            <a:bodyPr wrap="square" rtlCol="0">
              <a:spAutoFit/>
            </a:bodyPr>
            <a:lstStyle/>
            <a:p>
              <a:pPr algn="ctr"/>
              <a:r>
                <a:rPr lang="zh-CN" altLang="en-US" b="1" dirty="0">
                  <a:latin typeface="+mn-ea"/>
                </a:rPr>
                <a:t>基站</a:t>
              </a:r>
            </a:p>
          </p:txBody>
        </p:sp>
      </p:grpSp>
      <p:sp>
        <p:nvSpPr>
          <p:cNvPr id="45" name="文本框 44">
            <a:extLst>
              <a:ext uri="{FF2B5EF4-FFF2-40B4-BE49-F238E27FC236}">
                <a16:creationId xmlns:a16="http://schemas.microsoft.com/office/drawing/2014/main" id="{598FEAC3-4A7C-4B08-96DA-4583A34DD0B4}"/>
              </a:ext>
            </a:extLst>
          </p:cNvPr>
          <p:cNvSpPr txBox="1"/>
          <p:nvPr/>
        </p:nvSpPr>
        <p:spPr>
          <a:xfrm>
            <a:off x="264272" y="2713898"/>
            <a:ext cx="2843313" cy="369332"/>
          </a:xfrm>
          <a:prstGeom prst="rect">
            <a:avLst/>
          </a:prstGeom>
          <a:noFill/>
        </p:spPr>
        <p:txBody>
          <a:bodyPr wrap="square" rtlCol="0">
            <a:spAutoFit/>
          </a:bodyPr>
          <a:lstStyle/>
          <a:p>
            <a:r>
              <a:rPr lang="zh-CN" altLang="en-US" b="1" dirty="0">
                <a:latin typeface="+mn-ea"/>
              </a:rPr>
              <a:t>知道各手机的码片序列</a:t>
            </a:r>
          </a:p>
        </p:txBody>
      </p:sp>
      <p:sp>
        <p:nvSpPr>
          <p:cNvPr id="46" name="文本框 45">
            <a:extLst>
              <a:ext uri="{FF2B5EF4-FFF2-40B4-BE49-F238E27FC236}">
                <a16:creationId xmlns:a16="http://schemas.microsoft.com/office/drawing/2014/main" id="{61138D7B-3C26-4308-874E-A9D6292EB44E}"/>
              </a:ext>
            </a:extLst>
          </p:cNvPr>
          <p:cNvSpPr txBox="1"/>
          <p:nvPr/>
        </p:nvSpPr>
        <p:spPr>
          <a:xfrm>
            <a:off x="264272" y="3040033"/>
            <a:ext cx="2158958"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A</a:t>
            </a:r>
            <a:r>
              <a:rPr lang="zh-CN" altLang="en-US" b="1" dirty="0">
                <a:latin typeface="+mn-ea"/>
              </a:rPr>
              <a:t>发送比特</a:t>
            </a:r>
            <a:r>
              <a:rPr lang="en-US" altLang="zh-CN" b="1" dirty="0">
                <a:latin typeface="+mn-ea"/>
              </a:rPr>
              <a:t>1</a:t>
            </a:r>
            <a:endParaRPr lang="zh-CN" altLang="en-US" b="1" dirty="0">
              <a:latin typeface="+mn-ea"/>
            </a:endParaRPr>
          </a:p>
        </p:txBody>
      </p:sp>
      <p:sp>
        <p:nvSpPr>
          <p:cNvPr id="48" name="文本框 47">
            <a:extLst>
              <a:ext uri="{FF2B5EF4-FFF2-40B4-BE49-F238E27FC236}">
                <a16:creationId xmlns:a16="http://schemas.microsoft.com/office/drawing/2014/main" id="{1FA457D2-D2DA-4DF0-988B-8D6DF41B4BAA}"/>
              </a:ext>
            </a:extLst>
          </p:cNvPr>
          <p:cNvSpPr txBox="1"/>
          <p:nvPr/>
        </p:nvSpPr>
        <p:spPr>
          <a:xfrm>
            <a:off x="264272" y="3366169"/>
            <a:ext cx="2158958"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B</a:t>
            </a:r>
            <a:r>
              <a:rPr lang="zh-CN" altLang="en-US" b="1" dirty="0">
                <a:latin typeface="+mn-ea"/>
              </a:rPr>
              <a:t>发送比特</a:t>
            </a:r>
            <a:r>
              <a:rPr lang="en-US" altLang="zh-CN" b="1" dirty="0">
                <a:latin typeface="+mn-ea"/>
              </a:rPr>
              <a:t>0</a:t>
            </a:r>
            <a:endParaRPr lang="zh-CN" altLang="en-US" b="1" dirty="0">
              <a:latin typeface="+mn-ea"/>
            </a:endParaRPr>
          </a:p>
        </p:txBody>
      </p:sp>
      <p:grpSp>
        <p:nvGrpSpPr>
          <p:cNvPr id="5" name="组合 4">
            <a:extLst>
              <a:ext uri="{FF2B5EF4-FFF2-40B4-BE49-F238E27FC236}">
                <a16:creationId xmlns:a16="http://schemas.microsoft.com/office/drawing/2014/main" id="{EDA444C7-B983-49BB-83B4-A0CCBE424CA6}"/>
              </a:ext>
            </a:extLst>
          </p:cNvPr>
          <p:cNvGrpSpPr/>
          <p:nvPr/>
        </p:nvGrpSpPr>
        <p:grpSpPr>
          <a:xfrm>
            <a:off x="1426649" y="3731438"/>
            <a:ext cx="2253738" cy="456255"/>
            <a:chOff x="8125807" y="4317066"/>
            <a:chExt cx="2253738" cy="456255"/>
          </a:xfrm>
        </p:grpSpPr>
        <p:cxnSp>
          <p:nvCxnSpPr>
            <p:cNvPr id="49" name="直接箭头连接符 48">
              <a:extLst>
                <a:ext uri="{FF2B5EF4-FFF2-40B4-BE49-F238E27FC236}">
                  <a16:creationId xmlns:a16="http://schemas.microsoft.com/office/drawing/2014/main" id="{51DD9315-0AE4-447C-94F3-47BD6801FFBA}"/>
                </a:ext>
              </a:extLst>
            </p:cNvPr>
            <p:cNvCxnSpPr>
              <a:cxnSpLocks/>
            </p:cNvCxnSpPr>
            <p:nvPr/>
          </p:nvCxnSpPr>
          <p:spPr>
            <a:xfrm>
              <a:off x="8125807" y="4773321"/>
              <a:ext cx="2253738" cy="0"/>
            </a:xfrm>
            <a:prstGeom prst="straightConnector1">
              <a:avLst/>
            </a:prstGeom>
            <a:ln w="762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0" name="文本框 49">
                  <a:extLst>
                    <a:ext uri="{FF2B5EF4-FFF2-40B4-BE49-F238E27FC236}">
                      <a16:creationId xmlns:a16="http://schemas.microsoft.com/office/drawing/2014/main" id="{25CC7A3F-3EE3-4141-BD41-6D294998C972}"/>
                    </a:ext>
                  </a:extLst>
                </p:cNvPr>
                <p:cNvSpPr txBox="1"/>
                <p:nvPr/>
              </p:nvSpPr>
              <p:spPr>
                <a:xfrm>
                  <a:off x="8548621" y="4317066"/>
                  <a:ext cx="1099039"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b="1" i="0" smtClean="0">
                            <a:latin typeface="Cambria Math" panose="02040503050406030204" pitchFamily="18" charset="0"/>
                          </a:rPr>
                          <m:t>(</m:t>
                        </m:r>
                        <m:r>
                          <a:rPr lang="en-US" altLang="zh-CN" b="1" i="0" smtClean="0">
                            <a:latin typeface="Cambria Math" panose="02040503050406030204" pitchFamily="18" charset="0"/>
                          </a:rPr>
                          <m:t>𝐀</m:t>
                        </m:r>
                        <m:r>
                          <a:rPr lang="en-US" altLang="zh-CN" b="1" i="0" smtClean="0">
                            <a:latin typeface="Cambria Math" panose="02040503050406030204" pitchFamily="18" charset="0"/>
                          </a:rPr>
                          <m:t>+</m:t>
                        </m:r>
                        <m:bar>
                          <m:barPr>
                            <m:pos m:val="top"/>
                            <m:ctrlPr>
                              <a:rPr lang="en-US" altLang="zh-CN" b="1" i="1" smtClean="0">
                                <a:latin typeface="Cambria Math" panose="02040503050406030204" pitchFamily="18" charset="0"/>
                              </a:rPr>
                            </m:ctrlPr>
                          </m:barPr>
                          <m:e>
                            <m:r>
                              <a:rPr lang="en-US" altLang="zh-CN" b="1" i="0" smtClean="0">
                                <a:latin typeface="Cambria Math" panose="02040503050406030204" pitchFamily="18" charset="0"/>
                              </a:rPr>
                              <m:t>𝐁</m:t>
                            </m:r>
                          </m:e>
                        </m:bar>
                        <m:r>
                          <a:rPr lang="en-US" altLang="zh-CN" b="1" i="0" smtClean="0">
                            <a:latin typeface="Cambria Math" panose="02040503050406030204" pitchFamily="18" charset="0"/>
                          </a:rPr>
                          <m:t>)</m:t>
                        </m:r>
                      </m:oMath>
                    </m:oMathPara>
                  </a14:m>
                  <a:endParaRPr lang="zh-CN" altLang="en-US" b="1" dirty="0"/>
                </a:p>
              </p:txBody>
            </p:sp>
          </mc:Choice>
          <mc:Fallback xmlns="">
            <p:sp>
              <p:nvSpPr>
                <p:cNvPr id="50" name="文本框 49">
                  <a:extLst>
                    <a:ext uri="{FF2B5EF4-FFF2-40B4-BE49-F238E27FC236}">
                      <a16:creationId xmlns:a16="http://schemas.microsoft.com/office/drawing/2014/main" id="{25CC7A3F-3EE3-4141-BD41-6D294998C972}"/>
                    </a:ext>
                  </a:extLst>
                </p:cNvPr>
                <p:cNvSpPr txBox="1">
                  <a:spLocks noRot="1" noChangeAspect="1" noMove="1" noResize="1" noEditPoints="1" noAdjustHandles="1" noChangeArrowheads="1" noChangeShapeType="1" noTextEdit="1"/>
                </p:cNvSpPr>
                <p:nvPr/>
              </p:nvSpPr>
              <p:spPr>
                <a:xfrm>
                  <a:off x="8548621" y="4317066"/>
                  <a:ext cx="1099039" cy="400110"/>
                </a:xfrm>
                <a:prstGeom prst="rect">
                  <a:avLst/>
                </a:prstGeom>
                <a:blipFill>
                  <a:blip r:embed="rId7"/>
                  <a:stretch>
                    <a:fillRect b="-15152"/>
                  </a:stretch>
                </a:blipFill>
              </p:spPr>
              <p:txBody>
                <a:bodyPr/>
                <a:lstStyle/>
                <a:p>
                  <a:r>
                    <a:rPr lang="zh-CN" altLang="en-US">
                      <a:noFill/>
                    </a:rPr>
                    <a:t> </a:t>
                  </a:r>
                </a:p>
              </p:txBody>
            </p:sp>
          </mc:Fallback>
        </mc:AlternateContent>
      </p:grpSp>
    </p:spTree>
    <p:custDataLst>
      <p:tags r:id="rId1"/>
    </p:custDataLst>
    <p:extLst>
      <p:ext uri="{BB962C8B-B14F-4D97-AF65-F5344CB8AC3E}">
        <p14:creationId xmlns:p14="http://schemas.microsoft.com/office/powerpoint/2010/main" val="1938331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800" decel="100000"/>
                                        <p:tgtEl>
                                          <p:spTgt spid="2"/>
                                        </p:tgtEl>
                                      </p:cBhvr>
                                    </p:animEffect>
                                    <p:anim calcmode="lin" valueType="num">
                                      <p:cBhvr>
                                        <p:cTn id="8" dur="800" decel="100000" fill="hold"/>
                                        <p:tgtEl>
                                          <p:spTgt spid="2"/>
                                        </p:tgtEl>
                                        <p:attrNameLst>
                                          <p:attrName>style.rotation</p:attrName>
                                        </p:attrNameLst>
                                      </p:cBhvr>
                                      <p:tavLst>
                                        <p:tav tm="0">
                                          <p:val>
                                            <p:fltVal val="-90"/>
                                          </p:val>
                                        </p:tav>
                                        <p:tav tm="100000">
                                          <p:val>
                                            <p:fltVal val="0"/>
                                          </p:val>
                                        </p:tav>
                                      </p:tavLst>
                                    </p:anim>
                                    <p:anim calcmode="lin" valueType="num">
                                      <p:cBhvr>
                                        <p:cTn id="9" dur="800" decel="100000" fill="hold"/>
                                        <p:tgtEl>
                                          <p:spTgt spid="2"/>
                                        </p:tgtEl>
                                        <p:attrNameLst>
                                          <p:attrName>ppt_x</p:attrName>
                                        </p:attrNameLst>
                                      </p:cBhvr>
                                      <p:tavLst>
                                        <p:tav tm="0">
                                          <p:val>
                                            <p:strVal val="#ppt_x+0.4"/>
                                          </p:val>
                                        </p:tav>
                                        <p:tav tm="100000">
                                          <p:val>
                                            <p:strVal val="#ppt_x-0.05"/>
                                          </p:val>
                                        </p:tav>
                                      </p:tavLst>
                                    </p:anim>
                                    <p:anim calcmode="lin" valueType="num">
                                      <p:cBhvr>
                                        <p:cTn id="10" dur="800" decel="100000" fill="hold"/>
                                        <p:tgtEl>
                                          <p:spTgt spid="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1000"/>
                                        <p:tgtEl>
                                          <p:spTgt spid="45"/>
                                        </p:tgtEl>
                                      </p:cBhvr>
                                    </p:animEffect>
                                    <p:anim calcmode="lin" valueType="num">
                                      <p:cBhvr>
                                        <p:cTn id="18" dur="1000" fill="hold"/>
                                        <p:tgtEl>
                                          <p:spTgt spid="45"/>
                                        </p:tgtEl>
                                        <p:attrNameLst>
                                          <p:attrName>ppt_x</p:attrName>
                                        </p:attrNameLst>
                                      </p:cBhvr>
                                      <p:tavLst>
                                        <p:tav tm="0">
                                          <p:val>
                                            <p:strVal val="#ppt_x"/>
                                          </p:val>
                                        </p:tav>
                                        <p:tav tm="100000">
                                          <p:val>
                                            <p:strVal val="#ppt_x"/>
                                          </p:val>
                                        </p:tav>
                                      </p:tavLst>
                                    </p:anim>
                                    <p:anim calcmode="lin" valueType="num">
                                      <p:cBhvr>
                                        <p:cTn id="19"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1000"/>
                                        <p:tgtEl>
                                          <p:spTgt spid="46"/>
                                        </p:tgtEl>
                                      </p:cBhvr>
                                    </p:animEffect>
                                    <p:anim calcmode="lin" valueType="num">
                                      <p:cBhvr>
                                        <p:cTn id="25" dur="1000" fill="hold"/>
                                        <p:tgtEl>
                                          <p:spTgt spid="46"/>
                                        </p:tgtEl>
                                        <p:attrNameLst>
                                          <p:attrName>ppt_x</p:attrName>
                                        </p:attrNameLst>
                                      </p:cBhvr>
                                      <p:tavLst>
                                        <p:tav tm="0">
                                          <p:val>
                                            <p:strVal val="#ppt_x"/>
                                          </p:val>
                                        </p:tav>
                                        <p:tav tm="100000">
                                          <p:val>
                                            <p:strVal val="#ppt_x"/>
                                          </p:val>
                                        </p:tav>
                                      </p:tavLst>
                                    </p:anim>
                                    <p:anim calcmode="lin" valueType="num">
                                      <p:cBhvr>
                                        <p:cTn id="26"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1000"/>
                                        <p:tgtEl>
                                          <p:spTgt spid="48"/>
                                        </p:tgtEl>
                                      </p:cBhvr>
                                    </p:animEffect>
                                    <p:anim calcmode="lin" valueType="num">
                                      <p:cBhvr>
                                        <p:cTn id="32" dur="1000" fill="hold"/>
                                        <p:tgtEl>
                                          <p:spTgt spid="48"/>
                                        </p:tgtEl>
                                        <p:attrNameLst>
                                          <p:attrName>ppt_x</p:attrName>
                                        </p:attrNameLst>
                                      </p:cBhvr>
                                      <p:tavLst>
                                        <p:tav tm="0">
                                          <p:val>
                                            <p:strVal val="#ppt_x"/>
                                          </p:val>
                                        </p:tav>
                                        <p:tav tm="100000">
                                          <p:val>
                                            <p:strVal val="#ppt_x"/>
                                          </p:val>
                                        </p:tav>
                                      </p:tavLst>
                                    </p:anim>
                                    <p:anim calcmode="lin" valueType="num">
                                      <p:cBhvr>
                                        <p:cTn id="33"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wipe(left)">
                                      <p:cBhvr>
                                        <p:cTn id="38" dur="500"/>
                                        <p:tgtEl>
                                          <p:spTgt spid="5"/>
                                        </p:tgtEl>
                                      </p:cBhvr>
                                    </p:animEffect>
                                  </p:childTnLst>
                                </p:cTn>
                              </p:par>
                            </p:childTnLst>
                          </p:cTn>
                        </p:par>
                        <p:par>
                          <p:cTn id="39" fill="hold">
                            <p:stCondLst>
                              <p:cond delay="500"/>
                            </p:stCondLst>
                            <p:childTnLst>
                              <p:par>
                                <p:cTn id="40" presetID="22" presetClass="entr" presetSubtype="8" fill="hold" nodeType="after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left)">
                                      <p:cBhvr>
                                        <p:cTn id="4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8" grpId="0"/>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091D71A9-AC72-4DE5-922B-568723BF6C42}"/>
              </a:ext>
            </a:extLst>
          </p:cNvPr>
          <p:cNvGrpSpPr/>
          <p:nvPr/>
        </p:nvGrpSpPr>
        <p:grpSpPr>
          <a:xfrm>
            <a:off x="2215256" y="2436047"/>
            <a:ext cx="3456000" cy="3456000"/>
            <a:chOff x="2215256" y="2294646"/>
            <a:chExt cx="3456000" cy="3456000"/>
          </a:xfrm>
        </p:grpSpPr>
        <p:sp>
          <p:nvSpPr>
            <p:cNvPr id="24" name="椭圆 23">
              <a:extLst>
                <a:ext uri="{FF2B5EF4-FFF2-40B4-BE49-F238E27FC236}">
                  <a16:creationId xmlns:a16="http://schemas.microsoft.com/office/drawing/2014/main" id="{9EF4F5C0-0EEB-46D2-8245-B44739A588DE}"/>
                </a:ext>
              </a:extLst>
            </p:cNvPr>
            <p:cNvSpPr/>
            <p:nvPr/>
          </p:nvSpPr>
          <p:spPr>
            <a:xfrm>
              <a:off x="3655256" y="3734646"/>
              <a:ext cx="576000" cy="57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1185F10C-38A2-4AB5-8BCB-9A104314ADE0}"/>
                </a:ext>
              </a:extLst>
            </p:cNvPr>
            <p:cNvSpPr/>
            <p:nvPr/>
          </p:nvSpPr>
          <p:spPr>
            <a:xfrm>
              <a:off x="3367256" y="3446646"/>
              <a:ext cx="1152000" cy="1152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09C4FFD3-2676-4458-A089-531284DCCE85}"/>
                </a:ext>
              </a:extLst>
            </p:cNvPr>
            <p:cNvSpPr/>
            <p:nvPr/>
          </p:nvSpPr>
          <p:spPr>
            <a:xfrm>
              <a:off x="3079256" y="3158646"/>
              <a:ext cx="1728000" cy="1728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C11469F7-3D3F-46E9-B123-CE07DC69DBC9}"/>
                </a:ext>
              </a:extLst>
            </p:cNvPr>
            <p:cNvSpPr/>
            <p:nvPr/>
          </p:nvSpPr>
          <p:spPr>
            <a:xfrm>
              <a:off x="2791256" y="2870646"/>
              <a:ext cx="2304000" cy="2304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8AE65ECC-D7F8-471D-AE52-864791CB20DF}"/>
                </a:ext>
              </a:extLst>
            </p:cNvPr>
            <p:cNvSpPr/>
            <p:nvPr/>
          </p:nvSpPr>
          <p:spPr>
            <a:xfrm>
              <a:off x="2503256" y="2582646"/>
              <a:ext cx="2880000" cy="2880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3FE1F5B-8FE0-44E4-A84B-6A0C66925D1F}"/>
                </a:ext>
              </a:extLst>
            </p:cNvPr>
            <p:cNvSpPr/>
            <p:nvPr/>
          </p:nvSpPr>
          <p:spPr>
            <a:xfrm>
              <a:off x="2215256" y="2294646"/>
              <a:ext cx="3456000" cy="345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矩形 32">
            <a:extLst>
              <a:ext uri="{FF2B5EF4-FFF2-40B4-BE49-F238E27FC236}">
                <a16:creationId xmlns:a16="http://schemas.microsoft.com/office/drawing/2014/main" id="{7EF8A3D9-CC2C-4BFD-84F1-FBA509FA81A4}"/>
              </a:ext>
            </a:extLst>
          </p:cNvPr>
          <p:cNvSpPr/>
          <p:nvPr/>
        </p:nvSpPr>
        <p:spPr>
          <a:xfrm>
            <a:off x="2215255" y="2436047"/>
            <a:ext cx="1728001" cy="345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grpSp>
        <p:nvGrpSpPr>
          <p:cNvPr id="2" name="组合 1">
            <a:extLst>
              <a:ext uri="{FF2B5EF4-FFF2-40B4-BE49-F238E27FC236}">
                <a16:creationId xmlns:a16="http://schemas.microsoft.com/office/drawing/2014/main" id="{F9E3FC8C-2D5C-431C-BE20-72FE3ED95974}"/>
              </a:ext>
            </a:extLst>
          </p:cNvPr>
          <p:cNvGrpSpPr/>
          <p:nvPr/>
        </p:nvGrpSpPr>
        <p:grpSpPr>
          <a:xfrm>
            <a:off x="319153" y="2611756"/>
            <a:ext cx="5344599" cy="3881366"/>
            <a:chOff x="319153" y="2470355"/>
            <a:chExt cx="5344599" cy="3881366"/>
          </a:xfrm>
        </p:grpSpPr>
        <p:pic>
          <p:nvPicPr>
            <p:cNvPr id="34" name="图形 33">
              <a:extLst>
                <a:ext uri="{FF2B5EF4-FFF2-40B4-BE49-F238E27FC236}">
                  <a16:creationId xmlns:a16="http://schemas.microsoft.com/office/drawing/2014/main" id="{3D01402E-AC58-48DF-9920-CBF6E63821C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9153" y="3837980"/>
              <a:ext cx="1124495" cy="2197877"/>
            </a:xfrm>
            <a:prstGeom prst="rect">
              <a:avLst/>
            </a:prstGeom>
          </p:spPr>
        </p:pic>
        <p:pic>
          <p:nvPicPr>
            <p:cNvPr id="35" name="图形 34">
              <a:extLst>
                <a:ext uri="{FF2B5EF4-FFF2-40B4-BE49-F238E27FC236}">
                  <a16:creationId xmlns:a16="http://schemas.microsoft.com/office/drawing/2014/main" id="{6E1EDD3B-B2CD-4860-B17B-34A40AE88C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2470355"/>
              <a:ext cx="483577" cy="906707"/>
            </a:xfrm>
            <a:prstGeom prst="rect">
              <a:avLst/>
            </a:prstGeom>
          </p:spPr>
        </p:pic>
        <p:pic>
          <p:nvPicPr>
            <p:cNvPr id="37" name="图形 36">
              <a:extLst>
                <a:ext uri="{FF2B5EF4-FFF2-40B4-BE49-F238E27FC236}">
                  <a16:creationId xmlns:a16="http://schemas.microsoft.com/office/drawing/2014/main" id="{034862CE-E8A9-4A2B-A4E9-41B5350274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80175" y="3569293"/>
              <a:ext cx="483577" cy="906707"/>
            </a:xfrm>
            <a:prstGeom prst="rect">
              <a:avLst/>
            </a:prstGeom>
          </p:spPr>
        </p:pic>
        <p:pic>
          <p:nvPicPr>
            <p:cNvPr id="39" name="图形 38">
              <a:extLst>
                <a:ext uri="{FF2B5EF4-FFF2-40B4-BE49-F238E27FC236}">
                  <a16:creationId xmlns:a16="http://schemas.microsoft.com/office/drawing/2014/main" id="{66CB8075-0B60-4AC2-B641-8DF146E3C2C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4668232"/>
              <a:ext cx="483577" cy="906707"/>
            </a:xfrm>
            <a:prstGeom prst="rect">
              <a:avLst/>
            </a:prstGeom>
          </p:spPr>
        </p:pic>
        <p:sp>
          <p:nvSpPr>
            <p:cNvPr id="41" name="文本框 40">
              <a:extLst>
                <a:ext uri="{FF2B5EF4-FFF2-40B4-BE49-F238E27FC236}">
                  <a16:creationId xmlns:a16="http://schemas.microsoft.com/office/drawing/2014/main" id="{E132C6CD-FF47-4B3F-B99E-1D96939FB6E7}"/>
                </a:ext>
              </a:extLst>
            </p:cNvPr>
            <p:cNvSpPr txBox="1"/>
            <p:nvPr/>
          </p:nvSpPr>
          <p:spPr>
            <a:xfrm>
              <a:off x="3535406" y="2860466"/>
              <a:ext cx="860789" cy="369332"/>
            </a:xfrm>
            <a:prstGeom prst="rect">
              <a:avLst/>
            </a:prstGeom>
            <a:noFill/>
          </p:spPr>
          <p:txBody>
            <a:bodyPr wrap="square" rtlCol="0">
              <a:spAutoFit/>
            </a:bodyPr>
            <a:lstStyle/>
            <a:p>
              <a:r>
                <a:rPr lang="zh-CN" altLang="en-US" b="1" dirty="0">
                  <a:latin typeface="+mn-ea"/>
                </a:rPr>
                <a:t>手机</a:t>
              </a:r>
              <a:r>
                <a:rPr lang="en-US" altLang="zh-CN" b="1" dirty="0">
                  <a:latin typeface="+mn-ea"/>
                </a:rPr>
                <a:t>A</a:t>
              </a:r>
              <a:endParaRPr lang="zh-CN" altLang="en-US" b="1" dirty="0">
                <a:latin typeface="+mn-ea"/>
              </a:endParaRPr>
            </a:p>
          </p:txBody>
        </p:sp>
        <p:sp>
          <p:nvSpPr>
            <p:cNvPr id="42" name="文本框 41">
              <a:extLst>
                <a:ext uri="{FF2B5EF4-FFF2-40B4-BE49-F238E27FC236}">
                  <a16:creationId xmlns:a16="http://schemas.microsoft.com/office/drawing/2014/main" id="{A73AC9C3-C762-4B32-8396-0847FEE09CE4}"/>
                </a:ext>
              </a:extLst>
            </p:cNvPr>
            <p:cNvSpPr txBox="1"/>
            <p:nvPr/>
          </p:nvSpPr>
          <p:spPr>
            <a:xfrm>
              <a:off x="4513460" y="4019425"/>
              <a:ext cx="869796" cy="369332"/>
            </a:xfrm>
            <a:prstGeom prst="rect">
              <a:avLst/>
            </a:prstGeom>
            <a:noFill/>
          </p:spPr>
          <p:txBody>
            <a:bodyPr wrap="square" rtlCol="0">
              <a:spAutoFit/>
            </a:bodyPr>
            <a:lstStyle/>
            <a:p>
              <a:r>
                <a:rPr lang="zh-CN" altLang="en-US" b="1" dirty="0">
                  <a:latin typeface="+mn-ea"/>
                </a:rPr>
                <a:t>手机</a:t>
              </a:r>
              <a:r>
                <a:rPr lang="en-US" altLang="zh-CN" b="1" dirty="0">
                  <a:latin typeface="+mn-ea"/>
                </a:rPr>
                <a:t>B</a:t>
              </a:r>
              <a:endParaRPr lang="zh-CN" altLang="en-US" b="1" dirty="0">
                <a:latin typeface="+mn-ea"/>
              </a:endParaRPr>
            </a:p>
          </p:txBody>
        </p:sp>
        <p:sp>
          <p:nvSpPr>
            <p:cNvPr id="43" name="文本框 42">
              <a:extLst>
                <a:ext uri="{FF2B5EF4-FFF2-40B4-BE49-F238E27FC236}">
                  <a16:creationId xmlns:a16="http://schemas.microsoft.com/office/drawing/2014/main" id="{566815AC-8B01-4444-A04D-98CD8D3FC86E}"/>
                </a:ext>
              </a:extLst>
            </p:cNvPr>
            <p:cNvSpPr txBox="1"/>
            <p:nvPr/>
          </p:nvSpPr>
          <p:spPr>
            <a:xfrm>
              <a:off x="3544150" y="5150039"/>
              <a:ext cx="961150" cy="369332"/>
            </a:xfrm>
            <a:prstGeom prst="rect">
              <a:avLst/>
            </a:prstGeom>
            <a:noFill/>
          </p:spPr>
          <p:txBody>
            <a:bodyPr wrap="square" rtlCol="0">
              <a:spAutoFit/>
            </a:bodyPr>
            <a:lstStyle/>
            <a:p>
              <a:r>
                <a:rPr lang="zh-CN" altLang="en-US" b="1" dirty="0">
                  <a:latin typeface="+mn-ea"/>
                </a:rPr>
                <a:t>手机</a:t>
              </a:r>
              <a:r>
                <a:rPr lang="en-US" altLang="zh-CN" b="1" dirty="0">
                  <a:latin typeface="+mn-ea"/>
                </a:rPr>
                <a:t>C</a:t>
              </a:r>
              <a:endParaRPr lang="zh-CN" altLang="en-US" b="1" dirty="0">
                <a:latin typeface="+mn-ea"/>
              </a:endParaRPr>
            </a:p>
          </p:txBody>
        </p:sp>
        <p:sp>
          <p:nvSpPr>
            <p:cNvPr id="44" name="文本框 43">
              <a:extLst>
                <a:ext uri="{FF2B5EF4-FFF2-40B4-BE49-F238E27FC236}">
                  <a16:creationId xmlns:a16="http://schemas.microsoft.com/office/drawing/2014/main" id="{8137CD99-DD57-465D-A90C-BC6F9F1BEAC4}"/>
                </a:ext>
              </a:extLst>
            </p:cNvPr>
            <p:cNvSpPr txBox="1"/>
            <p:nvPr/>
          </p:nvSpPr>
          <p:spPr>
            <a:xfrm>
              <a:off x="537329" y="5982389"/>
              <a:ext cx="745151" cy="369332"/>
            </a:xfrm>
            <a:prstGeom prst="rect">
              <a:avLst/>
            </a:prstGeom>
            <a:noFill/>
          </p:spPr>
          <p:txBody>
            <a:bodyPr wrap="square" rtlCol="0">
              <a:spAutoFit/>
            </a:bodyPr>
            <a:lstStyle/>
            <a:p>
              <a:pPr algn="ctr"/>
              <a:r>
                <a:rPr lang="zh-CN" altLang="en-US" b="1" dirty="0">
                  <a:latin typeface="+mn-ea"/>
                </a:rPr>
                <a:t>基站</a:t>
              </a:r>
            </a:p>
          </p:txBody>
        </p:sp>
      </p:grpSp>
      <p:sp>
        <p:nvSpPr>
          <p:cNvPr id="45" name="文本框 44">
            <a:extLst>
              <a:ext uri="{FF2B5EF4-FFF2-40B4-BE49-F238E27FC236}">
                <a16:creationId xmlns:a16="http://schemas.microsoft.com/office/drawing/2014/main" id="{598FEAC3-4A7C-4B08-96DA-4583A34DD0B4}"/>
              </a:ext>
            </a:extLst>
          </p:cNvPr>
          <p:cNvSpPr txBox="1"/>
          <p:nvPr/>
        </p:nvSpPr>
        <p:spPr>
          <a:xfrm>
            <a:off x="264272" y="2713898"/>
            <a:ext cx="2843313" cy="369332"/>
          </a:xfrm>
          <a:prstGeom prst="rect">
            <a:avLst/>
          </a:prstGeom>
          <a:noFill/>
        </p:spPr>
        <p:txBody>
          <a:bodyPr wrap="square" rtlCol="0">
            <a:spAutoFit/>
          </a:bodyPr>
          <a:lstStyle/>
          <a:p>
            <a:r>
              <a:rPr lang="zh-CN" altLang="en-US" b="1" dirty="0">
                <a:latin typeface="+mn-ea"/>
              </a:rPr>
              <a:t>知道各手机的码片序列</a:t>
            </a:r>
          </a:p>
        </p:txBody>
      </p:sp>
      <p:sp>
        <p:nvSpPr>
          <p:cNvPr id="46" name="文本框 45">
            <a:extLst>
              <a:ext uri="{FF2B5EF4-FFF2-40B4-BE49-F238E27FC236}">
                <a16:creationId xmlns:a16="http://schemas.microsoft.com/office/drawing/2014/main" id="{61138D7B-3C26-4308-874E-A9D6292EB44E}"/>
              </a:ext>
            </a:extLst>
          </p:cNvPr>
          <p:cNvSpPr txBox="1"/>
          <p:nvPr/>
        </p:nvSpPr>
        <p:spPr>
          <a:xfrm>
            <a:off x="264272" y="3040033"/>
            <a:ext cx="2158958"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A</a:t>
            </a:r>
            <a:r>
              <a:rPr lang="zh-CN" altLang="en-US" b="1" dirty="0">
                <a:latin typeface="+mn-ea"/>
              </a:rPr>
              <a:t>发送比特</a:t>
            </a:r>
            <a:r>
              <a:rPr lang="en-US" altLang="zh-CN" b="1" dirty="0">
                <a:latin typeface="+mn-ea"/>
              </a:rPr>
              <a:t>1</a:t>
            </a:r>
            <a:endParaRPr lang="zh-CN" altLang="en-US" b="1" dirty="0">
              <a:latin typeface="+mn-ea"/>
            </a:endParaRPr>
          </a:p>
        </p:txBody>
      </p:sp>
      <p:sp>
        <p:nvSpPr>
          <p:cNvPr id="48" name="文本框 47">
            <a:extLst>
              <a:ext uri="{FF2B5EF4-FFF2-40B4-BE49-F238E27FC236}">
                <a16:creationId xmlns:a16="http://schemas.microsoft.com/office/drawing/2014/main" id="{1FA457D2-D2DA-4DF0-988B-8D6DF41B4BAA}"/>
              </a:ext>
            </a:extLst>
          </p:cNvPr>
          <p:cNvSpPr txBox="1"/>
          <p:nvPr/>
        </p:nvSpPr>
        <p:spPr>
          <a:xfrm>
            <a:off x="264272" y="3366169"/>
            <a:ext cx="2158958"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B</a:t>
            </a:r>
            <a:r>
              <a:rPr lang="zh-CN" altLang="en-US" b="1" dirty="0">
                <a:latin typeface="+mn-ea"/>
              </a:rPr>
              <a:t>发送比特</a:t>
            </a:r>
            <a:r>
              <a:rPr lang="en-US" altLang="zh-CN" b="1" dirty="0">
                <a:latin typeface="+mn-ea"/>
              </a:rPr>
              <a:t>0</a:t>
            </a:r>
            <a:endParaRPr lang="zh-CN" altLang="en-US" b="1" dirty="0">
              <a:latin typeface="+mn-ea"/>
            </a:endParaRPr>
          </a:p>
        </p:txBody>
      </p:sp>
      <p:grpSp>
        <p:nvGrpSpPr>
          <p:cNvPr id="5" name="组合 4">
            <a:extLst>
              <a:ext uri="{FF2B5EF4-FFF2-40B4-BE49-F238E27FC236}">
                <a16:creationId xmlns:a16="http://schemas.microsoft.com/office/drawing/2014/main" id="{EDA444C7-B983-49BB-83B4-A0CCBE424CA6}"/>
              </a:ext>
            </a:extLst>
          </p:cNvPr>
          <p:cNvGrpSpPr/>
          <p:nvPr/>
        </p:nvGrpSpPr>
        <p:grpSpPr>
          <a:xfrm>
            <a:off x="1426649" y="3731438"/>
            <a:ext cx="2253738" cy="456255"/>
            <a:chOff x="8125807" y="4317066"/>
            <a:chExt cx="2253738" cy="456255"/>
          </a:xfrm>
        </p:grpSpPr>
        <p:cxnSp>
          <p:nvCxnSpPr>
            <p:cNvPr id="49" name="直接箭头连接符 48">
              <a:extLst>
                <a:ext uri="{FF2B5EF4-FFF2-40B4-BE49-F238E27FC236}">
                  <a16:creationId xmlns:a16="http://schemas.microsoft.com/office/drawing/2014/main" id="{51DD9315-0AE4-447C-94F3-47BD6801FFBA}"/>
                </a:ext>
              </a:extLst>
            </p:cNvPr>
            <p:cNvCxnSpPr>
              <a:cxnSpLocks/>
            </p:cNvCxnSpPr>
            <p:nvPr/>
          </p:nvCxnSpPr>
          <p:spPr>
            <a:xfrm>
              <a:off x="8125807" y="4773321"/>
              <a:ext cx="2253738" cy="0"/>
            </a:xfrm>
            <a:prstGeom prst="straightConnector1">
              <a:avLst/>
            </a:prstGeom>
            <a:ln w="762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0" name="文本框 49">
                  <a:extLst>
                    <a:ext uri="{FF2B5EF4-FFF2-40B4-BE49-F238E27FC236}">
                      <a16:creationId xmlns:a16="http://schemas.microsoft.com/office/drawing/2014/main" id="{25CC7A3F-3EE3-4141-BD41-6D294998C972}"/>
                    </a:ext>
                  </a:extLst>
                </p:cNvPr>
                <p:cNvSpPr txBox="1"/>
                <p:nvPr/>
              </p:nvSpPr>
              <p:spPr>
                <a:xfrm>
                  <a:off x="8548621" y="4317066"/>
                  <a:ext cx="1099039"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b="1" i="0" smtClean="0">
                            <a:latin typeface="Cambria Math" panose="02040503050406030204" pitchFamily="18" charset="0"/>
                          </a:rPr>
                          <m:t>(</m:t>
                        </m:r>
                        <m:r>
                          <a:rPr lang="en-US" altLang="zh-CN" b="1" i="0" smtClean="0">
                            <a:latin typeface="Cambria Math" panose="02040503050406030204" pitchFamily="18" charset="0"/>
                          </a:rPr>
                          <m:t>𝐀</m:t>
                        </m:r>
                        <m:r>
                          <a:rPr lang="en-US" altLang="zh-CN" b="1" i="0" smtClean="0">
                            <a:latin typeface="Cambria Math" panose="02040503050406030204" pitchFamily="18" charset="0"/>
                          </a:rPr>
                          <m:t>+</m:t>
                        </m:r>
                        <m:bar>
                          <m:barPr>
                            <m:pos m:val="top"/>
                            <m:ctrlPr>
                              <a:rPr lang="en-US" altLang="zh-CN" b="1" i="1" smtClean="0">
                                <a:latin typeface="Cambria Math" panose="02040503050406030204" pitchFamily="18" charset="0"/>
                              </a:rPr>
                            </m:ctrlPr>
                          </m:barPr>
                          <m:e>
                            <m:r>
                              <a:rPr lang="en-US" altLang="zh-CN" b="1" i="0" smtClean="0">
                                <a:latin typeface="Cambria Math" panose="02040503050406030204" pitchFamily="18" charset="0"/>
                              </a:rPr>
                              <m:t>𝐁</m:t>
                            </m:r>
                          </m:e>
                        </m:bar>
                        <m:r>
                          <a:rPr lang="en-US" altLang="zh-CN" b="1" i="0" smtClean="0">
                            <a:latin typeface="Cambria Math" panose="02040503050406030204" pitchFamily="18" charset="0"/>
                          </a:rPr>
                          <m:t>)</m:t>
                        </m:r>
                      </m:oMath>
                    </m:oMathPara>
                  </a14:m>
                  <a:endParaRPr lang="zh-CN" altLang="en-US" b="1" dirty="0"/>
                </a:p>
              </p:txBody>
            </p:sp>
          </mc:Choice>
          <mc:Fallback xmlns="">
            <p:sp>
              <p:nvSpPr>
                <p:cNvPr id="50" name="文本框 49">
                  <a:extLst>
                    <a:ext uri="{FF2B5EF4-FFF2-40B4-BE49-F238E27FC236}">
                      <a16:creationId xmlns:a16="http://schemas.microsoft.com/office/drawing/2014/main" id="{25CC7A3F-3EE3-4141-BD41-6D294998C972}"/>
                    </a:ext>
                  </a:extLst>
                </p:cNvPr>
                <p:cNvSpPr txBox="1">
                  <a:spLocks noRot="1" noChangeAspect="1" noMove="1" noResize="1" noEditPoints="1" noAdjustHandles="1" noChangeArrowheads="1" noChangeShapeType="1" noTextEdit="1"/>
                </p:cNvSpPr>
                <p:nvPr/>
              </p:nvSpPr>
              <p:spPr>
                <a:xfrm>
                  <a:off x="8548621" y="4317066"/>
                  <a:ext cx="1099039" cy="400110"/>
                </a:xfrm>
                <a:prstGeom prst="rect">
                  <a:avLst/>
                </a:prstGeom>
                <a:blipFill>
                  <a:blip r:embed="rId7"/>
                  <a:stretch>
                    <a:fillRect b="-15152"/>
                  </a:stretch>
                </a:blipFill>
              </p:spPr>
              <p:txBody>
                <a:bodyPr/>
                <a:lstStyle/>
                <a:p>
                  <a:r>
                    <a:rPr lang="zh-CN" altLang="en-US">
                      <a:noFill/>
                    </a:rPr>
                    <a:t> </a:t>
                  </a:r>
                </a:p>
              </p:txBody>
            </p:sp>
          </mc:Fallback>
        </mc:AlternateContent>
      </p:grpSp>
      <p:sp>
        <p:nvSpPr>
          <p:cNvPr id="51" name="文本框 50">
            <a:extLst>
              <a:ext uri="{FF2B5EF4-FFF2-40B4-BE49-F238E27FC236}">
                <a16:creationId xmlns:a16="http://schemas.microsoft.com/office/drawing/2014/main" id="{9F853D19-7B50-475C-9EAF-47CB076DC32F}"/>
              </a:ext>
            </a:extLst>
          </p:cNvPr>
          <p:cNvSpPr txBox="1"/>
          <p:nvPr/>
        </p:nvSpPr>
        <p:spPr>
          <a:xfrm>
            <a:off x="6227978" y="2115303"/>
            <a:ext cx="5564038" cy="646331"/>
          </a:xfrm>
          <a:prstGeom prst="rect">
            <a:avLst/>
          </a:prstGeom>
          <a:solidFill>
            <a:schemeClr val="accent1"/>
          </a:solidFill>
        </p:spPr>
        <p:txBody>
          <a:bodyPr wrap="square" rtlCol="0">
            <a:spAutoFit/>
          </a:bodyPr>
          <a:lstStyle/>
          <a:p>
            <a:r>
              <a:rPr lang="zh-CN" altLang="en-US" b="1" dirty="0">
                <a:solidFill>
                  <a:schemeClr val="bg1"/>
                </a:solidFill>
                <a:latin typeface="+mn-ea"/>
              </a:rPr>
              <a:t>各手机用自己的码片向量与收到的叠加后的码片向量，做规格化內积运算：</a:t>
            </a:r>
          </a:p>
        </p:txBody>
      </p:sp>
      <mc:AlternateContent xmlns:mc="http://schemas.openxmlformats.org/markup-compatibility/2006" xmlns:a14="http://schemas.microsoft.com/office/drawing/2010/main">
        <mc:Choice Requires="a14">
          <p:sp>
            <p:nvSpPr>
              <p:cNvPr id="47" name="文本框 46">
                <a:extLst>
                  <a:ext uri="{FF2B5EF4-FFF2-40B4-BE49-F238E27FC236}">
                    <a16:creationId xmlns:a16="http://schemas.microsoft.com/office/drawing/2014/main" id="{3308A6ED-80D7-401E-8EE5-7D965F7797FA}"/>
                  </a:ext>
                </a:extLst>
              </p:cNvPr>
              <p:cNvSpPr txBox="1"/>
              <p:nvPr/>
            </p:nvSpPr>
            <p:spPr>
              <a:xfrm>
                <a:off x="6314589" y="2853805"/>
                <a:ext cx="4687154" cy="422360"/>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d>
                        <m:dPr>
                          <m:ctrlPr>
                            <a:rPr lang="en-US" altLang="zh-CN" b="1" i="1" smtClean="0">
                              <a:latin typeface="Cambria Math" panose="02040503050406030204" pitchFamily="18" charset="0"/>
                            </a:rPr>
                          </m:ctrlPr>
                        </m:dPr>
                        <m:e>
                          <m:r>
                            <a:rPr lang="en-US" altLang="zh-CN" b="1" i="0" smtClean="0">
                              <a:latin typeface="Cambria Math" panose="02040503050406030204" pitchFamily="18" charset="0"/>
                            </a:rPr>
                            <m:t>𝐀</m:t>
                          </m:r>
                          <m:r>
                            <a:rPr lang="en-US" altLang="zh-CN" b="1" i="0" smtClean="0">
                              <a:latin typeface="Cambria Math" panose="02040503050406030204" pitchFamily="18" charset="0"/>
                            </a:rPr>
                            <m:t>+</m:t>
                          </m:r>
                          <m:bar>
                            <m:barPr>
                              <m:pos m:val="top"/>
                              <m:ctrlPr>
                                <a:rPr lang="en-US" altLang="zh-CN" b="1" i="1" smtClean="0">
                                  <a:latin typeface="Cambria Math" panose="02040503050406030204" pitchFamily="18" charset="0"/>
                                </a:rPr>
                              </m:ctrlPr>
                            </m:barPr>
                            <m:e>
                              <m:r>
                                <a:rPr lang="en-US" altLang="zh-CN" b="1" i="0" smtClean="0">
                                  <a:latin typeface="Cambria Math" panose="02040503050406030204" pitchFamily="18" charset="0"/>
                                </a:rPr>
                                <m:t>𝐁</m:t>
                              </m:r>
                            </m:e>
                          </m:bar>
                        </m:e>
                      </m:d>
                      <m:r>
                        <a:rPr lang="en-US" altLang="zh-CN" b="1" i="0" smtClean="0">
                          <a:latin typeface="Cambria Math" panose="02040503050406030204" pitchFamily="18" charset="0"/>
                        </a:rPr>
                        <m:t>∙</m:t>
                      </m:r>
                      <m:r>
                        <a:rPr lang="en-US" altLang="zh-CN" b="1" i="0" smtClean="0">
                          <a:latin typeface="Cambria Math" panose="02040503050406030204" pitchFamily="18" charset="0"/>
                        </a:rPr>
                        <m:t>𝐀</m:t>
                      </m:r>
                      <m:r>
                        <a:rPr lang="en-US" altLang="zh-CN" b="1" i="0" smtClean="0">
                          <a:latin typeface="Cambria Math" panose="02040503050406030204" pitchFamily="18" charset="0"/>
                        </a:rPr>
                        <m:t>=</m:t>
                      </m:r>
                      <m:r>
                        <a:rPr lang="en-US" altLang="zh-CN" b="1" i="0" smtClean="0">
                          <a:latin typeface="Cambria Math" panose="02040503050406030204" pitchFamily="18" charset="0"/>
                        </a:rPr>
                        <m:t>𝐀</m:t>
                      </m:r>
                      <m:r>
                        <a:rPr lang="en-US" altLang="zh-CN" b="1" i="0" smtClean="0">
                          <a:latin typeface="Cambria Math" panose="02040503050406030204" pitchFamily="18" charset="0"/>
                        </a:rPr>
                        <m:t>∙</m:t>
                      </m:r>
                      <m:r>
                        <a:rPr lang="en-US" altLang="zh-CN" b="1" i="0" smtClean="0">
                          <a:latin typeface="Cambria Math" panose="02040503050406030204" pitchFamily="18" charset="0"/>
                        </a:rPr>
                        <m:t>𝐀</m:t>
                      </m:r>
                      <m:r>
                        <a:rPr lang="en-US" altLang="zh-CN" b="1" i="0" smtClean="0">
                          <a:latin typeface="Cambria Math" panose="02040503050406030204" pitchFamily="18" charset="0"/>
                        </a:rPr>
                        <m:t>+</m:t>
                      </m:r>
                      <m:r>
                        <a:rPr lang="en-US" altLang="zh-CN" b="1" i="0" smtClean="0">
                          <a:latin typeface="Cambria Math" panose="02040503050406030204" pitchFamily="18" charset="0"/>
                        </a:rPr>
                        <m:t>𝐀</m:t>
                      </m:r>
                      <m:r>
                        <a:rPr lang="en-US" altLang="zh-CN" b="1" i="0" smtClean="0">
                          <a:latin typeface="Cambria Math" panose="02040503050406030204" pitchFamily="18" charset="0"/>
                        </a:rPr>
                        <m:t>∙</m:t>
                      </m:r>
                      <m:bar>
                        <m:barPr>
                          <m:pos m:val="top"/>
                          <m:ctrlPr>
                            <a:rPr lang="en-US" altLang="zh-CN" b="1" i="1" smtClean="0">
                              <a:latin typeface="Cambria Math" panose="02040503050406030204" pitchFamily="18" charset="0"/>
                            </a:rPr>
                          </m:ctrlPr>
                        </m:barPr>
                        <m:e>
                          <m:r>
                            <a:rPr lang="en-US" altLang="zh-CN" b="1" i="0" smtClean="0">
                              <a:latin typeface="Cambria Math" panose="02040503050406030204" pitchFamily="18" charset="0"/>
                            </a:rPr>
                            <m:t>𝐁</m:t>
                          </m:r>
                        </m:e>
                      </m:bar>
                      <m:r>
                        <a:rPr lang="en-US" altLang="zh-CN" b="1" i="0" smtClean="0">
                          <a:latin typeface="Cambria Math" panose="02040503050406030204" pitchFamily="18" charset="0"/>
                        </a:rPr>
                        <m:t>=</m:t>
                      </m:r>
                      <m:r>
                        <a:rPr lang="en-US" altLang="zh-CN" b="1" i="0" smtClean="0">
                          <a:latin typeface="Cambria Math" panose="02040503050406030204" pitchFamily="18" charset="0"/>
                        </a:rPr>
                        <m:t>𝟏</m:t>
                      </m:r>
                      <m:r>
                        <a:rPr lang="en-US" altLang="zh-CN" b="1" i="0" smtClean="0">
                          <a:latin typeface="Cambria Math" panose="02040503050406030204" pitchFamily="18" charset="0"/>
                        </a:rPr>
                        <m:t>+</m:t>
                      </m:r>
                      <m:r>
                        <a:rPr lang="en-US" altLang="zh-CN" b="1" i="0" smtClean="0">
                          <a:latin typeface="Cambria Math" panose="02040503050406030204" pitchFamily="18" charset="0"/>
                        </a:rPr>
                        <m:t>𝟎</m:t>
                      </m:r>
                      <m:r>
                        <a:rPr lang="en-US" altLang="zh-CN" b="1" i="0" smtClean="0">
                          <a:latin typeface="Cambria Math" panose="02040503050406030204" pitchFamily="18" charset="0"/>
                        </a:rPr>
                        <m:t>=</m:t>
                      </m:r>
                      <m:r>
                        <a:rPr lang="en-US" altLang="zh-CN" b="1" i="0" smtClean="0">
                          <a:latin typeface="Cambria Math" panose="02040503050406030204" pitchFamily="18" charset="0"/>
                        </a:rPr>
                        <m:t>𝟏</m:t>
                      </m:r>
                    </m:oMath>
                  </m:oMathPara>
                </a14:m>
                <a:endParaRPr lang="zh-CN" altLang="en-US" b="1" dirty="0">
                  <a:latin typeface="+mn-ea"/>
                </a:endParaRPr>
              </a:p>
            </p:txBody>
          </p:sp>
        </mc:Choice>
        <mc:Fallback xmlns="">
          <p:sp>
            <p:nvSpPr>
              <p:cNvPr id="47" name="文本框 46">
                <a:extLst>
                  <a:ext uri="{FF2B5EF4-FFF2-40B4-BE49-F238E27FC236}">
                    <a16:creationId xmlns:a16="http://schemas.microsoft.com/office/drawing/2014/main" id="{3308A6ED-80D7-401E-8EE5-7D965F7797FA}"/>
                  </a:ext>
                </a:extLst>
              </p:cNvPr>
              <p:cNvSpPr txBox="1">
                <a:spLocks noRot="1" noChangeAspect="1" noMove="1" noResize="1" noEditPoints="1" noAdjustHandles="1" noChangeArrowheads="1" noChangeShapeType="1" noTextEdit="1"/>
              </p:cNvSpPr>
              <p:nvPr/>
            </p:nvSpPr>
            <p:spPr>
              <a:xfrm>
                <a:off x="6314589" y="2853805"/>
                <a:ext cx="4687154" cy="422360"/>
              </a:xfrm>
              <a:prstGeom prst="rect">
                <a:avLst/>
              </a:prstGeom>
              <a:blipFill>
                <a:blip r:embed="rId8"/>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2" name="文本框 51">
                <a:extLst>
                  <a:ext uri="{FF2B5EF4-FFF2-40B4-BE49-F238E27FC236}">
                    <a16:creationId xmlns:a16="http://schemas.microsoft.com/office/drawing/2014/main" id="{740AD4A6-BA8A-418D-90F7-045080F24205}"/>
                  </a:ext>
                </a:extLst>
              </p:cNvPr>
              <p:cNvSpPr txBox="1"/>
              <p:nvPr/>
            </p:nvSpPr>
            <p:spPr>
              <a:xfrm>
                <a:off x="6314588" y="3968335"/>
                <a:ext cx="4775077" cy="422360"/>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d>
                        <m:dPr>
                          <m:ctrlPr>
                            <a:rPr lang="en-US" altLang="zh-CN" b="1" i="1" smtClean="0">
                              <a:latin typeface="Cambria Math" panose="02040503050406030204" pitchFamily="18" charset="0"/>
                            </a:rPr>
                          </m:ctrlPr>
                        </m:dPr>
                        <m:e>
                          <m:r>
                            <a:rPr lang="en-US" altLang="zh-CN" b="1" i="0" smtClean="0">
                              <a:latin typeface="Cambria Math" panose="02040503050406030204" pitchFamily="18" charset="0"/>
                            </a:rPr>
                            <m:t>𝐀</m:t>
                          </m:r>
                          <m:r>
                            <a:rPr lang="en-US" altLang="zh-CN" b="1" i="0" smtClean="0">
                              <a:latin typeface="Cambria Math" panose="02040503050406030204" pitchFamily="18" charset="0"/>
                            </a:rPr>
                            <m:t>+</m:t>
                          </m:r>
                          <m:bar>
                            <m:barPr>
                              <m:pos m:val="top"/>
                              <m:ctrlPr>
                                <a:rPr lang="en-US" altLang="zh-CN" b="1" i="1" smtClean="0">
                                  <a:latin typeface="Cambria Math" panose="02040503050406030204" pitchFamily="18" charset="0"/>
                                </a:rPr>
                              </m:ctrlPr>
                            </m:barPr>
                            <m:e>
                              <m:r>
                                <a:rPr lang="en-US" altLang="zh-CN" b="1" i="0" smtClean="0">
                                  <a:latin typeface="Cambria Math" panose="02040503050406030204" pitchFamily="18" charset="0"/>
                                </a:rPr>
                                <m:t>𝐁</m:t>
                              </m:r>
                            </m:e>
                          </m:bar>
                        </m:e>
                      </m:d>
                      <m:r>
                        <a:rPr lang="en-US" altLang="zh-CN" b="1" i="0" smtClean="0">
                          <a:latin typeface="Cambria Math" panose="02040503050406030204" pitchFamily="18" charset="0"/>
                        </a:rPr>
                        <m:t>∙</m:t>
                      </m:r>
                      <m:r>
                        <a:rPr lang="en-US" altLang="zh-CN" b="1" i="0" smtClean="0">
                          <a:latin typeface="Cambria Math" panose="02040503050406030204" pitchFamily="18" charset="0"/>
                        </a:rPr>
                        <m:t>𝐁</m:t>
                      </m:r>
                      <m:r>
                        <a:rPr lang="en-US" altLang="zh-CN" b="1" i="0" smtClean="0">
                          <a:latin typeface="Cambria Math" panose="02040503050406030204" pitchFamily="18" charset="0"/>
                        </a:rPr>
                        <m:t>=</m:t>
                      </m:r>
                      <m:r>
                        <a:rPr lang="en-US" altLang="zh-CN" b="1" i="0" smtClean="0">
                          <a:latin typeface="Cambria Math" panose="02040503050406030204" pitchFamily="18" charset="0"/>
                        </a:rPr>
                        <m:t>𝐀</m:t>
                      </m:r>
                      <m:r>
                        <a:rPr lang="en-US" altLang="zh-CN" b="1" i="0" smtClean="0">
                          <a:latin typeface="Cambria Math" panose="02040503050406030204" pitchFamily="18" charset="0"/>
                        </a:rPr>
                        <m:t>∙</m:t>
                      </m:r>
                      <m:r>
                        <a:rPr lang="en-US" altLang="zh-CN" b="1" i="0" smtClean="0">
                          <a:latin typeface="Cambria Math" panose="02040503050406030204" pitchFamily="18" charset="0"/>
                        </a:rPr>
                        <m:t>𝐁</m:t>
                      </m:r>
                      <m:r>
                        <a:rPr lang="en-US" altLang="zh-CN" b="1" i="0" smtClean="0">
                          <a:latin typeface="Cambria Math" panose="02040503050406030204" pitchFamily="18" charset="0"/>
                        </a:rPr>
                        <m:t>+</m:t>
                      </m:r>
                      <m:bar>
                        <m:barPr>
                          <m:pos m:val="top"/>
                          <m:ctrlPr>
                            <a:rPr lang="en-US" altLang="zh-CN" b="1" i="1" smtClean="0">
                              <a:latin typeface="Cambria Math" panose="02040503050406030204" pitchFamily="18" charset="0"/>
                            </a:rPr>
                          </m:ctrlPr>
                        </m:barPr>
                        <m:e>
                          <m:r>
                            <a:rPr lang="en-US" altLang="zh-CN" b="1" i="0" smtClean="0">
                              <a:latin typeface="Cambria Math" panose="02040503050406030204" pitchFamily="18" charset="0"/>
                            </a:rPr>
                            <m:t>𝐁</m:t>
                          </m:r>
                        </m:e>
                      </m:bar>
                      <m:r>
                        <a:rPr lang="en-US" altLang="zh-CN" b="1" i="0" smtClean="0">
                          <a:latin typeface="Cambria Math" panose="02040503050406030204" pitchFamily="18" charset="0"/>
                        </a:rPr>
                        <m:t>∙</m:t>
                      </m:r>
                      <m:r>
                        <a:rPr lang="en-US" altLang="zh-CN" b="1" i="0" smtClean="0">
                          <a:latin typeface="Cambria Math" panose="02040503050406030204" pitchFamily="18" charset="0"/>
                        </a:rPr>
                        <m:t>𝐁</m:t>
                      </m:r>
                      <m:r>
                        <a:rPr lang="en-US" altLang="zh-CN" b="1" i="0" smtClean="0">
                          <a:latin typeface="Cambria Math" panose="02040503050406030204" pitchFamily="18" charset="0"/>
                        </a:rPr>
                        <m:t>=</m:t>
                      </m:r>
                      <m:r>
                        <a:rPr lang="en-US" altLang="zh-CN" b="1" i="0" smtClean="0">
                          <a:latin typeface="Cambria Math" panose="02040503050406030204" pitchFamily="18" charset="0"/>
                        </a:rPr>
                        <m:t>𝟎</m:t>
                      </m:r>
                      <m:r>
                        <a:rPr lang="en-US" altLang="zh-CN" b="1" i="0" smtClean="0">
                          <a:latin typeface="Cambria Math" panose="02040503050406030204" pitchFamily="18" charset="0"/>
                        </a:rPr>
                        <m:t>+</m:t>
                      </m:r>
                      <m:d>
                        <m:dPr>
                          <m:ctrlPr>
                            <a:rPr lang="en-US" altLang="zh-CN" b="1" i="1" smtClean="0">
                              <a:latin typeface="Cambria Math" panose="02040503050406030204" pitchFamily="18" charset="0"/>
                            </a:rPr>
                          </m:ctrlPr>
                        </m:dPr>
                        <m:e>
                          <m:r>
                            <a:rPr lang="en-US" altLang="zh-CN" b="1" i="0" smtClean="0">
                              <a:latin typeface="Cambria Math" panose="02040503050406030204" pitchFamily="18" charset="0"/>
                            </a:rPr>
                            <m:t>−</m:t>
                          </m:r>
                          <m:r>
                            <a:rPr lang="en-US" altLang="zh-CN" b="1" i="0" smtClean="0">
                              <a:latin typeface="Cambria Math" panose="02040503050406030204" pitchFamily="18" charset="0"/>
                            </a:rPr>
                            <m:t>𝟏</m:t>
                          </m:r>
                        </m:e>
                      </m:d>
                      <m:r>
                        <a:rPr lang="en-US" altLang="zh-CN" b="1" i="0" smtClean="0">
                          <a:latin typeface="Cambria Math" panose="02040503050406030204" pitchFamily="18" charset="0"/>
                        </a:rPr>
                        <m:t>=−</m:t>
                      </m:r>
                      <m:r>
                        <a:rPr lang="en-US" altLang="zh-CN" b="1" i="0" smtClean="0">
                          <a:latin typeface="Cambria Math" panose="02040503050406030204" pitchFamily="18" charset="0"/>
                        </a:rPr>
                        <m:t>𝟏</m:t>
                      </m:r>
                    </m:oMath>
                  </m:oMathPara>
                </a14:m>
                <a:endParaRPr lang="zh-CN" altLang="en-US" b="1" dirty="0">
                  <a:latin typeface="+mn-ea"/>
                </a:endParaRPr>
              </a:p>
            </p:txBody>
          </p:sp>
        </mc:Choice>
        <mc:Fallback xmlns="">
          <p:sp>
            <p:nvSpPr>
              <p:cNvPr id="52" name="文本框 51">
                <a:extLst>
                  <a:ext uri="{FF2B5EF4-FFF2-40B4-BE49-F238E27FC236}">
                    <a16:creationId xmlns:a16="http://schemas.microsoft.com/office/drawing/2014/main" id="{740AD4A6-BA8A-418D-90F7-045080F24205}"/>
                  </a:ext>
                </a:extLst>
              </p:cNvPr>
              <p:cNvSpPr txBox="1">
                <a:spLocks noRot="1" noChangeAspect="1" noMove="1" noResize="1" noEditPoints="1" noAdjustHandles="1" noChangeArrowheads="1" noChangeShapeType="1" noTextEdit="1"/>
              </p:cNvSpPr>
              <p:nvPr/>
            </p:nvSpPr>
            <p:spPr>
              <a:xfrm>
                <a:off x="6314588" y="3968335"/>
                <a:ext cx="4775077" cy="422360"/>
              </a:xfrm>
              <a:prstGeom prst="rect">
                <a:avLst/>
              </a:prstGeom>
              <a:blipFill>
                <a:blip r:embed="rId9"/>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3" name="文本框 52">
                <a:extLst>
                  <a:ext uri="{FF2B5EF4-FFF2-40B4-BE49-F238E27FC236}">
                    <a16:creationId xmlns:a16="http://schemas.microsoft.com/office/drawing/2014/main" id="{B0293A78-7AF0-456C-987A-A3C5D2F0F6A8}"/>
                  </a:ext>
                </a:extLst>
              </p:cNvPr>
              <p:cNvSpPr txBox="1"/>
              <p:nvPr/>
            </p:nvSpPr>
            <p:spPr>
              <a:xfrm>
                <a:off x="6314589" y="5082865"/>
                <a:ext cx="4185992" cy="422360"/>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d>
                        <m:dPr>
                          <m:ctrlPr>
                            <a:rPr lang="en-US" altLang="zh-CN" b="1" i="1" smtClean="0">
                              <a:latin typeface="Cambria Math" panose="02040503050406030204" pitchFamily="18" charset="0"/>
                            </a:rPr>
                          </m:ctrlPr>
                        </m:dPr>
                        <m:e>
                          <m:r>
                            <a:rPr lang="en-US" altLang="zh-CN" b="1" i="0" smtClean="0">
                              <a:latin typeface="Cambria Math" panose="02040503050406030204" pitchFamily="18" charset="0"/>
                            </a:rPr>
                            <m:t>𝐀</m:t>
                          </m:r>
                          <m:r>
                            <a:rPr lang="en-US" altLang="zh-CN" b="1" i="0" smtClean="0">
                              <a:latin typeface="Cambria Math" panose="02040503050406030204" pitchFamily="18" charset="0"/>
                            </a:rPr>
                            <m:t>+</m:t>
                          </m:r>
                          <m:bar>
                            <m:barPr>
                              <m:pos m:val="top"/>
                              <m:ctrlPr>
                                <a:rPr lang="en-US" altLang="zh-CN" b="1" i="1" smtClean="0">
                                  <a:latin typeface="Cambria Math" panose="02040503050406030204" pitchFamily="18" charset="0"/>
                                </a:rPr>
                              </m:ctrlPr>
                            </m:barPr>
                            <m:e>
                              <m:r>
                                <a:rPr lang="en-US" altLang="zh-CN" b="1" i="0" smtClean="0">
                                  <a:latin typeface="Cambria Math" panose="02040503050406030204" pitchFamily="18" charset="0"/>
                                </a:rPr>
                                <m:t>𝐁</m:t>
                              </m:r>
                            </m:e>
                          </m:bar>
                        </m:e>
                      </m:d>
                      <m:r>
                        <a:rPr lang="en-US" altLang="zh-CN" b="1" i="0" smtClean="0">
                          <a:latin typeface="Cambria Math" panose="02040503050406030204" pitchFamily="18" charset="0"/>
                        </a:rPr>
                        <m:t>∙</m:t>
                      </m:r>
                      <m:r>
                        <a:rPr lang="en-US" altLang="zh-CN" b="1" i="0" smtClean="0">
                          <a:latin typeface="Cambria Math" panose="02040503050406030204" pitchFamily="18" charset="0"/>
                        </a:rPr>
                        <m:t>𝐂</m:t>
                      </m:r>
                      <m:r>
                        <a:rPr lang="en-US" altLang="zh-CN" b="1" i="0" smtClean="0">
                          <a:latin typeface="Cambria Math" panose="02040503050406030204" pitchFamily="18" charset="0"/>
                        </a:rPr>
                        <m:t>=</m:t>
                      </m:r>
                      <m:r>
                        <a:rPr lang="en-US" altLang="zh-CN" b="1" i="0" smtClean="0">
                          <a:latin typeface="Cambria Math" panose="02040503050406030204" pitchFamily="18" charset="0"/>
                        </a:rPr>
                        <m:t>𝐀</m:t>
                      </m:r>
                      <m:r>
                        <a:rPr lang="en-US" altLang="zh-CN" b="1" i="0" smtClean="0">
                          <a:latin typeface="Cambria Math" panose="02040503050406030204" pitchFamily="18" charset="0"/>
                        </a:rPr>
                        <m:t>∙</m:t>
                      </m:r>
                      <m:r>
                        <a:rPr lang="en-US" altLang="zh-CN" b="1" i="0" smtClean="0">
                          <a:latin typeface="Cambria Math" panose="02040503050406030204" pitchFamily="18" charset="0"/>
                        </a:rPr>
                        <m:t>𝐂</m:t>
                      </m:r>
                      <m:r>
                        <a:rPr lang="en-US" altLang="zh-CN" b="1" i="0" smtClean="0">
                          <a:latin typeface="Cambria Math" panose="02040503050406030204" pitchFamily="18" charset="0"/>
                        </a:rPr>
                        <m:t>+</m:t>
                      </m:r>
                      <m:bar>
                        <m:barPr>
                          <m:pos m:val="top"/>
                          <m:ctrlPr>
                            <a:rPr lang="en-US" altLang="zh-CN" b="1" i="1" smtClean="0">
                              <a:latin typeface="Cambria Math" panose="02040503050406030204" pitchFamily="18" charset="0"/>
                            </a:rPr>
                          </m:ctrlPr>
                        </m:barPr>
                        <m:e>
                          <m:r>
                            <a:rPr lang="en-US" altLang="zh-CN" b="1" i="0" smtClean="0">
                              <a:latin typeface="Cambria Math" panose="02040503050406030204" pitchFamily="18" charset="0"/>
                            </a:rPr>
                            <m:t>𝐁</m:t>
                          </m:r>
                        </m:e>
                      </m:bar>
                      <m:r>
                        <a:rPr lang="en-US" altLang="zh-CN" b="1" i="0" smtClean="0">
                          <a:latin typeface="Cambria Math" panose="02040503050406030204" pitchFamily="18" charset="0"/>
                        </a:rPr>
                        <m:t>∙</m:t>
                      </m:r>
                      <m:r>
                        <a:rPr lang="en-US" altLang="zh-CN" b="1" i="0" smtClean="0">
                          <a:latin typeface="Cambria Math" panose="02040503050406030204" pitchFamily="18" charset="0"/>
                        </a:rPr>
                        <m:t>𝐂</m:t>
                      </m:r>
                      <m:r>
                        <a:rPr lang="en-US" altLang="zh-CN" b="1" i="0" smtClean="0">
                          <a:latin typeface="Cambria Math" panose="02040503050406030204" pitchFamily="18" charset="0"/>
                        </a:rPr>
                        <m:t>=</m:t>
                      </m:r>
                      <m:r>
                        <a:rPr lang="en-US" altLang="zh-CN" b="1" i="0" smtClean="0">
                          <a:latin typeface="Cambria Math" panose="02040503050406030204" pitchFamily="18" charset="0"/>
                        </a:rPr>
                        <m:t>𝟎</m:t>
                      </m:r>
                      <m:r>
                        <a:rPr lang="en-US" altLang="zh-CN" b="1" i="0" smtClean="0">
                          <a:latin typeface="Cambria Math" panose="02040503050406030204" pitchFamily="18" charset="0"/>
                        </a:rPr>
                        <m:t>+</m:t>
                      </m:r>
                      <m:r>
                        <a:rPr lang="en-US" altLang="zh-CN" b="1" i="0" smtClean="0">
                          <a:latin typeface="Cambria Math" panose="02040503050406030204" pitchFamily="18" charset="0"/>
                        </a:rPr>
                        <m:t>𝟎</m:t>
                      </m:r>
                      <m:r>
                        <a:rPr lang="en-US" altLang="zh-CN" b="1" i="0" smtClean="0">
                          <a:latin typeface="Cambria Math" panose="02040503050406030204" pitchFamily="18" charset="0"/>
                        </a:rPr>
                        <m:t>=</m:t>
                      </m:r>
                      <m:r>
                        <a:rPr lang="en-US" altLang="zh-CN" b="1" i="0" smtClean="0">
                          <a:latin typeface="Cambria Math" panose="02040503050406030204" pitchFamily="18" charset="0"/>
                        </a:rPr>
                        <m:t>𝟎</m:t>
                      </m:r>
                    </m:oMath>
                  </m:oMathPara>
                </a14:m>
                <a:endParaRPr lang="zh-CN" altLang="en-US" b="1" dirty="0">
                  <a:latin typeface="+mn-ea"/>
                </a:endParaRPr>
              </a:p>
            </p:txBody>
          </p:sp>
        </mc:Choice>
        <mc:Fallback xmlns="">
          <p:sp>
            <p:nvSpPr>
              <p:cNvPr id="53" name="文本框 52">
                <a:extLst>
                  <a:ext uri="{FF2B5EF4-FFF2-40B4-BE49-F238E27FC236}">
                    <a16:creationId xmlns:a16="http://schemas.microsoft.com/office/drawing/2014/main" id="{B0293A78-7AF0-456C-987A-A3C5D2F0F6A8}"/>
                  </a:ext>
                </a:extLst>
              </p:cNvPr>
              <p:cNvSpPr txBox="1">
                <a:spLocks noRot="1" noChangeAspect="1" noMove="1" noResize="1" noEditPoints="1" noAdjustHandles="1" noChangeArrowheads="1" noChangeShapeType="1" noTextEdit="1"/>
              </p:cNvSpPr>
              <p:nvPr/>
            </p:nvSpPr>
            <p:spPr>
              <a:xfrm>
                <a:off x="6314589" y="5082865"/>
                <a:ext cx="4185992" cy="422360"/>
              </a:xfrm>
              <a:prstGeom prst="rect">
                <a:avLst/>
              </a:prstGeom>
              <a:blipFill>
                <a:blip r:embed="rId10"/>
                <a:stretch>
                  <a:fillRect/>
                </a:stretch>
              </a:blipFill>
            </p:spPr>
            <p:txBody>
              <a:bodyPr/>
              <a:lstStyle/>
              <a:p>
                <a:r>
                  <a:rPr lang="zh-CN" altLang="en-US">
                    <a:noFill/>
                  </a:rPr>
                  <a:t> </a:t>
                </a:r>
              </a:p>
            </p:txBody>
          </p:sp>
        </mc:Fallback>
      </mc:AlternateContent>
      <p:sp>
        <p:nvSpPr>
          <p:cNvPr id="54" name="文本框 53">
            <a:extLst>
              <a:ext uri="{FF2B5EF4-FFF2-40B4-BE49-F238E27FC236}">
                <a16:creationId xmlns:a16="http://schemas.microsoft.com/office/drawing/2014/main" id="{56F65BF3-7420-450E-827E-091AE123B249}"/>
              </a:ext>
            </a:extLst>
          </p:cNvPr>
          <p:cNvSpPr txBox="1"/>
          <p:nvPr/>
        </p:nvSpPr>
        <p:spPr>
          <a:xfrm>
            <a:off x="6227978" y="3227773"/>
            <a:ext cx="4359213" cy="369332"/>
          </a:xfrm>
          <a:prstGeom prst="rect">
            <a:avLst/>
          </a:prstGeom>
          <a:noFill/>
        </p:spPr>
        <p:txBody>
          <a:bodyPr wrap="square" rtlCol="0">
            <a:spAutoFit/>
          </a:bodyPr>
          <a:lstStyle/>
          <a:p>
            <a:pPr algn="ctr"/>
            <a:r>
              <a:rPr lang="zh-CN" altLang="en-US" b="1" dirty="0">
                <a:solidFill>
                  <a:schemeClr val="accent1">
                    <a:lumMod val="75000"/>
                  </a:schemeClr>
                </a:solidFill>
                <a:latin typeface="+mn-ea"/>
              </a:rPr>
              <a:t>运算结果为</a:t>
            </a:r>
            <a:r>
              <a:rPr lang="en-US" altLang="zh-CN" b="1" dirty="0">
                <a:solidFill>
                  <a:schemeClr val="accent1">
                    <a:lumMod val="75000"/>
                  </a:schemeClr>
                </a:solidFill>
                <a:latin typeface="+mn-ea"/>
              </a:rPr>
              <a:t>1</a:t>
            </a:r>
            <a:r>
              <a:rPr lang="zh-CN" altLang="en-US" b="1" dirty="0">
                <a:latin typeface="+mn-ea"/>
              </a:rPr>
              <a:t>，表明收到的是</a:t>
            </a:r>
            <a:r>
              <a:rPr lang="zh-CN" altLang="en-US" b="1" dirty="0">
                <a:solidFill>
                  <a:schemeClr val="accent1">
                    <a:lumMod val="75000"/>
                  </a:schemeClr>
                </a:solidFill>
                <a:latin typeface="+mn-ea"/>
              </a:rPr>
              <a:t>比特</a:t>
            </a:r>
            <a:r>
              <a:rPr lang="en-US" altLang="zh-CN" b="1" dirty="0">
                <a:solidFill>
                  <a:schemeClr val="accent1">
                    <a:lumMod val="75000"/>
                  </a:schemeClr>
                </a:solidFill>
                <a:latin typeface="+mn-ea"/>
              </a:rPr>
              <a:t>1</a:t>
            </a:r>
            <a:endParaRPr lang="zh-CN" altLang="en-US" b="1" dirty="0">
              <a:solidFill>
                <a:schemeClr val="accent1">
                  <a:lumMod val="75000"/>
                </a:schemeClr>
              </a:solidFill>
              <a:latin typeface="+mn-ea"/>
            </a:endParaRPr>
          </a:p>
        </p:txBody>
      </p:sp>
      <p:sp>
        <p:nvSpPr>
          <p:cNvPr id="55" name="文本框 54">
            <a:extLst>
              <a:ext uri="{FF2B5EF4-FFF2-40B4-BE49-F238E27FC236}">
                <a16:creationId xmlns:a16="http://schemas.microsoft.com/office/drawing/2014/main" id="{3594D65C-06A8-4359-BC34-6EC6DF425F79}"/>
              </a:ext>
            </a:extLst>
          </p:cNvPr>
          <p:cNvSpPr txBox="1"/>
          <p:nvPr/>
        </p:nvSpPr>
        <p:spPr>
          <a:xfrm>
            <a:off x="6227978" y="4375244"/>
            <a:ext cx="4359213" cy="369332"/>
          </a:xfrm>
          <a:prstGeom prst="rect">
            <a:avLst/>
          </a:prstGeom>
          <a:noFill/>
        </p:spPr>
        <p:txBody>
          <a:bodyPr wrap="square" rtlCol="0">
            <a:spAutoFit/>
          </a:bodyPr>
          <a:lstStyle/>
          <a:p>
            <a:pPr algn="ctr"/>
            <a:r>
              <a:rPr lang="zh-CN" altLang="en-US" b="1" dirty="0">
                <a:solidFill>
                  <a:schemeClr val="accent1">
                    <a:lumMod val="75000"/>
                  </a:schemeClr>
                </a:solidFill>
                <a:latin typeface="+mn-ea"/>
              </a:rPr>
              <a:t>运算结果为</a:t>
            </a:r>
            <a:r>
              <a:rPr lang="en-US" altLang="zh-CN" b="1" dirty="0">
                <a:solidFill>
                  <a:schemeClr val="accent1">
                    <a:lumMod val="75000"/>
                  </a:schemeClr>
                </a:solidFill>
                <a:latin typeface="+mn-ea"/>
              </a:rPr>
              <a:t>-1</a:t>
            </a:r>
            <a:r>
              <a:rPr lang="zh-CN" altLang="en-US" b="1" dirty="0">
                <a:latin typeface="+mn-ea"/>
              </a:rPr>
              <a:t>，表明收到的是</a:t>
            </a:r>
            <a:r>
              <a:rPr lang="zh-CN" altLang="en-US" b="1" dirty="0">
                <a:solidFill>
                  <a:schemeClr val="accent1">
                    <a:lumMod val="75000"/>
                  </a:schemeClr>
                </a:solidFill>
                <a:latin typeface="+mn-ea"/>
              </a:rPr>
              <a:t>比特</a:t>
            </a:r>
            <a:r>
              <a:rPr lang="en-US" altLang="zh-CN" b="1" dirty="0">
                <a:solidFill>
                  <a:schemeClr val="accent1">
                    <a:lumMod val="75000"/>
                  </a:schemeClr>
                </a:solidFill>
                <a:latin typeface="+mn-ea"/>
              </a:rPr>
              <a:t>0</a:t>
            </a:r>
            <a:endParaRPr lang="zh-CN" altLang="en-US" b="1" dirty="0">
              <a:solidFill>
                <a:schemeClr val="accent1">
                  <a:lumMod val="75000"/>
                </a:schemeClr>
              </a:solidFill>
              <a:latin typeface="+mn-ea"/>
            </a:endParaRPr>
          </a:p>
        </p:txBody>
      </p:sp>
      <p:sp>
        <p:nvSpPr>
          <p:cNvPr id="56" name="文本框 55">
            <a:extLst>
              <a:ext uri="{FF2B5EF4-FFF2-40B4-BE49-F238E27FC236}">
                <a16:creationId xmlns:a16="http://schemas.microsoft.com/office/drawing/2014/main" id="{497C4820-5114-4068-B49F-EA9A960D6BEB}"/>
              </a:ext>
            </a:extLst>
          </p:cNvPr>
          <p:cNvSpPr txBox="1"/>
          <p:nvPr/>
        </p:nvSpPr>
        <p:spPr>
          <a:xfrm>
            <a:off x="6227978" y="5522715"/>
            <a:ext cx="4359213" cy="369332"/>
          </a:xfrm>
          <a:prstGeom prst="rect">
            <a:avLst/>
          </a:prstGeom>
          <a:noFill/>
        </p:spPr>
        <p:txBody>
          <a:bodyPr wrap="square" rtlCol="0">
            <a:spAutoFit/>
          </a:bodyPr>
          <a:lstStyle/>
          <a:p>
            <a:pPr algn="ctr"/>
            <a:r>
              <a:rPr lang="zh-CN" altLang="en-US" b="1" dirty="0">
                <a:solidFill>
                  <a:schemeClr val="accent1">
                    <a:lumMod val="75000"/>
                  </a:schemeClr>
                </a:solidFill>
                <a:latin typeface="+mn-ea"/>
              </a:rPr>
              <a:t>运算结果为</a:t>
            </a:r>
            <a:r>
              <a:rPr lang="en-US" altLang="zh-CN" b="1" dirty="0">
                <a:solidFill>
                  <a:schemeClr val="accent1">
                    <a:lumMod val="75000"/>
                  </a:schemeClr>
                </a:solidFill>
                <a:latin typeface="+mn-ea"/>
              </a:rPr>
              <a:t>0</a:t>
            </a:r>
            <a:r>
              <a:rPr lang="zh-CN" altLang="en-US" b="1" dirty="0">
                <a:latin typeface="+mn-ea"/>
              </a:rPr>
              <a:t>，表明</a:t>
            </a:r>
            <a:r>
              <a:rPr lang="zh-CN" altLang="en-US" b="1" dirty="0">
                <a:solidFill>
                  <a:schemeClr val="accent1">
                    <a:lumMod val="75000"/>
                  </a:schemeClr>
                </a:solidFill>
                <a:latin typeface="+mn-ea"/>
              </a:rPr>
              <a:t>没有收到信息</a:t>
            </a:r>
          </a:p>
        </p:txBody>
      </p:sp>
    </p:spTree>
    <p:custDataLst>
      <p:tags r:id="rId1"/>
    </p:custDataLst>
    <p:extLst>
      <p:ext uri="{BB962C8B-B14F-4D97-AF65-F5344CB8AC3E}">
        <p14:creationId xmlns:p14="http://schemas.microsoft.com/office/powerpoint/2010/main" val="1441416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800" decel="100000"/>
                                        <p:tgtEl>
                                          <p:spTgt spid="51"/>
                                        </p:tgtEl>
                                      </p:cBhvr>
                                    </p:animEffect>
                                    <p:anim calcmode="lin" valueType="num">
                                      <p:cBhvr>
                                        <p:cTn id="8" dur="800" decel="100000" fill="hold"/>
                                        <p:tgtEl>
                                          <p:spTgt spid="51"/>
                                        </p:tgtEl>
                                        <p:attrNameLst>
                                          <p:attrName>style.rotation</p:attrName>
                                        </p:attrNameLst>
                                      </p:cBhvr>
                                      <p:tavLst>
                                        <p:tav tm="0">
                                          <p:val>
                                            <p:fltVal val="-90"/>
                                          </p:val>
                                        </p:tav>
                                        <p:tav tm="100000">
                                          <p:val>
                                            <p:fltVal val="0"/>
                                          </p:val>
                                        </p:tav>
                                      </p:tavLst>
                                    </p:anim>
                                    <p:anim calcmode="lin" valueType="num">
                                      <p:cBhvr>
                                        <p:cTn id="9" dur="800" decel="100000" fill="hold"/>
                                        <p:tgtEl>
                                          <p:spTgt spid="51"/>
                                        </p:tgtEl>
                                        <p:attrNameLst>
                                          <p:attrName>ppt_x</p:attrName>
                                        </p:attrNameLst>
                                      </p:cBhvr>
                                      <p:tavLst>
                                        <p:tav tm="0">
                                          <p:val>
                                            <p:strVal val="#ppt_x+0.4"/>
                                          </p:val>
                                        </p:tav>
                                        <p:tav tm="100000">
                                          <p:val>
                                            <p:strVal val="#ppt_x-0.05"/>
                                          </p:val>
                                        </p:tav>
                                      </p:tavLst>
                                    </p:anim>
                                    <p:anim calcmode="lin" valueType="num">
                                      <p:cBhvr>
                                        <p:cTn id="10" dur="800" decel="100000" fill="hold"/>
                                        <p:tgtEl>
                                          <p:spTgt spid="51"/>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51"/>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51"/>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wipe(left)">
                                      <p:cBhvr>
                                        <p:cTn id="17" dur="10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type="lt">
                                    <p:tmAbs val="100"/>
                                  </p:iterate>
                                  <p:childTnLst>
                                    <p:set>
                                      <p:cBhvr>
                                        <p:cTn id="21" dur="1" fill="hold">
                                          <p:stCondLst>
                                            <p:cond delay="0"/>
                                          </p:stCondLst>
                                        </p:cTn>
                                        <p:tgtEl>
                                          <p:spTgt spid="5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52"/>
                                        </p:tgtEl>
                                        <p:attrNameLst>
                                          <p:attrName>style.visibility</p:attrName>
                                        </p:attrNameLst>
                                      </p:cBhvr>
                                      <p:to>
                                        <p:strVal val="visible"/>
                                      </p:to>
                                    </p:set>
                                    <p:animEffect transition="in" filter="wipe(left)">
                                      <p:cBhvr>
                                        <p:cTn id="26" dur="1000"/>
                                        <p:tgtEl>
                                          <p:spTgt spid="52"/>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type="lt">
                                    <p:tmAbs val="100"/>
                                  </p:iterate>
                                  <p:childTnLst>
                                    <p:set>
                                      <p:cBhvr>
                                        <p:cTn id="30" dur="1" fill="hold">
                                          <p:stCondLst>
                                            <p:cond delay="0"/>
                                          </p:stCondLst>
                                        </p:cTn>
                                        <p:tgtEl>
                                          <p:spTgt spid="5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wipe(left)">
                                      <p:cBhvr>
                                        <p:cTn id="35" dur="1000"/>
                                        <p:tgtEl>
                                          <p:spTgt spid="53"/>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iterate type="lt">
                                    <p:tmAbs val="100"/>
                                  </p:iterate>
                                  <p:childTnLst>
                                    <p:set>
                                      <p:cBhvr>
                                        <p:cTn id="39"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47" grpId="0"/>
      <p:bldP spid="52" grpId="0"/>
      <p:bldP spid="53" grpId="0"/>
      <p:bldP spid="54" grpId="0"/>
      <p:bldP spid="55" grpId="0"/>
      <p:bldP spid="56" grpId="0"/>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091D71A9-AC72-4DE5-922B-568723BF6C42}"/>
              </a:ext>
            </a:extLst>
          </p:cNvPr>
          <p:cNvGrpSpPr/>
          <p:nvPr/>
        </p:nvGrpSpPr>
        <p:grpSpPr>
          <a:xfrm>
            <a:off x="2215256" y="2436047"/>
            <a:ext cx="3456000" cy="3456000"/>
            <a:chOff x="2215256" y="2294646"/>
            <a:chExt cx="3456000" cy="3456000"/>
          </a:xfrm>
        </p:grpSpPr>
        <p:sp>
          <p:nvSpPr>
            <p:cNvPr id="24" name="椭圆 23">
              <a:extLst>
                <a:ext uri="{FF2B5EF4-FFF2-40B4-BE49-F238E27FC236}">
                  <a16:creationId xmlns:a16="http://schemas.microsoft.com/office/drawing/2014/main" id="{9EF4F5C0-0EEB-46D2-8245-B44739A588DE}"/>
                </a:ext>
              </a:extLst>
            </p:cNvPr>
            <p:cNvSpPr/>
            <p:nvPr/>
          </p:nvSpPr>
          <p:spPr>
            <a:xfrm>
              <a:off x="3655256" y="3734646"/>
              <a:ext cx="576000" cy="57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1185F10C-38A2-4AB5-8BCB-9A104314ADE0}"/>
                </a:ext>
              </a:extLst>
            </p:cNvPr>
            <p:cNvSpPr/>
            <p:nvPr/>
          </p:nvSpPr>
          <p:spPr>
            <a:xfrm>
              <a:off x="3367256" y="3446646"/>
              <a:ext cx="1152000" cy="1152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09C4FFD3-2676-4458-A089-531284DCCE85}"/>
                </a:ext>
              </a:extLst>
            </p:cNvPr>
            <p:cNvSpPr/>
            <p:nvPr/>
          </p:nvSpPr>
          <p:spPr>
            <a:xfrm>
              <a:off x="3079256" y="3158646"/>
              <a:ext cx="1728000" cy="1728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C11469F7-3D3F-46E9-B123-CE07DC69DBC9}"/>
                </a:ext>
              </a:extLst>
            </p:cNvPr>
            <p:cNvSpPr/>
            <p:nvPr/>
          </p:nvSpPr>
          <p:spPr>
            <a:xfrm>
              <a:off x="2791256" y="2870646"/>
              <a:ext cx="2304000" cy="2304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8AE65ECC-D7F8-471D-AE52-864791CB20DF}"/>
                </a:ext>
              </a:extLst>
            </p:cNvPr>
            <p:cNvSpPr/>
            <p:nvPr/>
          </p:nvSpPr>
          <p:spPr>
            <a:xfrm>
              <a:off x="2503256" y="2582646"/>
              <a:ext cx="2880000" cy="2880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3FE1F5B-8FE0-44E4-A84B-6A0C66925D1F}"/>
                </a:ext>
              </a:extLst>
            </p:cNvPr>
            <p:cNvSpPr/>
            <p:nvPr/>
          </p:nvSpPr>
          <p:spPr>
            <a:xfrm>
              <a:off x="2215256" y="2294646"/>
              <a:ext cx="3456000" cy="345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矩形 32">
            <a:extLst>
              <a:ext uri="{FF2B5EF4-FFF2-40B4-BE49-F238E27FC236}">
                <a16:creationId xmlns:a16="http://schemas.microsoft.com/office/drawing/2014/main" id="{7EF8A3D9-CC2C-4BFD-84F1-FBA509FA81A4}"/>
              </a:ext>
            </a:extLst>
          </p:cNvPr>
          <p:cNvSpPr/>
          <p:nvPr/>
        </p:nvSpPr>
        <p:spPr>
          <a:xfrm>
            <a:off x="2215255" y="2436047"/>
            <a:ext cx="1728001" cy="345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grpSp>
        <p:nvGrpSpPr>
          <p:cNvPr id="2" name="组合 1">
            <a:extLst>
              <a:ext uri="{FF2B5EF4-FFF2-40B4-BE49-F238E27FC236}">
                <a16:creationId xmlns:a16="http://schemas.microsoft.com/office/drawing/2014/main" id="{F9E3FC8C-2D5C-431C-BE20-72FE3ED95974}"/>
              </a:ext>
            </a:extLst>
          </p:cNvPr>
          <p:cNvGrpSpPr/>
          <p:nvPr/>
        </p:nvGrpSpPr>
        <p:grpSpPr>
          <a:xfrm>
            <a:off x="319153" y="2611756"/>
            <a:ext cx="5344599" cy="3881366"/>
            <a:chOff x="319153" y="2470355"/>
            <a:chExt cx="5344599" cy="3881366"/>
          </a:xfrm>
        </p:grpSpPr>
        <p:pic>
          <p:nvPicPr>
            <p:cNvPr id="34" name="图形 33">
              <a:extLst>
                <a:ext uri="{FF2B5EF4-FFF2-40B4-BE49-F238E27FC236}">
                  <a16:creationId xmlns:a16="http://schemas.microsoft.com/office/drawing/2014/main" id="{3D01402E-AC58-48DF-9920-CBF6E63821C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9153" y="3837980"/>
              <a:ext cx="1124495" cy="2197877"/>
            </a:xfrm>
            <a:prstGeom prst="rect">
              <a:avLst/>
            </a:prstGeom>
          </p:spPr>
        </p:pic>
        <p:pic>
          <p:nvPicPr>
            <p:cNvPr id="35" name="图形 34">
              <a:extLst>
                <a:ext uri="{FF2B5EF4-FFF2-40B4-BE49-F238E27FC236}">
                  <a16:creationId xmlns:a16="http://schemas.microsoft.com/office/drawing/2014/main" id="{6E1EDD3B-B2CD-4860-B17B-34A40AE88C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2470355"/>
              <a:ext cx="483577" cy="906707"/>
            </a:xfrm>
            <a:prstGeom prst="rect">
              <a:avLst/>
            </a:prstGeom>
          </p:spPr>
        </p:pic>
        <p:pic>
          <p:nvPicPr>
            <p:cNvPr id="37" name="图形 36">
              <a:extLst>
                <a:ext uri="{FF2B5EF4-FFF2-40B4-BE49-F238E27FC236}">
                  <a16:creationId xmlns:a16="http://schemas.microsoft.com/office/drawing/2014/main" id="{034862CE-E8A9-4A2B-A4E9-41B5350274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80175" y="3569293"/>
              <a:ext cx="483577" cy="906707"/>
            </a:xfrm>
            <a:prstGeom prst="rect">
              <a:avLst/>
            </a:prstGeom>
          </p:spPr>
        </p:pic>
        <p:pic>
          <p:nvPicPr>
            <p:cNvPr id="39" name="图形 38">
              <a:extLst>
                <a:ext uri="{FF2B5EF4-FFF2-40B4-BE49-F238E27FC236}">
                  <a16:creationId xmlns:a16="http://schemas.microsoft.com/office/drawing/2014/main" id="{66CB8075-0B60-4AC2-B641-8DF146E3C2C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4668232"/>
              <a:ext cx="483577" cy="906707"/>
            </a:xfrm>
            <a:prstGeom prst="rect">
              <a:avLst/>
            </a:prstGeom>
          </p:spPr>
        </p:pic>
        <p:sp>
          <p:nvSpPr>
            <p:cNvPr id="41" name="文本框 40">
              <a:extLst>
                <a:ext uri="{FF2B5EF4-FFF2-40B4-BE49-F238E27FC236}">
                  <a16:creationId xmlns:a16="http://schemas.microsoft.com/office/drawing/2014/main" id="{E132C6CD-FF47-4B3F-B99E-1D96939FB6E7}"/>
                </a:ext>
              </a:extLst>
            </p:cNvPr>
            <p:cNvSpPr txBox="1"/>
            <p:nvPr/>
          </p:nvSpPr>
          <p:spPr>
            <a:xfrm>
              <a:off x="3535406" y="2860466"/>
              <a:ext cx="860789" cy="369332"/>
            </a:xfrm>
            <a:prstGeom prst="rect">
              <a:avLst/>
            </a:prstGeom>
            <a:noFill/>
          </p:spPr>
          <p:txBody>
            <a:bodyPr wrap="square" rtlCol="0">
              <a:spAutoFit/>
            </a:bodyPr>
            <a:lstStyle/>
            <a:p>
              <a:r>
                <a:rPr lang="zh-CN" altLang="en-US" b="1" dirty="0">
                  <a:latin typeface="+mn-ea"/>
                </a:rPr>
                <a:t>手机</a:t>
              </a:r>
              <a:r>
                <a:rPr lang="en-US" altLang="zh-CN" b="1" dirty="0">
                  <a:latin typeface="+mn-ea"/>
                </a:rPr>
                <a:t>A</a:t>
              </a:r>
              <a:endParaRPr lang="zh-CN" altLang="en-US" b="1" dirty="0">
                <a:latin typeface="+mn-ea"/>
              </a:endParaRPr>
            </a:p>
          </p:txBody>
        </p:sp>
        <p:sp>
          <p:nvSpPr>
            <p:cNvPr id="42" name="文本框 41">
              <a:extLst>
                <a:ext uri="{FF2B5EF4-FFF2-40B4-BE49-F238E27FC236}">
                  <a16:creationId xmlns:a16="http://schemas.microsoft.com/office/drawing/2014/main" id="{A73AC9C3-C762-4B32-8396-0847FEE09CE4}"/>
                </a:ext>
              </a:extLst>
            </p:cNvPr>
            <p:cNvSpPr txBox="1"/>
            <p:nvPr/>
          </p:nvSpPr>
          <p:spPr>
            <a:xfrm>
              <a:off x="4513460" y="4019425"/>
              <a:ext cx="869796" cy="369332"/>
            </a:xfrm>
            <a:prstGeom prst="rect">
              <a:avLst/>
            </a:prstGeom>
            <a:noFill/>
          </p:spPr>
          <p:txBody>
            <a:bodyPr wrap="square" rtlCol="0">
              <a:spAutoFit/>
            </a:bodyPr>
            <a:lstStyle/>
            <a:p>
              <a:r>
                <a:rPr lang="zh-CN" altLang="en-US" b="1" dirty="0">
                  <a:latin typeface="+mn-ea"/>
                </a:rPr>
                <a:t>手机</a:t>
              </a:r>
              <a:r>
                <a:rPr lang="en-US" altLang="zh-CN" b="1" dirty="0">
                  <a:latin typeface="+mn-ea"/>
                </a:rPr>
                <a:t>B</a:t>
              </a:r>
              <a:endParaRPr lang="zh-CN" altLang="en-US" b="1" dirty="0">
                <a:latin typeface="+mn-ea"/>
              </a:endParaRPr>
            </a:p>
          </p:txBody>
        </p:sp>
        <p:sp>
          <p:nvSpPr>
            <p:cNvPr id="43" name="文本框 42">
              <a:extLst>
                <a:ext uri="{FF2B5EF4-FFF2-40B4-BE49-F238E27FC236}">
                  <a16:creationId xmlns:a16="http://schemas.microsoft.com/office/drawing/2014/main" id="{566815AC-8B01-4444-A04D-98CD8D3FC86E}"/>
                </a:ext>
              </a:extLst>
            </p:cNvPr>
            <p:cNvSpPr txBox="1"/>
            <p:nvPr/>
          </p:nvSpPr>
          <p:spPr>
            <a:xfrm>
              <a:off x="3544150" y="5150039"/>
              <a:ext cx="961150" cy="369332"/>
            </a:xfrm>
            <a:prstGeom prst="rect">
              <a:avLst/>
            </a:prstGeom>
            <a:noFill/>
          </p:spPr>
          <p:txBody>
            <a:bodyPr wrap="square" rtlCol="0">
              <a:spAutoFit/>
            </a:bodyPr>
            <a:lstStyle/>
            <a:p>
              <a:r>
                <a:rPr lang="zh-CN" altLang="en-US" b="1" dirty="0">
                  <a:latin typeface="+mn-ea"/>
                </a:rPr>
                <a:t>手机</a:t>
              </a:r>
              <a:r>
                <a:rPr lang="en-US" altLang="zh-CN" b="1" dirty="0">
                  <a:latin typeface="+mn-ea"/>
                </a:rPr>
                <a:t>C</a:t>
              </a:r>
              <a:endParaRPr lang="zh-CN" altLang="en-US" b="1" dirty="0">
                <a:latin typeface="+mn-ea"/>
              </a:endParaRPr>
            </a:p>
          </p:txBody>
        </p:sp>
        <p:sp>
          <p:nvSpPr>
            <p:cNvPr id="44" name="文本框 43">
              <a:extLst>
                <a:ext uri="{FF2B5EF4-FFF2-40B4-BE49-F238E27FC236}">
                  <a16:creationId xmlns:a16="http://schemas.microsoft.com/office/drawing/2014/main" id="{8137CD99-DD57-465D-A90C-BC6F9F1BEAC4}"/>
                </a:ext>
              </a:extLst>
            </p:cNvPr>
            <p:cNvSpPr txBox="1"/>
            <p:nvPr/>
          </p:nvSpPr>
          <p:spPr>
            <a:xfrm>
              <a:off x="537329" y="5982389"/>
              <a:ext cx="745151" cy="369332"/>
            </a:xfrm>
            <a:prstGeom prst="rect">
              <a:avLst/>
            </a:prstGeom>
            <a:noFill/>
          </p:spPr>
          <p:txBody>
            <a:bodyPr wrap="square" rtlCol="0">
              <a:spAutoFit/>
            </a:bodyPr>
            <a:lstStyle/>
            <a:p>
              <a:pPr algn="ctr"/>
              <a:r>
                <a:rPr lang="zh-CN" altLang="en-US" b="1" dirty="0">
                  <a:latin typeface="+mn-ea"/>
                </a:rPr>
                <a:t>基站</a:t>
              </a:r>
            </a:p>
          </p:txBody>
        </p:sp>
      </p:grpSp>
      <p:sp>
        <p:nvSpPr>
          <p:cNvPr id="45" name="文本框 44">
            <a:extLst>
              <a:ext uri="{FF2B5EF4-FFF2-40B4-BE49-F238E27FC236}">
                <a16:creationId xmlns:a16="http://schemas.microsoft.com/office/drawing/2014/main" id="{598FEAC3-4A7C-4B08-96DA-4583A34DD0B4}"/>
              </a:ext>
            </a:extLst>
          </p:cNvPr>
          <p:cNvSpPr txBox="1"/>
          <p:nvPr/>
        </p:nvSpPr>
        <p:spPr>
          <a:xfrm>
            <a:off x="264272" y="2713898"/>
            <a:ext cx="2843313" cy="369332"/>
          </a:xfrm>
          <a:prstGeom prst="rect">
            <a:avLst/>
          </a:prstGeom>
          <a:noFill/>
        </p:spPr>
        <p:txBody>
          <a:bodyPr wrap="square" rtlCol="0">
            <a:spAutoFit/>
          </a:bodyPr>
          <a:lstStyle/>
          <a:p>
            <a:r>
              <a:rPr lang="zh-CN" altLang="en-US" b="1" dirty="0">
                <a:latin typeface="+mn-ea"/>
              </a:rPr>
              <a:t>知道各手机的码片序列</a:t>
            </a:r>
          </a:p>
        </p:txBody>
      </p:sp>
      <p:sp>
        <p:nvSpPr>
          <p:cNvPr id="57" name="文本框 56">
            <a:extLst>
              <a:ext uri="{FF2B5EF4-FFF2-40B4-BE49-F238E27FC236}">
                <a16:creationId xmlns:a16="http://schemas.microsoft.com/office/drawing/2014/main" id="{91897867-6928-44C6-BD06-246C662AD1E9}"/>
              </a:ext>
            </a:extLst>
          </p:cNvPr>
          <p:cNvSpPr txBox="1"/>
          <p:nvPr/>
        </p:nvSpPr>
        <p:spPr>
          <a:xfrm>
            <a:off x="3367256" y="2315660"/>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58" name="文本框 57">
            <a:extLst>
              <a:ext uri="{FF2B5EF4-FFF2-40B4-BE49-F238E27FC236}">
                <a16:creationId xmlns:a16="http://schemas.microsoft.com/office/drawing/2014/main" id="{C698778D-2157-4B2A-9DD9-9FA6015AD241}"/>
              </a:ext>
            </a:extLst>
          </p:cNvPr>
          <p:cNvSpPr txBox="1"/>
          <p:nvPr/>
        </p:nvSpPr>
        <p:spPr>
          <a:xfrm>
            <a:off x="4305441" y="4556726"/>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59" name="文本框 58">
            <a:extLst>
              <a:ext uri="{FF2B5EF4-FFF2-40B4-BE49-F238E27FC236}">
                <a16:creationId xmlns:a16="http://schemas.microsoft.com/office/drawing/2014/main" id="{ECDA8935-AD6B-48AF-AA90-0B987FB620A6}"/>
              </a:ext>
            </a:extLst>
          </p:cNvPr>
          <p:cNvSpPr txBox="1"/>
          <p:nvPr/>
        </p:nvSpPr>
        <p:spPr>
          <a:xfrm>
            <a:off x="3367256" y="5773744"/>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60" name="文本框 59">
            <a:extLst>
              <a:ext uri="{FF2B5EF4-FFF2-40B4-BE49-F238E27FC236}">
                <a16:creationId xmlns:a16="http://schemas.microsoft.com/office/drawing/2014/main" id="{E426CC0E-9944-40F1-8542-AB007D1603F3}"/>
              </a:ext>
            </a:extLst>
          </p:cNvPr>
          <p:cNvSpPr txBox="1"/>
          <p:nvPr/>
        </p:nvSpPr>
        <p:spPr>
          <a:xfrm>
            <a:off x="264272" y="3040033"/>
            <a:ext cx="2700930"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A</a:t>
            </a:r>
            <a:r>
              <a:rPr lang="zh-CN" altLang="en-US" b="1" dirty="0">
                <a:latin typeface="+mn-ea"/>
              </a:rPr>
              <a:t>发送比特串</a:t>
            </a:r>
            <a:r>
              <a:rPr lang="en-US" altLang="zh-CN" b="1" dirty="0">
                <a:latin typeface="+mn-ea"/>
              </a:rPr>
              <a:t>101</a:t>
            </a:r>
            <a:endParaRPr lang="zh-CN" altLang="en-US" b="1" dirty="0">
              <a:latin typeface="+mn-ea"/>
            </a:endParaRPr>
          </a:p>
        </p:txBody>
      </p:sp>
      <p:sp>
        <p:nvSpPr>
          <p:cNvPr id="61" name="文本框 60">
            <a:extLst>
              <a:ext uri="{FF2B5EF4-FFF2-40B4-BE49-F238E27FC236}">
                <a16:creationId xmlns:a16="http://schemas.microsoft.com/office/drawing/2014/main" id="{0B2CC7DA-BBF0-4018-B3A0-5E6143A4F959}"/>
              </a:ext>
            </a:extLst>
          </p:cNvPr>
          <p:cNvSpPr txBox="1"/>
          <p:nvPr/>
        </p:nvSpPr>
        <p:spPr>
          <a:xfrm>
            <a:off x="256768" y="3361081"/>
            <a:ext cx="2700930"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B</a:t>
            </a:r>
            <a:r>
              <a:rPr lang="zh-CN" altLang="en-US" b="1" dirty="0">
                <a:latin typeface="+mn-ea"/>
              </a:rPr>
              <a:t>发送比特串</a:t>
            </a:r>
            <a:r>
              <a:rPr lang="en-US" altLang="zh-CN" b="1" dirty="0">
                <a:latin typeface="+mn-ea"/>
              </a:rPr>
              <a:t>110</a:t>
            </a:r>
            <a:endParaRPr lang="zh-CN" altLang="en-US" b="1" dirty="0">
              <a:latin typeface="+mn-ea"/>
            </a:endParaRPr>
          </a:p>
        </p:txBody>
      </p:sp>
      <p:pic>
        <p:nvPicPr>
          <p:cNvPr id="15" name="图片 14" descr="形状&#10;&#10;中度可信度描述已自动生成">
            <a:extLst>
              <a:ext uri="{FF2B5EF4-FFF2-40B4-BE49-F238E27FC236}">
                <a16:creationId xmlns:a16="http://schemas.microsoft.com/office/drawing/2014/main" id="{EFB5FEA6-4E04-420C-A374-E784EBFAE6F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960744" y="5560066"/>
            <a:ext cx="3456000" cy="677678"/>
          </a:xfrm>
          <a:prstGeom prst="rect">
            <a:avLst/>
          </a:prstGeom>
        </p:spPr>
      </p:pic>
      <p:pic>
        <p:nvPicPr>
          <p:cNvPr id="7" name="图片 6" descr="形状, 箭头&#10;&#10;描述已自动生成">
            <a:extLst>
              <a:ext uri="{FF2B5EF4-FFF2-40B4-BE49-F238E27FC236}">
                <a16:creationId xmlns:a16="http://schemas.microsoft.com/office/drawing/2014/main" id="{52588947-E69B-432F-8BFB-230CE68E6CC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960744" y="2855359"/>
            <a:ext cx="3766669" cy="358961"/>
          </a:xfrm>
          <a:prstGeom prst="rect">
            <a:avLst/>
          </a:prstGeom>
        </p:spPr>
      </p:pic>
      <p:sp>
        <p:nvSpPr>
          <p:cNvPr id="63" name="文本框 62">
            <a:extLst>
              <a:ext uri="{FF2B5EF4-FFF2-40B4-BE49-F238E27FC236}">
                <a16:creationId xmlns:a16="http://schemas.microsoft.com/office/drawing/2014/main" id="{58D2EBD8-2156-4986-829B-C282AADAD4BE}"/>
              </a:ext>
            </a:extLst>
          </p:cNvPr>
          <p:cNvSpPr txBox="1"/>
          <p:nvPr/>
        </p:nvSpPr>
        <p:spPr>
          <a:xfrm>
            <a:off x="6096000" y="2792898"/>
            <a:ext cx="1288744" cy="338554"/>
          </a:xfrm>
          <a:prstGeom prst="rect">
            <a:avLst/>
          </a:prstGeom>
          <a:noFill/>
        </p:spPr>
        <p:txBody>
          <a:bodyPr wrap="square" rtlCol="0">
            <a:spAutoFit/>
          </a:bodyPr>
          <a:lstStyle/>
          <a:p>
            <a:r>
              <a:rPr lang="zh-CN" altLang="en-US" sz="1600" b="1" dirty="0">
                <a:latin typeface="+mn-ea"/>
              </a:rPr>
              <a:t>相应的信号</a:t>
            </a:r>
          </a:p>
        </p:txBody>
      </p:sp>
      <p:grpSp>
        <p:nvGrpSpPr>
          <p:cNvPr id="18" name="组合 17">
            <a:extLst>
              <a:ext uri="{FF2B5EF4-FFF2-40B4-BE49-F238E27FC236}">
                <a16:creationId xmlns:a16="http://schemas.microsoft.com/office/drawing/2014/main" id="{82832BC7-3CB0-4DDC-A994-0DF82C948C52}"/>
              </a:ext>
            </a:extLst>
          </p:cNvPr>
          <p:cNvGrpSpPr/>
          <p:nvPr/>
        </p:nvGrpSpPr>
        <p:grpSpPr>
          <a:xfrm>
            <a:off x="7960744" y="2029835"/>
            <a:ext cx="3756509" cy="4345756"/>
            <a:chOff x="7960744" y="2029835"/>
            <a:chExt cx="3756509" cy="4345756"/>
          </a:xfrm>
        </p:grpSpPr>
        <p:cxnSp>
          <p:nvCxnSpPr>
            <p:cNvPr id="17" name="直接连接符 16">
              <a:extLst>
                <a:ext uri="{FF2B5EF4-FFF2-40B4-BE49-F238E27FC236}">
                  <a16:creationId xmlns:a16="http://schemas.microsoft.com/office/drawing/2014/main" id="{646C9545-EE61-400B-B845-81100F9B785E}"/>
                </a:ext>
              </a:extLst>
            </p:cNvPr>
            <p:cNvCxnSpPr>
              <a:cxnSpLocks/>
            </p:cNvCxnSpPr>
            <p:nvPr/>
          </p:nvCxnSpPr>
          <p:spPr>
            <a:xfrm>
              <a:off x="7960744" y="2029835"/>
              <a:ext cx="0" cy="4345756"/>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89213FDF-8F18-4C41-A24B-C8985596C82E}"/>
                </a:ext>
              </a:extLst>
            </p:cNvPr>
            <p:cNvCxnSpPr>
              <a:cxnSpLocks/>
            </p:cNvCxnSpPr>
            <p:nvPr/>
          </p:nvCxnSpPr>
          <p:spPr>
            <a:xfrm>
              <a:off x="9216021" y="2029835"/>
              <a:ext cx="0" cy="4345756"/>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884F1F98-497C-4F68-B300-9D42050BA755}"/>
                </a:ext>
              </a:extLst>
            </p:cNvPr>
            <p:cNvCxnSpPr>
              <a:cxnSpLocks/>
            </p:cNvCxnSpPr>
            <p:nvPr/>
          </p:nvCxnSpPr>
          <p:spPr>
            <a:xfrm>
              <a:off x="10465701" y="2029835"/>
              <a:ext cx="0" cy="4345756"/>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E27C83F3-68F6-4E7D-8900-84BEA8E0B5DE}"/>
                </a:ext>
              </a:extLst>
            </p:cNvPr>
            <p:cNvCxnSpPr>
              <a:cxnSpLocks/>
            </p:cNvCxnSpPr>
            <p:nvPr/>
          </p:nvCxnSpPr>
          <p:spPr>
            <a:xfrm>
              <a:off x="11717253" y="2029835"/>
              <a:ext cx="0" cy="4345756"/>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2" name="组合 21">
            <a:extLst>
              <a:ext uri="{FF2B5EF4-FFF2-40B4-BE49-F238E27FC236}">
                <a16:creationId xmlns:a16="http://schemas.microsoft.com/office/drawing/2014/main" id="{38EF4948-36D2-4DC9-B0D5-34A5778288DD}"/>
              </a:ext>
            </a:extLst>
          </p:cNvPr>
          <p:cNvGrpSpPr/>
          <p:nvPr/>
        </p:nvGrpSpPr>
        <p:grpSpPr>
          <a:xfrm>
            <a:off x="6096000" y="2029835"/>
            <a:ext cx="5604006" cy="375434"/>
            <a:chOff x="6096000" y="2029835"/>
            <a:chExt cx="5604006" cy="375434"/>
          </a:xfrm>
        </p:grpSpPr>
        <p:sp>
          <p:nvSpPr>
            <p:cNvPr id="62" name="文本框 61">
              <a:extLst>
                <a:ext uri="{FF2B5EF4-FFF2-40B4-BE49-F238E27FC236}">
                  <a16:creationId xmlns:a16="http://schemas.microsoft.com/office/drawing/2014/main" id="{5DC22211-3B15-4572-998E-FF3E4CC00AF6}"/>
                </a:ext>
              </a:extLst>
            </p:cNvPr>
            <p:cNvSpPr txBox="1"/>
            <p:nvPr/>
          </p:nvSpPr>
          <p:spPr>
            <a:xfrm>
              <a:off x="6096000" y="2066715"/>
              <a:ext cx="1350465" cy="338554"/>
            </a:xfrm>
            <a:prstGeom prst="rect">
              <a:avLst/>
            </a:prstGeom>
            <a:noFill/>
          </p:spPr>
          <p:txBody>
            <a:bodyPr wrap="square" rtlCol="0">
              <a:spAutoFit/>
            </a:bodyPr>
            <a:lstStyle/>
            <a:p>
              <a:r>
                <a:rPr lang="en-US" altLang="zh-CN" sz="1600" b="1" dirty="0">
                  <a:latin typeface="+mn-ea"/>
                </a:rPr>
                <a:t>A</a:t>
              </a:r>
              <a:r>
                <a:rPr lang="zh-CN" altLang="en-US" sz="1600" b="1" dirty="0">
                  <a:latin typeface="+mn-ea"/>
                </a:rPr>
                <a:t>发送数据</a:t>
              </a:r>
            </a:p>
          </p:txBody>
        </p:sp>
        <p:sp>
          <p:nvSpPr>
            <p:cNvPr id="67" name="文本框 66">
              <a:extLst>
                <a:ext uri="{FF2B5EF4-FFF2-40B4-BE49-F238E27FC236}">
                  <a16:creationId xmlns:a16="http://schemas.microsoft.com/office/drawing/2014/main" id="{55706F08-AC0B-4808-A054-5429D1E857BC}"/>
                </a:ext>
              </a:extLst>
            </p:cNvPr>
            <p:cNvSpPr txBox="1"/>
            <p:nvPr/>
          </p:nvSpPr>
          <p:spPr>
            <a:xfrm>
              <a:off x="7960743" y="2029835"/>
              <a:ext cx="1249679"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68" name="文本框 67">
              <a:extLst>
                <a:ext uri="{FF2B5EF4-FFF2-40B4-BE49-F238E27FC236}">
                  <a16:creationId xmlns:a16="http://schemas.microsoft.com/office/drawing/2014/main" id="{51507776-B02C-44CD-A15A-5E5E0C6F51CC}"/>
                </a:ext>
              </a:extLst>
            </p:cNvPr>
            <p:cNvSpPr txBox="1"/>
            <p:nvPr/>
          </p:nvSpPr>
          <p:spPr>
            <a:xfrm>
              <a:off x="9221621" y="2029835"/>
              <a:ext cx="1249679" cy="338554"/>
            </a:xfrm>
            <a:prstGeom prst="rect">
              <a:avLst/>
            </a:prstGeom>
            <a:noFill/>
          </p:spPr>
          <p:txBody>
            <a:bodyPr wrap="square" rtlCol="0">
              <a:spAutoFit/>
            </a:bodyPr>
            <a:lstStyle/>
            <a:p>
              <a:pPr algn="ctr"/>
              <a:r>
                <a:rPr lang="en-US" altLang="zh-CN" sz="1600" b="1" dirty="0">
                  <a:latin typeface="+mn-ea"/>
                </a:rPr>
                <a:t>0</a:t>
              </a:r>
              <a:endParaRPr lang="zh-CN" altLang="en-US" sz="1600" b="1" dirty="0">
                <a:latin typeface="+mn-ea"/>
              </a:endParaRPr>
            </a:p>
          </p:txBody>
        </p:sp>
        <p:sp>
          <p:nvSpPr>
            <p:cNvPr id="69" name="文本框 68">
              <a:extLst>
                <a:ext uri="{FF2B5EF4-FFF2-40B4-BE49-F238E27FC236}">
                  <a16:creationId xmlns:a16="http://schemas.microsoft.com/office/drawing/2014/main" id="{A64C7F5A-1E0C-448C-A127-CB2369588D76}"/>
                </a:ext>
              </a:extLst>
            </p:cNvPr>
            <p:cNvSpPr txBox="1"/>
            <p:nvPr/>
          </p:nvSpPr>
          <p:spPr>
            <a:xfrm>
              <a:off x="10450327" y="2029835"/>
              <a:ext cx="1249679"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grpSp>
      <p:sp>
        <p:nvSpPr>
          <p:cNvPr id="70" name="文本框 69">
            <a:extLst>
              <a:ext uri="{FF2B5EF4-FFF2-40B4-BE49-F238E27FC236}">
                <a16:creationId xmlns:a16="http://schemas.microsoft.com/office/drawing/2014/main" id="{BAFD9B30-F6FF-4C10-BC9A-76BAEEA6244C}"/>
              </a:ext>
            </a:extLst>
          </p:cNvPr>
          <p:cNvSpPr txBox="1"/>
          <p:nvPr/>
        </p:nvSpPr>
        <p:spPr>
          <a:xfrm>
            <a:off x="6096000" y="2421182"/>
            <a:ext cx="1764759" cy="338554"/>
          </a:xfrm>
          <a:prstGeom prst="rect">
            <a:avLst/>
          </a:prstGeom>
          <a:noFill/>
        </p:spPr>
        <p:txBody>
          <a:bodyPr wrap="square" rtlCol="0">
            <a:spAutoFit/>
          </a:bodyPr>
          <a:lstStyle/>
          <a:p>
            <a:r>
              <a:rPr lang="zh-CN" altLang="en-US" sz="1600" b="1" dirty="0">
                <a:latin typeface="+mn-ea"/>
              </a:rPr>
              <a:t>相应的码片向量</a:t>
            </a:r>
          </a:p>
        </p:txBody>
      </p:sp>
      <p:grpSp>
        <p:nvGrpSpPr>
          <p:cNvPr id="19" name="组合 18">
            <a:extLst>
              <a:ext uri="{FF2B5EF4-FFF2-40B4-BE49-F238E27FC236}">
                <a16:creationId xmlns:a16="http://schemas.microsoft.com/office/drawing/2014/main" id="{59353922-B658-4FA9-82C2-0AF7218793EB}"/>
              </a:ext>
            </a:extLst>
          </p:cNvPr>
          <p:cNvGrpSpPr/>
          <p:nvPr/>
        </p:nvGrpSpPr>
        <p:grpSpPr>
          <a:xfrm>
            <a:off x="7879363" y="2409149"/>
            <a:ext cx="1428494" cy="338554"/>
            <a:chOff x="7879363" y="2409149"/>
            <a:chExt cx="1428494" cy="338554"/>
          </a:xfrm>
        </p:grpSpPr>
        <p:sp>
          <p:nvSpPr>
            <p:cNvPr id="71" name="文本框 70">
              <a:extLst>
                <a:ext uri="{FF2B5EF4-FFF2-40B4-BE49-F238E27FC236}">
                  <a16:creationId xmlns:a16="http://schemas.microsoft.com/office/drawing/2014/main" id="{51DBF4AC-B49E-455C-B9D7-109F49E64964}"/>
                </a:ext>
              </a:extLst>
            </p:cNvPr>
            <p:cNvSpPr txBox="1"/>
            <p:nvPr/>
          </p:nvSpPr>
          <p:spPr>
            <a:xfrm>
              <a:off x="7879363"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72" name="文本框 71">
              <a:extLst>
                <a:ext uri="{FF2B5EF4-FFF2-40B4-BE49-F238E27FC236}">
                  <a16:creationId xmlns:a16="http://schemas.microsoft.com/office/drawing/2014/main" id="{4FAEB570-A129-481D-8AEB-BBDBA120DE93}"/>
                </a:ext>
              </a:extLst>
            </p:cNvPr>
            <p:cNvSpPr txBox="1"/>
            <p:nvPr/>
          </p:nvSpPr>
          <p:spPr>
            <a:xfrm>
              <a:off x="8184212"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73" name="文本框 72">
              <a:extLst>
                <a:ext uri="{FF2B5EF4-FFF2-40B4-BE49-F238E27FC236}">
                  <a16:creationId xmlns:a16="http://schemas.microsoft.com/office/drawing/2014/main" id="{0B5A3F41-729B-4F7B-B704-7D5582C5A9DA}"/>
                </a:ext>
              </a:extLst>
            </p:cNvPr>
            <p:cNvSpPr txBox="1"/>
            <p:nvPr/>
          </p:nvSpPr>
          <p:spPr>
            <a:xfrm>
              <a:off x="848906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74" name="文本框 73">
              <a:extLst>
                <a:ext uri="{FF2B5EF4-FFF2-40B4-BE49-F238E27FC236}">
                  <a16:creationId xmlns:a16="http://schemas.microsoft.com/office/drawing/2014/main" id="{4D123B82-5FF5-46CC-BBF5-8772D3AE422E}"/>
                </a:ext>
              </a:extLst>
            </p:cNvPr>
            <p:cNvSpPr txBox="1"/>
            <p:nvPr/>
          </p:nvSpPr>
          <p:spPr>
            <a:xfrm>
              <a:off x="879391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grpSp>
      <p:grpSp>
        <p:nvGrpSpPr>
          <p:cNvPr id="75" name="组合 74">
            <a:extLst>
              <a:ext uri="{FF2B5EF4-FFF2-40B4-BE49-F238E27FC236}">
                <a16:creationId xmlns:a16="http://schemas.microsoft.com/office/drawing/2014/main" id="{7BD1C0DB-91F1-4B73-89D7-3A3E18044831}"/>
              </a:ext>
            </a:extLst>
          </p:cNvPr>
          <p:cNvGrpSpPr/>
          <p:nvPr/>
        </p:nvGrpSpPr>
        <p:grpSpPr>
          <a:xfrm>
            <a:off x="9137193" y="2409149"/>
            <a:ext cx="1428494" cy="338554"/>
            <a:chOff x="7879363" y="2409149"/>
            <a:chExt cx="1428494" cy="338554"/>
          </a:xfrm>
        </p:grpSpPr>
        <p:sp>
          <p:nvSpPr>
            <p:cNvPr id="76" name="文本框 75">
              <a:extLst>
                <a:ext uri="{FF2B5EF4-FFF2-40B4-BE49-F238E27FC236}">
                  <a16:creationId xmlns:a16="http://schemas.microsoft.com/office/drawing/2014/main" id="{78113073-F7A9-4BBE-9E0E-06C3192BD12C}"/>
                </a:ext>
              </a:extLst>
            </p:cNvPr>
            <p:cNvSpPr txBox="1"/>
            <p:nvPr/>
          </p:nvSpPr>
          <p:spPr>
            <a:xfrm>
              <a:off x="7879363"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77" name="文本框 76">
              <a:extLst>
                <a:ext uri="{FF2B5EF4-FFF2-40B4-BE49-F238E27FC236}">
                  <a16:creationId xmlns:a16="http://schemas.microsoft.com/office/drawing/2014/main" id="{8EA29837-CDC7-4E8B-97D8-A411F162F2ED}"/>
                </a:ext>
              </a:extLst>
            </p:cNvPr>
            <p:cNvSpPr txBox="1"/>
            <p:nvPr/>
          </p:nvSpPr>
          <p:spPr>
            <a:xfrm>
              <a:off x="8184212"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78" name="文本框 77">
              <a:extLst>
                <a:ext uri="{FF2B5EF4-FFF2-40B4-BE49-F238E27FC236}">
                  <a16:creationId xmlns:a16="http://schemas.microsoft.com/office/drawing/2014/main" id="{DBFC4E0D-686B-4606-9C80-41F6879EB58F}"/>
                </a:ext>
              </a:extLst>
            </p:cNvPr>
            <p:cNvSpPr txBox="1"/>
            <p:nvPr/>
          </p:nvSpPr>
          <p:spPr>
            <a:xfrm>
              <a:off x="848906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79" name="文本框 78">
              <a:extLst>
                <a:ext uri="{FF2B5EF4-FFF2-40B4-BE49-F238E27FC236}">
                  <a16:creationId xmlns:a16="http://schemas.microsoft.com/office/drawing/2014/main" id="{F11055B1-6581-408E-9EA3-F34A64E54182}"/>
                </a:ext>
              </a:extLst>
            </p:cNvPr>
            <p:cNvSpPr txBox="1"/>
            <p:nvPr/>
          </p:nvSpPr>
          <p:spPr>
            <a:xfrm>
              <a:off x="879391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grpSp>
      <p:grpSp>
        <p:nvGrpSpPr>
          <p:cNvPr id="80" name="组合 79">
            <a:extLst>
              <a:ext uri="{FF2B5EF4-FFF2-40B4-BE49-F238E27FC236}">
                <a16:creationId xmlns:a16="http://schemas.microsoft.com/office/drawing/2014/main" id="{D90D9B47-5DC2-4843-8B03-28E3FD0A25D5}"/>
              </a:ext>
            </a:extLst>
          </p:cNvPr>
          <p:cNvGrpSpPr/>
          <p:nvPr/>
        </p:nvGrpSpPr>
        <p:grpSpPr>
          <a:xfrm>
            <a:off x="10374032" y="2409149"/>
            <a:ext cx="1428494" cy="338554"/>
            <a:chOff x="7879363" y="2409149"/>
            <a:chExt cx="1428494" cy="338554"/>
          </a:xfrm>
        </p:grpSpPr>
        <p:sp>
          <p:nvSpPr>
            <p:cNvPr id="81" name="文本框 80">
              <a:extLst>
                <a:ext uri="{FF2B5EF4-FFF2-40B4-BE49-F238E27FC236}">
                  <a16:creationId xmlns:a16="http://schemas.microsoft.com/office/drawing/2014/main" id="{EA1F6603-EA45-4855-9C5D-46331BAB043F}"/>
                </a:ext>
              </a:extLst>
            </p:cNvPr>
            <p:cNvSpPr txBox="1"/>
            <p:nvPr/>
          </p:nvSpPr>
          <p:spPr>
            <a:xfrm>
              <a:off x="7879363"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82" name="文本框 81">
              <a:extLst>
                <a:ext uri="{FF2B5EF4-FFF2-40B4-BE49-F238E27FC236}">
                  <a16:creationId xmlns:a16="http://schemas.microsoft.com/office/drawing/2014/main" id="{DF2E083D-DFF0-4F55-B3C3-ABDC1ED706F2}"/>
                </a:ext>
              </a:extLst>
            </p:cNvPr>
            <p:cNvSpPr txBox="1"/>
            <p:nvPr/>
          </p:nvSpPr>
          <p:spPr>
            <a:xfrm>
              <a:off x="8184212"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83" name="文本框 82">
              <a:extLst>
                <a:ext uri="{FF2B5EF4-FFF2-40B4-BE49-F238E27FC236}">
                  <a16:creationId xmlns:a16="http://schemas.microsoft.com/office/drawing/2014/main" id="{A8E4A9A7-8CEC-475D-8B6C-1DEB8AC97440}"/>
                </a:ext>
              </a:extLst>
            </p:cNvPr>
            <p:cNvSpPr txBox="1"/>
            <p:nvPr/>
          </p:nvSpPr>
          <p:spPr>
            <a:xfrm>
              <a:off x="848906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84" name="文本框 83">
              <a:extLst>
                <a:ext uri="{FF2B5EF4-FFF2-40B4-BE49-F238E27FC236}">
                  <a16:creationId xmlns:a16="http://schemas.microsoft.com/office/drawing/2014/main" id="{96824747-50F7-4A79-A78C-D0015A19ECFE}"/>
                </a:ext>
              </a:extLst>
            </p:cNvPr>
            <p:cNvSpPr txBox="1"/>
            <p:nvPr/>
          </p:nvSpPr>
          <p:spPr>
            <a:xfrm>
              <a:off x="879391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grpSp>
      <p:grpSp>
        <p:nvGrpSpPr>
          <p:cNvPr id="109" name="组合 108">
            <a:extLst>
              <a:ext uri="{FF2B5EF4-FFF2-40B4-BE49-F238E27FC236}">
                <a16:creationId xmlns:a16="http://schemas.microsoft.com/office/drawing/2014/main" id="{AC33AE92-7491-4A34-8EA2-6E5364F7E36D}"/>
              </a:ext>
            </a:extLst>
          </p:cNvPr>
          <p:cNvGrpSpPr/>
          <p:nvPr/>
        </p:nvGrpSpPr>
        <p:grpSpPr>
          <a:xfrm>
            <a:off x="6096000" y="3443076"/>
            <a:ext cx="5604006" cy="375434"/>
            <a:chOff x="6096000" y="2029835"/>
            <a:chExt cx="5604006" cy="375434"/>
          </a:xfrm>
        </p:grpSpPr>
        <p:sp>
          <p:nvSpPr>
            <p:cNvPr id="110" name="文本框 109">
              <a:extLst>
                <a:ext uri="{FF2B5EF4-FFF2-40B4-BE49-F238E27FC236}">
                  <a16:creationId xmlns:a16="http://schemas.microsoft.com/office/drawing/2014/main" id="{8D92138B-AB21-498A-9850-34B8CE67AF1D}"/>
                </a:ext>
              </a:extLst>
            </p:cNvPr>
            <p:cNvSpPr txBox="1"/>
            <p:nvPr/>
          </p:nvSpPr>
          <p:spPr>
            <a:xfrm>
              <a:off x="6096000" y="2066715"/>
              <a:ext cx="1350465" cy="338554"/>
            </a:xfrm>
            <a:prstGeom prst="rect">
              <a:avLst/>
            </a:prstGeom>
            <a:noFill/>
          </p:spPr>
          <p:txBody>
            <a:bodyPr wrap="square" rtlCol="0">
              <a:spAutoFit/>
            </a:bodyPr>
            <a:lstStyle/>
            <a:p>
              <a:r>
                <a:rPr lang="en-US" altLang="zh-CN" sz="1600" b="1" dirty="0">
                  <a:latin typeface="+mn-ea"/>
                </a:rPr>
                <a:t>B</a:t>
              </a:r>
              <a:r>
                <a:rPr lang="zh-CN" altLang="en-US" sz="1600" b="1" dirty="0">
                  <a:latin typeface="+mn-ea"/>
                </a:rPr>
                <a:t>发送数据</a:t>
              </a:r>
            </a:p>
          </p:txBody>
        </p:sp>
        <p:sp>
          <p:nvSpPr>
            <p:cNvPr id="111" name="文本框 110">
              <a:extLst>
                <a:ext uri="{FF2B5EF4-FFF2-40B4-BE49-F238E27FC236}">
                  <a16:creationId xmlns:a16="http://schemas.microsoft.com/office/drawing/2014/main" id="{B29F7BE0-247B-4A67-B104-D047DCCB4F2F}"/>
                </a:ext>
              </a:extLst>
            </p:cNvPr>
            <p:cNvSpPr txBox="1"/>
            <p:nvPr/>
          </p:nvSpPr>
          <p:spPr>
            <a:xfrm>
              <a:off x="7960743" y="2029835"/>
              <a:ext cx="1249679"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12" name="文本框 111">
              <a:extLst>
                <a:ext uri="{FF2B5EF4-FFF2-40B4-BE49-F238E27FC236}">
                  <a16:creationId xmlns:a16="http://schemas.microsoft.com/office/drawing/2014/main" id="{8B2B27D2-8572-4F63-A223-92302F26C32F}"/>
                </a:ext>
              </a:extLst>
            </p:cNvPr>
            <p:cNvSpPr txBox="1"/>
            <p:nvPr/>
          </p:nvSpPr>
          <p:spPr>
            <a:xfrm>
              <a:off x="9221621" y="2029835"/>
              <a:ext cx="1249679"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13" name="文本框 112">
              <a:extLst>
                <a:ext uri="{FF2B5EF4-FFF2-40B4-BE49-F238E27FC236}">
                  <a16:creationId xmlns:a16="http://schemas.microsoft.com/office/drawing/2014/main" id="{E8BFD699-DEC2-4EB1-90E9-C0FA0EE85D9A}"/>
                </a:ext>
              </a:extLst>
            </p:cNvPr>
            <p:cNvSpPr txBox="1"/>
            <p:nvPr/>
          </p:nvSpPr>
          <p:spPr>
            <a:xfrm>
              <a:off x="10450327" y="2029835"/>
              <a:ext cx="1249679" cy="338554"/>
            </a:xfrm>
            <a:prstGeom prst="rect">
              <a:avLst/>
            </a:prstGeom>
            <a:noFill/>
          </p:spPr>
          <p:txBody>
            <a:bodyPr wrap="square" rtlCol="0">
              <a:spAutoFit/>
            </a:bodyPr>
            <a:lstStyle/>
            <a:p>
              <a:pPr algn="ctr"/>
              <a:r>
                <a:rPr lang="en-US" altLang="zh-CN" sz="1600" b="1" dirty="0">
                  <a:latin typeface="+mn-ea"/>
                </a:rPr>
                <a:t>0</a:t>
              </a:r>
              <a:endParaRPr lang="zh-CN" altLang="en-US" sz="1600" b="1" dirty="0">
                <a:latin typeface="+mn-ea"/>
              </a:endParaRPr>
            </a:p>
          </p:txBody>
        </p:sp>
      </p:grpSp>
      <p:grpSp>
        <p:nvGrpSpPr>
          <p:cNvPr id="27" name="组合 26">
            <a:extLst>
              <a:ext uri="{FF2B5EF4-FFF2-40B4-BE49-F238E27FC236}">
                <a16:creationId xmlns:a16="http://schemas.microsoft.com/office/drawing/2014/main" id="{19FA38F8-CECE-4E28-8F74-D7448640F8A0}"/>
              </a:ext>
            </a:extLst>
          </p:cNvPr>
          <p:cNvGrpSpPr/>
          <p:nvPr/>
        </p:nvGrpSpPr>
        <p:grpSpPr>
          <a:xfrm>
            <a:off x="6096000" y="3834423"/>
            <a:ext cx="1638723" cy="710270"/>
            <a:chOff x="6096000" y="3834423"/>
            <a:chExt cx="1638723" cy="710270"/>
          </a:xfrm>
        </p:grpSpPr>
        <p:sp>
          <p:nvSpPr>
            <p:cNvPr id="108" name="文本框 107">
              <a:extLst>
                <a:ext uri="{FF2B5EF4-FFF2-40B4-BE49-F238E27FC236}">
                  <a16:creationId xmlns:a16="http://schemas.microsoft.com/office/drawing/2014/main" id="{57FD91A6-06DC-48BD-B273-1244F9353456}"/>
                </a:ext>
              </a:extLst>
            </p:cNvPr>
            <p:cNvSpPr txBox="1"/>
            <p:nvPr/>
          </p:nvSpPr>
          <p:spPr>
            <a:xfrm>
              <a:off x="6096000" y="4206139"/>
              <a:ext cx="1346716" cy="338554"/>
            </a:xfrm>
            <a:prstGeom prst="rect">
              <a:avLst/>
            </a:prstGeom>
            <a:noFill/>
          </p:spPr>
          <p:txBody>
            <a:bodyPr wrap="square" rtlCol="0">
              <a:spAutoFit/>
            </a:bodyPr>
            <a:lstStyle/>
            <a:p>
              <a:r>
                <a:rPr lang="zh-CN" altLang="en-US" sz="1600" b="1" dirty="0">
                  <a:latin typeface="+mn-ea"/>
                </a:rPr>
                <a:t>相应的信号</a:t>
              </a:r>
            </a:p>
          </p:txBody>
        </p:sp>
        <p:sp>
          <p:nvSpPr>
            <p:cNvPr id="115" name="文本框 114">
              <a:extLst>
                <a:ext uri="{FF2B5EF4-FFF2-40B4-BE49-F238E27FC236}">
                  <a16:creationId xmlns:a16="http://schemas.microsoft.com/office/drawing/2014/main" id="{4CF014AF-627C-4F69-A448-27127D8FD961}"/>
                </a:ext>
              </a:extLst>
            </p:cNvPr>
            <p:cNvSpPr txBox="1"/>
            <p:nvPr/>
          </p:nvSpPr>
          <p:spPr>
            <a:xfrm>
              <a:off x="6096000" y="3834423"/>
              <a:ext cx="1638723" cy="338554"/>
            </a:xfrm>
            <a:prstGeom prst="rect">
              <a:avLst/>
            </a:prstGeom>
            <a:noFill/>
          </p:spPr>
          <p:txBody>
            <a:bodyPr wrap="square" rtlCol="0">
              <a:spAutoFit/>
            </a:bodyPr>
            <a:lstStyle/>
            <a:p>
              <a:r>
                <a:rPr lang="zh-CN" altLang="en-US" sz="1600" b="1" dirty="0">
                  <a:latin typeface="+mn-ea"/>
                </a:rPr>
                <a:t>相应的码片向量</a:t>
              </a:r>
            </a:p>
          </p:txBody>
        </p:sp>
      </p:grpSp>
      <p:grpSp>
        <p:nvGrpSpPr>
          <p:cNvPr id="28" name="组合 27">
            <a:extLst>
              <a:ext uri="{FF2B5EF4-FFF2-40B4-BE49-F238E27FC236}">
                <a16:creationId xmlns:a16="http://schemas.microsoft.com/office/drawing/2014/main" id="{7A1E01ED-577A-47B6-A2AE-92BFF04CD479}"/>
              </a:ext>
            </a:extLst>
          </p:cNvPr>
          <p:cNvGrpSpPr/>
          <p:nvPr/>
        </p:nvGrpSpPr>
        <p:grpSpPr>
          <a:xfrm>
            <a:off x="7879363" y="3822390"/>
            <a:ext cx="3923163" cy="794570"/>
            <a:chOff x="7879363" y="3822390"/>
            <a:chExt cx="3923163" cy="794570"/>
          </a:xfrm>
        </p:grpSpPr>
        <p:pic>
          <p:nvPicPr>
            <p:cNvPr id="12" name="图片 11" descr="形状, 箭头&#10;&#10;描述已自动生成">
              <a:extLst>
                <a:ext uri="{FF2B5EF4-FFF2-40B4-BE49-F238E27FC236}">
                  <a16:creationId xmlns:a16="http://schemas.microsoft.com/office/drawing/2014/main" id="{C91D8C65-98BC-43CA-9503-45E4DE7A1D1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960744" y="4275706"/>
              <a:ext cx="3769889" cy="341254"/>
            </a:xfrm>
            <a:prstGeom prst="rect">
              <a:avLst/>
            </a:prstGeom>
          </p:spPr>
        </p:pic>
        <p:grpSp>
          <p:nvGrpSpPr>
            <p:cNvPr id="116" name="组合 115">
              <a:extLst>
                <a:ext uri="{FF2B5EF4-FFF2-40B4-BE49-F238E27FC236}">
                  <a16:creationId xmlns:a16="http://schemas.microsoft.com/office/drawing/2014/main" id="{E151A648-CF8A-41A8-931B-3E0E5D6AC2FC}"/>
                </a:ext>
              </a:extLst>
            </p:cNvPr>
            <p:cNvGrpSpPr/>
            <p:nvPr/>
          </p:nvGrpSpPr>
          <p:grpSpPr>
            <a:xfrm>
              <a:off x="7879363" y="3822390"/>
              <a:ext cx="1428494" cy="338554"/>
              <a:chOff x="7879363" y="2409149"/>
              <a:chExt cx="1428494" cy="338554"/>
            </a:xfrm>
          </p:grpSpPr>
          <p:sp>
            <p:nvSpPr>
              <p:cNvPr id="127" name="文本框 126">
                <a:extLst>
                  <a:ext uri="{FF2B5EF4-FFF2-40B4-BE49-F238E27FC236}">
                    <a16:creationId xmlns:a16="http://schemas.microsoft.com/office/drawing/2014/main" id="{C5214D5C-01E6-45E6-B29E-0E5B0436BAA7}"/>
                  </a:ext>
                </a:extLst>
              </p:cNvPr>
              <p:cNvSpPr txBox="1"/>
              <p:nvPr/>
            </p:nvSpPr>
            <p:spPr>
              <a:xfrm>
                <a:off x="7879363"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28" name="文本框 127">
                <a:extLst>
                  <a:ext uri="{FF2B5EF4-FFF2-40B4-BE49-F238E27FC236}">
                    <a16:creationId xmlns:a16="http://schemas.microsoft.com/office/drawing/2014/main" id="{8718CE3F-4E27-425A-9FC1-2E2CC117560F}"/>
                  </a:ext>
                </a:extLst>
              </p:cNvPr>
              <p:cNvSpPr txBox="1"/>
              <p:nvPr/>
            </p:nvSpPr>
            <p:spPr>
              <a:xfrm>
                <a:off x="8184212"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29" name="文本框 128">
                <a:extLst>
                  <a:ext uri="{FF2B5EF4-FFF2-40B4-BE49-F238E27FC236}">
                    <a16:creationId xmlns:a16="http://schemas.microsoft.com/office/drawing/2014/main" id="{ADD32A98-4301-4663-BE35-A9EF0EE9D569}"/>
                  </a:ext>
                </a:extLst>
              </p:cNvPr>
              <p:cNvSpPr txBox="1"/>
              <p:nvPr/>
            </p:nvSpPr>
            <p:spPr>
              <a:xfrm>
                <a:off x="848906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30" name="文本框 129">
                <a:extLst>
                  <a:ext uri="{FF2B5EF4-FFF2-40B4-BE49-F238E27FC236}">
                    <a16:creationId xmlns:a16="http://schemas.microsoft.com/office/drawing/2014/main" id="{1AE914E0-65E8-4064-B5A4-234ACD5C9738}"/>
                  </a:ext>
                </a:extLst>
              </p:cNvPr>
              <p:cNvSpPr txBox="1"/>
              <p:nvPr/>
            </p:nvSpPr>
            <p:spPr>
              <a:xfrm>
                <a:off x="879391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grpSp>
        <p:grpSp>
          <p:nvGrpSpPr>
            <p:cNvPr id="117" name="组合 116">
              <a:extLst>
                <a:ext uri="{FF2B5EF4-FFF2-40B4-BE49-F238E27FC236}">
                  <a16:creationId xmlns:a16="http://schemas.microsoft.com/office/drawing/2014/main" id="{DCD074D4-107C-45DB-9C01-AC26104682CE}"/>
                </a:ext>
              </a:extLst>
            </p:cNvPr>
            <p:cNvGrpSpPr/>
            <p:nvPr/>
          </p:nvGrpSpPr>
          <p:grpSpPr>
            <a:xfrm>
              <a:off x="9137193" y="3822390"/>
              <a:ext cx="1428494" cy="338554"/>
              <a:chOff x="7879363" y="2409149"/>
              <a:chExt cx="1428494" cy="338554"/>
            </a:xfrm>
          </p:grpSpPr>
          <p:sp>
            <p:nvSpPr>
              <p:cNvPr id="123" name="文本框 122">
                <a:extLst>
                  <a:ext uri="{FF2B5EF4-FFF2-40B4-BE49-F238E27FC236}">
                    <a16:creationId xmlns:a16="http://schemas.microsoft.com/office/drawing/2014/main" id="{535AFE05-D8E6-475B-A1E3-C2F32E728973}"/>
                  </a:ext>
                </a:extLst>
              </p:cNvPr>
              <p:cNvSpPr txBox="1"/>
              <p:nvPr/>
            </p:nvSpPr>
            <p:spPr>
              <a:xfrm>
                <a:off x="7879363"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24" name="文本框 123">
                <a:extLst>
                  <a:ext uri="{FF2B5EF4-FFF2-40B4-BE49-F238E27FC236}">
                    <a16:creationId xmlns:a16="http://schemas.microsoft.com/office/drawing/2014/main" id="{8F793967-B34E-486E-A6A9-3C9B7996E734}"/>
                  </a:ext>
                </a:extLst>
              </p:cNvPr>
              <p:cNvSpPr txBox="1"/>
              <p:nvPr/>
            </p:nvSpPr>
            <p:spPr>
              <a:xfrm>
                <a:off x="8184212"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25" name="文本框 124">
                <a:extLst>
                  <a:ext uri="{FF2B5EF4-FFF2-40B4-BE49-F238E27FC236}">
                    <a16:creationId xmlns:a16="http://schemas.microsoft.com/office/drawing/2014/main" id="{90D0D4A9-F6A1-47F6-A52B-914374A820EF}"/>
                  </a:ext>
                </a:extLst>
              </p:cNvPr>
              <p:cNvSpPr txBox="1"/>
              <p:nvPr/>
            </p:nvSpPr>
            <p:spPr>
              <a:xfrm>
                <a:off x="848906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26" name="文本框 125">
                <a:extLst>
                  <a:ext uri="{FF2B5EF4-FFF2-40B4-BE49-F238E27FC236}">
                    <a16:creationId xmlns:a16="http://schemas.microsoft.com/office/drawing/2014/main" id="{E9828A1E-BA6A-42A7-A2A3-EBD7208D35EF}"/>
                  </a:ext>
                </a:extLst>
              </p:cNvPr>
              <p:cNvSpPr txBox="1"/>
              <p:nvPr/>
            </p:nvSpPr>
            <p:spPr>
              <a:xfrm>
                <a:off x="879391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grpSp>
        <p:grpSp>
          <p:nvGrpSpPr>
            <p:cNvPr id="118" name="组合 117">
              <a:extLst>
                <a:ext uri="{FF2B5EF4-FFF2-40B4-BE49-F238E27FC236}">
                  <a16:creationId xmlns:a16="http://schemas.microsoft.com/office/drawing/2014/main" id="{95812199-75F5-4D3A-AFD2-0EF5E336D543}"/>
                </a:ext>
              </a:extLst>
            </p:cNvPr>
            <p:cNvGrpSpPr/>
            <p:nvPr/>
          </p:nvGrpSpPr>
          <p:grpSpPr>
            <a:xfrm>
              <a:off x="10374032" y="3822390"/>
              <a:ext cx="1428494" cy="338554"/>
              <a:chOff x="7879363" y="2409149"/>
              <a:chExt cx="1428494" cy="338554"/>
            </a:xfrm>
          </p:grpSpPr>
          <p:sp>
            <p:nvSpPr>
              <p:cNvPr id="119" name="文本框 118">
                <a:extLst>
                  <a:ext uri="{FF2B5EF4-FFF2-40B4-BE49-F238E27FC236}">
                    <a16:creationId xmlns:a16="http://schemas.microsoft.com/office/drawing/2014/main" id="{4B932D0A-83B1-487F-9A67-AD983047F9F4}"/>
                  </a:ext>
                </a:extLst>
              </p:cNvPr>
              <p:cNvSpPr txBox="1"/>
              <p:nvPr/>
            </p:nvSpPr>
            <p:spPr>
              <a:xfrm>
                <a:off x="7879363"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20" name="文本框 119">
                <a:extLst>
                  <a:ext uri="{FF2B5EF4-FFF2-40B4-BE49-F238E27FC236}">
                    <a16:creationId xmlns:a16="http://schemas.microsoft.com/office/drawing/2014/main" id="{535D03B8-D742-48A0-86E1-D15D18C67222}"/>
                  </a:ext>
                </a:extLst>
              </p:cNvPr>
              <p:cNvSpPr txBox="1"/>
              <p:nvPr/>
            </p:nvSpPr>
            <p:spPr>
              <a:xfrm>
                <a:off x="8184212"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21" name="文本框 120">
                <a:extLst>
                  <a:ext uri="{FF2B5EF4-FFF2-40B4-BE49-F238E27FC236}">
                    <a16:creationId xmlns:a16="http://schemas.microsoft.com/office/drawing/2014/main" id="{6F698477-8229-4D64-8D22-A940B2BAB2D4}"/>
                  </a:ext>
                </a:extLst>
              </p:cNvPr>
              <p:cNvSpPr txBox="1"/>
              <p:nvPr/>
            </p:nvSpPr>
            <p:spPr>
              <a:xfrm>
                <a:off x="848906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sp>
            <p:nvSpPr>
              <p:cNvPr id="122" name="文本框 121">
                <a:extLst>
                  <a:ext uri="{FF2B5EF4-FFF2-40B4-BE49-F238E27FC236}">
                    <a16:creationId xmlns:a16="http://schemas.microsoft.com/office/drawing/2014/main" id="{47D434E9-9A6E-4260-89DA-6EC2F7029767}"/>
                  </a:ext>
                </a:extLst>
              </p:cNvPr>
              <p:cNvSpPr txBox="1"/>
              <p:nvPr/>
            </p:nvSpPr>
            <p:spPr>
              <a:xfrm>
                <a:off x="8793911" y="2409149"/>
                <a:ext cx="513946" cy="338554"/>
              </a:xfrm>
              <a:prstGeom prst="rect">
                <a:avLst/>
              </a:prstGeom>
              <a:noFill/>
            </p:spPr>
            <p:txBody>
              <a:bodyPr wrap="square" rtlCol="0">
                <a:spAutoFit/>
              </a:bodyPr>
              <a:lstStyle/>
              <a:p>
                <a:pPr algn="ctr"/>
                <a:r>
                  <a:rPr lang="en-US" altLang="zh-CN" sz="1600" b="1" dirty="0">
                    <a:latin typeface="+mn-ea"/>
                  </a:rPr>
                  <a:t>+1</a:t>
                </a:r>
                <a:endParaRPr lang="zh-CN" altLang="en-US" sz="1600" b="1" dirty="0">
                  <a:latin typeface="+mn-ea"/>
                </a:endParaRPr>
              </a:p>
            </p:txBody>
          </p:sp>
        </p:grpSp>
      </p:grpSp>
      <p:sp>
        <p:nvSpPr>
          <p:cNvPr id="166" name="文本框 165">
            <a:extLst>
              <a:ext uri="{FF2B5EF4-FFF2-40B4-BE49-F238E27FC236}">
                <a16:creationId xmlns:a16="http://schemas.microsoft.com/office/drawing/2014/main" id="{C21228F8-799A-4A95-A0CB-EBE2E2CB22B7}"/>
              </a:ext>
            </a:extLst>
          </p:cNvPr>
          <p:cNvSpPr txBox="1"/>
          <p:nvPr/>
        </p:nvSpPr>
        <p:spPr>
          <a:xfrm>
            <a:off x="6058711" y="5146546"/>
            <a:ext cx="1907631" cy="338554"/>
          </a:xfrm>
          <a:prstGeom prst="rect">
            <a:avLst/>
          </a:prstGeom>
          <a:noFill/>
        </p:spPr>
        <p:txBody>
          <a:bodyPr wrap="square" rtlCol="0">
            <a:spAutoFit/>
          </a:bodyPr>
          <a:lstStyle/>
          <a:p>
            <a:r>
              <a:rPr lang="zh-CN" altLang="en-US" sz="1600" b="1" dirty="0">
                <a:latin typeface="+mn-ea"/>
              </a:rPr>
              <a:t>基站发送叠加向量</a:t>
            </a:r>
          </a:p>
        </p:txBody>
      </p:sp>
      <p:grpSp>
        <p:nvGrpSpPr>
          <p:cNvPr id="167" name="组合 166">
            <a:extLst>
              <a:ext uri="{FF2B5EF4-FFF2-40B4-BE49-F238E27FC236}">
                <a16:creationId xmlns:a16="http://schemas.microsoft.com/office/drawing/2014/main" id="{2886B8EF-A504-4062-9E3A-51D772CF2A0B}"/>
              </a:ext>
            </a:extLst>
          </p:cNvPr>
          <p:cNvGrpSpPr/>
          <p:nvPr/>
        </p:nvGrpSpPr>
        <p:grpSpPr>
          <a:xfrm>
            <a:off x="7842074" y="5134513"/>
            <a:ext cx="1428494" cy="338554"/>
            <a:chOff x="7879363" y="2409149"/>
            <a:chExt cx="1428494" cy="338554"/>
          </a:xfrm>
        </p:grpSpPr>
        <p:sp>
          <p:nvSpPr>
            <p:cNvPr id="178" name="文本框 177">
              <a:extLst>
                <a:ext uri="{FF2B5EF4-FFF2-40B4-BE49-F238E27FC236}">
                  <a16:creationId xmlns:a16="http://schemas.microsoft.com/office/drawing/2014/main" id="{D015F6D6-594B-42FA-8E33-9E2F28EED1E5}"/>
                </a:ext>
              </a:extLst>
            </p:cNvPr>
            <p:cNvSpPr txBox="1"/>
            <p:nvPr/>
          </p:nvSpPr>
          <p:spPr>
            <a:xfrm>
              <a:off x="7879363" y="2409149"/>
              <a:ext cx="513946" cy="338554"/>
            </a:xfrm>
            <a:prstGeom prst="rect">
              <a:avLst/>
            </a:prstGeom>
            <a:noFill/>
          </p:spPr>
          <p:txBody>
            <a:bodyPr wrap="square" rtlCol="0">
              <a:spAutoFit/>
            </a:bodyPr>
            <a:lstStyle/>
            <a:p>
              <a:pPr algn="ctr"/>
              <a:r>
                <a:rPr lang="en-US" altLang="zh-CN" sz="1600" b="1" dirty="0">
                  <a:latin typeface="+mn-ea"/>
                </a:rPr>
                <a:t>+2</a:t>
              </a:r>
              <a:endParaRPr lang="zh-CN" altLang="en-US" sz="1600" b="1" dirty="0">
                <a:latin typeface="+mn-ea"/>
              </a:endParaRPr>
            </a:p>
          </p:txBody>
        </p:sp>
        <p:sp>
          <p:nvSpPr>
            <p:cNvPr id="179" name="文本框 178">
              <a:extLst>
                <a:ext uri="{FF2B5EF4-FFF2-40B4-BE49-F238E27FC236}">
                  <a16:creationId xmlns:a16="http://schemas.microsoft.com/office/drawing/2014/main" id="{170344E8-2F34-42A5-AEE0-4E2CE686F906}"/>
                </a:ext>
              </a:extLst>
            </p:cNvPr>
            <p:cNvSpPr txBox="1"/>
            <p:nvPr/>
          </p:nvSpPr>
          <p:spPr>
            <a:xfrm>
              <a:off x="8184212" y="2409149"/>
              <a:ext cx="513946" cy="338554"/>
            </a:xfrm>
            <a:prstGeom prst="rect">
              <a:avLst/>
            </a:prstGeom>
            <a:noFill/>
          </p:spPr>
          <p:txBody>
            <a:bodyPr wrap="square" rtlCol="0">
              <a:spAutoFit/>
            </a:bodyPr>
            <a:lstStyle/>
            <a:p>
              <a:pPr algn="ctr"/>
              <a:r>
                <a:rPr lang="en-US" altLang="zh-CN" sz="1600" b="1" dirty="0">
                  <a:latin typeface="+mn-ea"/>
                </a:rPr>
                <a:t>0</a:t>
              </a:r>
              <a:endParaRPr lang="zh-CN" altLang="en-US" sz="1600" b="1" dirty="0">
                <a:latin typeface="+mn-ea"/>
              </a:endParaRPr>
            </a:p>
          </p:txBody>
        </p:sp>
        <p:sp>
          <p:nvSpPr>
            <p:cNvPr id="180" name="文本框 179">
              <a:extLst>
                <a:ext uri="{FF2B5EF4-FFF2-40B4-BE49-F238E27FC236}">
                  <a16:creationId xmlns:a16="http://schemas.microsoft.com/office/drawing/2014/main" id="{6886B1E8-3396-4A3F-B28E-3E2DEEA35C29}"/>
                </a:ext>
              </a:extLst>
            </p:cNvPr>
            <p:cNvSpPr txBox="1"/>
            <p:nvPr/>
          </p:nvSpPr>
          <p:spPr>
            <a:xfrm>
              <a:off x="8489061" y="2409149"/>
              <a:ext cx="513946" cy="338554"/>
            </a:xfrm>
            <a:prstGeom prst="rect">
              <a:avLst/>
            </a:prstGeom>
            <a:noFill/>
          </p:spPr>
          <p:txBody>
            <a:bodyPr wrap="square" rtlCol="0">
              <a:spAutoFit/>
            </a:bodyPr>
            <a:lstStyle/>
            <a:p>
              <a:pPr algn="ctr"/>
              <a:r>
                <a:rPr lang="en-US" altLang="zh-CN" sz="1600" b="1" dirty="0">
                  <a:latin typeface="+mn-ea"/>
                </a:rPr>
                <a:t>0</a:t>
              </a:r>
              <a:endParaRPr lang="zh-CN" altLang="en-US" sz="1600" b="1" dirty="0">
                <a:latin typeface="+mn-ea"/>
              </a:endParaRPr>
            </a:p>
          </p:txBody>
        </p:sp>
        <p:sp>
          <p:nvSpPr>
            <p:cNvPr id="181" name="文本框 180">
              <a:extLst>
                <a:ext uri="{FF2B5EF4-FFF2-40B4-BE49-F238E27FC236}">
                  <a16:creationId xmlns:a16="http://schemas.microsoft.com/office/drawing/2014/main" id="{67E17494-415D-4243-99A8-5332A0D63579}"/>
                </a:ext>
              </a:extLst>
            </p:cNvPr>
            <p:cNvSpPr txBox="1"/>
            <p:nvPr/>
          </p:nvSpPr>
          <p:spPr>
            <a:xfrm>
              <a:off x="8793911" y="2409149"/>
              <a:ext cx="513946" cy="338554"/>
            </a:xfrm>
            <a:prstGeom prst="rect">
              <a:avLst/>
            </a:prstGeom>
            <a:noFill/>
          </p:spPr>
          <p:txBody>
            <a:bodyPr wrap="square" rtlCol="0">
              <a:spAutoFit/>
            </a:bodyPr>
            <a:lstStyle/>
            <a:p>
              <a:pPr algn="ctr"/>
              <a:r>
                <a:rPr lang="en-US" altLang="zh-CN" sz="1600" b="1" dirty="0">
                  <a:latin typeface="+mn-ea"/>
                </a:rPr>
                <a:t>-2</a:t>
              </a:r>
              <a:endParaRPr lang="zh-CN" altLang="en-US" sz="1600" b="1" dirty="0">
                <a:latin typeface="+mn-ea"/>
              </a:endParaRPr>
            </a:p>
          </p:txBody>
        </p:sp>
      </p:grpSp>
      <p:grpSp>
        <p:nvGrpSpPr>
          <p:cNvPr id="168" name="组合 167">
            <a:extLst>
              <a:ext uri="{FF2B5EF4-FFF2-40B4-BE49-F238E27FC236}">
                <a16:creationId xmlns:a16="http://schemas.microsoft.com/office/drawing/2014/main" id="{0FE6FD90-8CD5-49C7-B91E-7547E290ED70}"/>
              </a:ext>
            </a:extLst>
          </p:cNvPr>
          <p:cNvGrpSpPr/>
          <p:nvPr/>
        </p:nvGrpSpPr>
        <p:grpSpPr>
          <a:xfrm>
            <a:off x="9099904" y="5134513"/>
            <a:ext cx="1428494" cy="338554"/>
            <a:chOff x="7879363" y="2409149"/>
            <a:chExt cx="1428494" cy="338554"/>
          </a:xfrm>
        </p:grpSpPr>
        <p:sp>
          <p:nvSpPr>
            <p:cNvPr id="174" name="文本框 173">
              <a:extLst>
                <a:ext uri="{FF2B5EF4-FFF2-40B4-BE49-F238E27FC236}">
                  <a16:creationId xmlns:a16="http://schemas.microsoft.com/office/drawing/2014/main" id="{198C9D36-6500-4462-8897-1E0EAC3E751D}"/>
                </a:ext>
              </a:extLst>
            </p:cNvPr>
            <p:cNvSpPr txBox="1"/>
            <p:nvPr/>
          </p:nvSpPr>
          <p:spPr>
            <a:xfrm>
              <a:off x="7879363" y="2409149"/>
              <a:ext cx="513946" cy="338554"/>
            </a:xfrm>
            <a:prstGeom prst="rect">
              <a:avLst/>
            </a:prstGeom>
            <a:noFill/>
          </p:spPr>
          <p:txBody>
            <a:bodyPr wrap="square" rtlCol="0">
              <a:spAutoFit/>
            </a:bodyPr>
            <a:lstStyle/>
            <a:p>
              <a:pPr algn="ctr"/>
              <a:r>
                <a:rPr lang="en-US" altLang="zh-CN" sz="1600" b="1" dirty="0">
                  <a:latin typeface="+mn-ea"/>
                </a:rPr>
                <a:t>0</a:t>
              </a:r>
              <a:endParaRPr lang="zh-CN" altLang="en-US" sz="1600" b="1" dirty="0">
                <a:latin typeface="+mn-ea"/>
              </a:endParaRPr>
            </a:p>
          </p:txBody>
        </p:sp>
        <p:sp>
          <p:nvSpPr>
            <p:cNvPr id="175" name="文本框 174">
              <a:extLst>
                <a:ext uri="{FF2B5EF4-FFF2-40B4-BE49-F238E27FC236}">
                  <a16:creationId xmlns:a16="http://schemas.microsoft.com/office/drawing/2014/main" id="{94BB4308-1FD8-451B-9EF1-AF8A177E0265}"/>
                </a:ext>
              </a:extLst>
            </p:cNvPr>
            <p:cNvSpPr txBox="1"/>
            <p:nvPr/>
          </p:nvSpPr>
          <p:spPr>
            <a:xfrm>
              <a:off x="8184212" y="2409149"/>
              <a:ext cx="513946" cy="338554"/>
            </a:xfrm>
            <a:prstGeom prst="rect">
              <a:avLst/>
            </a:prstGeom>
            <a:noFill/>
          </p:spPr>
          <p:txBody>
            <a:bodyPr wrap="square" rtlCol="0">
              <a:spAutoFit/>
            </a:bodyPr>
            <a:lstStyle/>
            <a:p>
              <a:pPr algn="ctr"/>
              <a:r>
                <a:rPr lang="en-US" altLang="zh-CN" sz="1600" b="1" dirty="0">
                  <a:latin typeface="+mn-ea"/>
                </a:rPr>
                <a:t>+2</a:t>
              </a:r>
              <a:endParaRPr lang="zh-CN" altLang="en-US" sz="1600" b="1" dirty="0">
                <a:latin typeface="+mn-ea"/>
              </a:endParaRPr>
            </a:p>
          </p:txBody>
        </p:sp>
        <p:sp>
          <p:nvSpPr>
            <p:cNvPr id="176" name="文本框 175">
              <a:extLst>
                <a:ext uri="{FF2B5EF4-FFF2-40B4-BE49-F238E27FC236}">
                  <a16:creationId xmlns:a16="http://schemas.microsoft.com/office/drawing/2014/main" id="{BEB1ECED-91AA-4E13-AA15-AF775F77716E}"/>
                </a:ext>
              </a:extLst>
            </p:cNvPr>
            <p:cNvSpPr txBox="1"/>
            <p:nvPr/>
          </p:nvSpPr>
          <p:spPr>
            <a:xfrm>
              <a:off x="8489061" y="2409149"/>
              <a:ext cx="513946" cy="338554"/>
            </a:xfrm>
            <a:prstGeom prst="rect">
              <a:avLst/>
            </a:prstGeom>
            <a:noFill/>
          </p:spPr>
          <p:txBody>
            <a:bodyPr wrap="square" rtlCol="0">
              <a:spAutoFit/>
            </a:bodyPr>
            <a:lstStyle/>
            <a:p>
              <a:pPr algn="ctr"/>
              <a:r>
                <a:rPr lang="en-US" altLang="zh-CN" sz="1600" b="1" dirty="0">
                  <a:latin typeface="+mn-ea"/>
                </a:rPr>
                <a:t>-2</a:t>
              </a:r>
              <a:endParaRPr lang="zh-CN" altLang="en-US" sz="1600" b="1" dirty="0">
                <a:latin typeface="+mn-ea"/>
              </a:endParaRPr>
            </a:p>
          </p:txBody>
        </p:sp>
        <p:sp>
          <p:nvSpPr>
            <p:cNvPr id="177" name="文本框 176">
              <a:extLst>
                <a:ext uri="{FF2B5EF4-FFF2-40B4-BE49-F238E27FC236}">
                  <a16:creationId xmlns:a16="http://schemas.microsoft.com/office/drawing/2014/main" id="{C8237F45-A864-415B-9274-2E3E6A48C5EF}"/>
                </a:ext>
              </a:extLst>
            </p:cNvPr>
            <p:cNvSpPr txBox="1"/>
            <p:nvPr/>
          </p:nvSpPr>
          <p:spPr>
            <a:xfrm>
              <a:off x="8793911" y="2409149"/>
              <a:ext cx="513946" cy="338554"/>
            </a:xfrm>
            <a:prstGeom prst="rect">
              <a:avLst/>
            </a:prstGeom>
            <a:noFill/>
          </p:spPr>
          <p:txBody>
            <a:bodyPr wrap="square" rtlCol="0">
              <a:spAutoFit/>
            </a:bodyPr>
            <a:lstStyle/>
            <a:p>
              <a:pPr algn="ctr"/>
              <a:r>
                <a:rPr lang="en-US" altLang="zh-CN" sz="1600" b="1" dirty="0">
                  <a:latin typeface="+mn-ea"/>
                </a:rPr>
                <a:t>0</a:t>
              </a:r>
              <a:endParaRPr lang="zh-CN" altLang="en-US" sz="1600" b="1" dirty="0">
                <a:latin typeface="+mn-ea"/>
              </a:endParaRPr>
            </a:p>
          </p:txBody>
        </p:sp>
      </p:grpSp>
      <p:grpSp>
        <p:nvGrpSpPr>
          <p:cNvPr id="169" name="组合 168">
            <a:extLst>
              <a:ext uri="{FF2B5EF4-FFF2-40B4-BE49-F238E27FC236}">
                <a16:creationId xmlns:a16="http://schemas.microsoft.com/office/drawing/2014/main" id="{019BEBA7-90DA-4AB9-B4B5-79B50FB2F316}"/>
              </a:ext>
            </a:extLst>
          </p:cNvPr>
          <p:cNvGrpSpPr/>
          <p:nvPr/>
        </p:nvGrpSpPr>
        <p:grpSpPr>
          <a:xfrm>
            <a:off x="10336743" y="5134513"/>
            <a:ext cx="1428494" cy="338554"/>
            <a:chOff x="7879363" y="2409149"/>
            <a:chExt cx="1428494" cy="338554"/>
          </a:xfrm>
        </p:grpSpPr>
        <p:sp>
          <p:nvSpPr>
            <p:cNvPr id="170" name="文本框 169">
              <a:extLst>
                <a:ext uri="{FF2B5EF4-FFF2-40B4-BE49-F238E27FC236}">
                  <a16:creationId xmlns:a16="http://schemas.microsoft.com/office/drawing/2014/main" id="{FE90BF77-8A3B-4B9B-8857-569C539074D1}"/>
                </a:ext>
              </a:extLst>
            </p:cNvPr>
            <p:cNvSpPr txBox="1"/>
            <p:nvPr/>
          </p:nvSpPr>
          <p:spPr>
            <a:xfrm>
              <a:off x="7879363" y="2409149"/>
              <a:ext cx="513946" cy="338554"/>
            </a:xfrm>
            <a:prstGeom prst="rect">
              <a:avLst/>
            </a:prstGeom>
            <a:noFill/>
          </p:spPr>
          <p:txBody>
            <a:bodyPr wrap="square" rtlCol="0">
              <a:spAutoFit/>
            </a:bodyPr>
            <a:lstStyle/>
            <a:p>
              <a:pPr algn="ctr"/>
              <a:r>
                <a:rPr lang="en-US" altLang="zh-CN" sz="1600" b="1" dirty="0">
                  <a:latin typeface="+mn-ea"/>
                </a:rPr>
                <a:t>0</a:t>
              </a:r>
              <a:endParaRPr lang="zh-CN" altLang="en-US" sz="1600" b="1" dirty="0">
                <a:latin typeface="+mn-ea"/>
              </a:endParaRPr>
            </a:p>
          </p:txBody>
        </p:sp>
        <p:sp>
          <p:nvSpPr>
            <p:cNvPr id="171" name="文本框 170">
              <a:extLst>
                <a:ext uri="{FF2B5EF4-FFF2-40B4-BE49-F238E27FC236}">
                  <a16:creationId xmlns:a16="http://schemas.microsoft.com/office/drawing/2014/main" id="{68DD14C2-7501-49B9-8337-2F0A54A3F394}"/>
                </a:ext>
              </a:extLst>
            </p:cNvPr>
            <p:cNvSpPr txBox="1"/>
            <p:nvPr/>
          </p:nvSpPr>
          <p:spPr>
            <a:xfrm>
              <a:off x="8184212" y="2409149"/>
              <a:ext cx="513946" cy="338554"/>
            </a:xfrm>
            <a:prstGeom prst="rect">
              <a:avLst/>
            </a:prstGeom>
            <a:noFill/>
          </p:spPr>
          <p:txBody>
            <a:bodyPr wrap="square" rtlCol="0">
              <a:spAutoFit/>
            </a:bodyPr>
            <a:lstStyle/>
            <a:p>
              <a:pPr algn="ctr"/>
              <a:r>
                <a:rPr lang="en-US" altLang="zh-CN" sz="1600" b="1" dirty="0">
                  <a:latin typeface="+mn-ea"/>
                </a:rPr>
                <a:t>-2</a:t>
              </a:r>
              <a:endParaRPr lang="zh-CN" altLang="en-US" sz="1600" b="1" dirty="0">
                <a:latin typeface="+mn-ea"/>
              </a:endParaRPr>
            </a:p>
          </p:txBody>
        </p:sp>
        <p:sp>
          <p:nvSpPr>
            <p:cNvPr id="172" name="文本框 171">
              <a:extLst>
                <a:ext uri="{FF2B5EF4-FFF2-40B4-BE49-F238E27FC236}">
                  <a16:creationId xmlns:a16="http://schemas.microsoft.com/office/drawing/2014/main" id="{40DB2CD6-AF77-40B4-B6A8-28426FA2E395}"/>
                </a:ext>
              </a:extLst>
            </p:cNvPr>
            <p:cNvSpPr txBox="1"/>
            <p:nvPr/>
          </p:nvSpPr>
          <p:spPr>
            <a:xfrm>
              <a:off x="8489061" y="2409149"/>
              <a:ext cx="513946" cy="338554"/>
            </a:xfrm>
            <a:prstGeom prst="rect">
              <a:avLst/>
            </a:prstGeom>
            <a:noFill/>
          </p:spPr>
          <p:txBody>
            <a:bodyPr wrap="square" rtlCol="0">
              <a:spAutoFit/>
            </a:bodyPr>
            <a:lstStyle/>
            <a:p>
              <a:pPr algn="ctr"/>
              <a:r>
                <a:rPr lang="en-US" altLang="zh-CN" sz="1600" b="1" dirty="0">
                  <a:latin typeface="+mn-ea"/>
                </a:rPr>
                <a:t>+2</a:t>
              </a:r>
              <a:endParaRPr lang="zh-CN" altLang="en-US" sz="1600" b="1" dirty="0">
                <a:latin typeface="+mn-ea"/>
              </a:endParaRPr>
            </a:p>
          </p:txBody>
        </p:sp>
        <p:sp>
          <p:nvSpPr>
            <p:cNvPr id="173" name="文本框 172">
              <a:extLst>
                <a:ext uri="{FF2B5EF4-FFF2-40B4-BE49-F238E27FC236}">
                  <a16:creationId xmlns:a16="http://schemas.microsoft.com/office/drawing/2014/main" id="{8567F89D-FAA4-4AC4-A7EF-99553CF272CA}"/>
                </a:ext>
              </a:extLst>
            </p:cNvPr>
            <p:cNvSpPr txBox="1"/>
            <p:nvPr/>
          </p:nvSpPr>
          <p:spPr>
            <a:xfrm>
              <a:off x="8793911" y="2409149"/>
              <a:ext cx="513946" cy="338554"/>
            </a:xfrm>
            <a:prstGeom prst="rect">
              <a:avLst/>
            </a:prstGeom>
            <a:noFill/>
          </p:spPr>
          <p:txBody>
            <a:bodyPr wrap="square" rtlCol="0">
              <a:spAutoFit/>
            </a:bodyPr>
            <a:lstStyle/>
            <a:p>
              <a:pPr algn="ctr"/>
              <a:r>
                <a:rPr lang="en-US" altLang="zh-CN" sz="1600" b="1" dirty="0">
                  <a:latin typeface="+mn-ea"/>
                </a:rPr>
                <a:t>0</a:t>
              </a:r>
              <a:endParaRPr lang="zh-CN" altLang="en-US" sz="1600" b="1" dirty="0">
                <a:latin typeface="+mn-ea"/>
              </a:endParaRPr>
            </a:p>
          </p:txBody>
        </p:sp>
      </p:grpSp>
      <p:sp>
        <p:nvSpPr>
          <p:cNvPr id="182" name="文本框 181">
            <a:extLst>
              <a:ext uri="{FF2B5EF4-FFF2-40B4-BE49-F238E27FC236}">
                <a16:creationId xmlns:a16="http://schemas.microsoft.com/office/drawing/2014/main" id="{B35B21E3-AF76-4EB5-9AB0-A627697E7D83}"/>
              </a:ext>
            </a:extLst>
          </p:cNvPr>
          <p:cNvSpPr txBox="1"/>
          <p:nvPr/>
        </p:nvSpPr>
        <p:spPr>
          <a:xfrm>
            <a:off x="6069467" y="5622607"/>
            <a:ext cx="1410538" cy="338554"/>
          </a:xfrm>
          <a:prstGeom prst="rect">
            <a:avLst/>
          </a:prstGeom>
          <a:noFill/>
        </p:spPr>
        <p:txBody>
          <a:bodyPr wrap="square" rtlCol="0">
            <a:spAutoFit/>
          </a:bodyPr>
          <a:lstStyle/>
          <a:p>
            <a:r>
              <a:rPr lang="zh-CN" altLang="en-US" sz="1600" b="1" dirty="0">
                <a:latin typeface="+mn-ea"/>
              </a:rPr>
              <a:t>相应的信号</a:t>
            </a:r>
          </a:p>
        </p:txBody>
      </p:sp>
      <p:grpSp>
        <p:nvGrpSpPr>
          <p:cNvPr id="188" name="组合 187">
            <a:extLst>
              <a:ext uri="{FF2B5EF4-FFF2-40B4-BE49-F238E27FC236}">
                <a16:creationId xmlns:a16="http://schemas.microsoft.com/office/drawing/2014/main" id="{FD813056-8C96-4ECC-9C66-D1751CA06A13}"/>
              </a:ext>
            </a:extLst>
          </p:cNvPr>
          <p:cNvGrpSpPr/>
          <p:nvPr/>
        </p:nvGrpSpPr>
        <p:grpSpPr>
          <a:xfrm>
            <a:off x="1019383" y="3744494"/>
            <a:ext cx="3211873" cy="428483"/>
            <a:chOff x="1019383" y="3744494"/>
            <a:chExt cx="3211873" cy="428483"/>
          </a:xfrm>
        </p:grpSpPr>
        <p:cxnSp>
          <p:nvCxnSpPr>
            <p:cNvPr id="184" name="直接箭头连接符 183">
              <a:extLst>
                <a:ext uri="{FF2B5EF4-FFF2-40B4-BE49-F238E27FC236}">
                  <a16:creationId xmlns:a16="http://schemas.microsoft.com/office/drawing/2014/main" id="{EB329559-0526-4CB7-A70F-3EA496FB4BB2}"/>
                </a:ext>
              </a:extLst>
            </p:cNvPr>
            <p:cNvCxnSpPr>
              <a:cxnSpLocks/>
              <a:endCxn id="24" idx="6"/>
            </p:cNvCxnSpPr>
            <p:nvPr/>
          </p:nvCxnSpPr>
          <p:spPr>
            <a:xfrm flipV="1">
              <a:off x="1281668" y="4164047"/>
              <a:ext cx="2949588" cy="8930"/>
            </a:xfrm>
            <a:prstGeom prst="straightConnector1">
              <a:avLst/>
            </a:prstGeom>
            <a:ln w="762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5F82E586-5C36-422C-A9F8-DE12EFD7FC4D}"/>
                </a:ext>
              </a:extLst>
            </p:cNvPr>
            <p:cNvSpPr txBox="1"/>
            <p:nvPr/>
          </p:nvSpPr>
          <p:spPr>
            <a:xfrm>
              <a:off x="1019383" y="3744494"/>
              <a:ext cx="2956635" cy="369332"/>
            </a:xfrm>
            <a:prstGeom prst="rect">
              <a:avLst/>
            </a:prstGeom>
            <a:noFill/>
          </p:spPr>
          <p:txBody>
            <a:bodyPr wrap="square" rtlCol="0">
              <a:spAutoFit/>
            </a:bodyPr>
            <a:lstStyle/>
            <a:p>
              <a:r>
                <a:rPr lang="zh-CN" altLang="en-US" b="1" dirty="0"/>
                <a:t>（</a:t>
              </a:r>
              <a:r>
                <a:rPr lang="en-US" altLang="zh-CN" b="1" dirty="0"/>
                <a:t>+2 0 0 -2 0 +2 -2 0 0 -2 +2 0</a:t>
              </a:r>
              <a:r>
                <a:rPr lang="zh-CN" altLang="en-US" b="1" dirty="0"/>
                <a:t>）</a:t>
              </a:r>
            </a:p>
          </p:txBody>
        </p:sp>
      </p:grpSp>
    </p:spTree>
    <p:custDataLst>
      <p:tags r:id="rId1"/>
    </p:custDataLst>
    <p:extLst>
      <p:ext uri="{BB962C8B-B14F-4D97-AF65-F5344CB8AC3E}">
        <p14:creationId xmlns:p14="http://schemas.microsoft.com/office/powerpoint/2010/main" val="3842832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iterate type="lt">
                                    <p:tmPct val="0"/>
                                  </p:iterate>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p:tgtEl>
                                          <p:spTgt spid="57"/>
                                        </p:tgtEl>
                                        <p:attrNameLst>
                                          <p:attrName>ppt_y</p:attrName>
                                        </p:attrNameLst>
                                      </p:cBhvr>
                                      <p:tavLst>
                                        <p:tav tm="0">
                                          <p:val>
                                            <p:strVal val="#ppt_y+#ppt_h*1.125000"/>
                                          </p:val>
                                        </p:tav>
                                        <p:tav tm="100000">
                                          <p:val>
                                            <p:strVal val="#ppt_y"/>
                                          </p:val>
                                        </p:tav>
                                      </p:tavLst>
                                    </p:anim>
                                    <p:animEffect transition="in" filter="wipe(up)">
                                      <p:cBhvr>
                                        <p:cTn id="8" dur="500"/>
                                        <p:tgtEl>
                                          <p:spTgt spid="57"/>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anim calcmode="lin" valueType="num">
                                      <p:cBhvr additive="base">
                                        <p:cTn id="11" dur="500"/>
                                        <p:tgtEl>
                                          <p:spTgt spid="58"/>
                                        </p:tgtEl>
                                        <p:attrNameLst>
                                          <p:attrName>ppt_y</p:attrName>
                                        </p:attrNameLst>
                                      </p:cBhvr>
                                      <p:tavLst>
                                        <p:tav tm="0">
                                          <p:val>
                                            <p:strVal val="#ppt_y+#ppt_h*1.125000"/>
                                          </p:val>
                                        </p:tav>
                                        <p:tav tm="100000">
                                          <p:val>
                                            <p:strVal val="#ppt_y"/>
                                          </p:val>
                                        </p:tav>
                                      </p:tavLst>
                                    </p:anim>
                                    <p:animEffect transition="in" filter="wipe(up)">
                                      <p:cBhvr>
                                        <p:cTn id="12" dur="500"/>
                                        <p:tgtEl>
                                          <p:spTgt spid="58"/>
                                        </p:tgtEl>
                                      </p:cBhvr>
                                    </p:animEffect>
                                  </p:childTnLst>
                                </p:cTn>
                              </p:par>
                              <p:par>
                                <p:cTn id="13" presetID="12" presetClass="entr" presetSubtype="1" fill="hold" grpId="0" nodeType="withEffect">
                                  <p:stCondLst>
                                    <p:cond delay="0"/>
                                  </p:stCondLst>
                                  <p:childTnLst>
                                    <p:set>
                                      <p:cBhvr>
                                        <p:cTn id="14" dur="1" fill="hold">
                                          <p:stCondLst>
                                            <p:cond delay="0"/>
                                          </p:stCondLst>
                                        </p:cTn>
                                        <p:tgtEl>
                                          <p:spTgt spid="59"/>
                                        </p:tgtEl>
                                        <p:attrNameLst>
                                          <p:attrName>style.visibility</p:attrName>
                                        </p:attrNameLst>
                                      </p:cBhvr>
                                      <p:to>
                                        <p:strVal val="visible"/>
                                      </p:to>
                                    </p:set>
                                    <p:anim calcmode="lin" valueType="num">
                                      <p:cBhvr additive="base">
                                        <p:cTn id="15" dur="500"/>
                                        <p:tgtEl>
                                          <p:spTgt spid="59"/>
                                        </p:tgtEl>
                                        <p:attrNameLst>
                                          <p:attrName>ppt_y</p:attrName>
                                        </p:attrNameLst>
                                      </p:cBhvr>
                                      <p:tavLst>
                                        <p:tav tm="0">
                                          <p:val>
                                            <p:strVal val="#ppt_y-#ppt_h*1.125000"/>
                                          </p:val>
                                        </p:tav>
                                        <p:tav tm="100000">
                                          <p:val>
                                            <p:strVal val="#ppt_y"/>
                                          </p:val>
                                        </p:tav>
                                      </p:tavLst>
                                    </p:anim>
                                    <p:animEffect transition="in" filter="wipe(down)">
                                      <p:cBhvr>
                                        <p:cTn id="16" dur="500"/>
                                        <p:tgtEl>
                                          <p:spTgt spid="59"/>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0"/>
                                        </p:tgtEl>
                                        <p:attrNameLst>
                                          <p:attrName>style.visibility</p:attrName>
                                        </p:attrNameLst>
                                      </p:cBhvr>
                                      <p:to>
                                        <p:strVal val="visible"/>
                                      </p:to>
                                    </p:set>
                                    <p:animEffect transition="in" filter="fade">
                                      <p:cBhvr>
                                        <p:cTn id="21" dur="1000"/>
                                        <p:tgtEl>
                                          <p:spTgt spid="60"/>
                                        </p:tgtEl>
                                      </p:cBhvr>
                                    </p:animEffect>
                                    <p:anim calcmode="lin" valueType="num">
                                      <p:cBhvr>
                                        <p:cTn id="22" dur="1000" fill="hold"/>
                                        <p:tgtEl>
                                          <p:spTgt spid="60"/>
                                        </p:tgtEl>
                                        <p:attrNameLst>
                                          <p:attrName>ppt_x</p:attrName>
                                        </p:attrNameLst>
                                      </p:cBhvr>
                                      <p:tavLst>
                                        <p:tav tm="0">
                                          <p:val>
                                            <p:strVal val="#ppt_x"/>
                                          </p:val>
                                        </p:tav>
                                        <p:tav tm="100000">
                                          <p:val>
                                            <p:strVal val="#ppt_x"/>
                                          </p:val>
                                        </p:tav>
                                      </p:tavLst>
                                    </p:anim>
                                    <p:anim calcmode="lin" valueType="num">
                                      <p:cBhvr>
                                        <p:cTn id="23"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1"/>
                                        </p:tgtEl>
                                        <p:attrNameLst>
                                          <p:attrName>style.visibility</p:attrName>
                                        </p:attrNameLst>
                                      </p:cBhvr>
                                      <p:to>
                                        <p:strVal val="visible"/>
                                      </p:to>
                                    </p:set>
                                    <p:animEffect transition="in" filter="fade">
                                      <p:cBhvr>
                                        <p:cTn id="28" dur="1000"/>
                                        <p:tgtEl>
                                          <p:spTgt spid="61"/>
                                        </p:tgtEl>
                                      </p:cBhvr>
                                    </p:animEffect>
                                    <p:anim calcmode="lin" valueType="num">
                                      <p:cBhvr>
                                        <p:cTn id="29" dur="1000" fill="hold"/>
                                        <p:tgtEl>
                                          <p:spTgt spid="61"/>
                                        </p:tgtEl>
                                        <p:attrNameLst>
                                          <p:attrName>ppt_x</p:attrName>
                                        </p:attrNameLst>
                                      </p:cBhvr>
                                      <p:tavLst>
                                        <p:tav tm="0">
                                          <p:val>
                                            <p:strVal val="#ppt_x"/>
                                          </p:val>
                                        </p:tav>
                                        <p:tav tm="100000">
                                          <p:val>
                                            <p:strVal val="#ppt_x"/>
                                          </p:val>
                                        </p:tav>
                                      </p:tavLst>
                                    </p:anim>
                                    <p:anim calcmode="lin" valueType="num">
                                      <p:cBhvr>
                                        <p:cTn id="30"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wipe(left)">
                                      <p:cBhvr>
                                        <p:cTn id="35" dur="1000"/>
                                        <p:tgtEl>
                                          <p:spTgt spid="22"/>
                                        </p:tgtEl>
                                      </p:cBhvr>
                                    </p:animEffect>
                                  </p:childTnLst>
                                </p:cTn>
                              </p:par>
                            </p:childTnLst>
                          </p:cTn>
                        </p:par>
                        <p:par>
                          <p:cTn id="36" fill="hold">
                            <p:stCondLst>
                              <p:cond delay="1000"/>
                            </p:stCondLst>
                            <p:childTnLst>
                              <p:par>
                                <p:cTn id="37" presetID="22" presetClass="entr" presetSubtype="1" fill="hold"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wipe(up)">
                                      <p:cBhvr>
                                        <p:cTn id="39" dur="500"/>
                                        <p:tgtEl>
                                          <p:spTgt spid="18"/>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1" fill="hold" grpId="0" nodeType="clickEffect">
                                  <p:stCondLst>
                                    <p:cond delay="0"/>
                                  </p:stCondLst>
                                  <p:childTnLst>
                                    <p:set>
                                      <p:cBhvr>
                                        <p:cTn id="43" dur="1" fill="hold">
                                          <p:stCondLst>
                                            <p:cond delay="0"/>
                                          </p:stCondLst>
                                        </p:cTn>
                                        <p:tgtEl>
                                          <p:spTgt spid="70"/>
                                        </p:tgtEl>
                                        <p:attrNameLst>
                                          <p:attrName>style.visibility</p:attrName>
                                        </p:attrNameLst>
                                      </p:cBhvr>
                                      <p:to>
                                        <p:strVal val="visible"/>
                                      </p:to>
                                    </p:set>
                                    <p:anim calcmode="lin" valueType="num">
                                      <p:cBhvr additive="base">
                                        <p:cTn id="44" dur="500"/>
                                        <p:tgtEl>
                                          <p:spTgt spid="70"/>
                                        </p:tgtEl>
                                        <p:attrNameLst>
                                          <p:attrName>ppt_y</p:attrName>
                                        </p:attrNameLst>
                                      </p:cBhvr>
                                      <p:tavLst>
                                        <p:tav tm="0">
                                          <p:val>
                                            <p:strVal val="#ppt_y-#ppt_h*1.125000"/>
                                          </p:val>
                                        </p:tav>
                                        <p:tav tm="100000">
                                          <p:val>
                                            <p:strVal val="#ppt_y"/>
                                          </p:val>
                                        </p:tav>
                                      </p:tavLst>
                                    </p:anim>
                                    <p:animEffect transition="in" filter="wipe(down)">
                                      <p:cBhvr>
                                        <p:cTn id="45" dur="500"/>
                                        <p:tgtEl>
                                          <p:spTgt spid="70"/>
                                        </p:tgtEl>
                                      </p:cBhvr>
                                    </p:animEffect>
                                  </p:childTnLst>
                                </p:cTn>
                              </p:par>
                            </p:childTnLst>
                          </p:cTn>
                        </p:par>
                      </p:childTnLst>
                    </p:cTn>
                  </p:par>
                  <p:par>
                    <p:cTn id="46" fill="hold">
                      <p:stCondLst>
                        <p:cond delay="indefinite"/>
                      </p:stCondLst>
                      <p:childTnLst>
                        <p:par>
                          <p:cTn id="47" fill="hold">
                            <p:stCondLst>
                              <p:cond delay="0"/>
                            </p:stCondLst>
                            <p:childTnLst>
                              <p:par>
                                <p:cTn id="48" presetID="34" presetClass="emph" presetSubtype="0" fill="hold" grpId="1" nodeType="clickEffect">
                                  <p:stCondLst>
                                    <p:cond delay="0"/>
                                  </p:stCondLst>
                                  <p:iterate type="lt">
                                    <p:tmPct val="10000"/>
                                  </p:iterate>
                                  <p:childTnLst>
                                    <p:animMotion origin="layout" path="M 0.0 0.0 L 0.0 -0.07213" pathEditMode="relative" ptsTypes="">
                                      <p:cBhvr>
                                        <p:cTn id="49" dur="250" accel="50000" decel="50000" autoRev="1" fill="hold">
                                          <p:stCondLst>
                                            <p:cond delay="0"/>
                                          </p:stCondLst>
                                        </p:cTn>
                                        <p:tgtEl>
                                          <p:spTgt spid="57"/>
                                        </p:tgtEl>
                                        <p:attrNameLst>
                                          <p:attrName>ppt_x</p:attrName>
                                          <p:attrName>ppt_y</p:attrName>
                                        </p:attrNameLst>
                                      </p:cBhvr>
                                    </p:animMotion>
                                    <p:animRot by="1500000">
                                      <p:cBhvr>
                                        <p:cTn id="50" dur="125" fill="hold">
                                          <p:stCondLst>
                                            <p:cond delay="0"/>
                                          </p:stCondLst>
                                        </p:cTn>
                                        <p:tgtEl>
                                          <p:spTgt spid="57"/>
                                        </p:tgtEl>
                                        <p:attrNameLst>
                                          <p:attrName>r</p:attrName>
                                        </p:attrNameLst>
                                      </p:cBhvr>
                                    </p:animRot>
                                    <p:animRot by="-1500000">
                                      <p:cBhvr>
                                        <p:cTn id="51" dur="125" fill="hold">
                                          <p:stCondLst>
                                            <p:cond delay="125"/>
                                          </p:stCondLst>
                                        </p:cTn>
                                        <p:tgtEl>
                                          <p:spTgt spid="57"/>
                                        </p:tgtEl>
                                        <p:attrNameLst>
                                          <p:attrName>r</p:attrName>
                                        </p:attrNameLst>
                                      </p:cBhvr>
                                    </p:animRot>
                                    <p:animRot by="-1500000">
                                      <p:cBhvr>
                                        <p:cTn id="52" dur="125" fill="hold">
                                          <p:stCondLst>
                                            <p:cond delay="250"/>
                                          </p:stCondLst>
                                        </p:cTn>
                                        <p:tgtEl>
                                          <p:spTgt spid="57"/>
                                        </p:tgtEl>
                                        <p:attrNameLst>
                                          <p:attrName>r</p:attrName>
                                        </p:attrNameLst>
                                      </p:cBhvr>
                                    </p:animRot>
                                    <p:animRot by="1500000">
                                      <p:cBhvr>
                                        <p:cTn id="53" dur="125" fill="hold">
                                          <p:stCondLst>
                                            <p:cond delay="375"/>
                                          </p:stCondLst>
                                        </p:cTn>
                                        <p:tgtEl>
                                          <p:spTgt spid="57"/>
                                        </p:tgtEl>
                                        <p:attrNameLst>
                                          <p:attrName>r</p:attrName>
                                        </p:attrNameLst>
                                      </p:cBhvr>
                                    </p:animRot>
                                  </p:childTnLst>
                                </p:cTn>
                              </p:par>
                            </p:childTnLst>
                          </p:cTn>
                        </p:par>
                      </p:childTnLst>
                    </p:cTn>
                  </p:par>
                  <p:par>
                    <p:cTn id="54" fill="hold">
                      <p:stCondLst>
                        <p:cond delay="indefinite"/>
                      </p:stCondLst>
                      <p:childTnLst>
                        <p:par>
                          <p:cTn id="55" fill="hold">
                            <p:stCondLst>
                              <p:cond delay="0"/>
                            </p:stCondLst>
                            <p:childTnLst>
                              <p:par>
                                <p:cTn id="56" presetID="12" presetClass="entr" presetSubtype="1" fill="hold" nodeType="clickEffect">
                                  <p:stCondLst>
                                    <p:cond delay="0"/>
                                  </p:stCondLst>
                                  <p:childTnLst>
                                    <p:set>
                                      <p:cBhvr>
                                        <p:cTn id="57" dur="1" fill="hold">
                                          <p:stCondLst>
                                            <p:cond delay="0"/>
                                          </p:stCondLst>
                                        </p:cTn>
                                        <p:tgtEl>
                                          <p:spTgt spid="19"/>
                                        </p:tgtEl>
                                        <p:attrNameLst>
                                          <p:attrName>style.visibility</p:attrName>
                                        </p:attrNameLst>
                                      </p:cBhvr>
                                      <p:to>
                                        <p:strVal val="visible"/>
                                      </p:to>
                                    </p:set>
                                    <p:anim calcmode="lin" valueType="num">
                                      <p:cBhvr additive="base">
                                        <p:cTn id="58" dur="500"/>
                                        <p:tgtEl>
                                          <p:spTgt spid="19"/>
                                        </p:tgtEl>
                                        <p:attrNameLst>
                                          <p:attrName>ppt_y</p:attrName>
                                        </p:attrNameLst>
                                      </p:cBhvr>
                                      <p:tavLst>
                                        <p:tav tm="0">
                                          <p:val>
                                            <p:strVal val="#ppt_y-#ppt_h*1.125000"/>
                                          </p:val>
                                        </p:tav>
                                        <p:tav tm="100000">
                                          <p:val>
                                            <p:strVal val="#ppt_y"/>
                                          </p:val>
                                        </p:tav>
                                      </p:tavLst>
                                    </p:anim>
                                    <p:animEffect transition="in" filter="wipe(down)">
                                      <p:cBhvr>
                                        <p:cTn id="59" dur="500"/>
                                        <p:tgtEl>
                                          <p:spTgt spid="19"/>
                                        </p:tgtEl>
                                      </p:cBhvr>
                                    </p:animEffect>
                                  </p:childTnLst>
                                </p:cTn>
                              </p:par>
                            </p:childTnLst>
                          </p:cTn>
                        </p:par>
                      </p:childTnLst>
                    </p:cTn>
                  </p:par>
                  <p:par>
                    <p:cTn id="60" fill="hold">
                      <p:stCondLst>
                        <p:cond delay="indefinite"/>
                      </p:stCondLst>
                      <p:childTnLst>
                        <p:par>
                          <p:cTn id="61" fill="hold">
                            <p:stCondLst>
                              <p:cond delay="0"/>
                            </p:stCondLst>
                            <p:childTnLst>
                              <p:par>
                                <p:cTn id="62" presetID="12" presetClass="entr" presetSubtype="1" fill="hold" nodeType="clickEffect">
                                  <p:stCondLst>
                                    <p:cond delay="0"/>
                                  </p:stCondLst>
                                  <p:childTnLst>
                                    <p:set>
                                      <p:cBhvr>
                                        <p:cTn id="63" dur="1" fill="hold">
                                          <p:stCondLst>
                                            <p:cond delay="0"/>
                                          </p:stCondLst>
                                        </p:cTn>
                                        <p:tgtEl>
                                          <p:spTgt spid="75"/>
                                        </p:tgtEl>
                                        <p:attrNameLst>
                                          <p:attrName>style.visibility</p:attrName>
                                        </p:attrNameLst>
                                      </p:cBhvr>
                                      <p:to>
                                        <p:strVal val="visible"/>
                                      </p:to>
                                    </p:set>
                                    <p:anim calcmode="lin" valueType="num">
                                      <p:cBhvr additive="base">
                                        <p:cTn id="64" dur="500"/>
                                        <p:tgtEl>
                                          <p:spTgt spid="75"/>
                                        </p:tgtEl>
                                        <p:attrNameLst>
                                          <p:attrName>ppt_y</p:attrName>
                                        </p:attrNameLst>
                                      </p:cBhvr>
                                      <p:tavLst>
                                        <p:tav tm="0">
                                          <p:val>
                                            <p:strVal val="#ppt_y-#ppt_h*1.125000"/>
                                          </p:val>
                                        </p:tav>
                                        <p:tav tm="100000">
                                          <p:val>
                                            <p:strVal val="#ppt_y"/>
                                          </p:val>
                                        </p:tav>
                                      </p:tavLst>
                                    </p:anim>
                                    <p:animEffect transition="in" filter="wipe(down)">
                                      <p:cBhvr>
                                        <p:cTn id="65" dur="500"/>
                                        <p:tgtEl>
                                          <p:spTgt spid="75"/>
                                        </p:tgtEl>
                                      </p:cBhvr>
                                    </p:animEffect>
                                  </p:childTnLst>
                                </p:cTn>
                              </p:par>
                            </p:childTnLst>
                          </p:cTn>
                        </p:par>
                      </p:childTnLst>
                    </p:cTn>
                  </p:par>
                  <p:par>
                    <p:cTn id="66" fill="hold">
                      <p:stCondLst>
                        <p:cond delay="indefinite"/>
                      </p:stCondLst>
                      <p:childTnLst>
                        <p:par>
                          <p:cTn id="67" fill="hold">
                            <p:stCondLst>
                              <p:cond delay="0"/>
                            </p:stCondLst>
                            <p:childTnLst>
                              <p:par>
                                <p:cTn id="68" presetID="12" presetClass="entr" presetSubtype="1" fill="hold" nodeType="clickEffect">
                                  <p:stCondLst>
                                    <p:cond delay="0"/>
                                  </p:stCondLst>
                                  <p:childTnLst>
                                    <p:set>
                                      <p:cBhvr>
                                        <p:cTn id="69" dur="1" fill="hold">
                                          <p:stCondLst>
                                            <p:cond delay="0"/>
                                          </p:stCondLst>
                                        </p:cTn>
                                        <p:tgtEl>
                                          <p:spTgt spid="80"/>
                                        </p:tgtEl>
                                        <p:attrNameLst>
                                          <p:attrName>style.visibility</p:attrName>
                                        </p:attrNameLst>
                                      </p:cBhvr>
                                      <p:to>
                                        <p:strVal val="visible"/>
                                      </p:to>
                                    </p:set>
                                    <p:anim calcmode="lin" valueType="num">
                                      <p:cBhvr additive="base">
                                        <p:cTn id="70" dur="500"/>
                                        <p:tgtEl>
                                          <p:spTgt spid="80"/>
                                        </p:tgtEl>
                                        <p:attrNameLst>
                                          <p:attrName>ppt_y</p:attrName>
                                        </p:attrNameLst>
                                      </p:cBhvr>
                                      <p:tavLst>
                                        <p:tav tm="0">
                                          <p:val>
                                            <p:strVal val="#ppt_y-#ppt_h*1.125000"/>
                                          </p:val>
                                        </p:tav>
                                        <p:tav tm="100000">
                                          <p:val>
                                            <p:strVal val="#ppt_y"/>
                                          </p:val>
                                        </p:tav>
                                      </p:tavLst>
                                    </p:anim>
                                    <p:animEffect transition="in" filter="wipe(down)">
                                      <p:cBhvr>
                                        <p:cTn id="71" dur="500"/>
                                        <p:tgtEl>
                                          <p:spTgt spid="80"/>
                                        </p:tgtEl>
                                      </p:cBhvr>
                                    </p:animEffect>
                                  </p:childTnLst>
                                </p:cTn>
                              </p:par>
                            </p:childTnLst>
                          </p:cTn>
                        </p:par>
                      </p:childTnLst>
                    </p:cTn>
                  </p:par>
                  <p:par>
                    <p:cTn id="72" fill="hold">
                      <p:stCondLst>
                        <p:cond delay="indefinite"/>
                      </p:stCondLst>
                      <p:childTnLst>
                        <p:par>
                          <p:cTn id="73" fill="hold">
                            <p:stCondLst>
                              <p:cond delay="0"/>
                            </p:stCondLst>
                            <p:childTnLst>
                              <p:par>
                                <p:cTn id="74" presetID="12" presetClass="entr" presetSubtype="1" fill="hold" grpId="0" nodeType="clickEffect">
                                  <p:stCondLst>
                                    <p:cond delay="0"/>
                                  </p:stCondLst>
                                  <p:childTnLst>
                                    <p:set>
                                      <p:cBhvr>
                                        <p:cTn id="75" dur="1" fill="hold">
                                          <p:stCondLst>
                                            <p:cond delay="0"/>
                                          </p:stCondLst>
                                        </p:cTn>
                                        <p:tgtEl>
                                          <p:spTgt spid="63"/>
                                        </p:tgtEl>
                                        <p:attrNameLst>
                                          <p:attrName>style.visibility</p:attrName>
                                        </p:attrNameLst>
                                      </p:cBhvr>
                                      <p:to>
                                        <p:strVal val="visible"/>
                                      </p:to>
                                    </p:set>
                                    <p:anim calcmode="lin" valueType="num">
                                      <p:cBhvr additive="base">
                                        <p:cTn id="76" dur="500"/>
                                        <p:tgtEl>
                                          <p:spTgt spid="63"/>
                                        </p:tgtEl>
                                        <p:attrNameLst>
                                          <p:attrName>ppt_y</p:attrName>
                                        </p:attrNameLst>
                                      </p:cBhvr>
                                      <p:tavLst>
                                        <p:tav tm="0">
                                          <p:val>
                                            <p:strVal val="#ppt_y-#ppt_h*1.125000"/>
                                          </p:val>
                                        </p:tav>
                                        <p:tav tm="100000">
                                          <p:val>
                                            <p:strVal val="#ppt_y"/>
                                          </p:val>
                                        </p:tav>
                                      </p:tavLst>
                                    </p:anim>
                                    <p:animEffect transition="in" filter="wipe(down)">
                                      <p:cBhvr>
                                        <p:cTn id="77" dur="500"/>
                                        <p:tgtEl>
                                          <p:spTgt spid="63"/>
                                        </p:tgtEl>
                                      </p:cBhvr>
                                    </p:animEffect>
                                  </p:childTnLst>
                                </p:cTn>
                              </p:par>
                            </p:childTnLst>
                          </p:cTn>
                        </p:par>
                      </p:childTnLst>
                    </p:cTn>
                  </p:par>
                  <p:par>
                    <p:cTn id="78" fill="hold">
                      <p:stCondLst>
                        <p:cond delay="indefinite"/>
                      </p:stCondLst>
                      <p:childTnLst>
                        <p:par>
                          <p:cTn id="79" fill="hold">
                            <p:stCondLst>
                              <p:cond delay="0"/>
                            </p:stCondLst>
                            <p:childTnLst>
                              <p:par>
                                <p:cTn id="80" presetID="12" presetClass="entr" presetSubtype="1" fill="hold" nodeType="clickEffect">
                                  <p:stCondLst>
                                    <p:cond delay="0"/>
                                  </p:stCondLst>
                                  <p:childTnLst>
                                    <p:set>
                                      <p:cBhvr>
                                        <p:cTn id="81" dur="1" fill="hold">
                                          <p:stCondLst>
                                            <p:cond delay="0"/>
                                          </p:stCondLst>
                                        </p:cTn>
                                        <p:tgtEl>
                                          <p:spTgt spid="7"/>
                                        </p:tgtEl>
                                        <p:attrNameLst>
                                          <p:attrName>style.visibility</p:attrName>
                                        </p:attrNameLst>
                                      </p:cBhvr>
                                      <p:to>
                                        <p:strVal val="visible"/>
                                      </p:to>
                                    </p:set>
                                    <p:anim calcmode="lin" valueType="num">
                                      <p:cBhvr additive="base">
                                        <p:cTn id="82" dur="500"/>
                                        <p:tgtEl>
                                          <p:spTgt spid="7"/>
                                        </p:tgtEl>
                                        <p:attrNameLst>
                                          <p:attrName>ppt_y</p:attrName>
                                        </p:attrNameLst>
                                      </p:cBhvr>
                                      <p:tavLst>
                                        <p:tav tm="0">
                                          <p:val>
                                            <p:strVal val="#ppt_y-#ppt_h*1.125000"/>
                                          </p:val>
                                        </p:tav>
                                        <p:tav tm="100000">
                                          <p:val>
                                            <p:strVal val="#ppt_y"/>
                                          </p:val>
                                        </p:tav>
                                      </p:tavLst>
                                    </p:anim>
                                    <p:animEffect transition="in" filter="wipe(down)">
                                      <p:cBhvr>
                                        <p:cTn id="83" dur="500"/>
                                        <p:tgtEl>
                                          <p:spTgt spid="7"/>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8" fill="hold" nodeType="clickEffect">
                                  <p:stCondLst>
                                    <p:cond delay="0"/>
                                  </p:stCondLst>
                                  <p:childTnLst>
                                    <p:set>
                                      <p:cBhvr>
                                        <p:cTn id="87" dur="1" fill="hold">
                                          <p:stCondLst>
                                            <p:cond delay="0"/>
                                          </p:stCondLst>
                                        </p:cTn>
                                        <p:tgtEl>
                                          <p:spTgt spid="109"/>
                                        </p:tgtEl>
                                        <p:attrNameLst>
                                          <p:attrName>style.visibility</p:attrName>
                                        </p:attrNameLst>
                                      </p:cBhvr>
                                      <p:to>
                                        <p:strVal val="visible"/>
                                      </p:to>
                                    </p:set>
                                    <p:animEffect transition="in" filter="wipe(left)">
                                      <p:cBhvr>
                                        <p:cTn id="88" dur="1000"/>
                                        <p:tgtEl>
                                          <p:spTgt spid="109"/>
                                        </p:tgtEl>
                                      </p:cBhvr>
                                    </p:animEffect>
                                  </p:childTnLst>
                                </p:cTn>
                              </p:par>
                            </p:childTnLst>
                          </p:cTn>
                        </p:par>
                      </p:childTnLst>
                    </p:cTn>
                  </p:par>
                  <p:par>
                    <p:cTn id="89" fill="hold">
                      <p:stCondLst>
                        <p:cond delay="indefinite"/>
                      </p:stCondLst>
                      <p:childTnLst>
                        <p:par>
                          <p:cTn id="90" fill="hold">
                            <p:stCondLst>
                              <p:cond delay="0"/>
                            </p:stCondLst>
                            <p:childTnLst>
                              <p:par>
                                <p:cTn id="91" presetID="12" presetClass="entr" presetSubtype="1" fill="hold" nodeType="clickEffect">
                                  <p:stCondLst>
                                    <p:cond delay="0"/>
                                  </p:stCondLst>
                                  <p:childTnLst>
                                    <p:set>
                                      <p:cBhvr>
                                        <p:cTn id="92" dur="1" fill="hold">
                                          <p:stCondLst>
                                            <p:cond delay="0"/>
                                          </p:stCondLst>
                                        </p:cTn>
                                        <p:tgtEl>
                                          <p:spTgt spid="27"/>
                                        </p:tgtEl>
                                        <p:attrNameLst>
                                          <p:attrName>style.visibility</p:attrName>
                                        </p:attrNameLst>
                                      </p:cBhvr>
                                      <p:to>
                                        <p:strVal val="visible"/>
                                      </p:to>
                                    </p:set>
                                    <p:anim calcmode="lin" valueType="num">
                                      <p:cBhvr additive="base">
                                        <p:cTn id="93" dur="500"/>
                                        <p:tgtEl>
                                          <p:spTgt spid="27"/>
                                        </p:tgtEl>
                                        <p:attrNameLst>
                                          <p:attrName>ppt_y</p:attrName>
                                        </p:attrNameLst>
                                      </p:cBhvr>
                                      <p:tavLst>
                                        <p:tav tm="0">
                                          <p:val>
                                            <p:strVal val="#ppt_y-#ppt_h*1.125000"/>
                                          </p:val>
                                        </p:tav>
                                        <p:tav tm="100000">
                                          <p:val>
                                            <p:strVal val="#ppt_y"/>
                                          </p:val>
                                        </p:tav>
                                      </p:tavLst>
                                    </p:anim>
                                    <p:animEffect transition="in" filter="wipe(down)">
                                      <p:cBhvr>
                                        <p:cTn id="94" dur="500"/>
                                        <p:tgtEl>
                                          <p:spTgt spid="27"/>
                                        </p:tgtEl>
                                      </p:cBhvr>
                                    </p:animEffect>
                                  </p:childTnLst>
                                </p:cTn>
                              </p:par>
                            </p:childTnLst>
                          </p:cTn>
                        </p:par>
                      </p:childTnLst>
                    </p:cTn>
                  </p:par>
                  <p:par>
                    <p:cTn id="95" fill="hold">
                      <p:stCondLst>
                        <p:cond delay="indefinite"/>
                      </p:stCondLst>
                      <p:childTnLst>
                        <p:par>
                          <p:cTn id="96" fill="hold">
                            <p:stCondLst>
                              <p:cond delay="0"/>
                            </p:stCondLst>
                            <p:childTnLst>
                              <p:par>
                                <p:cTn id="97" presetID="12" presetClass="entr" presetSubtype="1" fill="hold" nodeType="clickEffect">
                                  <p:stCondLst>
                                    <p:cond delay="0"/>
                                  </p:stCondLst>
                                  <p:childTnLst>
                                    <p:set>
                                      <p:cBhvr>
                                        <p:cTn id="98" dur="1" fill="hold">
                                          <p:stCondLst>
                                            <p:cond delay="0"/>
                                          </p:stCondLst>
                                        </p:cTn>
                                        <p:tgtEl>
                                          <p:spTgt spid="28"/>
                                        </p:tgtEl>
                                        <p:attrNameLst>
                                          <p:attrName>style.visibility</p:attrName>
                                        </p:attrNameLst>
                                      </p:cBhvr>
                                      <p:to>
                                        <p:strVal val="visible"/>
                                      </p:to>
                                    </p:set>
                                    <p:anim calcmode="lin" valueType="num">
                                      <p:cBhvr additive="base">
                                        <p:cTn id="99" dur="500"/>
                                        <p:tgtEl>
                                          <p:spTgt spid="28"/>
                                        </p:tgtEl>
                                        <p:attrNameLst>
                                          <p:attrName>ppt_y</p:attrName>
                                        </p:attrNameLst>
                                      </p:cBhvr>
                                      <p:tavLst>
                                        <p:tav tm="0">
                                          <p:val>
                                            <p:strVal val="#ppt_y-#ppt_h*1.125000"/>
                                          </p:val>
                                        </p:tav>
                                        <p:tav tm="100000">
                                          <p:val>
                                            <p:strVal val="#ppt_y"/>
                                          </p:val>
                                        </p:tav>
                                      </p:tavLst>
                                    </p:anim>
                                    <p:animEffect transition="in" filter="wipe(down)">
                                      <p:cBhvr>
                                        <p:cTn id="100" dur="500"/>
                                        <p:tgtEl>
                                          <p:spTgt spid="28"/>
                                        </p:tgtEl>
                                      </p:cBhvr>
                                    </p:animEffect>
                                  </p:childTnLst>
                                </p:cTn>
                              </p:par>
                            </p:childTnLst>
                          </p:cTn>
                        </p:par>
                      </p:childTnLst>
                    </p:cTn>
                  </p:par>
                  <p:par>
                    <p:cTn id="101" fill="hold">
                      <p:stCondLst>
                        <p:cond delay="indefinite"/>
                      </p:stCondLst>
                      <p:childTnLst>
                        <p:par>
                          <p:cTn id="102" fill="hold">
                            <p:stCondLst>
                              <p:cond delay="0"/>
                            </p:stCondLst>
                            <p:childTnLst>
                              <p:par>
                                <p:cTn id="103" presetID="12" presetClass="entr" presetSubtype="1" fill="hold" grpId="0" nodeType="clickEffect">
                                  <p:stCondLst>
                                    <p:cond delay="0"/>
                                  </p:stCondLst>
                                  <p:childTnLst>
                                    <p:set>
                                      <p:cBhvr>
                                        <p:cTn id="104" dur="1" fill="hold">
                                          <p:stCondLst>
                                            <p:cond delay="0"/>
                                          </p:stCondLst>
                                        </p:cTn>
                                        <p:tgtEl>
                                          <p:spTgt spid="166"/>
                                        </p:tgtEl>
                                        <p:attrNameLst>
                                          <p:attrName>style.visibility</p:attrName>
                                        </p:attrNameLst>
                                      </p:cBhvr>
                                      <p:to>
                                        <p:strVal val="visible"/>
                                      </p:to>
                                    </p:set>
                                    <p:anim calcmode="lin" valueType="num">
                                      <p:cBhvr additive="base">
                                        <p:cTn id="105" dur="500"/>
                                        <p:tgtEl>
                                          <p:spTgt spid="166"/>
                                        </p:tgtEl>
                                        <p:attrNameLst>
                                          <p:attrName>ppt_y</p:attrName>
                                        </p:attrNameLst>
                                      </p:cBhvr>
                                      <p:tavLst>
                                        <p:tav tm="0">
                                          <p:val>
                                            <p:strVal val="#ppt_y-#ppt_h*1.125000"/>
                                          </p:val>
                                        </p:tav>
                                        <p:tav tm="100000">
                                          <p:val>
                                            <p:strVal val="#ppt_y"/>
                                          </p:val>
                                        </p:tav>
                                      </p:tavLst>
                                    </p:anim>
                                    <p:animEffect transition="in" filter="wipe(down)">
                                      <p:cBhvr>
                                        <p:cTn id="106" dur="500"/>
                                        <p:tgtEl>
                                          <p:spTgt spid="166"/>
                                        </p:tgtEl>
                                      </p:cBhvr>
                                    </p:animEffect>
                                  </p:childTnLst>
                                </p:cTn>
                              </p:par>
                            </p:childTnLst>
                          </p:cTn>
                        </p:par>
                      </p:childTnLst>
                    </p:cTn>
                  </p:par>
                  <p:par>
                    <p:cTn id="107" fill="hold">
                      <p:stCondLst>
                        <p:cond delay="indefinite"/>
                      </p:stCondLst>
                      <p:childTnLst>
                        <p:par>
                          <p:cTn id="108" fill="hold">
                            <p:stCondLst>
                              <p:cond delay="0"/>
                            </p:stCondLst>
                            <p:childTnLst>
                              <p:par>
                                <p:cTn id="109" presetID="12" presetClass="entr" presetSubtype="1" fill="hold" nodeType="clickEffect">
                                  <p:stCondLst>
                                    <p:cond delay="0"/>
                                  </p:stCondLst>
                                  <p:childTnLst>
                                    <p:set>
                                      <p:cBhvr>
                                        <p:cTn id="110" dur="1" fill="hold">
                                          <p:stCondLst>
                                            <p:cond delay="0"/>
                                          </p:stCondLst>
                                        </p:cTn>
                                        <p:tgtEl>
                                          <p:spTgt spid="167"/>
                                        </p:tgtEl>
                                        <p:attrNameLst>
                                          <p:attrName>style.visibility</p:attrName>
                                        </p:attrNameLst>
                                      </p:cBhvr>
                                      <p:to>
                                        <p:strVal val="visible"/>
                                      </p:to>
                                    </p:set>
                                    <p:anim calcmode="lin" valueType="num">
                                      <p:cBhvr additive="base">
                                        <p:cTn id="111" dur="500"/>
                                        <p:tgtEl>
                                          <p:spTgt spid="167"/>
                                        </p:tgtEl>
                                        <p:attrNameLst>
                                          <p:attrName>ppt_y</p:attrName>
                                        </p:attrNameLst>
                                      </p:cBhvr>
                                      <p:tavLst>
                                        <p:tav tm="0">
                                          <p:val>
                                            <p:strVal val="#ppt_y-#ppt_h*1.125000"/>
                                          </p:val>
                                        </p:tav>
                                        <p:tav tm="100000">
                                          <p:val>
                                            <p:strVal val="#ppt_y"/>
                                          </p:val>
                                        </p:tav>
                                      </p:tavLst>
                                    </p:anim>
                                    <p:animEffect transition="in" filter="wipe(down)">
                                      <p:cBhvr>
                                        <p:cTn id="112" dur="500"/>
                                        <p:tgtEl>
                                          <p:spTgt spid="167"/>
                                        </p:tgtEl>
                                      </p:cBhvr>
                                    </p:animEffect>
                                  </p:childTnLst>
                                </p:cTn>
                              </p:par>
                              <p:par>
                                <p:cTn id="113" presetID="12" presetClass="entr" presetSubtype="1" fill="hold" nodeType="withEffect">
                                  <p:stCondLst>
                                    <p:cond delay="0"/>
                                  </p:stCondLst>
                                  <p:childTnLst>
                                    <p:set>
                                      <p:cBhvr>
                                        <p:cTn id="114" dur="1" fill="hold">
                                          <p:stCondLst>
                                            <p:cond delay="0"/>
                                          </p:stCondLst>
                                        </p:cTn>
                                        <p:tgtEl>
                                          <p:spTgt spid="168"/>
                                        </p:tgtEl>
                                        <p:attrNameLst>
                                          <p:attrName>style.visibility</p:attrName>
                                        </p:attrNameLst>
                                      </p:cBhvr>
                                      <p:to>
                                        <p:strVal val="visible"/>
                                      </p:to>
                                    </p:set>
                                    <p:anim calcmode="lin" valueType="num">
                                      <p:cBhvr additive="base">
                                        <p:cTn id="115" dur="500"/>
                                        <p:tgtEl>
                                          <p:spTgt spid="168"/>
                                        </p:tgtEl>
                                        <p:attrNameLst>
                                          <p:attrName>ppt_y</p:attrName>
                                        </p:attrNameLst>
                                      </p:cBhvr>
                                      <p:tavLst>
                                        <p:tav tm="0">
                                          <p:val>
                                            <p:strVal val="#ppt_y-#ppt_h*1.125000"/>
                                          </p:val>
                                        </p:tav>
                                        <p:tav tm="100000">
                                          <p:val>
                                            <p:strVal val="#ppt_y"/>
                                          </p:val>
                                        </p:tav>
                                      </p:tavLst>
                                    </p:anim>
                                    <p:animEffect transition="in" filter="wipe(down)">
                                      <p:cBhvr>
                                        <p:cTn id="116" dur="500"/>
                                        <p:tgtEl>
                                          <p:spTgt spid="168"/>
                                        </p:tgtEl>
                                      </p:cBhvr>
                                    </p:animEffect>
                                  </p:childTnLst>
                                </p:cTn>
                              </p:par>
                              <p:par>
                                <p:cTn id="117" presetID="12" presetClass="entr" presetSubtype="1" fill="hold" nodeType="withEffect">
                                  <p:stCondLst>
                                    <p:cond delay="0"/>
                                  </p:stCondLst>
                                  <p:childTnLst>
                                    <p:set>
                                      <p:cBhvr>
                                        <p:cTn id="118" dur="1" fill="hold">
                                          <p:stCondLst>
                                            <p:cond delay="0"/>
                                          </p:stCondLst>
                                        </p:cTn>
                                        <p:tgtEl>
                                          <p:spTgt spid="169"/>
                                        </p:tgtEl>
                                        <p:attrNameLst>
                                          <p:attrName>style.visibility</p:attrName>
                                        </p:attrNameLst>
                                      </p:cBhvr>
                                      <p:to>
                                        <p:strVal val="visible"/>
                                      </p:to>
                                    </p:set>
                                    <p:anim calcmode="lin" valueType="num">
                                      <p:cBhvr additive="base">
                                        <p:cTn id="119" dur="500"/>
                                        <p:tgtEl>
                                          <p:spTgt spid="169"/>
                                        </p:tgtEl>
                                        <p:attrNameLst>
                                          <p:attrName>ppt_y</p:attrName>
                                        </p:attrNameLst>
                                      </p:cBhvr>
                                      <p:tavLst>
                                        <p:tav tm="0">
                                          <p:val>
                                            <p:strVal val="#ppt_y-#ppt_h*1.125000"/>
                                          </p:val>
                                        </p:tav>
                                        <p:tav tm="100000">
                                          <p:val>
                                            <p:strVal val="#ppt_y"/>
                                          </p:val>
                                        </p:tav>
                                      </p:tavLst>
                                    </p:anim>
                                    <p:animEffect transition="in" filter="wipe(down)">
                                      <p:cBhvr>
                                        <p:cTn id="120" dur="500"/>
                                        <p:tgtEl>
                                          <p:spTgt spid="169"/>
                                        </p:tgtEl>
                                      </p:cBhvr>
                                    </p:animEffect>
                                  </p:childTnLst>
                                </p:cTn>
                              </p:par>
                            </p:childTnLst>
                          </p:cTn>
                        </p:par>
                      </p:childTnLst>
                    </p:cTn>
                  </p:par>
                  <p:par>
                    <p:cTn id="121" fill="hold">
                      <p:stCondLst>
                        <p:cond delay="indefinite"/>
                      </p:stCondLst>
                      <p:childTnLst>
                        <p:par>
                          <p:cTn id="122" fill="hold">
                            <p:stCondLst>
                              <p:cond delay="0"/>
                            </p:stCondLst>
                            <p:childTnLst>
                              <p:par>
                                <p:cTn id="123" presetID="12" presetClass="entr" presetSubtype="1" fill="hold" grpId="0" nodeType="clickEffect">
                                  <p:stCondLst>
                                    <p:cond delay="0"/>
                                  </p:stCondLst>
                                  <p:childTnLst>
                                    <p:set>
                                      <p:cBhvr>
                                        <p:cTn id="124" dur="1" fill="hold">
                                          <p:stCondLst>
                                            <p:cond delay="0"/>
                                          </p:stCondLst>
                                        </p:cTn>
                                        <p:tgtEl>
                                          <p:spTgt spid="182"/>
                                        </p:tgtEl>
                                        <p:attrNameLst>
                                          <p:attrName>style.visibility</p:attrName>
                                        </p:attrNameLst>
                                      </p:cBhvr>
                                      <p:to>
                                        <p:strVal val="visible"/>
                                      </p:to>
                                    </p:set>
                                    <p:anim calcmode="lin" valueType="num">
                                      <p:cBhvr additive="base">
                                        <p:cTn id="125" dur="500"/>
                                        <p:tgtEl>
                                          <p:spTgt spid="182"/>
                                        </p:tgtEl>
                                        <p:attrNameLst>
                                          <p:attrName>ppt_y</p:attrName>
                                        </p:attrNameLst>
                                      </p:cBhvr>
                                      <p:tavLst>
                                        <p:tav tm="0">
                                          <p:val>
                                            <p:strVal val="#ppt_y-#ppt_h*1.125000"/>
                                          </p:val>
                                        </p:tav>
                                        <p:tav tm="100000">
                                          <p:val>
                                            <p:strVal val="#ppt_y"/>
                                          </p:val>
                                        </p:tav>
                                      </p:tavLst>
                                    </p:anim>
                                    <p:animEffect transition="in" filter="wipe(down)">
                                      <p:cBhvr>
                                        <p:cTn id="126" dur="500"/>
                                        <p:tgtEl>
                                          <p:spTgt spid="182"/>
                                        </p:tgtEl>
                                      </p:cBhvr>
                                    </p:animEffect>
                                  </p:childTnLst>
                                </p:cTn>
                              </p:par>
                            </p:childTnLst>
                          </p:cTn>
                        </p:par>
                      </p:childTnLst>
                    </p:cTn>
                  </p:par>
                  <p:par>
                    <p:cTn id="127" fill="hold">
                      <p:stCondLst>
                        <p:cond delay="indefinite"/>
                      </p:stCondLst>
                      <p:childTnLst>
                        <p:par>
                          <p:cTn id="128" fill="hold">
                            <p:stCondLst>
                              <p:cond delay="0"/>
                            </p:stCondLst>
                            <p:childTnLst>
                              <p:par>
                                <p:cTn id="129" presetID="12" presetClass="entr" presetSubtype="1" fill="hold" nodeType="clickEffect">
                                  <p:stCondLst>
                                    <p:cond delay="0"/>
                                  </p:stCondLst>
                                  <p:childTnLst>
                                    <p:set>
                                      <p:cBhvr>
                                        <p:cTn id="130" dur="1" fill="hold">
                                          <p:stCondLst>
                                            <p:cond delay="0"/>
                                          </p:stCondLst>
                                        </p:cTn>
                                        <p:tgtEl>
                                          <p:spTgt spid="15"/>
                                        </p:tgtEl>
                                        <p:attrNameLst>
                                          <p:attrName>style.visibility</p:attrName>
                                        </p:attrNameLst>
                                      </p:cBhvr>
                                      <p:to>
                                        <p:strVal val="visible"/>
                                      </p:to>
                                    </p:set>
                                    <p:anim calcmode="lin" valueType="num">
                                      <p:cBhvr additive="base">
                                        <p:cTn id="131" dur="500"/>
                                        <p:tgtEl>
                                          <p:spTgt spid="15"/>
                                        </p:tgtEl>
                                        <p:attrNameLst>
                                          <p:attrName>ppt_y</p:attrName>
                                        </p:attrNameLst>
                                      </p:cBhvr>
                                      <p:tavLst>
                                        <p:tav tm="0">
                                          <p:val>
                                            <p:strVal val="#ppt_y-#ppt_h*1.125000"/>
                                          </p:val>
                                        </p:tav>
                                        <p:tav tm="100000">
                                          <p:val>
                                            <p:strVal val="#ppt_y"/>
                                          </p:val>
                                        </p:tav>
                                      </p:tavLst>
                                    </p:anim>
                                    <p:animEffect transition="in" filter="wipe(down)">
                                      <p:cBhvr>
                                        <p:cTn id="132" dur="500"/>
                                        <p:tgtEl>
                                          <p:spTgt spid="15"/>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8" fill="hold" nodeType="clickEffect">
                                  <p:stCondLst>
                                    <p:cond delay="0"/>
                                  </p:stCondLst>
                                  <p:childTnLst>
                                    <p:set>
                                      <p:cBhvr>
                                        <p:cTn id="136" dur="1" fill="hold">
                                          <p:stCondLst>
                                            <p:cond delay="0"/>
                                          </p:stCondLst>
                                        </p:cTn>
                                        <p:tgtEl>
                                          <p:spTgt spid="188"/>
                                        </p:tgtEl>
                                        <p:attrNameLst>
                                          <p:attrName>style.visibility</p:attrName>
                                        </p:attrNameLst>
                                      </p:cBhvr>
                                      <p:to>
                                        <p:strVal val="visible"/>
                                      </p:to>
                                    </p:set>
                                    <p:animEffect transition="in" filter="wipe(left)">
                                      <p:cBhvr>
                                        <p:cTn id="137" dur="500"/>
                                        <p:tgtEl>
                                          <p:spTgt spid="188"/>
                                        </p:tgtEl>
                                      </p:cBhvr>
                                    </p:animEffect>
                                  </p:childTnLst>
                                </p:cTn>
                              </p:par>
                            </p:childTnLst>
                          </p:cTn>
                        </p:par>
                        <p:par>
                          <p:cTn id="138" fill="hold">
                            <p:stCondLst>
                              <p:cond delay="500"/>
                            </p:stCondLst>
                            <p:childTnLst>
                              <p:par>
                                <p:cTn id="139" presetID="22" presetClass="entr" presetSubtype="8" fill="hold" nodeType="afterEffect">
                                  <p:stCondLst>
                                    <p:cond delay="0"/>
                                  </p:stCondLst>
                                  <p:childTnLst>
                                    <p:set>
                                      <p:cBhvr>
                                        <p:cTn id="140" dur="1" fill="hold">
                                          <p:stCondLst>
                                            <p:cond delay="0"/>
                                          </p:stCondLst>
                                        </p:cTn>
                                        <p:tgtEl>
                                          <p:spTgt spid="4"/>
                                        </p:tgtEl>
                                        <p:attrNameLst>
                                          <p:attrName>style.visibility</p:attrName>
                                        </p:attrNameLst>
                                      </p:cBhvr>
                                      <p:to>
                                        <p:strVal val="visible"/>
                                      </p:to>
                                    </p:set>
                                    <p:animEffect transition="in" filter="wipe(left)">
                                      <p:cBhvr>
                                        <p:cTn id="14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7" grpId="1"/>
      <p:bldP spid="58" grpId="0"/>
      <p:bldP spid="59" grpId="0"/>
      <p:bldP spid="60" grpId="0"/>
      <p:bldP spid="61" grpId="0"/>
      <p:bldP spid="63" grpId="0"/>
      <p:bldP spid="70" grpId="0"/>
      <p:bldP spid="166" grpId="0"/>
      <p:bldP spid="182" grpId="0"/>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091D71A9-AC72-4DE5-922B-568723BF6C42}"/>
              </a:ext>
            </a:extLst>
          </p:cNvPr>
          <p:cNvGrpSpPr/>
          <p:nvPr/>
        </p:nvGrpSpPr>
        <p:grpSpPr>
          <a:xfrm>
            <a:off x="2215256" y="2436047"/>
            <a:ext cx="3456000" cy="3456000"/>
            <a:chOff x="2215256" y="2294646"/>
            <a:chExt cx="3456000" cy="3456000"/>
          </a:xfrm>
        </p:grpSpPr>
        <p:sp>
          <p:nvSpPr>
            <p:cNvPr id="24" name="椭圆 23">
              <a:extLst>
                <a:ext uri="{FF2B5EF4-FFF2-40B4-BE49-F238E27FC236}">
                  <a16:creationId xmlns:a16="http://schemas.microsoft.com/office/drawing/2014/main" id="{9EF4F5C0-0EEB-46D2-8245-B44739A588DE}"/>
                </a:ext>
              </a:extLst>
            </p:cNvPr>
            <p:cNvSpPr/>
            <p:nvPr/>
          </p:nvSpPr>
          <p:spPr>
            <a:xfrm>
              <a:off x="3655256" y="3734646"/>
              <a:ext cx="576000" cy="57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1185F10C-38A2-4AB5-8BCB-9A104314ADE0}"/>
                </a:ext>
              </a:extLst>
            </p:cNvPr>
            <p:cNvSpPr/>
            <p:nvPr/>
          </p:nvSpPr>
          <p:spPr>
            <a:xfrm>
              <a:off x="3367256" y="3446646"/>
              <a:ext cx="1152000" cy="1152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09C4FFD3-2676-4458-A089-531284DCCE85}"/>
                </a:ext>
              </a:extLst>
            </p:cNvPr>
            <p:cNvSpPr/>
            <p:nvPr/>
          </p:nvSpPr>
          <p:spPr>
            <a:xfrm>
              <a:off x="3079256" y="3158646"/>
              <a:ext cx="1728000" cy="1728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C11469F7-3D3F-46E9-B123-CE07DC69DBC9}"/>
                </a:ext>
              </a:extLst>
            </p:cNvPr>
            <p:cNvSpPr/>
            <p:nvPr/>
          </p:nvSpPr>
          <p:spPr>
            <a:xfrm>
              <a:off x="2791256" y="2870646"/>
              <a:ext cx="2304000" cy="2304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8AE65ECC-D7F8-471D-AE52-864791CB20DF}"/>
                </a:ext>
              </a:extLst>
            </p:cNvPr>
            <p:cNvSpPr/>
            <p:nvPr/>
          </p:nvSpPr>
          <p:spPr>
            <a:xfrm>
              <a:off x="2503256" y="2582646"/>
              <a:ext cx="2880000" cy="2880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3FE1F5B-8FE0-44E4-A84B-6A0C66925D1F}"/>
                </a:ext>
              </a:extLst>
            </p:cNvPr>
            <p:cNvSpPr/>
            <p:nvPr/>
          </p:nvSpPr>
          <p:spPr>
            <a:xfrm>
              <a:off x="2215256" y="2294646"/>
              <a:ext cx="3456000" cy="345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矩形 32">
            <a:extLst>
              <a:ext uri="{FF2B5EF4-FFF2-40B4-BE49-F238E27FC236}">
                <a16:creationId xmlns:a16="http://schemas.microsoft.com/office/drawing/2014/main" id="{7EF8A3D9-CC2C-4BFD-84F1-FBA509FA81A4}"/>
              </a:ext>
            </a:extLst>
          </p:cNvPr>
          <p:cNvSpPr/>
          <p:nvPr/>
        </p:nvSpPr>
        <p:spPr>
          <a:xfrm>
            <a:off x="2215255" y="2436047"/>
            <a:ext cx="1728001" cy="345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grpSp>
        <p:nvGrpSpPr>
          <p:cNvPr id="2" name="组合 1">
            <a:extLst>
              <a:ext uri="{FF2B5EF4-FFF2-40B4-BE49-F238E27FC236}">
                <a16:creationId xmlns:a16="http://schemas.microsoft.com/office/drawing/2014/main" id="{F9E3FC8C-2D5C-431C-BE20-72FE3ED95974}"/>
              </a:ext>
            </a:extLst>
          </p:cNvPr>
          <p:cNvGrpSpPr/>
          <p:nvPr/>
        </p:nvGrpSpPr>
        <p:grpSpPr>
          <a:xfrm>
            <a:off x="319153" y="2611756"/>
            <a:ext cx="5344599" cy="3881366"/>
            <a:chOff x="319153" y="2470355"/>
            <a:chExt cx="5344599" cy="3881366"/>
          </a:xfrm>
        </p:grpSpPr>
        <p:pic>
          <p:nvPicPr>
            <p:cNvPr id="34" name="图形 33">
              <a:extLst>
                <a:ext uri="{FF2B5EF4-FFF2-40B4-BE49-F238E27FC236}">
                  <a16:creationId xmlns:a16="http://schemas.microsoft.com/office/drawing/2014/main" id="{3D01402E-AC58-48DF-9920-CBF6E63821C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9153" y="3837980"/>
              <a:ext cx="1124495" cy="2197877"/>
            </a:xfrm>
            <a:prstGeom prst="rect">
              <a:avLst/>
            </a:prstGeom>
          </p:spPr>
        </p:pic>
        <p:pic>
          <p:nvPicPr>
            <p:cNvPr id="35" name="图形 34">
              <a:extLst>
                <a:ext uri="{FF2B5EF4-FFF2-40B4-BE49-F238E27FC236}">
                  <a16:creationId xmlns:a16="http://schemas.microsoft.com/office/drawing/2014/main" id="{6E1EDD3B-B2CD-4860-B17B-34A40AE88C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2470355"/>
              <a:ext cx="483577" cy="906707"/>
            </a:xfrm>
            <a:prstGeom prst="rect">
              <a:avLst/>
            </a:prstGeom>
          </p:spPr>
        </p:pic>
        <p:pic>
          <p:nvPicPr>
            <p:cNvPr id="37" name="图形 36">
              <a:extLst>
                <a:ext uri="{FF2B5EF4-FFF2-40B4-BE49-F238E27FC236}">
                  <a16:creationId xmlns:a16="http://schemas.microsoft.com/office/drawing/2014/main" id="{034862CE-E8A9-4A2B-A4E9-41B5350274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80175" y="3569293"/>
              <a:ext cx="483577" cy="906707"/>
            </a:xfrm>
            <a:prstGeom prst="rect">
              <a:avLst/>
            </a:prstGeom>
          </p:spPr>
        </p:pic>
        <p:pic>
          <p:nvPicPr>
            <p:cNvPr id="39" name="图形 38">
              <a:extLst>
                <a:ext uri="{FF2B5EF4-FFF2-40B4-BE49-F238E27FC236}">
                  <a16:creationId xmlns:a16="http://schemas.microsoft.com/office/drawing/2014/main" id="{66CB8075-0B60-4AC2-B641-8DF146E3C2C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4668232"/>
              <a:ext cx="483577" cy="906707"/>
            </a:xfrm>
            <a:prstGeom prst="rect">
              <a:avLst/>
            </a:prstGeom>
          </p:spPr>
        </p:pic>
        <p:sp>
          <p:nvSpPr>
            <p:cNvPr id="41" name="文本框 40">
              <a:extLst>
                <a:ext uri="{FF2B5EF4-FFF2-40B4-BE49-F238E27FC236}">
                  <a16:creationId xmlns:a16="http://schemas.microsoft.com/office/drawing/2014/main" id="{E132C6CD-FF47-4B3F-B99E-1D96939FB6E7}"/>
                </a:ext>
              </a:extLst>
            </p:cNvPr>
            <p:cNvSpPr txBox="1"/>
            <p:nvPr/>
          </p:nvSpPr>
          <p:spPr>
            <a:xfrm>
              <a:off x="3535406" y="2860466"/>
              <a:ext cx="860789" cy="369332"/>
            </a:xfrm>
            <a:prstGeom prst="rect">
              <a:avLst/>
            </a:prstGeom>
            <a:noFill/>
          </p:spPr>
          <p:txBody>
            <a:bodyPr wrap="square" rtlCol="0">
              <a:spAutoFit/>
            </a:bodyPr>
            <a:lstStyle/>
            <a:p>
              <a:r>
                <a:rPr lang="zh-CN" altLang="en-US" b="1" dirty="0">
                  <a:latin typeface="+mn-ea"/>
                </a:rPr>
                <a:t>手机</a:t>
              </a:r>
              <a:r>
                <a:rPr lang="en-US" altLang="zh-CN" b="1" dirty="0">
                  <a:latin typeface="+mn-ea"/>
                </a:rPr>
                <a:t>A</a:t>
              </a:r>
              <a:endParaRPr lang="zh-CN" altLang="en-US" b="1" dirty="0">
                <a:latin typeface="+mn-ea"/>
              </a:endParaRPr>
            </a:p>
          </p:txBody>
        </p:sp>
        <p:sp>
          <p:nvSpPr>
            <p:cNvPr id="42" name="文本框 41">
              <a:extLst>
                <a:ext uri="{FF2B5EF4-FFF2-40B4-BE49-F238E27FC236}">
                  <a16:creationId xmlns:a16="http://schemas.microsoft.com/office/drawing/2014/main" id="{A73AC9C3-C762-4B32-8396-0847FEE09CE4}"/>
                </a:ext>
              </a:extLst>
            </p:cNvPr>
            <p:cNvSpPr txBox="1"/>
            <p:nvPr/>
          </p:nvSpPr>
          <p:spPr>
            <a:xfrm>
              <a:off x="4513460" y="4019425"/>
              <a:ext cx="869796" cy="369332"/>
            </a:xfrm>
            <a:prstGeom prst="rect">
              <a:avLst/>
            </a:prstGeom>
            <a:noFill/>
          </p:spPr>
          <p:txBody>
            <a:bodyPr wrap="square" rtlCol="0">
              <a:spAutoFit/>
            </a:bodyPr>
            <a:lstStyle/>
            <a:p>
              <a:r>
                <a:rPr lang="zh-CN" altLang="en-US" b="1" dirty="0">
                  <a:latin typeface="+mn-ea"/>
                </a:rPr>
                <a:t>手机</a:t>
              </a:r>
              <a:r>
                <a:rPr lang="en-US" altLang="zh-CN" b="1" dirty="0">
                  <a:latin typeface="+mn-ea"/>
                </a:rPr>
                <a:t>B</a:t>
              </a:r>
              <a:endParaRPr lang="zh-CN" altLang="en-US" b="1" dirty="0">
                <a:latin typeface="+mn-ea"/>
              </a:endParaRPr>
            </a:p>
          </p:txBody>
        </p:sp>
        <p:sp>
          <p:nvSpPr>
            <p:cNvPr id="43" name="文本框 42">
              <a:extLst>
                <a:ext uri="{FF2B5EF4-FFF2-40B4-BE49-F238E27FC236}">
                  <a16:creationId xmlns:a16="http://schemas.microsoft.com/office/drawing/2014/main" id="{566815AC-8B01-4444-A04D-98CD8D3FC86E}"/>
                </a:ext>
              </a:extLst>
            </p:cNvPr>
            <p:cNvSpPr txBox="1"/>
            <p:nvPr/>
          </p:nvSpPr>
          <p:spPr>
            <a:xfrm>
              <a:off x="3544150" y="5150039"/>
              <a:ext cx="961150" cy="369332"/>
            </a:xfrm>
            <a:prstGeom prst="rect">
              <a:avLst/>
            </a:prstGeom>
            <a:noFill/>
          </p:spPr>
          <p:txBody>
            <a:bodyPr wrap="square" rtlCol="0">
              <a:spAutoFit/>
            </a:bodyPr>
            <a:lstStyle/>
            <a:p>
              <a:r>
                <a:rPr lang="zh-CN" altLang="en-US" b="1" dirty="0">
                  <a:latin typeface="+mn-ea"/>
                </a:rPr>
                <a:t>手机</a:t>
              </a:r>
              <a:r>
                <a:rPr lang="en-US" altLang="zh-CN" b="1" dirty="0">
                  <a:latin typeface="+mn-ea"/>
                </a:rPr>
                <a:t>C</a:t>
              </a:r>
              <a:endParaRPr lang="zh-CN" altLang="en-US" b="1" dirty="0">
                <a:latin typeface="+mn-ea"/>
              </a:endParaRPr>
            </a:p>
          </p:txBody>
        </p:sp>
        <p:sp>
          <p:nvSpPr>
            <p:cNvPr id="44" name="文本框 43">
              <a:extLst>
                <a:ext uri="{FF2B5EF4-FFF2-40B4-BE49-F238E27FC236}">
                  <a16:creationId xmlns:a16="http://schemas.microsoft.com/office/drawing/2014/main" id="{8137CD99-DD57-465D-A90C-BC6F9F1BEAC4}"/>
                </a:ext>
              </a:extLst>
            </p:cNvPr>
            <p:cNvSpPr txBox="1"/>
            <p:nvPr/>
          </p:nvSpPr>
          <p:spPr>
            <a:xfrm>
              <a:off x="537329" y="5982389"/>
              <a:ext cx="745151" cy="369332"/>
            </a:xfrm>
            <a:prstGeom prst="rect">
              <a:avLst/>
            </a:prstGeom>
            <a:noFill/>
          </p:spPr>
          <p:txBody>
            <a:bodyPr wrap="square" rtlCol="0">
              <a:spAutoFit/>
            </a:bodyPr>
            <a:lstStyle/>
            <a:p>
              <a:pPr algn="ctr"/>
              <a:r>
                <a:rPr lang="zh-CN" altLang="en-US" b="1" dirty="0">
                  <a:latin typeface="+mn-ea"/>
                </a:rPr>
                <a:t>基站</a:t>
              </a:r>
            </a:p>
          </p:txBody>
        </p:sp>
      </p:grpSp>
      <p:sp>
        <p:nvSpPr>
          <p:cNvPr id="45" name="文本框 44">
            <a:extLst>
              <a:ext uri="{FF2B5EF4-FFF2-40B4-BE49-F238E27FC236}">
                <a16:creationId xmlns:a16="http://schemas.microsoft.com/office/drawing/2014/main" id="{598FEAC3-4A7C-4B08-96DA-4583A34DD0B4}"/>
              </a:ext>
            </a:extLst>
          </p:cNvPr>
          <p:cNvSpPr txBox="1"/>
          <p:nvPr/>
        </p:nvSpPr>
        <p:spPr>
          <a:xfrm>
            <a:off x="264272" y="2713898"/>
            <a:ext cx="2843313" cy="369332"/>
          </a:xfrm>
          <a:prstGeom prst="rect">
            <a:avLst/>
          </a:prstGeom>
          <a:noFill/>
        </p:spPr>
        <p:txBody>
          <a:bodyPr wrap="square" rtlCol="0">
            <a:spAutoFit/>
          </a:bodyPr>
          <a:lstStyle/>
          <a:p>
            <a:r>
              <a:rPr lang="zh-CN" altLang="en-US" b="1" dirty="0">
                <a:latin typeface="+mn-ea"/>
              </a:rPr>
              <a:t>知道各手机的码片序列</a:t>
            </a:r>
          </a:p>
        </p:txBody>
      </p:sp>
      <p:sp>
        <p:nvSpPr>
          <p:cNvPr id="57" name="文本框 56">
            <a:extLst>
              <a:ext uri="{FF2B5EF4-FFF2-40B4-BE49-F238E27FC236}">
                <a16:creationId xmlns:a16="http://schemas.microsoft.com/office/drawing/2014/main" id="{91897867-6928-44C6-BD06-246C662AD1E9}"/>
              </a:ext>
            </a:extLst>
          </p:cNvPr>
          <p:cNvSpPr txBox="1"/>
          <p:nvPr/>
        </p:nvSpPr>
        <p:spPr>
          <a:xfrm>
            <a:off x="3367256" y="2315660"/>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58" name="文本框 57">
            <a:extLst>
              <a:ext uri="{FF2B5EF4-FFF2-40B4-BE49-F238E27FC236}">
                <a16:creationId xmlns:a16="http://schemas.microsoft.com/office/drawing/2014/main" id="{C698778D-2157-4B2A-9DD9-9FA6015AD241}"/>
              </a:ext>
            </a:extLst>
          </p:cNvPr>
          <p:cNvSpPr txBox="1"/>
          <p:nvPr/>
        </p:nvSpPr>
        <p:spPr>
          <a:xfrm>
            <a:off x="4305441" y="4556726"/>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59" name="文本框 58">
            <a:extLst>
              <a:ext uri="{FF2B5EF4-FFF2-40B4-BE49-F238E27FC236}">
                <a16:creationId xmlns:a16="http://schemas.microsoft.com/office/drawing/2014/main" id="{ECDA8935-AD6B-48AF-AA90-0B987FB620A6}"/>
              </a:ext>
            </a:extLst>
          </p:cNvPr>
          <p:cNvSpPr txBox="1"/>
          <p:nvPr/>
        </p:nvSpPr>
        <p:spPr>
          <a:xfrm>
            <a:off x="3367256" y="5773744"/>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60" name="文本框 59">
            <a:extLst>
              <a:ext uri="{FF2B5EF4-FFF2-40B4-BE49-F238E27FC236}">
                <a16:creationId xmlns:a16="http://schemas.microsoft.com/office/drawing/2014/main" id="{E426CC0E-9944-40F1-8542-AB007D1603F3}"/>
              </a:ext>
            </a:extLst>
          </p:cNvPr>
          <p:cNvSpPr txBox="1"/>
          <p:nvPr/>
        </p:nvSpPr>
        <p:spPr>
          <a:xfrm>
            <a:off x="264272" y="3040033"/>
            <a:ext cx="2700930"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A</a:t>
            </a:r>
            <a:r>
              <a:rPr lang="zh-CN" altLang="en-US" b="1" dirty="0">
                <a:latin typeface="+mn-ea"/>
              </a:rPr>
              <a:t>发送比特串</a:t>
            </a:r>
            <a:r>
              <a:rPr lang="en-US" altLang="zh-CN" b="1" dirty="0">
                <a:latin typeface="+mn-ea"/>
              </a:rPr>
              <a:t>101</a:t>
            </a:r>
            <a:endParaRPr lang="zh-CN" altLang="en-US" b="1" dirty="0">
              <a:latin typeface="+mn-ea"/>
            </a:endParaRPr>
          </a:p>
        </p:txBody>
      </p:sp>
      <p:sp>
        <p:nvSpPr>
          <p:cNvPr id="61" name="文本框 60">
            <a:extLst>
              <a:ext uri="{FF2B5EF4-FFF2-40B4-BE49-F238E27FC236}">
                <a16:creationId xmlns:a16="http://schemas.microsoft.com/office/drawing/2014/main" id="{0B2CC7DA-BBF0-4018-B3A0-5E6143A4F959}"/>
              </a:ext>
            </a:extLst>
          </p:cNvPr>
          <p:cNvSpPr txBox="1"/>
          <p:nvPr/>
        </p:nvSpPr>
        <p:spPr>
          <a:xfrm>
            <a:off x="256768" y="3361081"/>
            <a:ext cx="2700930"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B</a:t>
            </a:r>
            <a:r>
              <a:rPr lang="zh-CN" altLang="en-US" b="1" dirty="0">
                <a:latin typeface="+mn-ea"/>
              </a:rPr>
              <a:t>发送比特串</a:t>
            </a:r>
            <a:r>
              <a:rPr lang="en-US" altLang="zh-CN" b="1" dirty="0">
                <a:latin typeface="+mn-ea"/>
              </a:rPr>
              <a:t>110</a:t>
            </a:r>
            <a:endParaRPr lang="zh-CN" altLang="en-US" b="1" dirty="0">
              <a:latin typeface="+mn-ea"/>
            </a:endParaRPr>
          </a:p>
        </p:txBody>
      </p:sp>
      <p:grpSp>
        <p:nvGrpSpPr>
          <p:cNvPr id="188" name="组合 187">
            <a:extLst>
              <a:ext uri="{FF2B5EF4-FFF2-40B4-BE49-F238E27FC236}">
                <a16:creationId xmlns:a16="http://schemas.microsoft.com/office/drawing/2014/main" id="{FD813056-8C96-4ECC-9C66-D1751CA06A13}"/>
              </a:ext>
            </a:extLst>
          </p:cNvPr>
          <p:cNvGrpSpPr/>
          <p:nvPr/>
        </p:nvGrpSpPr>
        <p:grpSpPr>
          <a:xfrm>
            <a:off x="1019383" y="3744494"/>
            <a:ext cx="3211873" cy="428483"/>
            <a:chOff x="1019383" y="3744494"/>
            <a:chExt cx="3211873" cy="428483"/>
          </a:xfrm>
        </p:grpSpPr>
        <p:cxnSp>
          <p:nvCxnSpPr>
            <p:cNvPr id="184" name="直接箭头连接符 183">
              <a:extLst>
                <a:ext uri="{FF2B5EF4-FFF2-40B4-BE49-F238E27FC236}">
                  <a16:creationId xmlns:a16="http://schemas.microsoft.com/office/drawing/2014/main" id="{EB329559-0526-4CB7-A70F-3EA496FB4BB2}"/>
                </a:ext>
              </a:extLst>
            </p:cNvPr>
            <p:cNvCxnSpPr>
              <a:cxnSpLocks/>
              <a:endCxn id="24" idx="6"/>
            </p:cNvCxnSpPr>
            <p:nvPr/>
          </p:nvCxnSpPr>
          <p:spPr>
            <a:xfrm flipV="1">
              <a:off x="1281668" y="4164047"/>
              <a:ext cx="2949588" cy="8930"/>
            </a:xfrm>
            <a:prstGeom prst="straightConnector1">
              <a:avLst/>
            </a:prstGeom>
            <a:ln w="762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5F82E586-5C36-422C-A9F8-DE12EFD7FC4D}"/>
                </a:ext>
              </a:extLst>
            </p:cNvPr>
            <p:cNvSpPr txBox="1"/>
            <p:nvPr/>
          </p:nvSpPr>
          <p:spPr>
            <a:xfrm>
              <a:off x="1019383" y="3744494"/>
              <a:ext cx="2956635" cy="369332"/>
            </a:xfrm>
            <a:prstGeom prst="rect">
              <a:avLst/>
            </a:prstGeom>
            <a:noFill/>
          </p:spPr>
          <p:txBody>
            <a:bodyPr wrap="square" rtlCol="0">
              <a:spAutoFit/>
            </a:bodyPr>
            <a:lstStyle/>
            <a:p>
              <a:r>
                <a:rPr lang="zh-CN" altLang="en-US" b="1" dirty="0"/>
                <a:t>（</a:t>
              </a:r>
              <a:r>
                <a:rPr lang="en-US" altLang="zh-CN" b="1" dirty="0"/>
                <a:t>+2 0 0 -2 0 +2 -2 0 0 -2 +2 0</a:t>
              </a:r>
              <a:r>
                <a:rPr lang="zh-CN" altLang="en-US" b="1" dirty="0"/>
                <a:t>）</a:t>
              </a:r>
            </a:p>
          </p:txBody>
        </p:sp>
      </p:grpSp>
      <p:sp>
        <p:nvSpPr>
          <p:cNvPr id="107" name="文本框 106">
            <a:extLst>
              <a:ext uri="{FF2B5EF4-FFF2-40B4-BE49-F238E27FC236}">
                <a16:creationId xmlns:a16="http://schemas.microsoft.com/office/drawing/2014/main" id="{546C6443-DC3F-4349-B07D-C7FB00C6150F}"/>
              </a:ext>
            </a:extLst>
          </p:cNvPr>
          <p:cNvSpPr txBox="1"/>
          <p:nvPr/>
        </p:nvSpPr>
        <p:spPr>
          <a:xfrm>
            <a:off x="6227978" y="2115303"/>
            <a:ext cx="5659222" cy="646331"/>
          </a:xfrm>
          <a:prstGeom prst="rect">
            <a:avLst/>
          </a:prstGeom>
          <a:solidFill>
            <a:schemeClr val="accent1"/>
          </a:solidFill>
        </p:spPr>
        <p:txBody>
          <a:bodyPr wrap="square" rtlCol="0">
            <a:spAutoFit/>
          </a:bodyPr>
          <a:lstStyle/>
          <a:p>
            <a:r>
              <a:rPr lang="zh-CN" altLang="en-US" b="1" dirty="0">
                <a:solidFill>
                  <a:schemeClr val="bg1"/>
                </a:solidFill>
                <a:latin typeface="+mn-ea"/>
              </a:rPr>
              <a:t>手机</a:t>
            </a:r>
            <a:r>
              <a:rPr lang="en-US" altLang="zh-CN" b="1" dirty="0">
                <a:solidFill>
                  <a:schemeClr val="bg1"/>
                </a:solidFill>
                <a:latin typeface="+mn-ea"/>
              </a:rPr>
              <a:t>A</a:t>
            </a:r>
            <a:r>
              <a:rPr lang="zh-CN" altLang="en-US" b="1" dirty="0">
                <a:solidFill>
                  <a:schemeClr val="bg1"/>
                </a:solidFill>
                <a:latin typeface="+mn-ea"/>
              </a:rPr>
              <a:t>收到基站发来的叠加后的信号，就用自己的码片向量与收到的叠加后的码片向量，做规格化内积运算：</a:t>
            </a:r>
          </a:p>
        </p:txBody>
      </p:sp>
      <mc:AlternateContent xmlns:mc="http://schemas.openxmlformats.org/markup-compatibility/2006" xmlns:a14="http://schemas.microsoft.com/office/drawing/2010/main">
        <mc:Choice Requires="a14">
          <p:sp>
            <p:nvSpPr>
              <p:cNvPr id="131" name="文本框 130">
                <a:extLst>
                  <a:ext uri="{FF2B5EF4-FFF2-40B4-BE49-F238E27FC236}">
                    <a16:creationId xmlns:a16="http://schemas.microsoft.com/office/drawing/2014/main" id="{C9BA4B34-E8A2-438C-B19E-938582360AB7}"/>
                  </a:ext>
                </a:extLst>
              </p:cNvPr>
              <p:cNvSpPr txBox="1"/>
              <p:nvPr/>
            </p:nvSpPr>
            <p:spPr>
              <a:xfrm>
                <a:off x="6033441" y="3146469"/>
                <a:ext cx="6108568" cy="2253502"/>
              </a:xfrm>
              <a:prstGeom prst="rect">
                <a:avLst/>
              </a:prstGeom>
              <a:noFill/>
            </p:spPr>
            <p:txBody>
              <a:bodyPr wrap="square">
                <a:spAutoFit/>
              </a:bodyPr>
              <a:lstStyle/>
              <a:p>
                <a:pPr indent="127000" algn="just"/>
                <a14:m>
                  <m:oMathPara xmlns:m="http://schemas.openxmlformats.org/officeDocument/2006/math">
                    <m:oMathParaPr>
                      <m:jc m:val="centerGroup"/>
                    </m:oMathParaPr>
                    <m:oMath xmlns:m="http://schemas.openxmlformats.org/officeDocument/2006/math">
                      <m:f>
                        <m:fPr>
                          <m:ctrlPr>
                            <a:rPr lang="zh-CN" altLang="zh-CN" sz="1800" b="1" i="1" kern="100" smtClean="0">
                              <a:effectLst/>
                              <a:latin typeface="Cambria Math" panose="02040503050406030204" pitchFamily="18" charset="0"/>
                              <a:ea typeface="Cambria Math" panose="02040503050406030204" pitchFamily="18" charset="0"/>
                              <a:cs typeface="Times New Roman" panose="02020603050405020304" pitchFamily="18" charset="0"/>
                            </a:rPr>
                          </m:ctrlPr>
                        </m:fPr>
                        <m:num>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𝟒</m:t>
                          </m:r>
                        </m:den>
                      </m:f>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oMath>
                  </m:oMathPara>
                </a14:m>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r>
                  <a:rPr lang="en-US"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 </a:t>
                </a:r>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14:m>
                  <m:oMathPara xmlns:m="http://schemas.openxmlformats.org/officeDocument/2006/math">
                    <m:oMathParaPr>
                      <m:jc m:val="centerGroup"/>
                    </m:oMathParaPr>
                    <m:oMath xmlns:m="http://schemas.openxmlformats.org/officeDocument/2006/math">
                      <m:f>
                        <m:f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num>
                        <m:den>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𝟒</m:t>
                          </m:r>
                        </m:den>
                      </m:f>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oMath>
                  </m:oMathPara>
                </a14:m>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r>
                  <a:rPr lang="en-US"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 </a:t>
                </a:r>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14:m>
                  <m:oMathPara xmlns:m="http://schemas.openxmlformats.org/officeDocument/2006/math">
                    <m:oMathParaPr>
                      <m:jc m:val="centerGroup"/>
                    </m:oMathParaPr>
                    <m:oMath xmlns:m="http://schemas.openxmlformats.org/officeDocument/2006/math">
                      <m:f>
                        <m:f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fPr>
                        <m:num>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num>
                        <m:den>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𝟒</m:t>
                          </m:r>
                        </m:den>
                      </m:f>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oMath>
                  </m:oMathPara>
                </a14:m>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xmlns="">
          <p:sp>
            <p:nvSpPr>
              <p:cNvPr id="131" name="文本框 130">
                <a:extLst>
                  <a:ext uri="{FF2B5EF4-FFF2-40B4-BE49-F238E27FC236}">
                    <a16:creationId xmlns:a16="http://schemas.microsoft.com/office/drawing/2014/main" id="{C9BA4B34-E8A2-438C-B19E-938582360AB7}"/>
                  </a:ext>
                </a:extLst>
              </p:cNvPr>
              <p:cNvSpPr txBox="1">
                <a:spLocks noRot="1" noChangeAspect="1" noMove="1" noResize="1" noEditPoints="1" noAdjustHandles="1" noChangeArrowheads="1" noChangeShapeType="1" noTextEdit="1"/>
              </p:cNvSpPr>
              <p:nvPr/>
            </p:nvSpPr>
            <p:spPr>
              <a:xfrm>
                <a:off x="6033441" y="3146469"/>
                <a:ext cx="6108568" cy="2253502"/>
              </a:xfrm>
              <a:prstGeom prst="rect">
                <a:avLst/>
              </a:prstGeom>
              <a:blipFill>
                <a:blip r:embed="rId7"/>
                <a:stretch>
                  <a:fillRect/>
                </a:stretch>
              </a:blipFill>
            </p:spPr>
            <p:txBody>
              <a:bodyPr/>
              <a:lstStyle/>
              <a:p>
                <a:r>
                  <a:rPr lang="zh-CN" altLang="en-US">
                    <a:noFill/>
                  </a:rPr>
                  <a:t> </a:t>
                </a:r>
              </a:p>
            </p:txBody>
          </p:sp>
        </mc:Fallback>
      </mc:AlternateContent>
      <p:sp>
        <p:nvSpPr>
          <p:cNvPr id="132" name="文本框 131">
            <a:extLst>
              <a:ext uri="{FF2B5EF4-FFF2-40B4-BE49-F238E27FC236}">
                <a16:creationId xmlns:a16="http://schemas.microsoft.com/office/drawing/2014/main" id="{137A4466-37CA-4962-B991-B10A7BE3D77D}"/>
              </a:ext>
            </a:extLst>
          </p:cNvPr>
          <p:cNvSpPr txBox="1"/>
          <p:nvPr/>
        </p:nvSpPr>
        <p:spPr>
          <a:xfrm>
            <a:off x="6227978" y="5426539"/>
            <a:ext cx="5558671" cy="873637"/>
          </a:xfrm>
          <a:prstGeom prst="rect">
            <a:avLst/>
          </a:prstGeom>
          <a:noFill/>
        </p:spPr>
        <p:txBody>
          <a:bodyPr wrap="square">
            <a:spAutoFit/>
          </a:bodyPr>
          <a:lstStyle/>
          <a:p>
            <a:pPr>
              <a:lnSpc>
                <a:spcPct val="150000"/>
              </a:lnSpc>
            </a:pPr>
            <a:r>
              <a:rPr lang="zh-CN" altLang="en-US" b="1" dirty="0"/>
              <a:t>根据运算结果可知：</a:t>
            </a:r>
            <a:endParaRPr lang="en-US" altLang="zh-CN" b="1" dirty="0"/>
          </a:p>
          <a:p>
            <a:pPr>
              <a:lnSpc>
                <a:spcPct val="150000"/>
              </a:lnSpc>
            </a:pPr>
            <a:r>
              <a:rPr lang="zh-CN" altLang="en-US" b="1" dirty="0"/>
              <a:t>手机A收到基站发来的数据是比特串101。</a:t>
            </a:r>
          </a:p>
        </p:txBody>
      </p:sp>
    </p:spTree>
    <p:custDataLst>
      <p:tags r:id="rId1"/>
    </p:custDataLst>
    <p:extLst>
      <p:ext uri="{BB962C8B-B14F-4D97-AF65-F5344CB8AC3E}">
        <p14:creationId xmlns:p14="http://schemas.microsoft.com/office/powerpoint/2010/main" val="1738457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with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800" decel="100000"/>
                                        <p:tgtEl>
                                          <p:spTgt spid="107"/>
                                        </p:tgtEl>
                                      </p:cBhvr>
                                    </p:animEffect>
                                    <p:anim calcmode="lin" valueType="num">
                                      <p:cBhvr>
                                        <p:cTn id="8" dur="800" decel="100000" fill="hold"/>
                                        <p:tgtEl>
                                          <p:spTgt spid="107"/>
                                        </p:tgtEl>
                                        <p:attrNameLst>
                                          <p:attrName>style.rotation</p:attrName>
                                        </p:attrNameLst>
                                      </p:cBhvr>
                                      <p:tavLst>
                                        <p:tav tm="0">
                                          <p:val>
                                            <p:fltVal val="-90"/>
                                          </p:val>
                                        </p:tav>
                                        <p:tav tm="100000">
                                          <p:val>
                                            <p:fltVal val="0"/>
                                          </p:val>
                                        </p:tav>
                                      </p:tavLst>
                                    </p:anim>
                                    <p:anim calcmode="lin" valueType="num">
                                      <p:cBhvr>
                                        <p:cTn id="9" dur="800" decel="100000" fill="hold"/>
                                        <p:tgtEl>
                                          <p:spTgt spid="107"/>
                                        </p:tgtEl>
                                        <p:attrNameLst>
                                          <p:attrName>ppt_x</p:attrName>
                                        </p:attrNameLst>
                                      </p:cBhvr>
                                      <p:tavLst>
                                        <p:tav tm="0">
                                          <p:val>
                                            <p:strVal val="#ppt_x+0.4"/>
                                          </p:val>
                                        </p:tav>
                                        <p:tav tm="100000">
                                          <p:val>
                                            <p:strVal val="#ppt_x-0.05"/>
                                          </p:val>
                                        </p:tav>
                                      </p:tavLst>
                                    </p:anim>
                                    <p:anim calcmode="lin" valueType="num">
                                      <p:cBhvr>
                                        <p:cTn id="10" dur="800" decel="100000" fill="hold"/>
                                        <p:tgtEl>
                                          <p:spTgt spid="107"/>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07"/>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07"/>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31"/>
                                        </p:tgtEl>
                                        <p:attrNameLst>
                                          <p:attrName>style.visibility</p:attrName>
                                        </p:attrNameLst>
                                      </p:cBhvr>
                                      <p:to>
                                        <p:strVal val="visible"/>
                                      </p:to>
                                    </p:set>
                                    <p:animEffect transition="in" filter="wipe(left)">
                                      <p:cBhvr>
                                        <p:cTn id="17" dur="1000"/>
                                        <p:tgtEl>
                                          <p:spTgt spid="131"/>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type="lt">
                                    <p:tmAbs val="100"/>
                                  </p:iterate>
                                  <p:childTnLst>
                                    <p:set>
                                      <p:cBhvr>
                                        <p:cTn id="21" dur="1" fill="hold">
                                          <p:stCondLst>
                                            <p:cond delay="0"/>
                                          </p:stCondLst>
                                        </p:cTn>
                                        <p:tgtEl>
                                          <p:spTgt spid="1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31" grpId="0"/>
      <p:bldP spid="13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表格 20">
            <a:extLst>
              <a:ext uri="{FF2B5EF4-FFF2-40B4-BE49-F238E27FC236}">
                <a16:creationId xmlns:a16="http://schemas.microsoft.com/office/drawing/2014/main" id="{7384216E-A649-4897-911A-5E109C28D8A3}"/>
              </a:ext>
            </a:extLst>
          </p:cNvPr>
          <p:cNvGraphicFramePr>
            <a:graphicFrameLocks noGrp="1"/>
          </p:cNvGraphicFramePr>
          <p:nvPr/>
        </p:nvGraphicFramePr>
        <p:xfrm>
          <a:off x="8291089" y="1760220"/>
          <a:ext cx="3428157" cy="3337560"/>
        </p:xfrm>
        <a:graphic>
          <a:graphicData uri="http://schemas.openxmlformats.org/drawingml/2006/table">
            <a:tbl>
              <a:tblPr firstRow="1" bandRow="1">
                <a:tableStyleId>{00A15C55-8517-42AA-B614-E9B94910E393}</a:tableStyleId>
              </a:tblPr>
              <a:tblGrid>
                <a:gridCol w="1142719">
                  <a:extLst>
                    <a:ext uri="{9D8B030D-6E8A-4147-A177-3AD203B41FA5}">
                      <a16:colId xmlns:a16="http://schemas.microsoft.com/office/drawing/2014/main" val="2437938712"/>
                    </a:ext>
                  </a:extLst>
                </a:gridCol>
                <a:gridCol w="1142719">
                  <a:extLst>
                    <a:ext uri="{9D8B030D-6E8A-4147-A177-3AD203B41FA5}">
                      <a16:colId xmlns:a16="http://schemas.microsoft.com/office/drawing/2014/main" val="1662471627"/>
                    </a:ext>
                  </a:extLst>
                </a:gridCol>
                <a:gridCol w="1142719">
                  <a:extLst>
                    <a:ext uri="{9D8B030D-6E8A-4147-A177-3AD203B41FA5}">
                      <a16:colId xmlns:a16="http://schemas.microsoft.com/office/drawing/2014/main" val="2069591802"/>
                    </a:ext>
                  </a:extLst>
                </a:gridCol>
              </a:tblGrid>
              <a:tr h="370840">
                <a:tc>
                  <a:txBody>
                    <a:bodyPr/>
                    <a:lstStyle/>
                    <a:p>
                      <a:pPr algn="ctr"/>
                      <a:r>
                        <a:rPr lang="zh-CN" altLang="en-US" sz="1600" b="1" dirty="0">
                          <a:solidFill>
                            <a:schemeClr val="tx1"/>
                          </a:solidFill>
                        </a:rPr>
                        <a:t>引脚序号</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引脚名称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描述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6034043"/>
                  </a:ext>
                </a:extLst>
              </a:tr>
              <a:tr h="370840">
                <a:tc>
                  <a:txBody>
                    <a:bodyPr/>
                    <a:lstStyle/>
                    <a:p>
                      <a:pPr algn="ctr"/>
                      <a:r>
                        <a:rPr lang="en-US" altLang="zh-CN" sz="1600" b="1" dirty="0">
                          <a:solidFill>
                            <a:schemeClr val="tx1"/>
                          </a:solidFill>
                        </a:rPr>
                        <a:t>1</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pattFill prst="wdUpDiag">
                      <a:fgClr>
                        <a:srgbClr val="F4801E"/>
                      </a:fgClr>
                      <a:bgClr>
                        <a:schemeClr val="bg1"/>
                      </a:bgClr>
                    </a:pattFill>
                  </a:tcPr>
                </a:tc>
                <a:tc>
                  <a:txBody>
                    <a:bodyPr/>
                    <a:lstStyle/>
                    <a:p>
                      <a:pPr algn="ctr"/>
                      <a:r>
                        <a:rPr lang="en-US" altLang="zh-CN" sz="1600" b="1" dirty="0">
                          <a:solidFill>
                            <a:schemeClr val="tx1"/>
                          </a:solidFill>
                        </a:rPr>
                        <a:t>TX+</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数据发送</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36637396"/>
                  </a:ext>
                </a:extLst>
              </a:tr>
              <a:tr h="370840">
                <a:tc>
                  <a:txBody>
                    <a:bodyPr/>
                    <a:lstStyle/>
                    <a:p>
                      <a:pPr algn="ctr"/>
                      <a:r>
                        <a:rPr lang="en-US" altLang="zh-CN" sz="1600" b="1" dirty="0">
                          <a:solidFill>
                            <a:schemeClr val="tx1"/>
                          </a:solidFill>
                        </a:rPr>
                        <a:t>2</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4801E"/>
                    </a:solidFill>
                  </a:tcPr>
                </a:tc>
                <a:tc>
                  <a:txBody>
                    <a:bodyPr/>
                    <a:lstStyle/>
                    <a:p>
                      <a:pPr algn="ctr"/>
                      <a:r>
                        <a:rPr lang="en-US" altLang="zh-CN" sz="1600" b="1" dirty="0">
                          <a:solidFill>
                            <a:schemeClr val="tx1"/>
                          </a:solidFill>
                        </a:rPr>
                        <a:t>TX-</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数据发送</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13054696"/>
                  </a:ext>
                </a:extLst>
              </a:tr>
              <a:tr h="370840">
                <a:tc>
                  <a:txBody>
                    <a:bodyPr/>
                    <a:lstStyle/>
                    <a:p>
                      <a:pPr algn="ctr"/>
                      <a:r>
                        <a:rPr lang="en-US" altLang="zh-CN" sz="1600" b="1" dirty="0">
                          <a:solidFill>
                            <a:schemeClr val="tx1"/>
                          </a:solidFill>
                        </a:rPr>
                        <a:t>3</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pattFill prst="wdUpDiag">
                      <a:fgClr>
                        <a:srgbClr val="01A453"/>
                      </a:fgClr>
                      <a:bgClr>
                        <a:schemeClr val="bg1"/>
                      </a:bgClr>
                    </a:pattFill>
                  </a:tcPr>
                </a:tc>
                <a:tc>
                  <a:txBody>
                    <a:bodyPr/>
                    <a:lstStyle/>
                    <a:p>
                      <a:pPr algn="ctr"/>
                      <a:r>
                        <a:rPr lang="en-US" altLang="zh-CN" sz="1600" b="1" dirty="0">
                          <a:solidFill>
                            <a:schemeClr val="tx1"/>
                          </a:solidFill>
                        </a:rPr>
                        <a:t>RX+</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数据接收</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39882741"/>
                  </a:ext>
                </a:extLst>
              </a:tr>
              <a:tr h="370840">
                <a:tc>
                  <a:txBody>
                    <a:bodyPr/>
                    <a:lstStyle/>
                    <a:p>
                      <a:pPr algn="ctr"/>
                      <a:r>
                        <a:rPr lang="en-US" altLang="zh-CN" sz="1600" b="1" dirty="0">
                          <a:solidFill>
                            <a:schemeClr val="tx1"/>
                          </a:solidFill>
                        </a:rPr>
                        <a:t>4</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ACF1"/>
                    </a:solidFill>
                  </a:tcPr>
                </a:tc>
                <a:tc>
                  <a:txBody>
                    <a:bodyPr/>
                    <a:lstStyle/>
                    <a:p>
                      <a:pPr algn="ctr"/>
                      <a:r>
                        <a:rPr lang="en-US" altLang="zh-CN" sz="1600" b="1" dirty="0">
                          <a:solidFill>
                            <a:schemeClr val="tx1"/>
                          </a:solidFill>
                        </a:rPr>
                        <a:t>n/c</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不连接</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42562419"/>
                  </a:ext>
                </a:extLst>
              </a:tr>
              <a:tr h="370840">
                <a:tc>
                  <a:txBody>
                    <a:bodyPr/>
                    <a:lstStyle/>
                    <a:p>
                      <a:pPr algn="ctr"/>
                      <a:r>
                        <a:rPr lang="en-US" altLang="zh-CN" sz="1600" b="1" dirty="0">
                          <a:solidFill>
                            <a:schemeClr val="tx1"/>
                          </a:solidFill>
                        </a:rPr>
                        <a:t>5</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pattFill prst="wdUpDiag">
                      <a:fgClr>
                        <a:srgbClr val="03ACF1"/>
                      </a:fgClr>
                      <a:bgClr>
                        <a:schemeClr val="bg1"/>
                      </a:bgClr>
                    </a:pattFill>
                  </a:tcPr>
                </a:tc>
                <a:tc>
                  <a:txBody>
                    <a:bodyPr/>
                    <a:lstStyle/>
                    <a:p>
                      <a:pPr algn="ctr"/>
                      <a:r>
                        <a:rPr lang="en-US" altLang="zh-CN" sz="1600" b="1" dirty="0">
                          <a:solidFill>
                            <a:schemeClr val="tx1"/>
                          </a:solidFill>
                        </a:rPr>
                        <a:t>n/c</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不连接</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99885397"/>
                  </a:ext>
                </a:extLst>
              </a:tr>
              <a:tr h="370840">
                <a:tc>
                  <a:txBody>
                    <a:bodyPr/>
                    <a:lstStyle/>
                    <a:p>
                      <a:pPr algn="ctr"/>
                      <a:r>
                        <a:rPr lang="en-US" altLang="zh-CN" sz="1600" b="1" dirty="0">
                          <a:solidFill>
                            <a:schemeClr val="tx1"/>
                          </a:solidFill>
                        </a:rPr>
                        <a:t>6</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A453"/>
                    </a:solidFill>
                  </a:tcPr>
                </a:tc>
                <a:tc>
                  <a:txBody>
                    <a:bodyPr/>
                    <a:lstStyle/>
                    <a:p>
                      <a:pPr algn="ctr"/>
                      <a:r>
                        <a:rPr lang="en-US" altLang="zh-CN" sz="1600" b="1" dirty="0">
                          <a:solidFill>
                            <a:schemeClr val="tx1"/>
                          </a:solidFill>
                        </a:rPr>
                        <a:t>RX-</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数据接收</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9277257"/>
                  </a:ext>
                </a:extLst>
              </a:tr>
              <a:tr h="370840">
                <a:tc>
                  <a:txBody>
                    <a:bodyPr/>
                    <a:lstStyle/>
                    <a:p>
                      <a:pPr algn="ctr"/>
                      <a:r>
                        <a:rPr lang="en-US" altLang="zh-CN" sz="1600" b="1" dirty="0">
                          <a:solidFill>
                            <a:schemeClr val="tx1"/>
                          </a:solidFill>
                        </a:rPr>
                        <a:t>7</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pattFill prst="wdUpDiag">
                      <a:fgClr>
                        <a:srgbClr val="AC8C6B"/>
                      </a:fgClr>
                      <a:bgClr>
                        <a:schemeClr val="bg1"/>
                      </a:bgClr>
                    </a:pattFill>
                  </a:tcPr>
                </a:tc>
                <a:tc>
                  <a:txBody>
                    <a:bodyPr/>
                    <a:lstStyle/>
                    <a:p>
                      <a:pPr algn="ctr"/>
                      <a:r>
                        <a:rPr lang="en-US" altLang="zh-CN" sz="1600" b="1" dirty="0">
                          <a:solidFill>
                            <a:schemeClr val="tx1"/>
                          </a:solidFill>
                        </a:rPr>
                        <a:t>n/c</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不连接</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1748714"/>
                  </a:ext>
                </a:extLst>
              </a:tr>
              <a:tr h="370840">
                <a:tc>
                  <a:txBody>
                    <a:bodyPr/>
                    <a:lstStyle/>
                    <a:p>
                      <a:pPr algn="ctr"/>
                      <a:r>
                        <a:rPr lang="en-US" altLang="zh-CN" sz="1600" b="1" dirty="0">
                          <a:solidFill>
                            <a:schemeClr val="tx1"/>
                          </a:solidFill>
                        </a:rPr>
                        <a:t>8</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C8C6B"/>
                    </a:solidFill>
                  </a:tcPr>
                </a:tc>
                <a:tc>
                  <a:txBody>
                    <a:bodyPr/>
                    <a:lstStyle/>
                    <a:p>
                      <a:pPr algn="ctr"/>
                      <a:r>
                        <a:rPr lang="en-US" altLang="zh-CN" sz="1600" b="1" dirty="0">
                          <a:solidFill>
                            <a:schemeClr val="tx1"/>
                          </a:solidFill>
                        </a:rPr>
                        <a:t>n/c</a:t>
                      </a:r>
                      <a:endParaRPr lang="zh-CN" altLang="en-US" sz="16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b="1" dirty="0">
                          <a:solidFill>
                            <a:schemeClr val="tx1"/>
                          </a:solidFill>
                        </a:rPr>
                        <a:t>不连接</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4587853"/>
                  </a:ext>
                </a:extLst>
              </a:tr>
            </a:tbl>
          </a:graphicData>
        </a:graphic>
      </p:graphicFrame>
      <p:sp>
        <p:nvSpPr>
          <p:cNvPr id="20" name="íSlîďé">
            <a:extLst>
              <a:ext uri="{FF2B5EF4-FFF2-40B4-BE49-F238E27FC236}">
                <a16:creationId xmlns:a16="http://schemas.microsoft.com/office/drawing/2014/main" id="{6DB309FF-5D95-4E3E-8CBA-6E658C613D18}"/>
              </a:ext>
            </a:extLst>
          </p:cNvPr>
          <p:cNvSpPr/>
          <p:nvPr/>
        </p:nvSpPr>
        <p:spPr>
          <a:xfrm>
            <a:off x="3499141" y="1583620"/>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799" y="749300"/>
            <a:ext cx="6266993" cy="400110"/>
            <a:chOff x="424116" y="898245"/>
            <a:chExt cx="6266993"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物理层接口特性</a:t>
              </a:r>
            </a:p>
          </p:txBody>
        </p:sp>
      </p:grpSp>
      <p:sp>
        <p:nvSpPr>
          <p:cNvPr id="25" name="íSlîďé">
            <a:extLst>
              <a:ext uri="{FF2B5EF4-FFF2-40B4-BE49-F238E27FC236}">
                <a16:creationId xmlns:a16="http://schemas.microsoft.com/office/drawing/2014/main" id="{B6D312F4-3B82-4A39-8A56-DD11590464D4}"/>
              </a:ext>
            </a:extLst>
          </p:cNvPr>
          <p:cNvSpPr/>
          <p:nvPr/>
        </p:nvSpPr>
        <p:spPr>
          <a:xfrm>
            <a:off x="566219" y="1583620"/>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sp>
        <p:nvSpPr>
          <p:cNvPr id="14" name="文本框 13">
            <a:extLst>
              <a:ext uri="{FF2B5EF4-FFF2-40B4-BE49-F238E27FC236}">
                <a16:creationId xmlns:a16="http://schemas.microsoft.com/office/drawing/2014/main" id="{BE4150D1-796C-4C18-A3E4-0A4047A390D9}"/>
              </a:ext>
            </a:extLst>
          </p:cNvPr>
          <p:cNvSpPr txBox="1"/>
          <p:nvPr/>
        </p:nvSpPr>
        <p:spPr>
          <a:xfrm>
            <a:off x="1007754" y="1949275"/>
            <a:ext cx="1214536" cy="338554"/>
          </a:xfrm>
          <a:prstGeom prst="rect">
            <a:avLst/>
          </a:prstGeom>
          <a:noFill/>
        </p:spPr>
        <p:txBody>
          <a:bodyPr wrap="square" rtlCol="0">
            <a:spAutoFit/>
          </a:bodyPr>
          <a:lstStyle/>
          <a:p>
            <a:r>
              <a:rPr lang="zh-CN" altLang="en-US" sz="1600" b="1" dirty="0"/>
              <a:t>形状和尺寸</a:t>
            </a:r>
          </a:p>
        </p:txBody>
      </p:sp>
      <p:sp>
        <p:nvSpPr>
          <p:cNvPr id="15" name="椭圆 14">
            <a:extLst>
              <a:ext uri="{FF2B5EF4-FFF2-40B4-BE49-F238E27FC236}">
                <a16:creationId xmlns:a16="http://schemas.microsoft.com/office/drawing/2014/main" id="{420E4A53-E107-4217-BAFF-DE62F5CA735E}"/>
              </a:ext>
            </a:extLst>
          </p:cNvPr>
          <p:cNvSpPr/>
          <p:nvPr/>
        </p:nvSpPr>
        <p:spPr>
          <a:xfrm>
            <a:off x="749594" y="203457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0439D72B-86D8-46AE-A35B-4A9703F1FBC8}"/>
              </a:ext>
            </a:extLst>
          </p:cNvPr>
          <p:cNvSpPr txBox="1"/>
          <p:nvPr/>
        </p:nvSpPr>
        <p:spPr>
          <a:xfrm>
            <a:off x="1007753" y="2322788"/>
            <a:ext cx="1688791" cy="338554"/>
          </a:xfrm>
          <a:prstGeom prst="rect">
            <a:avLst/>
          </a:prstGeom>
          <a:noFill/>
        </p:spPr>
        <p:txBody>
          <a:bodyPr wrap="square" rtlCol="0">
            <a:spAutoFit/>
          </a:bodyPr>
          <a:lstStyle/>
          <a:p>
            <a:r>
              <a:rPr lang="zh-CN" altLang="en-US" sz="1600" b="1" dirty="0"/>
              <a:t>引脚数目和排列</a:t>
            </a:r>
          </a:p>
        </p:txBody>
      </p:sp>
      <p:sp>
        <p:nvSpPr>
          <p:cNvPr id="17" name="椭圆 16">
            <a:extLst>
              <a:ext uri="{FF2B5EF4-FFF2-40B4-BE49-F238E27FC236}">
                <a16:creationId xmlns:a16="http://schemas.microsoft.com/office/drawing/2014/main" id="{091DA89D-EEB0-40BC-B7BD-1F082D931E81}"/>
              </a:ext>
            </a:extLst>
          </p:cNvPr>
          <p:cNvSpPr/>
          <p:nvPr/>
        </p:nvSpPr>
        <p:spPr>
          <a:xfrm>
            <a:off x="749594" y="2408090"/>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607A7902-E7BA-4EBF-9FAC-078A509C1F66}"/>
              </a:ext>
            </a:extLst>
          </p:cNvPr>
          <p:cNvSpPr txBox="1"/>
          <p:nvPr/>
        </p:nvSpPr>
        <p:spPr>
          <a:xfrm>
            <a:off x="1007754" y="2696300"/>
            <a:ext cx="1688790" cy="338554"/>
          </a:xfrm>
          <a:prstGeom prst="rect">
            <a:avLst/>
          </a:prstGeom>
          <a:noFill/>
        </p:spPr>
        <p:txBody>
          <a:bodyPr wrap="square" rtlCol="0">
            <a:spAutoFit/>
          </a:bodyPr>
          <a:lstStyle/>
          <a:p>
            <a:r>
              <a:rPr lang="zh-CN" altLang="en-US" sz="1600" b="1" dirty="0"/>
              <a:t>固定和锁定装置</a:t>
            </a:r>
          </a:p>
        </p:txBody>
      </p:sp>
      <p:sp>
        <p:nvSpPr>
          <p:cNvPr id="19" name="椭圆 18">
            <a:extLst>
              <a:ext uri="{FF2B5EF4-FFF2-40B4-BE49-F238E27FC236}">
                <a16:creationId xmlns:a16="http://schemas.microsoft.com/office/drawing/2014/main" id="{723A8DB7-2C74-4726-8D1B-6861A127A089}"/>
              </a:ext>
            </a:extLst>
          </p:cNvPr>
          <p:cNvSpPr/>
          <p:nvPr/>
        </p:nvSpPr>
        <p:spPr>
          <a:xfrm>
            <a:off x="749594" y="2781602"/>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6528D345-9708-4CB4-9C5C-65FEB900D6C7}"/>
              </a:ext>
            </a:extLst>
          </p:cNvPr>
          <p:cNvSpPr txBox="1"/>
          <p:nvPr/>
        </p:nvSpPr>
        <p:spPr>
          <a:xfrm>
            <a:off x="3931345" y="1949275"/>
            <a:ext cx="1688790" cy="338554"/>
          </a:xfrm>
          <a:prstGeom prst="rect">
            <a:avLst/>
          </a:prstGeom>
          <a:noFill/>
        </p:spPr>
        <p:txBody>
          <a:bodyPr wrap="square" rtlCol="0">
            <a:spAutoFit/>
          </a:bodyPr>
          <a:lstStyle/>
          <a:p>
            <a:r>
              <a:rPr lang="zh-CN" altLang="en-US" sz="1600" b="1" dirty="0"/>
              <a:t>信号电压的范围</a:t>
            </a:r>
          </a:p>
        </p:txBody>
      </p:sp>
      <p:sp>
        <p:nvSpPr>
          <p:cNvPr id="24" name="椭圆 23">
            <a:extLst>
              <a:ext uri="{FF2B5EF4-FFF2-40B4-BE49-F238E27FC236}">
                <a16:creationId xmlns:a16="http://schemas.microsoft.com/office/drawing/2014/main" id="{896F920D-6729-4625-895F-5FADB3EDFEC6}"/>
              </a:ext>
            </a:extLst>
          </p:cNvPr>
          <p:cNvSpPr/>
          <p:nvPr/>
        </p:nvSpPr>
        <p:spPr>
          <a:xfrm>
            <a:off x="3673185" y="203457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094A52A0-0066-471C-9188-5D3E38DCF5FB}"/>
              </a:ext>
            </a:extLst>
          </p:cNvPr>
          <p:cNvSpPr txBox="1"/>
          <p:nvPr/>
        </p:nvSpPr>
        <p:spPr>
          <a:xfrm>
            <a:off x="3931344" y="2322788"/>
            <a:ext cx="1688791" cy="338554"/>
          </a:xfrm>
          <a:prstGeom prst="rect">
            <a:avLst/>
          </a:prstGeom>
          <a:noFill/>
        </p:spPr>
        <p:txBody>
          <a:bodyPr wrap="square" rtlCol="0">
            <a:spAutoFit/>
          </a:bodyPr>
          <a:lstStyle/>
          <a:p>
            <a:r>
              <a:rPr lang="zh-CN" altLang="en-US" sz="1600" b="1" dirty="0"/>
              <a:t>阻抗匹配的情况</a:t>
            </a:r>
          </a:p>
        </p:txBody>
      </p:sp>
      <p:sp>
        <p:nvSpPr>
          <p:cNvPr id="27" name="椭圆 26">
            <a:extLst>
              <a:ext uri="{FF2B5EF4-FFF2-40B4-BE49-F238E27FC236}">
                <a16:creationId xmlns:a16="http://schemas.microsoft.com/office/drawing/2014/main" id="{6BC1DAC3-F146-4BB7-86CC-0B6E08EB1FB2}"/>
              </a:ext>
            </a:extLst>
          </p:cNvPr>
          <p:cNvSpPr/>
          <p:nvPr/>
        </p:nvSpPr>
        <p:spPr>
          <a:xfrm>
            <a:off x="3673185" y="2408090"/>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1C95E099-E44A-463E-BC20-FB28D958C4CA}"/>
              </a:ext>
            </a:extLst>
          </p:cNvPr>
          <p:cNvSpPr txBox="1"/>
          <p:nvPr/>
        </p:nvSpPr>
        <p:spPr>
          <a:xfrm>
            <a:off x="3931345" y="2696300"/>
            <a:ext cx="1688790" cy="338554"/>
          </a:xfrm>
          <a:prstGeom prst="rect">
            <a:avLst/>
          </a:prstGeom>
          <a:noFill/>
        </p:spPr>
        <p:txBody>
          <a:bodyPr wrap="square" rtlCol="0">
            <a:spAutoFit/>
          </a:bodyPr>
          <a:lstStyle/>
          <a:p>
            <a:r>
              <a:rPr lang="zh-CN" altLang="en-US" sz="1600" b="1" dirty="0"/>
              <a:t>传输速率</a:t>
            </a:r>
          </a:p>
        </p:txBody>
      </p:sp>
      <p:sp>
        <p:nvSpPr>
          <p:cNvPr id="29" name="椭圆 28">
            <a:extLst>
              <a:ext uri="{FF2B5EF4-FFF2-40B4-BE49-F238E27FC236}">
                <a16:creationId xmlns:a16="http://schemas.microsoft.com/office/drawing/2014/main" id="{5FA4DA15-6F87-43E2-A8EA-9344C929F279}"/>
              </a:ext>
            </a:extLst>
          </p:cNvPr>
          <p:cNvSpPr/>
          <p:nvPr/>
        </p:nvSpPr>
        <p:spPr>
          <a:xfrm>
            <a:off x="3673185" y="2781602"/>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E71393E5-0D8D-4EA9-A7D7-799FC16FE036}"/>
              </a:ext>
            </a:extLst>
          </p:cNvPr>
          <p:cNvSpPr txBox="1"/>
          <p:nvPr/>
        </p:nvSpPr>
        <p:spPr>
          <a:xfrm>
            <a:off x="3931345" y="3117365"/>
            <a:ext cx="1688790" cy="338554"/>
          </a:xfrm>
          <a:prstGeom prst="rect">
            <a:avLst/>
          </a:prstGeom>
          <a:noFill/>
        </p:spPr>
        <p:txBody>
          <a:bodyPr wrap="square" rtlCol="0">
            <a:spAutoFit/>
          </a:bodyPr>
          <a:lstStyle/>
          <a:p>
            <a:r>
              <a:rPr lang="zh-CN" altLang="en-US" sz="1600" b="1" dirty="0"/>
              <a:t>距离限制</a:t>
            </a:r>
          </a:p>
        </p:txBody>
      </p:sp>
      <p:sp>
        <p:nvSpPr>
          <p:cNvPr id="32" name="椭圆 31">
            <a:extLst>
              <a:ext uri="{FF2B5EF4-FFF2-40B4-BE49-F238E27FC236}">
                <a16:creationId xmlns:a16="http://schemas.microsoft.com/office/drawing/2014/main" id="{22EC61C3-5340-46CE-964D-24D419FF2636}"/>
              </a:ext>
            </a:extLst>
          </p:cNvPr>
          <p:cNvSpPr/>
          <p:nvPr/>
        </p:nvSpPr>
        <p:spPr>
          <a:xfrm>
            <a:off x="3673185" y="320266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íSlîďé">
            <a:extLst>
              <a:ext uri="{FF2B5EF4-FFF2-40B4-BE49-F238E27FC236}">
                <a16:creationId xmlns:a16="http://schemas.microsoft.com/office/drawing/2014/main" id="{AA8FEB00-0D4E-41CE-8501-4C91E30225CA}"/>
              </a:ext>
            </a:extLst>
          </p:cNvPr>
          <p:cNvSpPr/>
          <p:nvPr/>
        </p:nvSpPr>
        <p:spPr>
          <a:xfrm>
            <a:off x="566219" y="4216263"/>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sp>
        <p:nvSpPr>
          <p:cNvPr id="40" name="文本框 39">
            <a:extLst>
              <a:ext uri="{FF2B5EF4-FFF2-40B4-BE49-F238E27FC236}">
                <a16:creationId xmlns:a16="http://schemas.microsoft.com/office/drawing/2014/main" id="{F30AC471-17B0-4325-B2AF-F19B32F4109D}"/>
              </a:ext>
            </a:extLst>
          </p:cNvPr>
          <p:cNvSpPr txBox="1"/>
          <p:nvPr/>
        </p:nvSpPr>
        <p:spPr>
          <a:xfrm>
            <a:off x="1007754" y="4586986"/>
            <a:ext cx="1828752" cy="584775"/>
          </a:xfrm>
          <a:prstGeom prst="rect">
            <a:avLst/>
          </a:prstGeom>
          <a:noFill/>
        </p:spPr>
        <p:txBody>
          <a:bodyPr wrap="square" rtlCol="0">
            <a:spAutoFit/>
          </a:bodyPr>
          <a:lstStyle/>
          <a:p>
            <a:r>
              <a:rPr lang="zh-CN" altLang="en-US" sz="1600" b="1" dirty="0"/>
              <a:t>规定接口电缆的各条信号线的作用</a:t>
            </a:r>
          </a:p>
        </p:txBody>
      </p:sp>
      <p:sp>
        <p:nvSpPr>
          <p:cNvPr id="41" name="椭圆 40">
            <a:extLst>
              <a:ext uri="{FF2B5EF4-FFF2-40B4-BE49-F238E27FC236}">
                <a16:creationId xmlns:a16="http://schemas.microsoft.com/office/drawing/2014/main" id="{5CBB2178-8C99-40CA-A735-AF166FF73E4F}"/>
              </a:ext>
            </a:extLst>
          </p:cNvPr>
          <p:cNvSpPr/>
          <p:nvPr/>
        </p:nvSpPr>
        <p:spPr>
          <a:xfrm>
            <a:off x="749594" y="4672288"/>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a:extLst>
              <a:ext uri="{FF2B5EF4-FFF2-40B4-BE49-F238E27FC236}">
                <a16:creationId xmlns:a16="http://schemas.microsoft.com/office/drawing/2014/main" id="{841F0503-AC85-46C4-AC50-BD2BE2697E0B}"/>
              </a:ext>
            </a:extLst>
          </p:cNvPr>
          <p:cNvGrpSpPr/>
          <p:nvPr/>
        </p:nvGrpSpPr>
        <p:grpSpPr>
          <a:xfrm>
            <a:off x="6183244" y="1398129"/>
            <a:ext cx="2004234" cy="3880750"/>
            <a:chOff x="6332536" y="1398129"/>
            <a:chExt cx="2004234" cy="3880750"/>
          </a:xfrm>
        </p:grpSpPr>
        <p:pic>
          <p:nvPicPr>
            <p:cNvPr id="11" name="图片 10">
              <a:extLst>
                <a:ext uri="{FF2B5EF4-FFF2-40B4-BE49-F238E27FC236}">
                  <a16:creationId xmlns:a16="http://schemas.microsoft.com/office/drawing/2014/main" id="{F54DC33F-4079-422C-A891-7689C3469FAB}"/>
                </a:ext>
              </a:extLst>
            </p:cNvPr>
            <p:cNvPicPr>
              <a:picLocks noChangeAspect="1"/>
            </p:cNvPicPr>
            <p:nvPr/>
          </p:nvPicPr>
          <p:blipFill>
            <a:blip r:embed="rId3"/>
            <a:stretch>
              <a:fillRect/>
            </a:stretch>
          </p:blipFill>
          <p:spPr>
            <a:xfrm>
              <a:off x="6332536" y="1632958"/>
              <a:ext cx="2004234" cy="3307367"/>
            </a:xfrm>
            <a:prstGeom prst="rect">
              <a:avLst/>
            </a:prstGeom>
          </p:spPr>
        </p:pic>
        <p:sp>
          <p:nvSpPr>
            <p:cNvPr id="12" name="文本框 11">
              <a:extLst>
                <a:ext uri="{FF2B5EF4-FFF2-40B4-BE49-F238E27FC236}">
                  <a16:creationId xmlns:a16="http://schemas.microsoft.com/office/drawing/2014/main" id="{38C5186F-4600-452D-926D-C84C40A45C50}"/>
                </a:ext>
              </a:extLst>
            </p:cNvPr>
            <p:cNvSpPr txBox="1"/>
            <p:nvPr/>
          </p:nvSpPr>
          <p:spPr>
            <a:xfrm>
              <a:off x="6606162" y="1398129"/>
              <a:ext cx="338554" cy="276999"/>
            </a:xfrm>
            <a:prstGeom prst="rect">
              <a:avLst/>
            </a:prstGeom>
            <a:noFill/>
          </p:spPr>
          <p:txBody>
            <a:bodyPr wrap="none" rtlCol="0">
              <a:spAutoFit/>
            </a:bodyPr>
            <a:lstStyle/>
            <a:p>
              <a:r>
                <a:rPr lang="zh-CN" altLang="en-US" sz="1200" dirty="0"/>
                <a:t>❶</a:t>
              </a:r>
            </a:p>
          </p:txBody>
        </p:sp>
        <p:sp>
          <p:nvSpPr>
            <p:cNvPr id="42" name="文本框 41">
              <a:extLst>
                <a:ext uri="{FF2B5EF4-FFF2-40B4-BE49-F238E27FC236}">
                  <a16:creationId xmlns:a16="http://schemas.microsoft.com/office/drawing/2014/main" id="{7468E463-2799-484B-9D7D-27C686893CB5}"/>
                </a:ext>
              </a:extLst>
            </p:cNvPr>
            <p:cNvSpPr txBox="1"/>
            <p:nvPr/>
          </p:nvSpPr>
          <p:spPr>
            <a:xfrm>
              <a:off x="6763911" y="1398129"/>
              <a:ext cx="338554" cy="276999"/>
            </a:xfrm>
            <a:prstGeom prst="rect">
              <a:avLst/>
            </a:prstGeom>
            <a:noFill/>
          </p:spPr>
          <p:txBody>
            <a:bodyPr wrap="none" rtlCol="0">
              <a:spAutoFit/>
            </a:bodyPr>
            <a:lstStyle/>
            <a:p>
              <a:r>
                <a:rPr lang="zh-CN" altLang="en-US" sz="1200" dirty="0"/>
                <a:t>❷</a:t>
              </a:r>
            </a:p>
          </p:txBody>
        </p:sp>
        <p:sp>
          <p:nvSpPr>
            <p:cNvPr id="43" name="文本框 42">
              <a:extLst>
                <a:ext uri="{FF2B5EF4-FFF2-40B4-BE49-F238E27FC236}">
                  <a16:creationId xmlns:a16="http://schemas.microsoft.com/office/drawing/2014/main" id="{F91B2471-3F13-4091-BEBF-CBD357D42BD1}"/>
                </a:ext>
              </a:extLst>
            </p:cNvPr>
            <p:cNvSpPr txBox="1"/>
            <p:nvPr/>
          </p:nvSpPr>
          <p:spPr>
            <a:xfrm>
              <a:off x="6921660" y="1398129"/>
              <a:ext cx="338554" cy="276999"/>
            </a:xfrm>
            <a:prstGeom prst="rect">
              <a:avLst/>
            </a:prstGeom>
            <a:noFill/>
          </p:spPr>
          <p:txBody>
            <a:bodyPr wrap="none" rtlCol="0">
              <a:spAutoFit/>
            </a:bodyPr>
            <a:lstStyle/>
            <a:p>
              <a:r>
                <a:rPr lang="zh-CN" altLang="en-US" sz="1200" dirty="0"/>
                <a:t>❸</a:t>
              </a:r>
            </a:p>
          </p:txBody>
        </p:sp>
        <p:sp>
          <p:nvSpPr>
            <p:cNvPr id="44" name="文本框 43">
              <a:extLst>
                <a:ext uri="{FF2B5EF4-FFF2-40B4-BE49-F238E27FC236}">
                  <a16:creationId xmlns:a16="http://schemas.microsoft.com/office/drawing/2014/main" id="{86146B03-C0C8-481D-AD0B-BBA5DF2ADC61}"/>
                </a:ext>
              </a:extLst>
            </p:cNvPr>
            <p:cNvSpPr txBox="1"/>
            <p:nvPr/>
          </p:nvSpPr>
          <p:spPr>
            <a:xfrm>
              <a:off x="7079409" y="1398129"/>
              <a:ext cx="338554" cy="276999"/>
            </a:xfrm>
            <a:prstGeom prst="rect">
              <a:avLst/>
            </a:prstGeom>
            <a:noFill/>
          </p:spPr>
          <p:txBody>
            <a:bodyPr wrap="none" rtlCol="0">
              <a:spAutoFit/>
            </a:bodyPr>
            <a:lstStyle/>
            <a:p>
              <a:r>
                <a:rPr lang="zh-CN" altLang="en-US" sz="1200" dirty="0"/>
                <a:t>❹</a:t>
              </a:r>
            </a:p>
          </p:txBody>
        </p:sp>
        <p:sp>
          <p:nvSpPr>
            <p:cNvPr id="45" name="文本框 44">
              <a:extLst>
                <a:ext uri="{FF2B5EF4-FFF2-40B4-BE49-F238E27FC236}">
                  <a16:creationId xmlns:a16="http://schemas.microsoft.com/office/drawing/2014/main" id="{0D1A5290-7037-4D9D-AF89-297D2081FE10}"/>
                </a:ext>
              </a:extLst>
            </p:cNvPr>
            <p:cNvSpPr txBox="1"/>
            <p:nvPr/>
          </p:nvSpPr>
          <p:spPr>
            <a:xfrm>
              <a:off x="7237158" y="1398129"/>
              <a:ext cx="338554" cy="276999"/>
            </a:xfrm>
            <a:prstGeom prst="rect">
              <a:avLst/>
            </a:prstGeom>
            <a:noFill/>
          </p:spPr>
          <p:txBody>
            <a:bodyPr wrap="none" rtlCol="0">
              <a:spAutoFit/>
            </a:bodyPr>
            <a:lstStyle/>
            <a:p>
              <a:r>
                <a:rPr lang="zh-CN" altLang="en-US" sz="1200" dirty="0"/>
                <a:t>❺</a:t>
              </a:r>
            </a:p>
          </p:txBody>
        </p:sp>
        <p:sp>
          <p:nvSpPr>
            <p:cNvPr id="46" name="文本框 45">
              <a:extLst>
                <a:ext uri="{FF2B5EF4-FFF2-40B4-BE49-F238E27FC236}">
                  <a16:creationId xmlns:a16="http://schemas.microsoft.com/office/drawing/2014/main" id="{ACC02CE7-CF59-4747-A2F8-BD44FA4DE7ED}"/>
                </a:ext>
              </a:extLst>
            </p:cNvPr>
            <p:cNvSpPr txBox="1"/>
            <p:nvPr/>
          </p:nvSpPr>
          <p:spPr>
            <a:xfrm>
              <a:off x="7394907" y="1398129"/>
              <a:ext cx="338554" cy="276999"/>
            </a:xfrm>
            <a:prstGeom prst="rect">
              <a:avLst/>
            </a:prstGeom>
            <a:noFill/>
          </p:spPr>
          <p:txBody>
            <a:bodyPr wrap="none" rtlCol="0">
              <a:spAutoFit/>
            </a:bodyPr>
            <a:lstStyle/>
            <a:p>
              <a:r>
                <a:rPr lang="zh-CN" altLang="en-US" sz="1200" dirty="0"/>
                <a:t>❻</a:t>
              </a:r>
            </a:p>
          </p:txBody>
        </p:sp>
        <p:sp>
          <p:nvSpPr>
            <p:cNvPr id="47" name="文本框 46">
              <a:extLst>
                <a:ext uri="{FF2B5EF4-FFF2-40B4-BE49-F238E27FC236}">
                  <a16:creationId xmlns:a16="http://schemas.microsoft.com/office/drawing/2014/main" id="{264D7F97-6554-474E-B030-97E91A079AEE}"/>
                </a:ext>
              </a:extLst>
            </p:cNvPr>
            <p:cNvSpPr txBox="1"/>
            <p:nvPr/>
          </p:nvSpPr>
          <p:spPr>
            <a:xfrm>
              <a:off x="7552656" y="1398129"/>
              <a:ext cx="338554" cy="276999"/>
            </a:xfrm>
            <a:prstGeom prst="rect">
              <a:avLst/>
            </a:prstGeom>
            <a:noFill/>
          </p:spPr>
          <p:txBody>
            <a:bodyPr wrap="none" rtlCol="0">
              <a:spAutoFit/>
            </a:bodyPr>
            <a:lstStyle/>
            <a:p>
              <a:r>
                <a:rPr lang="zh-CN" altLang="en-US" sz="1200" dirty="0"/>
                <a:t>❼</a:t>
              </a:r>
            </a:p>
          </p:txBody>
        </p:sp>
        <p:sp>
          <p:nvSpPr>
            <p:cNvPr id="48" name="文本框 47">
              <a:extLst>
                <a:ext uri="{FF2B5EF4-FFF2-40B4-BE49-F238E27FC236}">
                  <a16:creationId xmlns:a16="http://schemas.microsoft.com/office/drawing/2014/main" id="{5CF5943B-843F-44DC-AD4E-BC55D8FAFD4B}"/>
                </a:ext>
              </a:extLst>
            </p:cNvPr>
            <p:cNvSpPr txBox="1"/>
            <p:nvPr/>
          </p:nvSpPr>
          <p:spPr>
            <a:xfrm>
              <a:off x="7710408" y="1398129"/>
              <a:ext cx="338554" cy="276999"/>
            </a:xfrm>
            <a:prstGeom prst="rect">
              <a:avLst/>
            </a:prstGeom>
            <a:noFill/>
          </p:spPr>
          <p:txBody>
            <a:bodyPr wrap="none" rtlCol="0">
              <a:spAutoFit/>
            </a:bodyPr>
            <a:lstStyle/>
            <a:p>
              <a:r>
                <a:rPr lang="zh-CN" altLang="en-US" sz="1200" dirty="0"/>
                <a:t>❽</a:t>
              </a:r>
            </a:p>
          </p:txBody>
        </p:sp>
        <p:sp>
          <p:nvSpPr>
            <p:cNvPr id="49" name="文本框 48">
              <a:extLst>
                <a:ext uri="{FF2B5EF4-FFF2-40B4-BE49-F238E27FC236}">
                  <a16:creationId xmlns:a16="http://schemas.microsoft.com/office/drawing/2014/main" id="{41AE6FD1-E5EE-4EAF-8A51-20A782ECAC01}"/>
                </a:ext>
              </a:extLst>
            </p:cNvPr>
            <p:cNvSpPr txBox="1"/>
            <p:nvPr/>
          </p:nvSpPr>
          <p:spPr>
            <a:xfrm>
              <a:off x="6720642" y="4940325"/>
              <a:ext cx="1229874" cy="338554"/>
            </a:xfrm>
            <a:prstGeom prst="rect">
              <a:avLst/>
            </a:prstGeom>
            <a:noFill/>
          </p:spPr>
          <p:txBody>
            <a:bodyPr wrap="square" rtlCol="0">
              <a:spAutoFit/>
            </a:bodyPr>
            <a:lstStyle/>
            <a:p>
              <a:pPr algn="ctr"/>
              <a:r>
                <a:rPr lang="en-US" altLang="zh-CN" sz="1600" b="1" dirty="0"/>
                <a:t>T568B</a:t>
              </a:r>
              <a:r>
                <a:rPr lang="zh-CN" altLang="en-US" sz="1600" b="1" dirty="0"/>
                <a:t>标准</a:t>
              </a:r>
            </a:p>
          </p:txBody>
        </p:sp>
      </p:grpSp>
      <p:sp>
        <p:nvSpPr>
          <p:cNvPr id="119" name="íS1îďè">
            <a:extLst>
              <a:ext uri="{FF2B5EF4-FFF2-40B4-BE49-F238E27FC236}">
                <a16:creationId xmlns:a16="http://schemas.microsoft.com/office/drawing/2014/main" id="{13950EFF-6015-4F00-8557-0F578094BBE2}"/>
              </a:ext>
            </a:extLst>
          </p:cNvPr>
          <p:cNvSpPr txBox="1"/>
          <p:nvPr/>
        </p:nvSpPr>
        <p:spPr>
          <a:xfrm>
            <a:off x="922419"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机械特性</a:t>
            </a:r>
          </a:p>
        </p:txBody>
      </p:sp>
      <p:sp>
        <p:nvSpPr>
          <p:cNvPr id="31" name="íS1îďè">
            <a:extLst>
              <a:ext uri="{FF2B5EF4-FFF2-40B4-BE49-F238E27FC236}">
                <a16:creationId xmlns:a16="http://schemas.microsoft.com/office/drawing/2014/main" id="{CBD594B6-0BFD-4AC2-9D00-93E2AE2FF02E}"/>
              </a:ext>
            </a:extLst>
          </p:cNvPr>
          <p:cNvSpPr txBox="1"/>
          <p:nvPr/>
        </p:nvSpPr>
        <p:spPr>
          <a:xfrm>
            <a:off x="3855341"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电气特性</a:t>
            </a:r>
          </a:p>
        </p:txBody>
      </p:sp>
      <p:sp>
        <p:nvSpPr>
          <p:cNvPr id="37" name="íS1îďè">
            <a:extLst>
              <a:ext uri="{FF2B5EF4-FFF2-40B4-BE49-F238E27FC236}">
                <a16:creationId xmlns:a16="http://schemas.microsoft.com/office/drawing/2014/main" id="{238DC4F5-6B0E-4FDB-89FB-40E4AABCBB60}"/>
              </a:ext>
            </a:extLst>
          </p:cNvPr>
          <p:cNvSpPr txBox="1"/>
          <p:nvPr/>
        </p:nvSpPr>
        <p:spPr>
          <a:xfrm>
            <a:off x="3855341"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过程特性</a:t>
            </a:r>
          </a:p>
        </p:txBody>
      </p:sp>
      <p:sp>
        <p:nvSpPr>
          <p:cNvPr id="34" name="íS1îďè">
            <a:extLst>
              <a:ext uri="{FF2B5EF4-FFF2-40B4-BE49-F238E27FC236}">
                <a16:creationId xmlns:a16="http://schemas.microsoft.com/office/drawing/2014/main" id="{C8F8B543-14B5-410C-A6F5-43A928D10162}"/>
              </a:ext>
            </a:extLst>
          </p:cNvPr>
          <p:cNvSpPr txBox="1"/>
          <p:nvPr/>
        </p:nvSpPr>
        <p:spPr>
          <a:xfrm>
            <a:off x="922419"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功能特性</a:t>
            </a:r>
          </a:p>
        </p:txBody>
      </p:sp>
    </p:spTree>
    <p:custDataLst>
      <p:tags r:id="rId1"/>
    </p:custDataLst>
    <p:extLst>
      <p:ext uri="{BB962C8B-B14F-4D97-AF65-F5344CB8AC3E}">
        <p14:creationId xmlns:p14="http://schemas.microsoft.com/office/powerpoint/2010/main" val="2969433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50" fill="hold">
                                          <p:stCondLst>
                                            <p:cond delay="0"/>
                                          </p:stCondLst>
                                        </p:cTn>
                                        <p:tgtEl>
                                          <p:spTgt spid="34"/>
                                        </p:tgtEl>
                                        <p:attrNameLst>
                                          <p:attrName>r</p:attrName>
                                        </p:attrNameLst>
                                      </p:cBhvr>
                                    </p:animRot>
                                    <p:animRot by="-240000">
                                      <p:cBhvr>
                                        <p:cTn id="7" dur="100" fill="hold">
                                          <p:stCondLst>
                                            <p:cond delay="100"/>
                                          </p:stCondLst>
                                        </p:cTn>
                                        <p:tgtEl>
                                          <p:spTgt spid="34"/>
                                        </p:tgtEl>
                                        <p:attrNameLst>
                                          <p:attrName>r</p:attrName>
                                        </p:attrNameLst>
                                      </p:cBhvr>
                                    </p:animRot>
                                    <p:animRot by="240000">
                                      <p:cBhvr>
                                        <p:cTn id="8" dur="100" fill="hold">
                                          <p:stCondLst>
                                            <p:cond delay="200"/>
                                          </p:stCondLst>
                                        </p:cTn>
                                        <p:tgtEl>
                                          <p:spTgt spid="34"/>
                                        </p:tgtEl>
                                        <p:attrNameLst>
                                          <p:attrName>r</p:attrName>
                                        </p:attrNameLst>
                                      </p:cBhvr>
                                    </p:animRot>
                                    <p:animRot by="-240000">
                                      <p:cBhvr>
                                        <p:cTn id="9" dur="100" fill="hold">
                                          <p:stCondLst>
                                            <p:cond delay="300"/>
                                          </p:stCondLst>
                                        </p:cTn>
                                        <p:tgtEl>
                                          <p:spTgt spid="34"/>
                                        </p:tgtEl>
                                        <p:attrNameLst>
                                          <p:attrName>r</p:attrName>
                                        </p:attrNameLst>
                                      </p:cBhvr>
                                    </p:animRot>
                                    <p:animRot by="120000">
                                      <p:cBhvr>
                                        <p:cTn id="10" dur="100" fill="hold">
                                          <p:stCondLst>
                                            <p:cond delay="400"/>
                                          </p:stCondLst>
                                        </p:cTn>
                                        <p:tgtEl>
                                          <p:spTgt spid="34"/>
                                        </p:tgtEl>
                                        <p:attrNameLst>
                                          <p:attrName>r</p:attrName>
                                        </p:attrNameLst>
                                      </p:cBhvr>
                                    </p:animRo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wipe(up)">
                                      <p:cBhvr>
                                        <p:cTn id="14" dur="500"/>
                                        <p:tgtEl>
                                          <p:spTgt spid="39"/>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p:cTn id="19" dur="500" fill="hold"/>
                                        <p:tgtEl>
                                          <p:spTgt spid="41"/>
                                        </p:tgtEl>
                                        <p:attrNameLst>
                                          <p:attrName>ppt_w</p:attrName>
                                        </p:attrNameLst>
                                      </p:cBhvr>
                                      <p:tavLst>
                                        <p:tav tm="0">
                                          <p:val>
                                            <p:fltVal val="0"/>
                                          </p:val>
                                        </p:tav>
                                        <p:tav tm="100000">
                                          <p:val>
                                            <p:strVal val="#ppt_w"/>
                                          </p:val>
                                        </p:tav>
                                      </p:tavLst>
                                    </p:anim>
                                    <p:anim calcmode="lin" valueType="num">
                                      <p:cBhvr>
                                        <p:cTn id="20" dur="500" fill="hold"/>
                                        <p:tgtEl>
                                          <p:spTgt spid="41"/>
                                        </p:tgtEl>
                                        <p:attrNameLst>
                                          <p:attrName>ppt_h</p:attrName>
                                        </p:attrNameLst>
                                      </p:cBhvr>
                                      <p:tavLst>
                                        <p:tav tm="0">
                                          <p:val>
                                            <p:fltVal val="0"/>
                                          </p:val>
                                        </p:tav>
                                        <p:tav tm="100000">
                                          <p:val>
                                            <p:strVal val="#ppt_h"/>
                                          </p:val>
                                        </p:tav>
                                      </p:tavLst>
                                    </p:anim>
                                    <p:animEffect transition="in" filter="fade">
                                      <p:cBhvr>
                                        <p:cTn id="21" dur="500"/>
                                        <p:tgtEl>
                                          <p:spTgt spid="41"/>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4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1000"/>
                                        <p:tgtEl>
                                          <p:spTgt spid="22"/>
                                        </p:tgtEl>
                                      </p:cBhvr>
                                    </p:animEffect>
                                    <p:anim calcmode="lin" valueType="num">
                                      <p:cBhvr>
                                        <p:cTn id="30" dur="1000" fill="hold"/>
                                        <p:tgtEl>
                                          <p:spTgt spid="22"/>
                                        </p:tgtEl>
                                        <p:attrNameLst>
                                          <p:attrName>ppt_x</p:attrName>
                                        </p:attrNameLst>
                                      </p:cBhvr>
                                      <p:tavLst>
                                        <p:tav tm="0">
                                          <p:val>
                                            <p:strVal val="#ppt_x"/>
                                          </p:val>
                                        </p:tav>
                                        <p:tav tm="100000">
                                          <p:val>
                                            <p:strVal val="#ppt_x"/>
                                          </p:val>
                                        </p:tav>
                                      </p:tavLst>
                                    </p:anim>
                                    <p:anim calcmode="lin" valueType="num">
                                      <p:cBhvr>
                                        <p:cTn id="31"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2" presetClass="entr" presetSubtype="8" fill="hold" nodeType="click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p:tgtEl>
                                          <p:spTgt spid="13"/>
                                        </p:tgtEl>
                                        <p:attrNameLst>
                                          <p:attrName>ppt_x</p:attrName>
                                        </p:attrNameLst>
                                      </p:cBhvr>
                                      <p:tavLst>
                                        <p:tav tm="0">
                                          <p:val>
                                            <p:strVal val="#ppt_x-#ppt_w*1.125000"/>
                                          </p:val>
                                        </p:tav>
                                        <p:tav tm="100000">
                                          <p:val>
                                            <p:strVal val="#ppt_x"/>
                                          </p:val>
                                        </p:tav>
                                      </p:tavLst>
                                    </p:anim>
                                    <p:animEffect transition="in" filter="wipe(right)">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p:bldP spid="41" grpId="0" animBg="1"/>
      <p:bldP spid="34"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091D71A9-AC72-4DE5-922B-568723BF6C42}"/>
              </a:ext>
            </a:extLst>
          </p:cNvPr>
          <p:cNvGrpSpPr/>
          <p:nvPr/>
        </p:nvGrpSpPr>
        <p:grpSpPr>
          <a:xfrm>
            <a:off x="2215256" y="2436047"/>
            <a:ext cx="3456000" cy="3456000"/>
            <a:chOff x="2215256" y="2294646"/>
            <a:chExt cx="3456000" cy="3456000"/>
          </a:xfrm>
        </p:grpSpPr>
        <p:sp>
          <p:nvSpPr>
            <p:cNvPr id="24" name="椭圆 23">
              <a:extLst>
                <a:ext uri="{FF2B5EF4-FFF2-40B4-BE49-F238E27FC236}">
                  <a16:creationId xmlns:a16="http://schemas.microsoft.com/office/drawing/2014/main" id="{9EF4F5C0-0EEB-46D2-8245-B44739A588DE}"/>
                </a:ext>
              </a:extLst>
            </p:cNvPr>
            <p:cNvSpPr/>
            <p:nvPr/>
          </p:nvSpPr>
          <p:spPr>
            <a:xfrm>
              <a:off x="3655256" y="3734646"/>
              <a:ext cx="576000" cy="57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1185F10C-38A2-4AB5-8BCB-9A104314ADE0}"/>
                </a:ext>
              </a:extLst>
            </p:cNvPr>
            <p:cNvSpPr/>
            <p:nvPr/>
          </p:nvSpPr>
          <p:spPr>
            <a:xfrm>
              <a:off x="3367256" y="3446646"/>
              <a:ext cx="1152000" cy="1152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09C4FFD3-2676-4458-A089-531284DCCE85}"/>
                </a:ext>
              </a:extLst>
            </p:cNvPr>
            <p:cNvSpPr/>
            <p:nvPr/>
          </p:nvSpPr>
          <p:spPr>
            <a:xfrm>
              <a:off x="3079256" y="3158646"/>
              <a:ext cx="1728000" cy="1728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C11469F7-3D3F-46E9-B123-CE07DC69DBC9}"/>
                </a:ext>
              </a:extLst>
            </p:cNvPr>
            <p:cNvSpPr/>
            <p:nvPr/>
          </p:nvSpPr>
          <p:spPr>
            <a:xfrm>
              <a:off x="2791256" y="2870646"/>
              <a:ext cx="2304000" cy="2304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8AE65ECC-D7F8-471D-AE52-864791CB20DF}"/>
                </a:ext>
              </a:extLst>
            </p:cNvPr>
            <p:cNvSpPr/>
            <p:nvPr/>
          </p:nvSpPr>
          <p:spPr>
            <a:xfrm>
              <a:off x="2503256" y="2582646"/>
              <a:ext cx="2880000" cy="2880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3FE1F5B-8FE0-44E4-A84B-6A0C66925D1F}"/>
                </a:ext>
              </a:extLst>
            </p:cNvPr>
            <p:cNvSpPr/>
            <p:nvPr/>
          </p:nvSpPr>
          <p:spPr>
            <a:xfrm>
              <a:off x="2215256" y="2294646"/>
              <a:ext cx="3456000" cy="345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矩形 32">
            <a:extLst>
              <a:ext uri="{FF2B5EF4-FFF2-40B4-BE49-F238E27FC236}">
                <a16:creationId xmlns:a16="http://schemas.microsoft.com/office/drawing/2014/main" id="{7EF8A3D9-CC2C-4BFD-84F1-FBA509FA81A4}"/>
              </a:ext>
            </a:extLst>
          </p:cNvPr>
          <p:cNvSpPr/>
          <p:nvPr/>
        </p:nvSpPr>
        <p:spPr>
          <a:xfrm>
            <a:off x="2215255" y="2436047"/>
            <a:ext cx="1728001" cy="345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grpSp>
        <p:nvGrpSpPr>
          <p:cNvPr id="2" name="组合 1">
            <a:extLst>
              <a:ext uri="{FF2B5EF4-FFF2-40B4-BE49-F238E27FC236}">
                <a16:creationId xmlns:a16="http://schemas.microsoft.com/office/drawing/2014/main" id="{F9E3FC8C-2D5C-431C-BE20-72FE3ED95974}"/>
              </a:ext>
            </a:extLst>
          </p:cNvPr>
          <p:cNvGrpSpPr/>
          <p:nvPr/>
        </p:nvGrpSpPr>
        <p:grpSpPr>
          <a:xfrm>
            <a:off x="319153" y="2611756"/>
            <a:ext cx="5344599" cy="3881366"/>
            <a:chOff x="319153" y="2470355"/>
            <a:chExt cx="5344599" cy="3881366"/>
          </a:xfrm>
        </p:grpSpPr>
        <p:pic>
          <p:nvPicPr>
            <p:cNvPr id="34" name="图形 33">
              <a:extLst>
                <a:ext uri="{FF2B5EF4-FFF2-40B4-BE49-F238E27FC236}">
                  <a16:creationId xmlns:a16="http://schemas.microsoft.com/office/drawing/2014/main" id="{3D01402E-AC58-48DF-9920-CBF6E63821C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9153" y="3837980"/>
              <a:ext cx="1124495" cy="2197877"/>
            </a:xfrm>
            <a:prstGeom prst="rect">
              <a:avLst/>
            </a:prstGeom>
          </p:spPr>
        </p:pic>
        <p:pic>
          <p:nvPicPr>
            <p:cNvPr id="35" name="图形 34">
              <a:extLst>
                <a:ext uri="{FF2B5EF4-FFF2-40B4-BE49-F238E27FC236}">
                  <a16:creationId xmlns:a16="http://schemas.microsoft.com/office/drawing/2014/main" id="{6E1EDD3B-B2CD-4860-B17B-34A40AE88C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2470355"/>
              <a:ext cx="483577" cy="906707"/>
            </a:xfrm>
            <a:prstGeom prst="rect">
              <a:avLst/>
            </a:prstGeom>
          </p:spPr>
        </p:pic>
        <p:pic>
          <p:nvPicPr>
            <p:cNvPr id="37" name="图形 36">
              <a:extLst>
                <a:ext uri="{FF2B5EF4-FFF2-40B4-BE49-F238E27FC236}">
                  <a16:creationId xmlns:a16="http://schemas.microsoft.com/office/drawing/2014/main" id="{034862CE-E8A9-4A2B-A4E9-41B5350274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80175" y="3569293"/>
              <a:ext cx="483577" cy="906707"/>
            </a:xfrm>
            <a:prstGeom prst="rect">
              <a:avLst/>
            </a:prstGeom>
          </p:spPr>
        </p:pic>
        <p:pic>
          <p:nvPicPr>
            <p:cNvPr id="39" name="图形 38">
              <a:extLst>
                <a:ext uri="{FF2B5EF4-FFF2-40B4-BE49-F238E27FC236}">
                  <a16:creationId xmlns:a16="http://schemas.microsoft.com/office/drawing/2014/main" id="{66CB8075-0B60-4AC2-B641-8DF146E3C2C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4668232"/>
              <a:ext cx="483577" cy="906707"/>
            </a:xfrm>
            <a:prstGeom prst="rect">
              <a:avLst/>
            </a:prstGeom>
          </p:spPr>
        </p:pic>
        <p:sp>
          <p:nvSpPr>
            <p:cNvPr id="41" name="文本框 40">
              <a:extLst>
                <a:ext uri="{FF2B5EF4-FFF2-40B4-BE49-F238E27FC236}">
                  <a16:creationId xmlns:a16="http://schemas.microsoft.com/office/drawing/2014/main" id="{E132C6CD-FF47-4B3F-B99E-1D96939FB6E7}"/>
                </a:ext>
              </a:extLst>
            </p:cNvPr>
            <p:cNvSpPr txBox="1"/>
            <p:nvPr/>
          </p:nvSpPr>
          <p:spPr>
            <a:xfrm>
              <a:off x="3535406" y="2860466"/>
              <a:ext cx="860789" cy="369332"/>
            </a:xfrm>
            <a:prstGeom prst="rect">
              <a:avLst/>
            </a:prstGeom>
            <a:noFill/>
          </p:spPr>
          <p:txBody>
            <a:bodyPr wrap="square" rtlCol="0">
              <a:spAutoFit/>
            </a:bodyPr>
            <a:lstStyle/>
            <a:p>
              <a:r>
                <a:rPr lang="zh-CN" altLang="en-US" b="1" dirty="0">
                  <a:latin typeface="+mn-ea"/>
                </a:rPr>
                <a:t>手机</a:t>
              </a:r>
              <a:r>
                <a:rPr lang="en-US" altLang="zh-CN" b="1" dirty="0">
                  <a:latin typeface="+mn-ea"/>
                </a:rPr>
                <a:t>A</a:t>
              </a:r>
              <a:endParaRPr lang="zh-CN" altLang="en-US" b="1" dirty="0">
                <a:latin typeface="+mn-ea"/>
              </a:endParaRPr>
            </a:p>
          </p:txBody>
        </p:sp>
        <p:sp>
          <p:nvSpPr>
            <p:cNvPr id="42" name="文本框 41">
              <a:extLst>
                <a:ext uri="{FF2B5EF4-FFF2-40B4-BE49-F238E27FC236}">
                  <a16:creationId xmlns:a16="http://schemas.microsoft.com/office/drawing/2014/main" id="{A73AC9C3-C762-4B32-8396-0847FEE09CE4}"/>
                </a:ext>
              </a:extLst>
            </p:cNvPr>
            <p:cNvSpPr txBox="1"/>
            <p:nvPr/>
          </p:nvSpPr>
          <p:spPr>
            <a:xfrm>
              <a:off x="4513460" y="4019425"/>
              <a:ext cx="869796" cy="369332"/>
            </a:xfrm>
            <a:prstGeom prst="rect">
              <a:avLst/>
            </a:prstGeom>
            <a:noFill/>
          </p:spPr>
          <p:txBody>
            <a:bodyPr wrap="square" rtlCol="0">
              <a:spAutoFit/>
            </a:bodyPr>
            <a:lstStyle/>
            <a:p>
              <a:r>
                <a:rPr lang="zh-CN" altLang="en-US" b="1" dirty="0">
                  <a:latin typeface="+mn-ea"/>
                </a:rPr>
                <a:t>手机</a:t>
              </a:r>
              <a:r>
                <a:rPr lang="en-US" altLang="zh-CN" b="1" dirty="0">
                  <a:latin typeface="+mn-ea"/>
                </a:rPr>
                <a:t>B</a:t>
              </a:r>
              <a:endParaRPr lang="zh-CN" altLang="en-US" b="1" dirty="0">
                <a:latin typeface="+mn-ea"/>
              </a:endParaRPr>
            </a:p>
          </p:txBody>
        </p:sp>
        <p:sp>
          <p:nvSpPr>
            <p:cNvPr id="43" name="文本框 42">
              <a:extLst>
                <a:ext uri="{FF2B5EF4-FFF2-40B4-BE49-F238E27FC236}">
                  <a16:creationId xmlns:a16="http://schemas.microsoft.com/office/drawing/2014/main" id="{566815AC-8B01-4444-A04D-98CD8D3FC86E}"/>
                </a:ext>
              </a:extLst>
            </p:cNvPr>
            <p:cNvSpPr txBox="1"/>
            <p:nvPr/>
          </p:nvSpPr>
          <p:spPr>
            <a:xfrm>
              <a:off x="3544150" y="5150039"/>
              <a:ext cx="961150" cy="369332"/>
            </a:xfrm>
            <a:prstGeom prst="rect">
              <a:avLst/>
            </a:prstGeom>
            <a:noFill/>
          </p:spPr>
          <p:txBody>
            <a:bodyPr wrap="square" rtlCol="0">
              <a:spAutoFit/>
            </a:bodyPr>
            <a:lstStyle/>
            <a:p>
              <a:r>
                <a:rPr lang="zh-CN" altLang="en-US" b="1" dirty="0">
                  <a:latin typeface="+mn-ea"/>
                </a:rPr>
                <a:t>手机</a:t>
              </a:r>
              <a:r>
                <a:rPr lang="en-US" altLang="zh-CN" b="1" dirty="0">
                  <a:latin typeface="+mn-ea"/>
                </a:rPr>
                <a:t>C</a:t>
              </a:r>
              <a:endParaRPr lang="zh-CN" altLang="en-US" b="1" dirty="0">
                <a:latin typeface="+mn-ea"/>
              </a:endParaRPr>
            </a:p>
          </p:txBody>
        </p:sp>
        <p:sp>
          <p:nvSpPr>
            <p:cNvPr id="44" name="文本框 43">
              <a:extLst>
                <a:ext uri="{FF2B5EF4-FFF2-40B4-BE49-F238E27FC236}">
                  <a16:creationId xmlns:a16="http://schemas.microsoft.com/office/drawing/2014/main" id="{8137CD99-DD57-465D-A90C-BC6F9F1BEAC4}"/>
                </a:ext>
              </a:extLst>
            </p:cNvPr>
            <p:cNvSpPr txBox="1"/>
            <p:nvPr/>
          </p:nvSpPr>
          <p:spPr>
            <a:xfrm>
              <a:off x="537329" y="5982389"/>
              <a:ext cx="745151" cy="369332"/>
            </a:xfrm>
            <a:prstGeom prst="rect">
              <a:avLst/>
            </a:prstGeom>
            <a:noFill/>
          </p:spPr>
          <p:txBody>
            <a:bodyPr wrap="square" rtlCol="0">
              <a:spAutoFit/>
            </a:bodyPr>
            <a:lstStyle/>
            <a:p>
              <a:pPr algn="ctr"/>
              <a:r>
                <a:rPr lang="zh-CN" altLang="en-US" b="1" dirty="0">
                  <a:latin typeface="+mn-ea"/>
                </a:rPr>
                <a:t>基站</a:t>
              </a:r>
            </a:p>
          </p:txBody>
        </p:sp>
      </p:grpSp>
      <p:sp>
        <p:nvSpPr>
          <p:cNvPr id="45" name="文本框 44">
            <a:extLst>
              <a:ext uri="{FF2B5EF4-FFF2-40B4-BE49-F238E27FC236}">
                <a16:creationId xmlns:a16="http://schemas.microsoft.com/office/drawing/2014/main" id="{598FEAC3-4A7C-4B08-96DA-4583A34DD0B4}"/>
              </a:ext>
            </a:extLst>
          </p:cNvPr>
          <p:cNvSpPr txBox="1"/>
          <p:nvPr/>
        </p:nvSpPr>
        <p:spPr>
          <a:xfrm>
            <a:off x="264272" y="2713898"/>
            <a:ext cx="2843313" cy="369332"/>
          </a:xfrm>
          <a:prstGeom prst="rect">
            <a:avLst/>
          </a:prstGeom>
          <a:noFill/>
        </p:spPr>
        <p:txBody>
          <a:bodyPr wrap="square" rtlCol="0">
            <a:spAutoFit/>
          </a:bodyPr>
          <a:lstStyle/>
          <a:p>
            <a:r>
              <a:rPr lang="zh-CN" altLang="en-US" b="1" dirty="0">
                <a:latin typeface="+mn-ea"/>
              </a:rPr>
              <a:t>知道各手机的码片序列</a:t>
            </a:r>
          </a:p>
        </p:txBody>
      </p:sp>
      <p:sp>
        <p:nvSpPr>
          <p:cNvPr id="57" name="文本框 56">
            <a:extLst>
              <a:ext uri="{FF2B5EF4-FFF2-40B4-BE49-F238E27FC236}">
                <a16:creationId xmlns:a16="http://schemas.microsoft.com/office/drawing/2014/main" id="{91897867-6928-44C6-BD06-246C662AD1E9}"/>
              </a:ext>
            </a:extLst>
          </p:cNvPr>
          <p:cNvSpPr txBox="1"/>
          <p:nvPr/>
        </p:nvSpPr>
        <p:spPr>
          <a:xfrm>
            <a:off x="3367256" y="2315660"/>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58" name="文本框 57">
            <a:extLst>
              <a:ext uri="{FF2B5EF4-FFF2-40B4-BE49-F238E27FC236}">
                <a16:creationId xmlns:a16="http://schemas.microsoft.com/office/drawing/2014/main" id="{C698778D-2157-4B2A-9DD9-9FA6015AD241}"/>
              </a:ext>
            </a:extLst>
          </p:cNvPr>
          <p:cNvSpPr txBox="1"/>
          <p:nvPr/>
        </p:nvSpPr>
        <p:spPr>
          <a:xfrm>
            <a:off x="4305441" y="4556726"/>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59" name="文本框 58">
            <a:extLst>
              <a:ext uri="{FF2B5EF4-FFF2-40B4-BE49-F238E27FC236}">
                <a16:creationId xmlns:a16="http://schemas.microsoft.com/office/drawing/2014/main" id="{ECDA8935-AD6B-48AF-AA90-0B987FB620A6}"/>
              </a:ext>
            </a:extLst>
          </p:cNvPr>
          <p:cNvSpPr txBox="1"/>
          <p:nvPr/>
        </p:nvSpPr>
        <p:spPr>
          <a:xfrm>
            <a:off x="3367256" y="5773744"/>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60" name="文本框 59">
            <a:extLst>
              <a:ext uri="{FF2B5EF4-FFF2-40B4-BE49-F238E27FC236}">
                <a16:creationId xmlns:a16="http://schemas.microsoft.com/office/drawing/2014/main" id="{E426CC0E-9944-40F1-8542-AB007D1603F3}"/>
              </a:ext>
            </a:extLst>
          </p:cNvPr>
          <p:cNvSpPr txBox="1"/>
          <p:nvPr/>
        </p:nvSpPr>
        <p:spPr>
          <a:xfrm>
            <a:off x="264272" y="3040033"/>
            <a:ext cx="2700930"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A</a:t>
            </a:r>
            <a:r>
              <a:rPr lang="zh-CN" altLang="en-US" b="1" dirty="0">
                <a:latin typeface="+mn-ea"/>
              </a:rPr>
              <a:t>发送比特串</a:t>
            </a:r>
            <a:r>
              <a:rPr lang="en-US" altLang="zh-CN" b="1" dirty="0">
                <a:latin typeface="+mn-ea"/>
              </a:rPr>
              <a:t>101</a:t>
            </a:r>
            <a:endParaRPr lang="zh-CN" altLang="en-US" b="1" dirty="0">
              <a:latin typeface="+mn-ea"/>
            </a:endParaRPr>
          </a:p>
        </p:txBody>
      </p:sp>
      <p:sp>
        <p:nvSpPr>
          <p:cNvPr id="61" name="文本框 60">
            <a:extLst>
              <a:ext uri="{FF2B5EF4-FFF2-40B4-BE49-F238E27FC236}">
                <a16:creationId xmlns:a16="http://schemas.microsoft.com/office/drawing/2014/main" id="{0B2CC7DA-BBF0-4018-B3A0-5E6143A4F959}"/>
              </a:ext>
            </a:extLst>
          </p:cNvPr>
          <p:cNvSpPr txBox="1"/>
          <p:nvPr/>
        </p:nvSpPr>
        <p:spPr>
          <a:xfrm>
            <a:off x="256768" y="3361081"/>
            <a:ext cx="2700930"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B</a:t>
            </a:r>
            <a:r>
              <a:rPr lang="zh-CN" altLang="en-US" b="1" dirty="0">
                <a:latin typeface="+mn-ea"/>
              </a:rPr>
              <a:t>发送比特串</a:t>
            </a:r>
            <a:r>
              <a:rPr lang="en-US" altLang="zh-CN" b="1" dirty="0">
                <a:latin typeface="+mn-ea"/>
              </a:rPr>
              <a:t>110</a:t>
            </a:r>
            <a:endParaRPr lang="zh-CN" altLang="en-US" b="1" dirty="0">
              <a:latin typeface="+mn-ea"/>
            </a:endParaRPr>
          </a:p>
        </p:txBody>
      </p:sp>
      <p:grpSp>
        <p:nvGrpSpPr>
          <p:cNvPr id="188" name="组合 187">
            <a:extLst>
              <a:ext uri="{FF2B5EF4-FFF2-40B4-BE49-F238E27FC236}">
                <a16:creationId xmlns:a16="http://schemas.microsoft.com/office/drawing/2014/main" id="{FD813056-8C96-4ECC-9C66-D1751CA06A13}"/>
              </a:ext>
            </a:extLst>
          </p:cNvPr>
          <p:cNvGrpSpPr/>
          <p:nvPr/>
        </p:nvGrpSpPr>
        <p:grpSpPr>
          <a:xfrm>
            <a:off x="1019383" y="3744494"/>
            <a:ext cx="3211873" cy="428483"/>
            <a:chOff x="1019383" y="3744494"/>
            <a:chExt cx="3211873" cy="428483"/>
          </a:xfrm>
        </p:grpSpPr>
        <p:cxnSp>
          <p:nvCxnSpPr>
            <p:cNvPr id="184" name="直接箭头连接符 183">
              <a:extLst>
                <a:ext uri="{FF2B5EF4-FFF2-40B4-BE49-F238E27FC236}">
                  <a16:creationId xmlns:a16="http://schemas.microsoft.com/office/drawing/2014/main" id="{EB329559-0526-4CB7-A70F-3EA496FB4BB2}"/>
                </a:ext>
              </a:extLst>
            </p:cNvPr>
            <p:cNvCxnSpPr>
              <a:cxnSpLocks/>
              <a:endCxn id="24" idx="6"/>
            </p:cNvCxnSpPr>
            <p:nvPr/>
          </p:nvCxnSpPr>
          <p:spPr>
            <a:xfrm flipV="1">
              <a:off x="1281668" y="4164047"/>
              <a:ext cx="2949588" cy="8930"/>
            </a:xfrm>
            <a:prstGeom prst="straightConnector1">
              <a:avLst/>
            </a:prstGeom>
            <a:ln w="762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5F82E586-5C36-422C-A9F8-DE12EFD7FC4D}"/>
                </a:ext>
              </a:extLst>
            </p:cNvPr>
            <p:cNvSpPr txBox="1"/>
            <p:nvPr/>
          </p:nvSpPr>
          <p:spPr>
            <a:xfrm>
              <a:off x="1019383" y="3744494"/>
              <a:ext cx="2956635" cy="369332"/>
            </a:xfrm>
            <a:prstGeom prst="rect">
              <a:avLst/>
            </a:prstGeom>
            <a:noFill/>
          </p:spPr>
          <p:txBody>
            <a:bodyPr wrap="square" rtlCol="0">
              <a:spAutoFit/>
            </a:bodyPr>
            <a:lstStyle/>
            <a:p>
              <a:r>
                <a:rPr lang="zh-CN" altLang="en-US" b="1" dirty="0"/>
                <a:t>（</a:t>
              </a:r>
              <a:r>
                <a:rPr lang="en-US" altLang="zh-CN" b="1" dirty="0"/>
                <a:t>+2 0 0 -2 0 +2 -2 0 0 -2 +2 0</a:t>
              </a:r>
              <a:r>
                <a:rPr lang="zh-CN" altLang="en-US" b="1" dirty="0"/>
                <a:t>）</a:t>
              </a:r>
            </a:p>
          </p:txBody>
        </p:sp>
      </p:grpSp>
      <p:grpSp>
        <p:nvGrpSpPr>
          <p:cNvPr id="5" name="组合 4">
            <a:extLst>
              <a:ext uri="{FF2B5EF4-FFF2-40B4-BE49-F238E27FC236}">
                <a16:creationId xmlns:a16="http://schemas.microsoft.com/office/drawing/2014/main" id="{697C6377-052F-4524-A85C-0E1E28A22F85}"/>
              </a:ext>
            </a:extLst>
          </p:cNvPr>
          <p:cNvGrpSpPr/>
          <p:nvPr/>
        </p:nvGrpSpPr>
        <p:grpSpPr>
          <a:xfrm>
            <a:off x="6056282" y="2115303"/>
            <a:ext cx="6108568" cy="4184873"/>
            <a:chOff x="6056282" y="2115303"/>
            <a:chExt cx="6108568" cy="4184873"/>
          </a:xfrm>
        </p:grpSpPr>
        <p:sp>
          <p:nvSpPr>
            <p:cNvPr id="107" name="文本框 106">
              <a:extLst>
                <a:ext uri="{FF2B5EF4-FFF2-40B4-BE49-F238E27FC236}">
                  <a16:creationId xmlns:a16="http://schemas.microsoft.com/office/drawing/2014/main" id="{546C6443-DC3F-4349-B07D-C7FB00C6150F}"/>
                </a:ext>
              </a:extLst>
            </p:cNvPr>
            <p:cNvSpPr txBox="1"/>
            <p:nvPr/>
          </p:nvSpPr>
          <p:spPr>
            <a:xfrm>
              <a:off x="6227978" y="2115303"/>
              <a:ext cx="5659222" cy="646331"/>
            </a:xfrm>
            <a:prstGeom prst="rect">
              <a:avLst/>
            </a:prstGeom>
            <a:solidFill>
              <a:schemeClr val="accent1"/>
            </a:solidFill>
          </p:spPr>
          <p:txBody>
            <a:bodyPr wrap="square" rtlCol="0">
              <a:spAutoFit/>
            </a:bodyPr>
            <a:lstStyle/>
            <a:p>
              <a:r>
                <a:rPr lang="zh-CN" altLang="en-US" b="1" dirty="0">
                  <a:solidFill>
                    <a:schemeClr val="bg1"/>
                  </a:solidFill>
                  <a:latin typeface="+mn-ea"/>
                </a:rPr>
                <a:t>手机</a:t>
              </a:r>
              <a:r>
                <a:rPr lang="en-US" altLang="zh-CN" b="1" dirty="0">
                  <a:solidFill>
                    <a:schemeClr val="bg1"/>
                  </a:solidFill>
                  <a:latin typeface="+mn-ea"/>
                </a:rPr>
                <a:t>B</a:t>
              </a:r>
              <a:r>
                <a:rPr lang="zh-CN" altLang="en-US" b="1" dirty="0">
                  <a:solidFill>
                    <a:schemeClr val="bg1"/>
                  </a:solidFill>
                  <a:latin typeface="+mn-ea"/>
                </a:rPr>
                <a:t>收到基站发来的叠加后的信号，就用自己的码片向量与收到的叠加后的码片向量，做规格化内积运算：</a:t>
              </a:r>
            </a:p>
          </p:txBody>
        </p:sp>
        <p:sp>
          <p:nvSpPr>
            <p:cNvPr id="132" name="文本框 131">
              <a:extLst>
                <a:ext uri="{FF2B5EF4-FFF2-40B4-BE49-F238E27FC236}">
                  <a16:creationId xmlns:a16="http://schemas.microsoft.com/office/drawing/2014/main" id="{137A4466-37CA-4962-B991-B10A7BE3D77D}"/>
                </a:ext>
              </a:extLst>
            </p:cNvPr>
            <p:cNvSpPr txBox="1"/>
            <p:nvPr/>
          </p:nvSpPr>
          <p:spPr>
            <a:xfrm>
              <a:off x="6227978" y="5426539"/>
              <a:ext cx="5558671" cy="873637"/>
            </a:xfrm>
            <a:prstGeom prst="rect">
              <a:avLst/>
            </a:prstGeom>
            <a:noFill/>
          </p:spPr>
          <p:txBody>
            <a:bodyPr wrap="square">
              <a:spAutoFit/>
            </a:bodyPr>
            <a:lstStyle/>
            <a:p>
              <a:pPr>
                <a:lnSpc>
                  <a:spcPct val="150000"/>
                </a:lnSpc>
              </a:pPr>
              <a:r>
                <a:rPr lang="zh-CN" altLang="en-US" b="1" dirty="0"/>
                <a:t>根据运算结果可知：</a:t>
              </a:r>
              <a:endParaRPr lang="en-US" altLang="zh-CN" b="1" dirty="0"/>
            </a:p>
            <a:p>
              <a:pPr>
                <a:lnSpc>
                  <a:spcPct val="150000"/>
                </a:lnSpc>
              </a:pPr>
              <a:r>
                <a:rPr lang="zh-CN" altLang="en-US" b="1" dirty="0"/>
                <a:t>手机</a:t>
              </a:r>
              <a:r>
                <a:rPr lang="en-US" altLang="zh-CN" b="1" dirty="0"/>
                <a:t>B</a:t>
              </a:r>
              <a:r>
                <a:rPr lang="zh-CN" altLang="en-US" b="1" dirty="0"/>
                <a:t>收到基站发来的数据是比特串</a:t>
              </a:r>
              <a:r>
                <a:rPr lang="en-US" altLang="zh-CN" b="1" dirty="0"/>
                <a:t>110</a:t>
              </a:r>
              <a:r>
                <a:rPr lang="zh-CN" altLang="en-US" b="1" dirty="0"/>
                <a:t>。</a:t>
              </a:r>
            </a:p>
          </p:txBody>
        </p:sp>
        <mc:AlternateContent xmlns:mc="http://schemas.openxmlformats.org/markup-compatibility/2006" xmlns:a14="http://schemas.microsoft.com/office/drawing/2010/main">
          <mc:Choice Requires="a14">
            <p:sp>
              <p:nvSpPr>
                <p:cNvPr id="46" name="文本框 45">
                  <a:extLst>
                    <a:ext uri="{FF2B5EF4-FFF2-40B4-BE49-F238E27FC236}">
                      <a16:creationId xmlns:a16="http://schemas.microsoft.com/office/drawing/2014/main" id="{22615ED7-5167-4B60-8ECE-4116D26F62C5}"/>
                    </a:ext>
                  </a:extLst>
                </p:cNvPr>
                <p:cNvSpPr txBox="1"/>
                <p:nvPr/>
              </p:nvSpPr>
              <p:spPr>
                <a:xfrm>
                  <a:off x="6056282" y="3136029"/>
                  <a:ext cx="6108568" cy="2253502"/>
                </a:xfrm>
                <a:prstGeom prst="rect">
                  <a:avLst/>
                </a:prstGeom>
                <a:noFill/>
              </p:spPr>
              <p:txBody>
                <a:bodyPr wrap="square">
                  <a:spAutoFit/>
                </a:bodyPr>
                <a:lstStyle/>
                <a:p>
                  <a:pPr indent="127000" algn="just"/>
                  <a14:m>
                    <m:oMathPara xmlns:m="http://schemas.openxmlformats.org/officeDocument/2006/math">
                      <m:oMathParaPr>
                        <m:jc m:val="centerGroup"/>
                      </m:oMathParaPr>
                      <m:oMath xmlns:m="http://schemas.openxmlformats.org/officeDocument/2006/math">
                        <m:f>
                          <m:fPr>
                            <m:ctrlPr>
                              <a:rPr lang="zh-CN" altLang="zh-CN" sz="1800" b="1" i="1" kern="100" smtClean="0">
                                <a:effectLst/>
                                <a:latin typeface="Cambria Math" panose="02040503050406030204" pitchFamily="18" charset="0"/>
                                <a:ea typeface="Cambria Math" panose="02040503050406030204" pitchFamily="18" charset="0"/>
                                <a:cs typeface="Times New Roman" panose="02020603050405020304" pitchFamily="18" charset="0"/>
                              </a:rPr>
                            </m:ctrlPr>
                          </m:fPr>
                          <m:num>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zh-CN" altLang="en-US" sz="1800" b="1" i="1" kern="100">
                                    <a:effectLst/>
                                    <a:latin typeface="Cambria Math" panose="02040503050406030204" pitchFamily="18" charset="0"/>
                                    <a:ea typeface="微软雅黑" panose="020B0503020204020204" pitchFamily="34" charset="-122"/>
                                    <a:cs typeface="微软雅黑" panose="020B0503020204020204" pitchFamily="34" charset="-122"/>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𝟒</m:t>
                            </m:r>
                          </m:den>
                        </m:f>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oMath>
                    </m:oMathPara>
                  </a14:m>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r>
                    <a:rPr lang="en-US"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 </a:t>
                  </a:r>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14:m>
                    <m:oMathPara xmlns:m="http://schemas.openxmlformats.org/officeDocument/2006/math">
                      <m:oMathParaPr>
                        <m:jc m:val="centerGroup"/>
                      </m:oMathParaPr>
                      <m:oMath xmlns:m="http://schemas.openxmlformats.org/officeDocument/2006/math">
                        <m:f>
                          <m:f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zh-CN" altLang="en-US" sz="1800" b="1" i="1" kern="100">
                                    <a:effectLst/>
                                    <a:latin typeface="Cambria Math" panose="02040503050406030204" pitchFamily="18" charset="0"/>
                                    <a:ea typeface="微软雅黑" panose="020B0503020204020204" pitchFamily="34" charset="-122"/>
                                    <a:cs typeface="微软雅黑" panose="020B0503020204020204" pitchFamily="34" charset="-122"/>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num>
                          <m:den>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𝟒</m:t>
                            </m:r>
                          </m:den>
                        </m:f>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oMath>
                    </m:oMathPara>
                  </a14:m>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r>
                    <a:rPr lang="en-US"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 </a:t>
                  </a:r>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f>
                          <m:fPr>
                            <m:ctrlPr>
                              <a:rPr lang="zh-CN" altLang="zh-CN" b="1" i="1">
                                <a:effectLst/>
                                <a:latin typeface="Cambria Math" panose="02040503050406030204" pitchFamily="18" charset="0"/>
                                <a:ea typeface="Cambria Math" panose="02040503050406030204" pitchFamily="18" charset="0"/>
                              </a:rPr>
                            </m:ctrlPr>
                          </m:fPr>
                          <m:num>
                            <m:d>
                              <m:dPr>
                                <m:ctrlPr>
                                  <a:rPr lang="zh-CN" altLang="zh-CN" b="1" i="1">
                                    <a:effectLst/>
                                    <a:latin typeface="Cambria Math" panose="02040503050406030204" pitchFamily="18" charset="0"/>
                                    <a:ea typeface="Cambria Math" panose="02040503050406030204" pitchFamily="18" charset="0"/>
                                  </a:rPr>
                                </m:ctrlPr>
                              </m:dPr>
                              <m:e>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b="1" i="1">
                                    <a:effectLst/>
                                    <a:latin typeface="Cambria Math" panose="02040503050406030204" pitchFamily="18" charset="0"/>
                                    <a:ea typeface="Cambria Math" panose="02040503050406030204" pitchFamily="18" charset="0"/>
                                  </a:rPr>
                                </m:ctrlPr>
                              </m:dPr>
                              <m:e>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b="1" i="1">
                                    <a:effectLst/>
                                    <a:latin typeface="Cambria Math" panose="02040503050406030204" pitchFamily="18" charset="0"/>
                                    <a:ea typeface="Cambria Math" panose="02040503050406030204" pitchFamily="18" charset="0"/>
                                  </a:rPr>
                                </m:ctrlPr>
                              </m:dPr>
                              <m:e>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𝟐</m:t>
                                </m:r>
                              </m:e>
                            </m:d>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b="1" i="1">
                                    <a:effectLst/>
                                    <a:latin typeface="Cambria Math" panose="02040503050406030204" pitchFamily="18" charset="0"/>
                                    <a:ea typeface="Cambria Math" panose="02040503050406030204" pitchFamily="18" charset="0"/>
                                  </a:rPr>
                                </m:ctrlPr>
                              </m:dPr>
                              <m:e>
                                <m:r>
                                  <a:rPr lang="zh-CN" altLang="en-US" sz="1800" b="1" i="1">
                                    <a:effectLst/>
                                    <a:latin typeface="Cambria Math" panose="02040503050406030204" pitchFamily="18" charset="0"/>
                                    <a:ea typeface="微软雅黑" panose="020B0503020204020204" pitchFamily="34" charset="-122"/>
                                    <a:cs typeface="微软雅黑" panose="020B0503020204020204" pitchFamily="34" charset="-122"/>
                                  </a:rPr>
                                  <m:t>−</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𝟎</m:t>
                            </m:r>
                          </m:num>
                          <m:den>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𝟒</m:t>
                            </m:r>
                          </m:den>
                        </m:f>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m:t>
                        </m:r>
                        <m:r>
                          <a:rPr lang="zh-CN" altLang="en-US" sz="1800" b="1" i="1">
                            <a:effectLst/>
                            <a:latin typeface="Cambria Math" panose="02040503050406030204" pitchFamily="18" charset="0"/>
                            <a:ea typeface="微软雅黑" panose="020B0503020204020204" pitchFamily="34" charset="-122"/>
                            <a:cs typeface="微软雅黑" panose="020B0503020204020204" pitchFamily="34" charset="-122"/>
                          </a:rPr>
                          <m:t>−</m:t>
                        </m:r>
                        <m:r>
                          <a:rPr lang="en-US" altLang="zh-CN" sz="1800" b="1" i="1">
                            <a:effectLst/>
                            <a:latin typeface="Cambria Math" panose="02040503050406030204" pitchFamily="18" charset="0"/>
                            <a:ea typeface="宋体" panose="02010600030101010101" pitchFamily="2" charset="-122"/>
                            <a:cs typeface="Times New Roman" panose="02020603050405020304" pitchFamily="18" charset="0"/>
                          </a:rPr>
                          <m:t>𝟏</m:t>
                        </m:r>
                      </m:oMath>
                    </m:oMathPara>
                  </a14:m>
                  <a:endParaRPr lang="zh-CN" altLang="en-US" b="1" dirty="0"/>
                </a:p>
              </p:txBody>
            </p:sp>
          </mc:Choice>
          <mc:Fallback xmlns="">
            <p:sp>
              <p:nvSpPr>
                <p:cNvPr id="46" name="文本框 45">
                  <a:extLst>
                    <a:ext uri="{FF2B5EF4-FFF2-40B4-BE49-F238E27FC236}">
                      <a16:creationId xmlns:a16="http://schemas.microsoft.com/office/drawing/2014/main" id="{22615ED7-5167-4B60-8ECE-4116D26F62C5}"/>
                    </a:ext>
                  </a:extLst>
                </p:cNvPr>
                <p:cNvSpPr txBox="1">
                  <a:spLocks noRot="1" noChangeAspect="1" noMove="1" noResize="1" noEditPoints="1" noAdjustHandles="1" noChangeArrowheads="1" noChangeShapeType="1" noTextEdit="1"/>
                </p:cNvSpPr>
                <p:nvPr/>
              </p:nvSpPr>
              <p:spPr>
                <a:xfrm>
                  <a:off x="6056282" y="3136029"/>
                  <a:ext cx="6108568" cy="2253502"/>
                </a:xfrm>
                <a:prstGeom prst="rect">
                  <a:avLst/>
                </a:prstGeom>
                <a:blipFill>
                  <a:blip r:embed="rId7"/>
                  <a:stretch>
                    <a:fillRect/>
                  </a:stretch>
                </a:blipFill>
              </p:spPr>
              <p:txBody>
                <a:bodyPr/>
                <a:lstStyle/>
                <a:p>
                  <a:r>
                    <a:rPr lang="zh-CN" altLang="en-US">
                      <a:noFill/>
                    </a:rPr>
                    <a:t> </a:t>
                  </a:r>
                </a:p>
              </p:txBody>
            </p:sp>
          </mc:Fallback>
        </mc:AlternateContent>
      </p:grpSp>
    </p:spTree>
    <p:custDataLst>
      <p:tags r:id="rId1"/>
    </p:custDataLst>
    <p:extLst>
      <p:ext uri="{BB962C8B-B14F-4D97-AF65-F5344CB8AC3E}">
        <p14:creationId xmlns:p14="http://schemas.microsoft.com/office/powerpoint/2010/main" val="417823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091D71A9-AC72-4DE5-922B-568723BF6C42}"/>
              </a:ext>
            </a:extLst>
          </p:cNvPr>
          <p:cNvGrpSpPr/>
          <p:nvPr/>
        </p:nvGrpSpPr>
        <p:grpSpPr>
          <a:xfrm>
            <a:off x="2215256" y="2436047"/>
            <a:ext cx="3456000" cy="3456000"/>
            <a:chOff x="2215256" y="2294646"/>
            <a:chExt cx="3456000" cy="3456000"/>
          </a:xfrm>
        </p:grpSpPr>
        <p:sp>
          <p:nvSpPr>
            <p:cNvPr id="24" name="椭圆 23">
              <a:extLst>
                <a:ext uri="{FF2B5EF4-FFF2-40B4-BE49-F238E27FC236}">
                  <a16:creationId xmlns:a16="http://schemas.microsoft.com/office/drawing/2014/main" id="{9EF4F5C0-0EEB-46D2-8245-B44739A588DE}"/>
                </a:ext>
              </a:extLst>
            </p:cNvPr>
            <p:cNvSpPr/>
            <p:nvPr/>
          </p:nvSpPr>
          <p:spPr>
            <a:xfrm>
              <a:off x="3655256" y="3734646"/>
              <a:ext cx="576000" cy="57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1185F10C-38A2-4AB5-8BCB-9A104314ADE0}"/>
                </a:ext>
              </a:extLst>
            </p:cNvPr>
            <p:cNvSpPr/>
            <p:nvPr/>
          </p:nvSpPr>
          <p:spPr>
            <a:xfrm>
              <a:off x="3367256" y="3446646"/>
              <a:ext cx="1152000" cy="1152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09C4FFD3-2676-4458-A089-531284DCCE85}"/>
                </a:ext>
              </a:extLst>
            </p:cNvPr>
            <p:cNvSpPr/>
            <p:nvPr/>
          </p:nvSpPr>
          <p:spPr>
            <a:xfrm>
              <a:off x="3079256" y="3158646"/>
              <a:ext cx="1728000" cy="1728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C11469F7-3D3F-46E9-B123-CE07DC69DBC9}"/>
                </a:ext>
              </a:extLst>
            </p:cNvPr>
            <p:cNvSpPr/>
            <p:nvPr/>
          </p:nvSpPr>
          <p:spPr>
            <a:xfrm>
              <a:off x="2791256" y="2870646"/>
              <a:ext cx="2304000" cy="2304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8AE65ECC-D7F8-471D-AE52-864791CB20DF}"/>
                </a:ext>
              </a:extLst>
            </p:cNvPr>
            <p:cNvSpPr/>
            <p:nvPr/>
          </p:nvSpPr>
          <p:spPr>
            <a:xfrm>
              <a:off x="2503256" y="2582646"/>
              <a:ext cx="2880000" cy="2880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3FE1F5B-8FE0-44E4-A84B-6A0C66925D1F}"/>
                </a:ext>
              </a:extLst>
            </p:cNvPr>
            <p:cNvSpPr/>
            <p:nvPr/>
          </p:nvSpPr>
          <p:spPr>
            <a:xfrm>
              <a:off x="2215256" y="2294646"/>
              <a:ext cx="3456000" cy="3456000"/>
            </a:xfrm>
            <a:prstGeom prst="ellipse">
              <a:avLst/>
            </a:prstGeom>
            <a:noFill/>
            <a:ln w="63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矩形 32">
            <a:extLst>
              <a:ext uri="{FF2B5EF4-FFF2-40B4-BE49-F238E27FC236}">
                <a16:creationId xmlns:a16="http://schemas.microsoft.com/office/drawing/2014/main" id="{7EF8A3D9-CC2C-4BFD-84F1-FBA509FA81A4}"/>
              </a:ext>
            </a:extLst>
          </p:cNvPr>
          <p:cNvSpPr/>
          <p:nvPr/>
        </p:nvSpPr>
        <p:spPr>
          <a:xfrm>
            <a:off x="2215255" y="2436047"/>
            <a:ext cx="1728001" cy="345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grpSp>
        <p:nvGrpSpPr>
          <p:cNvPr id="2" name="组合 1">
            <a:extLst>
              <a:ext uri="{FF2B5EF4-FFF2-40B4-BE49-F238E27FC236}">
                <a16:creationId xmlns:a16="http://schemas.microsoft.com/office/drawing/2014/main" id="{F9E3FC8C-2D5C-431C-BE20-72FE3ED95974}"/>
              </a:ext>
            </a:extLst>
          </p:cNvPr>
          <p:cNvGrpSpPr/>
          <p:nvPr/>
        </p:nvGrpSpPr>
        <p:grpSpPr>
          <a:xfrm>
            <a:off x="319153" y="2611756"/>
            <a:ext cx="5344599" cy="3881366"/>
            <a:chOff x="319153" y="2470355"/>
            <a:chExt cx="5344599" cy="3881366"/>
          </a:xfrm>
        </p:grpSpPr>
        <p:pic>
          <p:nvPicPr>
            <p:cNvPr id="34" name="图形 33">
              <a:extLst>
                <a:ext uri="{FF2B5EF4-FFF2-40B4-BE49-F238E27FC236}">
                  <a16:creationId xmlns:a16="http://schemas.microsoft.com/office/drawing/2014/main" id="{3D01402E-AC58-48DF-9920-CBF6E63821C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9153" y="3837980"/>
              <a:ext cx="1124495" cy="2197877"/>
            </a:xfrm>
            <a:prstGeom prst="rect">
              <a:avLst/>
            </a:prstGeom>
          </p:spPr>
        </p:pic>
        <p:pic>
          <p:nvPicPr>
            <p:cNvPr id="35" name="图形 34">
              <a:extLst>
                <a:ext uri="{FF2B5EF4-FFF2-40B4-BE49-F238E27FC236}">
                  <a16:creationId xmlns:a16="http://schemas.microsoft.com/office/drawing/2014/main" id="{6E1EDD3B-B2CD-4860-B17B-34A40AE88C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2470355"/>
              <a:ext cx="483577" cy="906707"/>
            </a:xfrm>
            <a:prstGeom prst="rect">
              <a:avLst/>
            </a:prstGeom>
          </p:spPr>
        </p:pic>
        <p:pic>
          <p:nvPicPr>
            <p:cNvPr id="37" name="图形 36">
              <a:extLst>
                <a:ext uri="{FF2B5EF4-FFF2-40B4-BE49-F238E27FC236}">
                  <a16:creationId xmlns:a16="http://schemas.microsoft.com/office/drawing/2014/main" id="{034862CE-E8A9-4A2B-A4E9-41B5350274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80175" y="3569293"/>
              <a:ext cx="483577" cy="906707"/>
            </a:xfrm>
            <a:prstGeom prst="rect">
              <a:avLst/>
            </a:prstGeom>
          </p:spPr>
        </p:pic>
        <p:pic>
          <p:nvPicPr>
            <p:cNvPr id="39" name="图形 38">
              <a:extLst>
                <a:ext uri="{FF2B5EF4-FFF2-40B4-BE49-F238E27FC236}">
                  <a16:creationId xmlns:a16="http://schemas.microsoft.com/office/drawing/2014/main" id="{66CB8075-0B60-4AC2-B641-8DF146E3C2C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2764" y="4668232"/>
              <a:ext cx="483577" cy="906707"/>
            </a:xfrm>
            <a:prstGeom prst="rect">
              <a:avLst/>
            </a:prstGeom>
          </p:spPr>
        </p:pic>
        <p:sp>
          <p:nvSpPr>
            <p:cNvPr id="41" name="文本框 40">
              <a:extLst>
                <a:ext uri="{FF2B5EF4-FFF2-40B4-BE49-F238E27FC236}">
                  <a16:creationId xmlns:a16="http://schemas.microsoft.com/office/drawing/2014/main" id="{E132C6CD-FF47-4B3F-B99E-1D96939FB6E7}"/>
                </a:ext>
              </a:extLst>
            </p:cNvPr>
            <p:cNvSpPr txBox="1"/>
            <p:nvPr/>
          </p:nvSpPr>
          <p:spPr>
            <a:xfrm>
              <a:off x="3535406" y="2860466"/>
              <a:ext cx="860789" cy="369332"/>
            </a:xfrm>
            <a:prstGeom prst="rect">
              <a:avLst/>
            </a:prstGeom>
            <a:noFill/>
          </p:spPr>
          <p:txBody>
            <a:bodyPr wrap="square" rtlCol="0">
              <a:spAutoFit/>
            </a:bodyPr>
            <a:lstStyle/>
            <a:p>
              <a:r>
                <a:rPr lang="zh-CN" altLang="en-US" b="1" dirty="0">
                  <a:latin typeface="+mn-ea"/>
                </a:rPr>
                <a:t>手机</a:t>
              </a:r>
              <a:r>
                <a:rPr lang="en-US" altLang="zh-CN" b="1" dirty="0">
                  <a:latin typeface="+mn-ea"/>
                </a:rPr>
                <a:t>A</a:t>
              </a:r>
              <a:endParaRPr lang="zh-CN" altLang="en-US" b="1" dirty="0">
                <a:latin typeface="+mn-ea"/>
              </a:endParaRPr>
            </a:p>
          </p:txBody>
        </p:sp>
        <p:sp>
          <p:nvSpPr>
            <p:cNvPr id="42" name="文本框 41">
              <a:extLst>
                <a:ext uri="{FF2B5EF4-FFF2-40B4-BE49-F238E27FC236}">
                  <a16:creationId xmlns:a16="http://schemas.microsoft.com/office/drawing/2014/main" id="{A73AC9C3-C762-4B32-8396-0847FEE09CE4}"/>
                </a:ext>
              </a:extLst>
            </p:cNvPr>
            <p:cNvSpPr txBox="1"/>
            <p:nvPr/>
          </p:nvSpPr>
          <p:spPr>
            <a:xfrm>
              <a:off x="4513460" y="4019425"/>
              <a:ext cx="869796" cy="369332"/>
            </a:xfrm>
            <a:prstGeom prst="rect">
              <a:avLst/>
            </a:prstGeom>
            <a:noFill/>
          </p:spPr>
          <p:txBody>
            <a:bodyPr wrap="square" rtlCol="0">
              <a:spAutoFit/>
            </a:bodyPr>
            <a:lstStyle/>
            <a:p>
              <a:r>
                <a:rPr lang="zh-CN" altLang="en-US" b="1" dirty="0">
                  <a:latin typeface="+mn-ea"/>
                </a:rPr>
                <a:t>手机</a:t>
              </a:r>
              <a:r>
                <a:rPr lang="en-US" altLang="zh-CN" b="1" dirty="0">
                  <a:latin typeface="+mn-ea"/>
                </a:rPr>
                <a:t>B</a:t>
              </a:r>
              <a:endParaRPr lang="zh-CN" altLang="en-US" b="1" dirty="0">
                <a:latin typeface="+mn-ea"/>
              </a:endParaRPr>
            </a:p>
          </p:txBody>
        </p:sp>
        <p:sp>
          <p:nvSpPr>
            <p:cNvPr id="43" name="文本框 42">
              <a:extLst>
                <a:ext uri="{FF2B5EF4-FFF2-40B4-BE49-F238E27FC236}">
                  <a16:creationId xmlns:a16="http://schemas.microsoft.com/office/drawing/2014/main" id="{566815AC-8B01-4444-A04D-98CD8D3FC86E}"/>
                </a:ext>
              </a:extLst>
            </p:cNvPr>
            <p:cNvSpPr txBox="1"/>
            <p:nvPr/>
          </p:nvSpPr>
          <p:spPr>
            <a:xfrm>
              <a:off x="3544150" y="5150039"/>
              <a:ext cx="961150" cy="369332"/>
            </a:xfrm>
            <a:prstGeom prst="rect">
              <a:avLst/>
            </a:prstGeom>
            <a:noFill/>
          </p:spPr>
          <p:txBody>
            <a:bodyPr wrap="square" rtlCol="0">
              <a:spAutoFit/>
            </a:bodyPr>
            <a:lstStyle/>
            <a:p>
              <a:r>
                <a:rPr lang="zh-CN" altLang="en-US" b="1" dirty="0">
                  <a:latin typeface="+mn-ea"/>
                </a:rPr>
                <a:t>手机</a:t>
              </a:r>
              <a:r>
                <a:rPr lang="en-US" altLang="zh-CN" b="1" dirty="0">
                  <a:latin typeface="+mn-ea"/>
                </a:rPr>
                <a:t>C</a:t>
              </a:r>
              <a:endParaRPr lang="zh-CN" altLang="en-US" b="1" dirty="0">
                <a:latin typeface="+mn-ea"/>
              </a:endParaRPr>
            </a:p>
          </p:txBody>
        </p:sp>
        <p:sp>
          <p:nvSpPr>
            <p:cNvPr id="44" name="文本框 43">
              <a:extLst>
                <a:ext uri="{FF2B5EF4-FFF2-40B4-BE49-F238E27FC236}">
                  <a16:creationId xmlns:a16="http://schemas.microsoft.com/office/drawing/2014/main" id="{8137CD99-DD57-465D-A90C-BC6F9F1BEAC4}"/>
                </a:ext>
              </a:extLst>
            </p:cNvPr>
            <p:cNvSpPr txBox="1"/>
            <p:nvPr/>
          </p:nvSpPr>
          <p:spPr>
            <a:xfrm>
              <a:off x="537329" y="5982389"/>
              <a:ext cx="745151" cy="369332"/>
            </a:xfrm>
            <a:prstGeom prst="rect">
              <a:avLst/>
            </a:prstGeom>
            <a:noFill/>
          </p:spPr>
          <p:txBody>
            <a:bodyPr wrap="square" rtlCol="0">
              <a:spAutoFit/>
            </a:bodyPr>
            <a:lstStyle/>
            <a:p>
              <a:pPr algn="ctr"/>
              <a:r>
                <a:rPr lang="zh-CN" altLang="en-US" b="1" dirty="0">
                  <a:latin typeface="+mn-ea"/>
                </a:rPr>
                <a:t>基站</a:t>
              </a:r>
            </a:p>
          </p:txBody>
        </p:sp>
      </p:grpSp>
      <p:sp>
        <p:nvSpPr>
          <p:cNvPr id="45" name="文本框 44">
            <a:extLst>
              <a:ext uri="{FF2B5EF4-FFF2-40B4-BE49-F238E27FC236}">
                <a16:creationId xmlns:a16="http://schemas.microsoft.com/office/drawing/2014/main" id="{598FEAC3-4A7C-4B08-96DA-4583A34DD0B4}"/>
              </a:ext>
            </a:extLst>
          </p:cNvPr>
          <p:cNvSpPr txBox="1"/>
          <p:nvPr/>
        </p:nvSpPr>
        <p:spPr>
          <a:xfrm>
            <a:off x="264272" y="2713898"/>
            <a:ext cx="2843313" cy="369332"/>
          </a:xfrm>
          <a:prstGeom prst="rect">
            <a:avLst/>
          </a:prstGeom>
          <a:noFill/>
        </p:spPr>
        <p:txBody>
          <a:bodyPr wrap="square" rtlCol="0">
            <a:spAutoFit/>
          </a:bodyPr>
          <a:lstStyle/>
          <a:p>
            <a:r>
              <a:rPr lang="zh-CN" altLang="en-US" b="1" dirty="0">
                <a:latin typeface="+mn-ea"/>
              </a:rPr>
              <a:t>知道各手机的码片序列</a:t>
            </a:r>
          </a:p>
        </p:txBody>
      </p:sp>
      <p:sp>
        <p:nvSpPr>
          <p:cNvPr id="57" name="文本框 56">
            <a:extLst>
              <a:ext uri="{FF2B5EF4-FFF2-40B4-BE49-F238E27FC236}">
                <a16:creationId xmlns:a16="http://schemas.microsoft.com/office/drawing/2014/main" id="{91897867-6928-44C6-BD06-246C662AD1E9}"/>
              </a:ext>
            </a:extLst>
          </p:cNvPr>
          <p:cNvSpPr txBox="1"/>
          <p:nvPr/>
        </p:nvSpPr>
        <p:spPr>
          <a:xfrm>
            <a:off x="3367256" y="2315660"/>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58" name="文本框 57">
            <a:extLst>
              <a:ext uri="{FF2B5EF4-FFF2-40B4-BE49-F238E27FC236}">
                <a16:creationId xmlns:a16="http://schemas.microsoft.com/office/drawing/2014/main" id="{C698778D-2157-4B2A-9DD9-9FA6015AD241}"/>
              </a:ext>
            </a:extLst>
          </p:cNvPr>
          <p:cNvSpPr txBox="1"/>
          <p:nvPr/>
        </p:nvSpPr>
        <p:spPr>
          <a:xfrm>
            <a:off x="4305441" y="4556726"/>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59" name="文本框 58">
            <a:extLst>
              <a:ext uri="{FF2B5EF4-FFF2-40B4-BE49-F238E27FC236}">
                <a16:creationId xmlns:a16="http://schemas.microsoft.com/office/drawing/2014/main" id="{ECDA8935-AD6B-48AF-AA90-0B987FB620A6}"/>
              </a:ext>
            </a:extLst>
          </p:cNvPr>
          <p:cNvSpPr txBox="1"/>
          <p:nvPr/>
        </p:nvSpPr>
        <p:spPr>
          <a:xfrm>
            <a:off x="3367256" y="5773744"/>
            <a:ext cx="1988546" cy="369332"/>
          </a:xfrm>
          <a:prstGeom prst="rect">
            <a:avLst/>
          </a:prstGeom>
          <a:noFill/>
        </p:spPr>
        <p:txBody>
          <a:bodyPr wrap="square" rtlCol="0">
            <a:spAutoFit/>
          </a:bodyPr>
          <a:lstStyle/>
          <a:p>
            <a:r>
              <a:rPr lang="zh-CN" altLang="en-US" b="1" dirty="0">
                <a:latin typeface="+mn-ea"/>
              </a:rPr>
              <a:t>（</a:t>
            </a:r>
            <a:r>
              <a:rPr lang="en-US" altLang="zh-CN" b="1" dirty="0">
                <a:latin typeface="+mn-ea"/>
              </a:rPr>
              <a:t>+1 +1 +1 +1</a:t>
            </a:r>
            <a:r>
              <a:rPr lang="zh-CN" altLang="en-US" b="1" dirty="0">
                <a:latin typeface="+mn-ea"/>
              </a:rPr>
              <a:t>）</a:t>
            </a:r>
          </a:p>
        </p:txBody>
      </p:sp>
      <p:sp>
        <p:nvSpPr>
          <p:cNvPr id="60" name="文本框 59">
            <a:extLst>
              <a:ext uri="{FF2B5EF4-FFF2-40B4-BE49-F238E27FC236}">
                <a16:creationId xmlns:a16="http://schemas.microsoft.com/office/drawing/2014/main" id="{E426CC0E-9944-40F1-8542-AB007D1603F3}"/>
              </a:ext>
            </a:extLst>
          </p:cNvPr>
          <p:cNvSpPr txBox="1"/>
          <p:nvPr/>
        </p:nvSpPr>
        <p:spPr>
          <a:xfrm>
            <a:off x="264272" y="3040033"/>
            <a:ext cx="2700930"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A</a:t>
            </a:r>
            <a:r>
              <a:rPr lang="zh-CN" altLang="en-US" b="1" dirty="0">
                <a:latin typeface="+mn-ea"/>
              </a:rPr>
              <a:t>发送比特串</a:t>
            </a:r>
            <a:r>
              <a:rPr lang="en-US" altLang="zh-CN" b="1" dirty="0">
                <a:latin typeface="+mn-ea"/>
              </a:rPr>
              <a:t>101</a:t>
            </a:r>
            <a:endParaRPr lang="zh-CN" altLang="en-US" b="1" dirty="0">
              <a:latin typeface="+mn-ea"/>
            </a:endParaRPr>
          </a:p>
        </p:txBody>
      </p:sp>
      <p:sp>
        <p:nvSpPr>
          <p:cNvPr id="61" name="文本框 60">
            <a:extLst>
              <a:ext uri="{FF2B5EF4-FFF2-40B4-BE49-F238E27FC236}">
                <a16:creationId xmlns:a16="http://schemas.microsoft.com/office/drawing/2014/main" id="{0B2CC7DA-BBF0-4018-B3A0-5E6143A4F959}"/>
              </a:ext>
            </a:extLst>
          </p:cNvPr>
          <p:cNvSpPr txBox="1"/>
          <p:nvPr/>
        </p:nvSpPr>
        <p:spPr>
          <a:xfrm>
            <a:off x="256768" y="3361081"/>
            <a:ext cx="2700930" cy="369332"/>
          </a:xfrm>
          <a:prstGeom prst="rect">
            <a:avLst/>
          </a:prstGeom>
          <a:noFill/>
        </p:spPr>
        <p:txBody>
          <a:bodyPr wrap="square" rtlCol="0">
            <a:spAutoFit/>
          </a:bodyPr>
          <a:lstStyle/>
          <a:p>
            <a:r>
              <a:rPr lang="zh-CN" altLang="en-US" b="1" dirty="0">
                <a:latin typeface="+mn-ea"/>
              </a:rPr>
              <a:t>给手机</a:t>
            </a:r>
            <a:r>
              <a:rPr lang="en-US" altLang="zh-CN" b="1" dirty="0">
                <a:latin typeface="+mn-ea"/>
              </a:rPr>
              <a:t>B</a:t>
            </a:r>
            <a:r>
              <a:rPr lang="zh-CN" altLang="en-US" b="1" dirty="0">
                <a:latin typeface="+mn-ea"/>
              </a:rPr>
              <a:t>发送比特串</a:t>
            </a:r>
            <a:r>
              <a:rPr lang="en-US" altLang="zh-CN" b="1" dirty="0">
                <a:latin typeface="+mn-ea"/>
              </a:rPr>
              <a:t>110</a:t>
            </a:r>
            <a:endParaRPr lang="zh-CN" altLang="en-US" b="1" dirty="0">
              <a:latin typeface="+mn-ea"/>
            </a:endParaRPr>
          </a:p>
        </p:txBody>
      </p:sp>
      <p:grpSp>
        <p:nvGrpSpPr>
          <p:cNvPr id="188" name="组合 187">
            <a:extLst>
              <a:ext uri="{FF2B5EF4-FFF2-40B4-BE49-F238E27FC236}">
                <a16:creationId xmlns:a16="http://schemas.microsoft.com/office/drawing/2014/main" id="{FD813056-8C96-4ECC-9C66-D1751CA06A13}"/>
              </a:ext>
            </a:extLst>
          </p:cNvPr>
          <p:cNvGrpSpPr/>
          <p:nvPr/>
        </p:nvGrpSpPr>
        <p:grpSpPr>
          <a:xfrm>
            <a:off x="1019383" y="3744494"/>
            <a:ext cx="3211873" cy="428483"/>
            <a:chOff x="1019383" y="3744494"/>
            <a:chExt cx="3211873" cy="428483"/>
          </a:xfrm>
        </p:grpSpPr>
        <p:cxnSp>
          <p:nvCxnSpPr>
            <p:cNvPr id="184" name="直接箭头连接符 183">
              <a:extLst>
                <a:ext uri="{FF2B5EF4-FFF2-40B4-BE49-F238E27FC236}">
                  <a16:creationId xmlns:a16="http://schemas.microsoft.com/office/drawing/2014/main" id="{EB329559-0526-4CB7-A70F-3EA496FB4BB2}"/>
                </a:ext>
              </a:extLst>
            </p:cNvPr>
            <p:cNvCxnSpPr>
              <a:cxnSpLocks/>
              <a:endCxn id="24" idx="6"/>
            </p:cNvCxnSpPr>
            <p:nvPr/>
          </p:nvCxnSpPr>
          <p:spPr>
            <a:xfrm flipV="1">
              <a:off x="1281668" y="4164047"/>
              <a:ext cx="2949588" cy="8930"/>
            </a:xfrm>
            <a:prstGeom prst="straightConnector1">
              <a:avLst/>
            </a:prstGeom>
            <a:ln w="762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5F82E586-5C36-422C-A9F8-DE12EFD7FC4D}"/>
                </a:ext>
              </a:extLst>
            </p:cNvPr>
            <p:cNvSpPr txBox="1"/>
            <p:nvPr/>
          </p:nvSpPr>
          <p:spPr>
            <a:xfrm>
              <a:off x="1019383" y="3744494"/>
              <a:ext cx="2956635" cy="369332"/>
            </a:xfrm>
            <a:prstGeom prst="rect">
              <a:avLst/>
            </a:prstGeom>
            <a:noFill/>
          </p:spPr>
          <p:txBody>
            <a:bodyPr wrap="square" rtlCol="0">
              <a:spAutoFit/>
            </a:bodyPr>
            <a:lstStyle/>
            <a:p>
              <a:r>
                <a:rPr lang="zh-CN" altLang="en-US" b="1" dirty="0"/>
                <a:t>（</a:t>
              </a:r>
              <a:r>
                <a:rPr lang="en-US" altLang="zh-CN" b="1" dirty="0"/>
                <a:t>+2 0 0 -2 0 +2 -2 0 0 -2 +2 0</a:t>
              </a:r>
              <a:r>
                <a:rPr lang="zh-CN" altLang="en-US" b="1" dirty="0"/>
                <a:t>）</a:t>
              </a:r>
            </a:p>
          </p:txBody>
        </p:sp>
      </p:grpSp>
      <p:grpSp>
        <p:nvGrpSpPr>
          <p:cNvPr id="7" name="组合 6">
            <a:extLst>
              <a:ext uri="{FF2B5EF4-FFF2-40B4-BE49-F238E27FC236}">
                <a16:creationId xmlns:a16="http://schemas.microsoft.com/office/drawing/2014/main" id="{50BCE5C7-46D7-48B5-B84E-DA083E952971}"/>
              </a:ext>
            </a:extLst>
          </p:cNvPr>
          <p:cNvGrpSpPr/>
          <p:nvPr/>
        </p:nvGrpSpPr>
        <p:grpSpPr>
          <a:xfrm>
            <a:off x="6010022" y="2115303"/>
            <a:ext cx="6108568" cy="3769375"/>
            <a:chOff x="6028876" y="2115303"/>
            <a:chExt cx="6108568" cy="3769375"/>
          </a:xfrm>
        </p:grpSpPr>
        <p:sp>
          <p:nvSpPr>
            <p:cNvPr id="107" name="文本框 106">
              <a:extLst>
                <a:ext uri="{FF2B5EF4-FFF2-40B4-BE49-F238E27FC236}">
                  <a16:creationId xmlns:a16="http://schemas.microsoft.com/office/drawing/2014/main" id="{546C6443-DC3F-4349-B07D-C7FB00C6150F}"/>
                </a:ext>
              </a:extLst>
            </p:cNvPr>
            <p:cNvSpPr txBox="1"/>
            <p:nvPr/>
          </p:nvSpPr>
          <p:spPr>
            <a:xfrm>
              <a:off x="6227978" y="2115303"/>
              <a:ext cx="5659222" cy="646331"/>
            </a:xfrm>
            <a:prstGeom prst="rect">
              <a:avLst/>
            </a:prstGeom>
            <a:solidFill>
              <a:schemeClr val="accent1"/>
            </a:solidFill>
          </p:spPr>
          <p:txBody>
            <a:bodyPr wrap="square" rtlCol="0">
              <a:spAutoFit/>
            </a:bodyPr>
            <a:lstStyle/>
            <a:p>
              <a:r>
                <a:rPr lang="zh-CN" altLang="en-US" b="1" dirty="0">
                  <a:solidFill>
                    <a:schemeClr val="bg1"/>
                  </a:solidFill>
                  <a:latin typeface="+mn-ea"/>
                </a:rPr>
                <a:t>手机</a:t>
              </a:r>
              <a:r>
                <a:rPr lang="en-US" altLang="zh-CN" b="1" dirty="0">
                  <a:solidFill>
                    <a:schemeClr val="bg1"/>
                  </a:solidFill>
                  <a:latin typeface="+mn-ea"/>
                </a:rPr>
                <a:t>C</a:t>
              </a:r>
              <a:r>
                <a:rPr lang="zh-CN" altLang="en-US" b="1" dirty="0">
                  <a:solidFill>
                    <a:schemeClr val="bg1"/>
                  </a:solidFill>
                  <a:latin typeface="+mn-ea"/>
                </a:rPr>
                <a:t>收到基站发来的叠加后的信号，就用自己的码片向量与收到的叠加后的码片向量，做规格化内积运算：</a:t>
              </a:r>
            </a:p>
          </p:txBody>
        </p:sp>
        <p:sp>
          <p:nvSpPr>
            <p:cNvPr id="132" name="文本框 131">
              <a:extLst>
                <a:ext uri="{FF2B5EF4-FFF2-40B4-BE49-F238E27FC236}">
                  <a16:creationId xmlns:a16="http://schemas.microsoft.com/office/drawing/2014/main" id="{137A4466-37CA-4962-B991-B10A7BE3D77D}"/>
                </a:ext>
              </a:extLst>
            </p:cNvPr>
            <p:cNvSpPr txBox="1"/>
            <p:nvPr/>
          </p:nvSpPr>
          <p:spPr>
            <a:xfrm>
              <a:off x="6227978" y="5426539"/>
              <a:ext cx="5558671" cy="458139"/>
            </a:xfrm>
            <a:prstGeom prst="rect">
              <a:avLst/>
            </a:prstGeom>
            <a:noFill/>
          </p:spPr>
          <p:txBody>
            <a:bodyPr wrap="square">
              <a:spAutoFit/>
            </a:bodyPr>
            <a:lstStyle/>
            <a:p>
              <a:pPr>
                <a:lnSpc>
                  <a:spcPct val="150000"/>
                </a:lnSpc>
              </a:pPr>
              <a:r>
                <a:rPr lang="zh-CN" altLang="en-US" b="1" dirty="0"/>
                <a:t>根据运算结果可知，基站没有给手机</a:t>
              </a:r>
              <a:r>
                <a:rPr lang="en-US" altLang="zh-CN" b="1" dirty="0"/>
                <a:t>C</a:t>
              </a:r>
              <a:r>
                <a:rPr lang="zh-CN" altLang="en-US" b="1" dirty="0"/>
                <a:t>发送数据。</a:t>
              </a:r>
            </a:p>
          </p:txBody>
        </p:sp>
        <mc:AlternateContent xmlns:mc="http://schemas.openxmlformats.org/markup-compatibility/2006" xmlns:a14="http://schemas.microsoft.com/office/drawing/2010/main">
          <mc:Choice Requires="a14">
            <p:sp>
              <p:nvSpPr>
                <p:cNvPr id="47" name="文本框 46">
                  <a:extLst>
                    <a:ext uri="{FF2B5EF4-FFF2-40B4-BE49-F238E27FC236}">
                      <a16:creationId xmlns:a16="http://schemas.microsoft.com/office/drawing/2014/main" id="{014AE64C-DE1D-4460-958E-80A4D0755B27}"/>
                    </a:ext>
                  </a:extLst>
                </p:cNvPr>
                <p:cNvSpPr txBox="1"/>
                <p:nvPr/>
              </p:nvSpPr>
              <p:spPr>
                <a:xfrm>
                  <a:off x="6028876" y="3121767"/>
                  <a:ext cx="6108568" cy="2253502"/>
                </a:xfrm>
                <a:prstGeom prst="rect">
                  <a:avLst/>
                </a:prstGeom>
                <a:noFill/>
              </p:spPr>
              <p:txBody>
                <a:bodyPr wrap="square">
                  <a:spAutoFit/>
                </a:bodyPr>
                <a:lstStyle/>
                <a:p>
                  <a:pPr indent="127000" algn="just"/>
                  <a14:m>
                    <m:oMathPara xmlns:m="http://schemas.openxmlformats.org/officeDocument/2006/math">
                      <m:oMathParaPr>
                        <m:jc m:val="centerGroup"/>
                      </m:oMathParaPr>
                      <m:oMath xmlns:m="http://schemas.openxmlformats.org/officeDocument/2006/math">
                        <m:f>
                          <m:fPr>
                            <m:ctrlPr>
                              <a:rPr lang="zh-CN" altLang="zh-CN" sz="1800" b="1" i="1" kern="100" smtClean="0">
                                <a:effectLst/>
                                <a:latin typeface="Cambria Math" panose="02040503050406030204" pitchFamily="18" charset="0"/>
                                <a:ea typeface="Cambria Math" panose="02040503050406030204" pitchFamily="18" charset="0"/>
                                <a:cs typeface="Times New Roman" panose="02020603050405020304" pitchFamily="18" charset="0"/>
                              </a:rPr>
                            </m:ctrlPr>
                          </m:fPr>
                          <m:num>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微软雅黑" panose="020B0503020204020204" pitchFamily="34" charset="-122"/>
                                    <a:cs typeface="微软雅黑" panose="020B0503020204020204" pitchFamily="34" charset="-122"/>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𝟒</m:t>
                            </m:r>
                          </m:den>
                        </m:f>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oMath>
                    </m:oMathPara>
                  </a14:m>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r>
                    <a:rPr lang="en-US"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 </a:t>
                  </a:r>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14:m>
                    <m:oMathPara xmlns:m="http://schemas.openxmlformats.org/officeDocument/2006/math">
                      <m:oMathParaPr>
                        <m:jc m:val="centerGroup"/>
                      </m:oMathParaPr>
                      <m:oMath xmlns:m="http://schemas.openxmlformats.org/officeDocument/2006/math">
                        <m:f>
                          <m:f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微软雅黑" panose="020B0503020204020204" pitchFamily="34" charset="-122"/>
                                    <a:cs typeface="微软雅黑" panose="020B0503020204020204" pitchFamily="34" charset="-122"/>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num>
                          <m:den>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𝟒</m:t>
                            </m:r>
                          </m:den>
                        </m:f>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oMath>
                    </m:oMathPara>
                  </a14:m>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r>
                    <a:rPr lang="en-US"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 </a:t>
                  </a:r>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127000" algn="just"/>
                  <a14:m>
                    <m:oMathPara xmlns:m="http://schemas.openxmlformats.org/officeDocument/2006/math">
                      <m:oMathParaPr>
                        <m:jc m:val="centerGroup"/>
                      </m:oMathParaPr>
                      <m:oMath xmlns:m="http://schemas.openxmlformats.org/officeDocument/2006/math">
                        <m:f>
                          <m:f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fPr>
                          <m:num>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b="1" i="1" kern="100">
                                    <a:effectLst/>
                                    <a:latin typeface="Cambria Math" panose="02040503050406030204" pitchFamily="18" charset="0"/>
                                    <a:ea typeface="微软雅黑" panose="020B0503020204020204" pitchFamily="34" charset="-122"/>
                                    <a:cs typeface="微软雅黑" panose="020B0503020204020204" pitchFamily="34" charset="-122"/>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e>
                            </m:d>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𝟐</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𝟏</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num>
                          <m:den>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𝟒</m:t>
                            </m:r>
                          </m:den>
                        </m:f>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1" i="1" kern="100">
                            <a:effectLst/>
                            <a:latin typeface="Cambria Math" panose="02040503050406030204" pitchFamily="18" charset="0"/>
                            <a:ea typeface="宋体" panose="02010600030101010101" pitchFamily="2" charset="-122"/>
                            <a:cs typeface="Times New Roman" panose="02020603050405020304" pitchFamily="18" charset="0"/>
                          </a:rPr>
                          <m:t>𝟎</m:t>
                        </m:r>
                      </m:oMath>
                    </m:oMathPara>
                  </a14:m>
                  <a:endPar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xmlns="">
            <p:sp>
              <p:nvSpPr>
                <p:cNvPr id="47" name="文本框 46">
                  <a:extLst>
                    <a:ext uri="{FF2B5EF4-FFF2-40B4-BE49-F238E27FC236}">
                      <a16:creationId xmlns:a16="http://schemas.microsoft.com/office/drawing/2014/main" id="{014AE64C-DE1D-4460-958E-80A4D0755B27}"/>
                    </a:ext>
                  </a:extLst>
                </p:cNvPr>
                <p:cNvSpPr txBox="1">
                  <a:spLocks noRot="1" noChangeAspect="1" noMove="1" noResize="1" noEditPoints="1" noAdjustHandles="1" noChangeArrowheads="1" noChangeShapeType="1" noTextEdit="1"/>
                </p:cNvSpPr>
                <p:nvPr/>
              </p:nvSpPr>
              <p:spPr>
                <a:xfrm>
                  <a:off x="6028876" y="3121767"/>
                  <a:ext cx="6108568" cy="2253502"/>
                </a:xfrm>
                <a:prstGeom prst="rect">
                  <a:avLst/>
                </a:prstGeom>
                <a:blipFill>
                  <a:blip r:embed="rId7"/>
                  <a:stretch>
                    <a:fillRect/>
                  </a:stretch>
                </a:blipFill>
              </p:spPr>
              <p:txBody>
                <a:bodyPr/>
                <a:lstStyle/>
                <a:p>
                  <a:r>
                    <a:rPr lang="zh-CN" altLang="en-US">
                      <a:noFill/>
                    </a:rPr>
                    <a:t> </a:t>
                  </a:r>
                </a:p>
              </p:txBody>
            </p:sp>
          </mc:Fallback>
        </mc:AlternateContent>
      </p:grpSp>
    </p:spTree>
    <p:custDataLst>
      <p:tags r:id="rId1"/>
    </p:custDataLst>
    <p:extLst>
      <p:ext uri="{BB962C8B-B14F-4D97-AF65-F5344CB8AC3E}">
        <p14:creationId xmlns:p14="http://schemas.microsoft.com/office/powerpoint/2010/main" val="16921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6" name="矩形 5">
            <a:extLst>
              <a:ext uri="{FF2B5EF4-FFF2-40B4-BE49-F238E27FC236}">
                <a16:creationId xmlns:a16="http://schemas.microsoft.com/office/drawing/2014/main" id="{FE7FE1AB-F470-4BBA-9591-589B782DA124}"/>
              </a:ext>
            </a:extLst>
          </p:cNvPr>
          <p:cNvSpPr/>
          <p:nvPr/>
        </p:nvSpPr>
        <p:spPr>
          <a:xfrm>
            <a:off x="10499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37652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48045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9195701" y="1351304"/>
            <a:ext cx="1988545" cy="48692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sp>
        <p:nvSpPr>
          <p:cNvPr id="13" name="矩形 12">
            <a:extLst>
              <a:ext uri="{FF2B5EF4-FFF2-40B4-BE49-F238E27FC236}">
                <a16:creationId xmlns:a16="http://schemas.microsoft.com/office/drawing/2014/main" id="{8ED58F69-FE55-4915-8C3C-7041DA0C91E6}"/>
              </a:ext>
            </a:extLst>
          </p:cNvPr>
          <p:cNvSpPr/>
          <p:nvPr/>
        </p:nvSpPr>
        <p:spPr>
          <a:xfrm>
            <a:off x="9195701" y="1351304"/>
            <a:ext cx="1988545" cy="486923"/>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grpSp>
        <p:nvGrpSpPr>
          <p:cNvPr id="5" name="组合 4">
            <a:extLst>
              <a:ext uri="{FF2B5EF4-FFF2-40B4-BE49-F238E27FC236}">
                <a16:creationId xmlns:a16="http://schemas.microsoft.com/office/drawing/2014/main" id="{24A02B4E-26F1-4CC1-9AEE-A6F02E1EAE41}"/>
              </a:ext>
            </a:extLst>
          </p:cNvPr>
          <p:cNvGrpSpPr/>
          <p:nvPr/>
        </p:nvGrpSpPr>
        <p:grpSpPr>
          <a:xfrm>
            <a:off x="838071" y="2040121"/>
            <a:ext cx="10879446" cy="1077127"/>
            <a:chOff x="838071" y="2040121"/>
            <a:chExt cx="10879446" cy="1077127"/>
          </a:xfrm>
        </p:grpSpPr>
        <p:sp>
          <p:nvSpPr>
            <p:cNvPr id="46" name="文本框 45">
              <a:extLst>
                <a:ext uri="{FF2B5EF4-FFF2-40B4-BE49-F238E27FC236}">
                  <a16:creationId xmlns:a16="http://schemas.microsoft.com/office/drawing/2014/main" id="{7FBBAB87-34E7-4EB0-999F-A93FCB52AAA1}"/>
                </a:ext>
              </a:extLst>
            </p:cNvPr>
            <p:cNvSpPr txBox="1"/>
            <p:nvPr/>
          </p:nvSpPr>
          <p:spPr>
            <a:xfrm>
              <a:off x="838071" y="2040121"/>
              <a:ext cx="10879446" cy="646331"/>
            </a:xfrm>
            <a:prstGeom prst="rect">
              <a:avLst/>
            </a:prstGeom>
            <a:noFill/>
          </p:spPr>
          <p:txBody>
            <a:bodyPr wrap="square">
              <a:spAutoFit/>
            </a:bodyPr>
            <a:lstStyle/>
            <a:p>
              <a:r>
                <a:rPr lang="en-US" altLang="zh-CN" b="1" dirty="0">
                  <a:latin typeface="Arial Narrow" panose="020B0606020202030204" pitchFamily="34" charset="0"/>
                </a:rPr>
                <a:t>【2014</a:t>
              </a:r>
              <a:r>
                <a:rPr lang="zh-CN" altLang="en-US" b="1" dirty="0">
                  <a:latin typeface="Arial Narrow" panose="020B0606020202030204" pitchFamily="34" charset="0"/>
                </a:rPr>
                <a:t>年 题</a:t>
              </a:r>
              <a:r>
                <a:rPr lang="en-US" altLang="zh-CN" b="1" dirty="0">
                  <a:latin typeface="Arial Narrow" panose="020B0606020202030204" pitchFamily="34" charset="0"/>
                </a:rPr>
                <a:t>37】</a:t>
              </a:r>
              <a:r>
                <a:rPr lang="zh-CN" altLang="en-US" b="1" dirty="0">
                  <a:latin typeface="Arial Narrow" panose="020B0606020202030204" pitchFamily="34" charset="0"/>
                </a:rPr>
                <a:t>站点A、B、C通过CDMA共享链路，A、B、C的码片序列分别是(1,1,1,1)、(1,-1,1,-1)和(1,1,-1,-1)。</a:t>
              </a:r>
              <a:endParaRPr lang="en-US" altLang="zh-CN" b="1" dirty="0">
                <a:latin typeface="Arial Narrow" panose="020B0606020202030204" pitchFamily="34" charset="0"/>
              </a:endParaRPr>
            </a:p>
            <a:p>
              <a:r>
                <a:rPr lang="en-US" altLang="zh-CN" b="1" dirty="0">
                  <a:latin typeface="Arial Narrow" panose="020B0606020202030204" pitchFamily="34" charset="0"/>
                </a:rPr>
                <a:t>                              </a:t>
              </a:r>
              <a:r>
                <a:rPr lang="zh-CN" altLang="en-US" b="1" dirty="0">
                  <a:latin typeface="Arial Narrow" panose="020B0606020202030204" pitchFamily="34" charset="0"/>
                </a:rPr>
                <a:t>若C从链路上收到的序列是(2,0,2,0,0,-2,0,-2,0,2,0,2)，则C收到A发送的数据是（      ）。</a:t>
              </a:r>
            </a:p>
          </p:txBody>
        </p:sp>
        <p:sp>
          <p:nvSpPr>
            <p:cNvPr id="48" name="文本框 47">
              <a:extLst>
                <a:ext uri="{FF2B5EF4-FFF2-40B4-BE49-F238E27FC236}">
                  <a16:creationId xmlns:a16="http://schemas.microsoft.com/office/drawing/2014/main" id="{E76DE330-55FA-47A1-8206-B06A6523D169}"/>
                </a:ext>
              </a:extLst>
            </p:cNvPr>
            <p:cNvSpPr txBox="1"/>
            <p:nvPr/>
          </p:nvSpPr>
          <p:spPr>
            <a:xfrm>
              <a:off x="2416837" y="2747916"/>
              <a:ext cx="807129" cy="369332"/>
            </a:xfrm>
            <a:prstGeom prst="rect">
              <a:avLst/>
            </a:prstGeom>
            <a:noFill/>
          </p:spPr>
          <p:txBody>
            <a:bodyPr wrap="square">
              <a:spAutoFit/>
            </a:bodyPr>
            <a:lstStyle/>
            <a:p>
              <a:r>
                <a:rPr lang="en-US" altLang="zh-CN" b="1" dirty="0">
                  <a:latin typeface="Arial Narrow" panose="020B0606020202030204" pitchFamily="34" charset="0"/>
                </a:rPr>
                <a:t>A. 000</a:t>
              </a:r>
              <a:endParaRPr lang="zh-CN" altLang="en-US" b="1" dirty="0">
                <a:latin typeface="Arial Narrow" panose="020B0606020202030204" pitchFamily="34" charset="0"/>
              </a:endParaRPr>
            </a:p>
          </p:txBody>
        </p:sp>
        <p:sp>
          <p:nvSpPr>
            <p:cNvPr id="49" name="文本框 48">
              <a:extLst>
                <a:ext uri="{FF2B5EF4-FFF2-40B4-BE49-F238E27FC236}">
                  <a16:creationId xmlns:a16="http://schemas.microsoft.com/office/drawing/2014/main" id="{908ADBC0-141B-4A7B-8626-BEE153719F5F}"/>
                </a:ext>
              </a:extLst>
            </p:cNvPr>
            <p:cNvSpPr txBox="1"/>
            <p:nvPr/>
          </p:nvSpPr>
          <p:spPr>
            <a:xfrm>
              <a:off x="3801822" y="2747916"/>
              <a:ext cx="807129" cy="369332"/>
            </a:xfrm>
            <a:prstGeom prst="rect">
              <a:avLst/>
            </a:prstGeom>
            <a:noFill/>
          </p:spPr>
          <p:txBody>
            <a:bodyPr wrap="square">
              <a:spAutoFit/>
            </a:bodyPr>
            <a:lstStyle/>
            <a:p>
              <a:r>
                <a:rPr lang="en-US" altLang="zh-CN" b="1" dirty="0">
                  <a:latin typeface="Arial Narrow" panose="020B0606020202030204" pitchFamily="34" charset="0"/>
                </a:rPr>
                <a:t>B. 101</a:t>
              </a:r>
              <a:endParaRPr lang="zh-CN" altLang="en-US" b="1" dirty="0">
                <a:latin typeface="Arial Narrow" panose="020B0606020202030204" pitchFamily="34" charset="0"/>
              </a:endParaRPr>
            </a:p>
          </p:txBody>
        </p:sp>
        <p:sp>
          <p:nvSpPr>
            <p:cNvPr id="50" name="文本框 49">
              <a:extLst>
                <a:ext uri="{FF2B5EF4-FFF2-40B4-BE49-F238E27FC236}">
                  <a16:creationId xmlns:a16="http://schemas.microsoft.com/office/drawing/2014/main" id="{64CD41D4-D0C7-426A-B434-795810DB97E7}"/>
                </a:ext>
              </a:extLst>
            </p:cNvPr>
            <p:cNvSpPr txBox="1"/>
            <p:nvPr/>
          </p:nvSpPr>
          <p:spPr>
            <a:xfrm>
              <a:off x="5186807" y="2747916"/>
              <a:ext cx="807129" cy="369332"/>
            </a:xfrm>
            <a:prstGeom prst="rect">
              <a:avLst/>
            </a:prstGeom>
            <a:noFill/>
          </p:spPr>
          <p:txBody>
            <a:bodyPr wrap="square">
              <a:spAutoFit/>
            </a:bodyPr>
            <a:lstStyle/>
            <a:p>
              <a:r>
                <a:rPr lang="en-US" altLang="zh-CN" b="1" dirty="0">
                  <a:latin typeface="Arial Narrow" panose="020B0606020202030204" pitchFamily="34" charset="0"/>
                </a:rPr>
                <a:t>C. 110</a:t>
              </a:r>
              <a:endParaRPr lang="zh-CN" altLang="en-US" b="1" dirty="0">
                <a:latin typeface="Arial Narrow" panose="020B0606020202030204" pitchFamily="34" charset="0"/>
              </a:endParaRPr>
            </a:p>
          </p:txBody>
        </p:sp>
        <p:sp>
          <p:nvSpPr>
            <p:cNvPr id="51" name="文本框 50">
              <a:extLst>
                <a:ext uri="{FF2B5EF4-FFF2-40B4-BE49-F238E27FC236}">
                  <a16:creationId xmlns:a16="http://schemas.microsoft.com/office/drawing/2014/main" id="{346F2B87-CED2-4AB9-B01F-E5984F17FC72}"/>
                </a:ext>
              </a:extLst>
            </p:cNvPr>
            <p:cNvSpPr txBox="1"/>
            <p:nvPr/>
          </p:nvSpPr>
          <p:spPr>
            <a:xfrm>
              <a:off x="6571792" y="2747916"/>
              <a:ext cx="807129" cy="369332"/>
            </a:xfrm>
            <a:prstGeom prst="rect">
              <a:avLst/>
            </a:prstGeom>
            <a:noFill/>
          </p:spPr>
          <p:txBody>
            <a:bodyPr wrap="square">
              <a:spAutoFit/>
            </a:bodyPr>
            <a:lstStyle/>
            <a:p>
              <a:r>
                <a:rPr lang="en-US" altLang="zh-CN" b="1" dirty="0">
                  <a:latin typeface="Arial Narrow" panose="020B0606020202030204" pitchFamily="34" charset="0"/>
                </a:rPr>
                <a:t>D. 111</a:t>
              </a:r>
              <a:endParaRPr lang="zh-CN" altLang="en-US" b="1" dirty="0">
                <a:latin typeface="Arial Narrow" panose="020B0606020202030204" pitchFamily="34" charset="0"/>
              </a:endParaRPr>
            </a:p>
          </p:txBody>
        </p:sp>
      </p:grpSp>
      <p:sp>
        <p:nvSpPr>
          <p:cNvPr id="52" name="文本框 51">
            <a:extLst>
              <a:ext uri="{FF2B5EF4-FFF2-40B4-BE49-F238E27FC236}">
                <a16:creationId xmlns:a16="http://schemas.microsoft.com/office/drawing/2014/main" id="{877FE1BF-70F6-4192-B62D-6589C5833FEA}"/>
              </a:ext>
            </a:extLst>
          </p:cNvPr>
          <p:cNvSpPr txBox="1"/>
          <p:nvPr/>
        </p:nvSpPr>
        <p:spPr>
          <a:xfrm>
            <a:off x="1017036" y="3145529"/>
            <a:ext cx="807129" cy="369332"/>
          </a:xfrm>
          <a:prstGeom prst="rect">
            <a:avLst/>
          </a:prstGeom>
          <a:noFill/>
        </p:spPr>
        <p:txBody>
          <a:bodyPr wrap="square">
            <a:spAutoFit/>
          </a:bodyPr>
          <a:lstStyle/>
          <a:p>
            <a:r>
              <a:rPr lang="zh-CN" altLang="en-US" b="1" dirty="0">
                <a:latin typeface="Arial Narrow" panose="020B0606020202030204" pitchFamily="34" charset="0"/>
              </a:rPr>
              <a:t>解析</a:t>
            </a:r>
          </a:p>
        </p:txBody>
      </p:sp>
      <p:sp>
        <p:nvSpPr>
          <p:cNvPr id="53" name="文本框 52">
            <a:extLst>
              <a:ext uri="{FF2B5EF4-FFF2-40B4-BE49-F238E27FC236}">
                <a16:creationId xmlns:a16="http://schemas.microsoft.com/office/drawing/2014/main" id="{F1B10D16-5D6B-4995-A122-14BD68C3CEA7}"/>
              </a:ext>
            </a:extLst>
          </p:cNvPr>
          <p:cNvSpPr txBox="1"/>
          <p:nvPr/>
        </p:nvSpPr>
        <p:spPr>
          <a:xfrm>
            <a:off x="1226793" y="3594100"/>
            <a:ext cx="10350631" cy="369332"/>
          </a:xfrm>
          <a:prstGeom prst="rect">
            <a:avLst/>
          </a:prstGeom>
          <a:noFill/>
        </p:spPr>
        <p:txBody>
          <a:bodyPr wrap="square">
            <a:spAutoFit/>
          </a:bodyPr>
          <a:lstStyle/>
          <a:p>
            <a:r>
              <a:rPr lang="zh-CN" altLang="en-US" b="1" dirty="0">
                <a:latin typeface="Arial Narrow" panose="020B0606020202030204" pitchFamily="34" charset="0"/>
              </a:rPr>
              <a:t>由于题目所给各站的码片序列为</a:t>
            </a:r>
            <a:r>
              <a:rPr lang="en-US" altLang="zh-CN" b="1" dirty="0">
                <a:latin typeface="Arial Narrow" panose="020B0606020202030204" pitchFamily="34" charset="0"/>
              </a:rPr>
              <a:t>4</a:t>
            </a:r>
            <a:r>
              <a:rPr lang="zh-CN" altLang="en-US" b="1" dirty="0">
                <a:latin typeface="Arial Narrow" panose="020B0606020202030204" pitchFamily="34" charset="0"/>
              </a:rPr>
              <a:t>比特，因此将站点</a:t>
            </a:r>
            <a:r>
              <a:rPr lang="en-US" altLang="zh-CN" b="1" dirty="0">
                <a:latin typeface="Arial Narrow" panose="020B0606020202030204" pitchFamily="34" charset="0"/>
              </a:rPr>
              <a:t>C</a:t>
            </a:r>
            <a:r>
              <a:rPr lang="zh-CN" altLang="en-US" b="1" dirty="0">
                <a:latin typeface="Arial Narrow" panose="020B0606020202030204" pitchFamily="34" charset="0"/>
              </a:rPr>
              <a:t>收到的序列分成三部分，每部分也由</a:t>
            </a:r>
            <a:r>
              <a:rPr lang="en-US" altLang="zh-CN" b="1" dirty="0">
                <a:latin typeface="Arial Narrow" panose="020B0606020202030204" pitchFamily="34" charset="0"/>
              </a:rPr>
              <a:t>4</a:t>
            </a:r>
            <a:r>
              <a:rPr lang="zh-CN" altLang="en-US" b="1" dirty="0">
                <a:latin typeface="Arial Narrow" panose="020B0606020202030204" pitchFamily="34" charset="0"/>
              </a:rPr>
              <a:t>比特组成：</a:t>
            </a:r>
          </a:p>
        </p:txBody>
      </p:sp>
      <p:grpSp>
        <p:nvGrpSpPr>
          <p:cNvPr id="14" name="组合 13">
            <a:extLst>
              <a:ext uri="{FF2B5EF4-FFF2-40B4-BE49-F238E27FC236}">
                <a16:creationId xmlns:a16="http://schemas.microsoft.com/office/drawing/2014/main" id="{4763700C-DE2B-4F71-A50D-9FD529189B4B}"/>
              </a:ext>
            </a:extLst>
          </p:cNvPr>
          <p:cNvGrpSpPr/>
          <p:nvPr/>
        </p:nvGrpSpPr>
        <p:grpSpPr>
          <a:xfrm>
            <a:off x="1226793" y="4024896"/>
            <a:ext cx="9596085" cy="375522"/>
            <a:chOff x="1753386" y="3710921"/>
            <a:chExt cx="9596085" cy="375522"/>
          </a:xfrm>
        </p:grpSpPr>
        <p:sp>
          <p:nvSpPr>
            <p:cNvPr id="54" name="文本框 53">
              <a:extLst>
                <a:ext uri="{FF2B5EF4-FFF2-40B4-BE49-F238E27FC236}">
                  <a16:creationId xmlns:a16="http://schemas.microsoft.com/office/drawing/2014/main" id="{6CA395A8-354A-4C89-ACC0-3A1F1C963A5C}"/>
                </a:ext>
              </a:extLst>
            </p:cNvPr>
            <p:cNvSpPr txBox="1"/>
            <p:nvPr/>
          </p:nvSpPr>
          <p:spPr>
            <a:xfrm>
              <a:off x="6425940" y="3710921"/>
              <a:ext cx="1659117" cy="369332"/>
            </a:xfrm>
            <a:prstGeom prst="rect">
              <a:avLst/>
            </a:prstGeom>
            <a:noFill/>
          </p:spPr>
          <p:txBody>
            <a:bodyPr wrap="square">
              <a:spAutoFit/>
            </a:bodyPr>
            <a:lstStyle/>
            <a:p>
              <a:r>
                <a:rPr lang="zh-CN" altLang="en-US" b="1" dirty="0">
                  <a:latin typeface="Arial Narrow" panose="020B0606020202030204" pitchFamily="34" charset="0"/>
                </a:rPr>
                <a:t>（</a:t>
              </a:r>
              <a:r>
                <a:rPr lang="en-US" altLang="zh-CN" b="1" dirty="0">
                  <a:latin typeface="Arial Narrow" panose="020B0606020202030204" pitchFamily="34" charset="0"/>
                </a:rPr>
                <a:t>2, 0, 2, 0</a:t>
              </a:r>
              <a:r>
                <a:rPr lang="zh-CN" altLang="en-US" b="1" dirty="0">
                  <a:latin typeface="Arial Narrow" panose="020B0606020202030204" pitchFamily="34" charset="0"/>
                </a:rPr>
                <a:t>）</a:t>
              </a:r>
            </a:p>
          </p:txBody>
        </p:sp>
        <p:sp>
          <p:nvSpPr>
            <p:cNvPr id="55" name="文本框 54">
              <a:extLst>
                <a:ext uri="{FF2B5EF4-FFF2-40B4-BE49-F238E27FC236}">
                  <a16:creationId xmlns:a16="http://schemas.microsoft.com/office/drawing/2014/main" id="{ADF12DA5-0800-4E27-BE25-D3815530248D}"/>
                </a:ext>
              </a:extLst>
            </p:cNvPr>
            <p:cNvSpPr txBox="1"/>
            <p:nvPr/>
          </p:nvSpPr>
          <p:spPr>
            <a:xfrm>
              <a:off x="7969377" y="3710921"/>
              <a:ext cx="1659117" cy="369332"/>
            </a:xfrm>
            <a:prstGeom prst="rect">
              <a:avLst/>
            </a:prstGeom>
            <a:noFill/>
          </p:spPr>
          <p:txBody>
            <a:bodyPr wrap="square">
              <a:spAutoFit/>
            </a:bodyPr>
            <a:lstStyle/>
            <a:p>
              <a:r>
                <a:rPr lang="zh-CN" altLang="en-US" b="1" dirty="0">
                  <a:latin typeface="Arial Narrow" panose="020B0606020202030204" pitchFamily="34" charset="0"/>
                </a:rPr>
                <a:t>（</a:t>
              </a:r>
              <a:r>
                <a:rPr lang="en-US" altLang="zh-CN" b="1" dirty="0">
                  <a:latin typeface="Arial Narrow" panose="020B0606020202030204" pitchFamily="34" charset="0"/>
                </a:rPr>
                <a:t>0, -2, 0, -2</a:t>
              </a:r>
              <a:r>
                <a:rPr lang="zh-CN" altLang="en-US" b="1" dirty="0">
                  <a:latin typeface="Arial Narrow" panose="020B0606020202030204" pitchFamily="34" charset="0"/>
                </a:rPr>
                <a:t>）</a:t>
              </a:r>
            </a:p>
          </p:txBody>
        </p:sp>
        <p:sp>
          <p:nvSpPr>
            <p:cNvPr id="56" name="文本框 55">
              <a:extLst>
                <a:ext uri="{FF2B5EF4-FFF2-40B4-BE49-F238E27FC236}">
                  <a16:creationId xmlns:a16="http://schemas.microsoft.com/office/drawing/2014/main" id="{040C98B6-5D93-4092-9F68-C9BB621D7ED3}"/>
                </a:ext>
              </a:extLst>
            </p:cNvPr>
            <p:cNvSpPr txBox="1"/>
            <p:nvPr/>
          </p:nvSpPr>
          <p:spPr>
            <a:xfrm>
              <a:off x="9690354" y="3710921"/>
              <a:ext cx="1659117" cy="369332"/>
            </a:xfrm>
            <a:prstGeom prst="rect">
              <a:avLst/>
            </a:prstGeom>
            <a:noFill/>
          </p:spPr>
          <p:txBody>
            <a:bodyPr wrap="square">
              <a:spAutoFit/>
            </a:bodyPr>
            <a:lstStyle/>
            <a:p>
              <a:r>
                <a:rPr lang="zh-CN" altLang="en-US" b="1" dirty="0">
                  <a:latin typeface="Arial Narrow" panose="020B0606020202030204" pitchFamily="34" charset="0"/>
                </a:rPr>
                <a:t>（</a:t>
              </a:r>
              <a:r>
                <a:rPr lang="en-US" altLang="zh-CN" b="1" dirty="0">
                  <a:latin typeface="Arial Narrow" panose="020B0606020202030204" pitchFamily="34" charset="0"/>
                </a:rPr>
                <a:t>0, 2, 0, 2</a:t>
              </a:r>
              <a:r>
                <a:rPr lang="zh-CN" altLang="en-US" b="1" dirty="0">
                  <a:latin typeface="Arial Narrow" panose="020B0606020202030204" pitchFamily="34" charset="0"/>
                </a:rPr>
                <a:t>）</a:t>
              </a:r>
            </a:p>
          </p:txBody>
        </p:sp>
        <p:sp>
          <p:nvSpPr>
            <p:cNvPr id="62" name="文本框 61">
              <a:extLst>
                <a:ext uri="{FF2B5EF4-FFF2-40B4-BE49-F238E27FC236}">
                  <a16:creationId xmlns:a16="http://schemas.microsoft.com/office/drawing/2014/main" id="{4444DD72-CC02-4065-94FA-B1BCC008B76B}"/>
                </a:ext>
              </a:extLst>
            </p:cNvPr>
            <p:cNvSpPr txBox="1"/>
            <p:nvPr/>
          </p:nvSpPr>
          <p:spPr>
            <a:xfrm>
              <a:off x="1753386" y="3717111"/>
              <a:ext cx="3073318" cy="369332"/>
            </a:xfrm>
            <a:prstGeom prst="rect">
              <a:avLst/>
            </a:prstGeom>
            <a:noFill/>
          </p:spPr>
          <p:txBody>
            <a:bodyPr wrap="square">
              <a:spAutoFit/>
            </a:bodyPr>
            <a:lstStyle/>
            <a:p>
              <a:r>
                <a:rPr lang="zh-CN" altLang="en-US" b="1" dirty="0">
                  <a:latin typeface="Arial Narrow" panose="020B0606020202030204" pitchFamily="34" charset="0"/>
                </a:rPr>
                <a:t>(2, 0, 2, 0, 0, -2, 0, -2, 0, 2, 0, 2)</a:t>
              </a:r>
            </a:p>
          </p:txBody>
        </p:sp>
        <p:cxnSp>
          <p:nvCxnSpPr>
            <p:cNvPr id="12" name="直接箭头连接符 11">
              <a:extLst>
                <a:ext uri="{FF2B5EF4-FFF2-40B4-BE49-F238E27FC236}">
                  <a16:creationId xmlns:a16="http://schemas.microsoft.com/office/drawing/2014/main" id="{C241A118-4E50-49EF-A428-4BF95DA27FA7}"/>
                </a:ext>
              </a:extLst>
            </p:cNvPr>
            <p:cNvCxnSpPr/>
            <p:nvPr/>
          </p:nvCxnSpPr>
          <p:spPr>
            <a:xfrm>
              <a:off x="4700557" y="3897787"/>
              <a:ext cx="1701337"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3" name="文本框 62">
            <a:extLst>
              <a:ext uri="{FF2B5EF4-FFF2-40B4-BE49-F238E27FC236}">
                <a16:creationId xmlns:a16="http://schemas.microsoft.com/office/drawing/2014/main" id="{679D6FDC-8C21-419F-805D-5F84271AA4EE}"/>
              </a:ext>
            </a:extLst>
          </p:cNvPr>
          <p:cNvSpPr txBox="1"/>
          <p:nvPr/>
        </p:nvSpPr>
        <p:spPr>
          <a:xfrm>
            <a:off x="9978762" y="2268543"/>
            <a:ext cx="403565" cy="523220"/>
          </a:xfrm>
          <a:prstGeom prst="rect">
            <a:avLst/>
          </a:prstGeom>
          <a:noFill/>
        </p:spPr>
        <p:txBody>
          <a:bodyPr wrap="square">
            <a:spAutoFit/>
          </a:bodyPr>
          <a:lstStyle/>
          <a:p>
            <a:pPr algn="ctr"/>
            <a:r>
              <a:rPr lang="en-US" altLang="zh-CN" sz="2800" b="1" dirty="0">
                <a:solidFill>
                  <a:schemeClr val="accent1">
                    <a:lumMod val="75000"/>
                  </a:schemeClr>
                </a:solidFill>
                <a:latin typeface="Arial Black" panose="020B0A04020102020204" pitchFamily="34" charset="0"/>
              </a:rPr>
              <a:t>B</a:t>
            </a:r>
            <a:endParaRPr lang="zh-CN" altLang="en-US" sz="2800" b="1" dirty="0">
              <a:solidFill>
                <a:schemeClr val="accent1">
                  <a:lumMod val="75000"/>
                </a:schemeClr>
              </a:solidFill>
              <a:latin typeface="Arial Black" panose="020B0A04020102020204" pitchFamily="34" charset="0"/>
            </a:endParaRPr>
          </a:p>
        </p:txBody>
      </p:sp>
      <p:sp>
        <p:nvSpPr>
          <p:cNvPr id="64" name="文本框 63">
            <a:extLst>
              <a:ext uri="{FF2B5EF4-FFF2-40B4-BE49-F238E27FC236}">
                <a16:creationId xmlns:a16="http://schemas.microsoft.com/office/drawing/2014/main" id="{D545705D-4598-46E3-809C-9BE88AF7A619}"/>
              </a:ext>
            </a:extLst>
          </p:cNvPr>
          <p:cNvSpPr txBox="1"/>
          <p:nvPr/>
        </p:nvSpPr>
        <p:spPr>
          <a:xfrm>
            <a:off x="1226792" y="4489942"/>
            <a:ext cx="10605155" cy="369332"/>
          </a:xfrm>
          <a:prstGeom prst="rect">
            <a:avLst/>
          </a:prstGeom>
          <a:noFill/>
        </p:spPr>
        <p:txBody>
          <a:bodyPr wrap="square">
            <a:spAutoFit/>
          </a:bodyPr>
          <a:lstStyle/>
          <a:p>
            <a:r>
              <a:rPr lang="zh-CN" altLang="en-US" b="1" dirty="0">
                <a:latin typeface="Arial Narrow" panose="020B0606020202030204" pitchFamily="34" charset="0"/>
              </a:rPr>
              <a:t>将站点</a:t>
            </a:r>
            <a:r>
              <a:rPr lang="en-US" altLang="zh-CN" b="1" dirty="0">
                <a:latin typeface="Arial Narrow" panose="020B0606020202030204" pitchFamily="34" charset="0"/>
              </a:rPr>
              <a:t>A</a:t>
            </a:r>
            <a:r>
              <a:rPr lang="zh-CN" altLang="en-US" b="1" dirty="0">
                <a:latin typeface="Arial Narrow" panose="020B0606020202030204" pitchFamily="34" charset="0"/>
              </a:rPr>
              <a:t>的码片序列（</a:t>
            </a:r>
            <a:r>
              <a:rPr lang="en-US" altLang="zh-CN" b="1" dirty="0">
                <a:latin typeface="Arial Narrow" panose="020B0606020202030204" pitchFamily="34" charset="0"/>
              </a:rPr>
              <a:t>1, 1, 1, 1</a:t>
            </a:r>
            <a:r>
              <a:rPr lang="zh-CN" altLang="en-US" b="1" dirty="0">
                <a:latin typeface="Arial Narrow" panose="020B0606020202030204" pitchFamily="34" charset="0"/>
              </a:rPr>
              <a:t>）分别与上述三个部分进行规格化內积运算，根据结果可判断</a:t>
            </a:r>
            <a:r>
              <a:rPr lang="en-US" altLang="zh-CN" b="1" dirty="0">
                <a:latin typeface="Arial Narrow" panose="020B0606020202030204" pitchFamily="34" charset="0"/>
              </a:rPr>
              <a:t>A</a:t>
            </a:r>
            <a:r>
              <a:rPr lang="zh-CN" altLang="en-US" b="1" dirty="0">
                <a:latin typeface="Arial Narrow" panose="020B0606020202030204" pitchFamily="34" charset="0"/>
              </a:rPr>
              <a:t>发送的数据</a:t>
            </a:r>
          </a:p>
        </p:txBody>
      </p:sp>
      <p:sp>
        <p:nvSpPr>
          <p:cNvPr id="65" name="文本框 64">
            <a:extLst>
              <a:ext uri="{FF2B5EF4-FFF2-40B4-BE49-F238E27FC236}">
                <a16:creationId xmlns:a16="http://schemas.microsoft.com/office/drawing/2014/main" id="{8CC87693-CFB2-45B4-81B5-3F3501762889}"/>
              </a:ext>
            </a:extLst>
          </p:cNvPr>
          <p:cNvSpPr txBox="1"/>
          <p:nvPr/>
        </p:nvSpPr>
        <p:spPr>
          <a:xfrm>
            <a:off x="1099530" y="4960079"/>
            <a:ext cx="6159109" cy="369332"/>
          </a:xfrm>
          <a:prstGeom prst="rect">
            <a:avLst/>
          </a:prstGeom>
          <a:noFill/>
        </p:spPr>
        <p:txBody>
          <a:bodyPr wrap="square">
            <a:spAutoFit/>
          </a:bodyPr>
          <a:lstStyle/>
          <a:p>
            <a:r>
              <a:rPr lang="zh-CN" altLang="en-US" b="1" dirty="0">
                <a:latin typeface="Arial Narrow" panose="020B0606020202030204" pitchFamily="34" charset="0"/>
              </a:rPr>
              <a:t>（</a:t>
            </a:r>
            <a:r>
              <a:rPr lang="en-US" altLang="zh-CN" b="1" dirty="0">
                <a:latin typeface="Arial Narrow" panose="020B0606020202030204" pitchFamily="34" charset="0"/>
              </a:rPr>
              <a:t>1, 1, 1, 1</a:t>
            </a:r>
            <a:r>
              <a:rPr lang="zh-CN" altLang="en-US" b="1" dirty="0">
                <a:latin typeface="Arial Narrow" panose="020B0606020202030204" pitchFamily="34" charset="0"/>
              </a:rPr>
              <a:t>）</a:t>
            </a:r>
            <a:r>
              <a:rPr lang="en-US" altLang="zh-CN" b="1" dirty="0">
                <a:latin typeface="Arial Narrow" panose="020B0606020202030204" pitchFamily="34" charset="0"/>
              </a:rPr>
              <a:t>·</a:t>
            </a:r>
            <a:r>
              <a:rPr lang="zh-CN" altLang="en-US" b="1" dirty="0">
                <a:latin typeface="Arial Narrow" panose="020B0606020202030204" pitchFamily="34" charset="0"/>
              </a:rPr>
              <a:t>（</a:t>
            </a:r>
            <a:r>
              <a:rPr lang="en-US" altLang="zh-CN" b="1" dirty="0">
                <a:latin typeface="Arial Narrow" panose="020B0606020202030204" pitchFamily="34" charset="0"/>
              </a:rPr>
              <a:t>2, 0, 2, 0</a:t>
            </a:r>
            <a:r>
              <a:rPr lang="zh-CN" altLang="en-US" b="1" dirty="0">
                <a:latin typeface="Arial Narrow" panose="020B0606020202030204" pitchFamily="34" charset="0"/>
              </a:rPr>
              <a:t>）</a:t>
            </a:r>
            <a:r>
              <a:rPr lang="en-US" altLang="zh-CN" b="1" dirty="0">
                <a:latin typeface="Arial Narrow" panose="020B0606020202030204" pitchFamily="34" charset="0"/>
              </a:rPr>
              <a:t>=</a:t>
            </a:r>
            <a:r>
              <a:rPr lang="zh-CN" altLang="en-US" b="1" dirty="0">
                <a:latin typeface="Arial Narrow" panose="020B0606020202030204" pitchFamily="34" charset="0"/>
              </a:rPr>
              <a:t>（</a:t>
            </a:r>
            <a:r>
              <a:rPr lang="en-US" altLang="zh-CN" b="1" dirty="0">
                <a:latin typeface="Arial Narrow" panose="020B0606020202030204" pitchFamily="34" charset="0"/>
              </a:rPr>
              <a:t>1×2 + 1×0 + 1×2 + 1×0</a:t>
            </a:r>
            <a:r>
              <a:rPr lang="zh-CN" altLang="en-US" b="1" dirty="0">
                <a:latin typeface="Arial Narrow" panose="020B0606020202030204" pitchFamily="34" charset="0"/>
              </a:rPr>
              <a:t>）</a:t>
            </a:r>
            <a:r>
              <a:rPr lang="en-US" altLang="zh-CN" b="1" dirty="0">
                <a:latin typeface="Arial Narrow" panose="020B0606020202030204" pitchFamily="34" charset="0"/>
              </a:rPr>
              <a:t>÷ 4 = 1</a:t>
            </a:r>
            <a:endParaRPr lang="zh-CN" altLang="en-US" b="1" dirty="0">
              <a:latin typeface="Arial Narrow" panose="020B0606020202030204" pitchFamily="34" charset="0"/>
            </a:endParaRPr>
          </a:p>
        </p:txBody>
      </p:sp>
      <p:sp>
        <p:nvSpPr>
          <p:cNvPr id="66" name="文本框 65">
            <a:extLst>
              <a:ext uri="{FF2B5EF4-FFF2-40B4-BE49-F238E27FC236}">
                <a16:creationId xmlns:a16="http://schemas.microsoft.com/office/drawing/2014/main" id="{B7EB3541-1DBC-4EC1-9C8F-3A1313DA9D93}"/>
              </a:ext>
            </a:extLst>
          </p:cNvPr>
          <p:cNvSpPr txBox="1"/>
          <p:nvPr/>
        </p:nvSpPr>
        <p:spPr>
          <a:xfrm>
            <a:off x="7939135" y="4960079"/>
            <a:ext cx="1894920" cy="369332"/>
          </a:xfrm>
          <a:prstGeom prst="rect">
            <a:avLst/>
          </a:prstGeom>
          <a:noFill/>
        </p:spPr>
        <p:txBody>
          <a:bodyPr wrap="square">
            <a:spAutoFit/>
          </a:bodyPr>
          <a:lstStyle/>
          <a:p>
            <a:r>
              <a:rPr lang="zh-CN" altLang="en-US" b="1" dirty="0">
                <a:latin typeface="Arial Narrow" panose="020B0606020202030204" pitchFamily="34" charset="0"/>
              </a:rPr>
              <a:t>发送的是比特</a:t>
            </a:r>
            <a:r>
              <a:rPr lang="en-US" altLang="zh-CN" b="1" dirty="0">
                <a:latin typeface="Arial Narrow" panose="020B0606020202030204" pitchFamily="34" charset="0"/>
              </a:rPr>
              <a:t>1</a:t>
            </a:r>
            <a:endParaRPr lang="zh-CN" altLang="en-US" b="1" dirty="0">
              <a:latin typeface="Arial Narrow" panose="020B0606020202030204" pitchFamily="34" charset="0"/>
            </a:endParaRPr>
          </a:p>
        </p:txBody>
      </p:sp>
      <p:sp>
        <p:nvSpPr>
          <p:cNvPr id="67" name="文本框 66">
            <a:extLst>
              <a:ext uri="{FF2B5EF4-FFF2-40B4-BE49-F238E27FC236}">
                <a16:creationId xmlns:a16="http://schemas.microsoft.com/office/drawing/2014/main" id="{012E4DDA-CEF9-41B7-99A1-2D5019B1F0FF}"/>
              </a:ext>
            </a:extLst>
          </p:cNvPr>
          <p:cNvSpPr txBox="1"/>
          <p:nvPr/>
        </p:nvSpPr>
        <p:spPr>
          <a:xfrm>
            <a:off x="1099530" y="5438373"/>
            <a:ext cx="6724717" cy="369332"/>
          </a:xfrm>
          <a:prstGeom prst="rect">
            <a:avLst/>
          </a:prstGeom>
          <a:noFill/>
        </p:spPr>
        <p:txBody>
          <a:bodyPr wrap="square">
            <a:spAutoFit/>
          </a:bodyPr>
          <a:lstStyle/>
          <a:p>
            <a:r>
              <a:rPr lang="zh-CN" altLang="en-US" b="1" dirty="0">
                <a:latin typeface="Arial Narrow" panose="020B0606020202030204" pitchFamily="34" charset="0"/>
              </a:rPr>
              <a:t>（</a:t>
            </a:r>
            <a:r>
              <a:rPr lang="en-US" altLang="zh-CN" b="1" dirty="0">
                <a:latin typeface="Arial Narrow" panose="020B0606020202030204" pitchFamily="34" charset="0"/>
              </a:rPr>
              <a:t>1, 1, 1, 1</a:t>
            </a:r>
            <a:r>
              <a:rPr lang="zh-CN" altLang="en-US" b="1" dirty="0">
                <a:latin typeface="Arial Narrow" panose="020B0606020202030204" pitchFamily="34" charset="0"/>
              </a:rPr>
              <a:t>）</a:t>
            </a:r>
            <a:r>
              <a:rPr lang="en-US" altLang="zh-CN" b="1" dirty="0">
                <a:latin typeface="Arial Narrow" panose="020B0606020202030204" pitchFamily="34" charset="0"/>
              </a:rPr>
              <a:t>·</a:t>
            </a:r>
            <a:r>
              <a:rPr lang="zh-CN" altLang="en-US" b="1" dirty="0">
                <a:latin typeface="Arial Narrow" panose="020B0606020202030204" pitchFamily="34" charset="0"/>
              </a:rPr>
              <a:t>（</a:t>
            </a:r>
            <a:r>
              <a:rPr lang="en-US" altLang="zh-CN" b="1" dirty="0">
                <a:latin typeface="Arial Narrow" panose="020B0606020202030204" pitchFamily="34" charset="0"/>
              </a:rPr>
              <a:t>0, -2, 0, -2</a:t>
            </a:r>
            <a:r>
              <a:rPr lang="zh-CN" altLang="en-US" b="1" dirty="0">
                <a:latin typeface="Arial Narrow" panose="020B0606020202030204" pitchFamily="34" charset="0"/>
              </a:rPr>
              <a:t>）</a:t>
            </a:r>
            <a:r>
              <a:rPr lang="en-US" altLang="zh-CN" b="1" dirty="0">
                <a:latin typeface="Arial Narrow" panose="020B0606020202030204" pitchFamily="34" charset="0"/>
              </a:rPr>
              <a:t>=</a:t>
            </a:r>
            <a:r>
              <a:rPr lang="zh-CN" altLang="en-US" b="1" dirty="0">
                <a:latin typeface="Arial Narrow" panose="020B0606020202030204" pitchFamily="34" charset="0"/>
              </a:rPr>
              <a:t>（</a:t>
            </a:r>
            <a:r>
              <a:rPr lang="en-US" altLang="zh-CN" b="1" dirty="0">
                <a:latin typeface="Arial Narrow" panose="020B0606020202030204" pitchFamily="34" charset="0"/>
              </a:rPr>
              <a:t>1×0 + 1×(-2) + 1×0 + 1×(-2)</a:t>
            </a:r>
            <a:r>
              <a:rPr lang="zh-CN" altLang="en-US" b="1" dirty="0">
                <a:latin typeface="Arial Narrow" panose="020B0606020202030204" pitchFamily="34" charset="0"/>
              </a:rPr>
              <a:t>）</a:t>
            </a:r>
            <a:r>
              <a:rPr lang="en-US" altLang="zh-CN" b="1" dirty="0">
                <a:latin typeface="Arial Narrow" panose="020B0606020202030204" pitchFamily="34" charset="0"/>
              </a:rPr>
              <a:t>÷ 4 = -1</a:t>
            </a:r>
            <a:endParaRPr lang="zh-CN" altLang="en-US" b="1" dirty="0">
              <a:latin typeface="Arial Narrow" panose="020B0606020202030204" pitchFamily="34" charset="0"/>
            </a:endParaRPr>
          </a:p>
        </p:txBody>
      </p:sp>
      <p:sp>
        <p:nvSpPr>
          <p:cNvPr id="68" name="文本框 67">
            <a:extLst>
              <a:ext uri="{FF2B5EF4-FFF2-40B4-BE49-F238E27FC236}">
                <a16:creationId xmlns:a16="http://schemas.microsoft.com/office/drawing/2014/main" id="{E2F45F02-1FCB-4571-87E9-B6D70A8AFCEB}"/>
              </a:ext>
            </a:extLst>
          </p:cNvPr>
          <p:cNvSpPr txBox="1"/>
          <p:nvPr/>
        </p:nvSpPr>
        <p:spPr>
          <a:xfrm>
            <a:off x="7939135" y="5438373"/>
            <a:ext cx="1894920" cy="369332"/>
          </a:xfrm>
          <a:prstGeom prst="rect">
            <a:avLst/>
          </a:prstGeom>
          <a:noFill/>
        </p:spPr>
        <p:txBody>
          <a:bodyPr wrap="square">
            <a:spAutoFit/>
          </a:bodyPr>
          <a:lstStyle/>
          <a:p>
            <a:r>
              <a:rPr lang="zh-CN" altLang="en-US" b="1" dirty="0">
                <a:latin typeface="Arial Narrow" panose="020B0606020202030204" pitchFamily="34" charset="0"/>
              </a:rPr>
              <a:t>发送的是比特</a:t>
            </a:r>
            <a:r>
              <a:rPr lang="en-US" altLang="zh-CN" b="1" dirty="0">
                <a:latin typeface="Arial Narrow" panose="020B0606020202030204" pitchFamily="34" charset="0"/>
              </a:rPr>
              <a:t>0</a:t>
            </a:r>
            <a:endParaRPr lang="zh-CN" altLang="en-US" b="1" dirty="0">
              <a:latin typeface="Arial Narrow" panose="020B0606020202030204" pitchFamily="34" charset="0"/>
            </a:endParaRPr>
          </a:p>
        </p:txBody>
      </p:sp>
      <p:sp>
        <p:nvSpPr>
          <p:cNvPr id="71" name="文本框 70">
            <a:extLst>
              <a:ext uri="{FF2B5EF4-FFF2-40B4-BE49-F238E27FC236}">
                <a16:creationId xmlns:a16="http://schemas.microsoft.com/office/drawing/2014/main" id="{65A7D3BB-5AF4-4F47-A3BB-87E24903962C}"/>
              </a:ext>
            </a:extLst>
          </p:cNvPr>
          <p:cNvSpPr txBox="1"/>
          <p:nvPr/>
        </p:nvSpPr>
        <p:spPr>
          <a:xfrm>
            <a:off x="1099530" y="5935160"/>
            <a:ext cx="6159109" cy="369332"/>
          </a:xfrm>
          <a:prstGeom prst="rect">
            <a:avLst/>
          </a:prstGeom>
          <a:noFill/>
        </p:spPr>
        <p:txBody>
          <a:bodyPr wrap="square">
            <a:spAutoFit/>
          </a:bodyPr>
          <a:lstStyle/>
          <a:p>
            <a:r>
              <a:rPr lang="zh-CN" altLang="en-US" b="1" dirty="0">
                <a:latin typeface="Arial Narrow" panose="020B0606020202030204" pitchFamily="34" charset="0"/>
              </a:rPr>
              <a:t>（</a:t>
            </a:r>
            <a:r>
              <a:rPr lang="en-US" altLang="zh-CN" b="1" dirty="0">
                <a:latin typeface="Arial Narrow" panose="020B0606020202030204" pitchFamily="34" charset="0"/>
              </a:rPr>
              <a:t>1, 1, 1, 1</a:t>
            </a:r>
            <a:r>
              <a:rPr lang="zh-CN" altLang="en-US" b="1" dirty="0">
                <a:latin typeface="Arial Narrow" panose="020B0606020202030204" pitchFamily="34" charset="0"/>
              </a:rPr>
              <a:t>）</a:t>
            </a:r>
            <a:r>
              <a:rPr lang="en-US" altLang="zh-CN" b="1" dirty="0">
                <a:latin typeface="Arial Narrow" panose="020B0606020202030204" pitchFamily="34" charset="0"/>
              </a:rPr>
              <a:t>·</a:t>
            </a:r>
            <a:r>
              <a:rPr lang="zh-CN" altLang="en-US" b="1" dirty="0">
                <a:latin typeface="Arial Narrow" panose="020B0606020202030204" pitchFamily="34" charset="0"/>
              </a:rPr>
              <a:t>（</a:t>
            </a:r>
            <a:r>
              <a:rPr lang="en-US" altLang="zh-CN" b="1" dirty="0">
                <a:latin typeface="Arial Narrow" panose="020B0606020202030204" pitchFamily="34" charset="0"/>
              </a:rPr>
              <a:t>0, 2, 0, 2</a:t>
            </a:r>
            <a:r>
              <a:rPr lang="zh-CN" altLang="en-US" b="1" dirty="0">
                <a:latin typeface="Arial Narrow" panose="020B0606020202030204" pitchFamily="34" charset="0"/>
              </a:rPr>
              <a:t>）</a:t>
            </a:r>
            <a:r>
              <a:rPr lang="en-US" altLang="zh-CN" b="1" dirty="0">
                <a:latin typeface="Arial Narrow" panose="020B0606020202030204" pitchFamily="34" charset="0"/>
              </a:rPr>
              <a:t>=</a:t>
            </a:r>
            <a:r>
              <a:rPr lang="zh-CN" altLang="en-US" b="1" dirty="0">
                <a:latin typeface="Arial Narrow" panose="020B0606020202030204" pitchFamily="34" charset="0"/>
              </a:rPr>
              <a:t>（</a:t>
            </a:r>
            <a:r>
              <a:rPr lang="en-US" altLang="zh-CN" b="1" dirty="0">
                <a:latin typeface="Arial Narrow" panose="020B0606020202030204" pitchFamily="34" charset="0"/>
              </a:rPr>
              <a:t>1×0 + 1×2 + 1×0 + 1×2</a:t>
            </a:r>
            <a:r>
              <a:rPr lang="zh-CN" altLang="en-US" b="1" dirty="0">
                <a:latin typeface="Arial Narrow" panose="020B0606020202030204" pitchFamily="34" charset="0"/>
              </a:rPr>
              <a:t>）</a:t>
            </a:r>
            <a:r>
              <a:rPr lang="en-US" altLang="zh-CN" b="1" dirty="0">
                <a:latin typeface="Arial Narrow" panose="020B0606020202030204" pitchFamily="34" charset="0"/>
              </a:rPr>
              <a:t>÷ 4 = 1</a:t>
            </a:r>
            <a:endParaRPr lang="zh-CN" altLang="en-US" b="1" dirty="0">
              <a:latin typeface="Arial Narrow" panose="020B0606020202030204" pitchFamily="34" charset="0"/>
            </a:endParaRPr>
          </a:p>
        </p:txBody>
      </p:sp>
      <p:sp>
        <p:nvSpPr>
          <p:cNvPr id="72" name="文本框 71">
            <a:extLst>
              <a:ext uri="{FF2B5EF4-FFF2-40B4-BE49-F238E27FC236}">
                <a16:creationId xmlns:a16="http://schemas.microsoft.com/office/drawing/2014/main" id="{C2E83541-D7C7-41D7-84DF-C2DDD289AD62}"/>
              </a:ext>
            </a:extLst>
          </p:cNvPr>
          <p:cNvSpPr txBox="1"/>
          <p:nvPr/>
        </p:nvSpPr>
        <p:spPr>
          <a:xfrm>
            <a:off x="7939135" y="5935160"/>
            <a:ext cx="1894920" cy="369332"/>
          </a:xfrm>
          <a:prstGeom prst="rect">
            <a:avLst/>
          </a:prstGeom>
          <a:noFill/>
        </p:spPr>
        <p:txBody>
          <a:bodyPr wrap="square">
            <a:spAutoFit/>
          </a:bodyPr>
          <a:lstStyle/>
          <a:p>
            <a:r>
              <a:rPr lang="zh-CN" altLang="en-US" b="1" dirty="0">
                <a:latin typeface="Arial Narrow" panose="020B0606020202030204" pitchFamily="34" charset="0"/>
              </a:rPr>
              <a:t>发送的是比特</a:t>
            </a:r>
            <a:r>
              <a:rPr lang="en-US" altLang="zh-CN" b="1" dirty="0">
                <a:latin typeface="Arial Narrow" panose="020B0606020202030204" pitchFamily="34" charset="0"/>
              </a:rPr>
              <a:t>1</a:t>
            </a:r>
            <a:endParaRPr lang="zh-CN" altLang="en-US" b="1" dirty="0">
              <a:latin typeface="Arial Narrow" panose="020B0606020202030204" pitchFamily="34" charset="0"/>
            </a:endParaRPr>
          </a:p>
        </p:txBody>
      </p:sp>
    </p:spTree>
    <p:custDataLst>
      <p:tags r:id="rId1"/>
    </p:custDataLst>
    <p:extLst>
      <p:ext uri="{BB962C8B-B14F-4D97-AF65-F5344CB8AC3E}">
        <p14:creationId xmlns:p14="http://schemas.microsoft.com/office/powerpoint/2010/main" val="2729170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800" decel="100000"/>
                                        <p:tgtEl>
                                          <p:spTgt spid="5"/>
                                        </p:tgtEl>
                                      </p:cBhvr>
                                    </p:animEffect>
                                    <p:anim calcmode="lin" valueType="num">
                                      <p:cBhvr>
                                        <p:cTn id="8" dur="800" decel="100000" fill="hold"/>
                                        <p:tgtEl>
                                          <p:spTgt spid="5"/>
                                        </p:tgtEl>
                                        <p:attrNameLst>
                                          <p:attrName>style.rotation</p:attrName>
                                        </p:attrNameLst>
                                      </p:cBhvr>
                                      <p:tavLst>
                                        <p:tav tm="0">
                                          <p:val>
                                            <p:fltVal val="-90"/>
                                          </p:val>
                                        </p:tav>
                                        <p:tav tm="100000">
                                          <p:val>
                                            <p:fltVal val="0"/>
                                          </p:val>
                                        </p:tav>
                                      </p:tavLst>
                                    </p:anim>
                                    <p:anim calcmode="lin" valueType="num">
                                      <p:cBhvr>
                                        <p:cTn id="9" dur="800" decel="100000" fill="hold"/>
                                        <p:tgtEl>
                                          <p:spTgt spid="5"/>
                                        </p:tgtEl>
                                        <p:attrNameLst>
                                          <p:attrName>ppt_x</p:attrName>
                                        </p:attrNameLst>
                                      </p:cBhvr>
                                      <p:tavLst>
                                        <p:tav tm="0">
                                          <p:val>
                                            <p:strVal val="#ppt_x+0.4"/>
                                          </p:val>
                                        </p:tav>
                                        <p:tav tm="100000">
                                          <p:val>
                                            <p:strVal val="#ppt_x-0.05"/>
                                          </p:val>
                                        </p:tav>
                                      </p:tavLst>
                                    </p:anim>
                                    <p:anim calcmode="lin" valueType="num">
                                      <p:cBhvr>
                                        <p:cTn id="10" dur="800" decel="100000" fill="hold"/>
                                        <p:tgtEl>
                                          <p:spTgt spid="5"/>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0" presetClass="entr" presetSubtype="0" fill="hold" grpId="0" nodeType="click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fade">
                                      <p:cBhvr>
                                        <p:cTn id="17" dur="800" decel="100000"/>
                                        <p:tgtEl>
                                          <p:spTgt spid="63"/>
                                        </p:tgtEl>
                                      </p:cBhvr>
                                    </p:animEffect>
                                    <p:anim calcmode="lin" valueType="num">
                                      <p:cBhvr>
                                        <p:cTn id="18" dur="800" decel="100000" fill="hold"/>
                                        <p:tgtEl>
                                          <p:spTgt spid="63"/>
                                        </p:tgtEl>
                                        <p:attrNameLst>
                                          <p:attrName>style.rotation</p:attrName>
                                        </p:attrNameLst>
                                      </p:cBhvr>
                                      <p:tavLst>
                                        <p:tav tm="0">
                                          <p:val>
                                            <p:fltVal val="-90"/>
                                          </p:val>
                                        </p:tav>
                                        <p:tav tm="100000">
                                          <p:val>
                                            <p:fltVal val="0"/>
                                          </p:val>
                                        </p:tav>
                                      </p:tavLst>
                                    </p:anim>
                                    <p:anim calcmode="lin" valueType="num">
                                      <p:cBhvr>
                                        <p:cTn id="19" dur="800" decel="100000" fill="hold"/>
                                        <p:tgtEl>
                                          <p:spTgt spid="63"/>
                                        </p:tgtEl>
                                        <p:attrNameLst>
                                          <p:attrName>ppt_x</p:attrName>
                                        </p:attrNameLst>
                                      </p:cBhvr>
                                      <p:tavLst>
                                        <p:tav tm="0">
                                          <p:val>
                                            <p:strVal val="#ppt_x+0.4"/>
                                          </p:val>
                                        </p:tav>
                                        <p:tav tm="100000">
                                          <p:val>
                                            <p:strVal val="#ppt_x-0.05"/>
                                          </p:val>
                                        </p:tav>
                                      </p:tavLst>
                                    </p:anim>
                                    <p:anim calcmode="lin" valueType="num">
                                      <p:cBhvr>
                                        <p:cTn id="20" dur="800" decel="100000" fill="hold"/>
                                        <p:tgtEl>
                                          <p:spTgt spid="63"/>
                                        </p:tgtEl>
                                        <p:attrNameLst>
                                          <p:attrName>ppt_y</p:attrName>
                                        </p:attrNameLst>
                                      </p:cBhvr>
                                      <p:tavLst>
                                        <p:tav tm="0">
                                          <p:val>
                                            <p:strVal val="#ppt_y-0.4"/>
                                          </p:val>
                                        </p:tav>
                                        <p:tav tm="100000">
                                          <p:val>
                                            <p:strVal val="#ppt_y+0.1"/>
                                          </p:val>
                                        </p:tav>
                                      </p:tavLst>
                                    </p:anim>
                                    <p:anim calcmode="lin" valueType="num">
                                      <p:cBhvr>
                                        <p:cTn id="21" dur="200" accel="100000" fill="hold">
                                          <p:stCondLst>
                                            <p:cond delay="800"/>
                                          </p:stCondLst>
                                        </p:cTn>
                                        <p:tgtEl>
                                          <p:spTgt spid="63"/>
                                        </p:tgtEl>
                                        <p:attrNameLst>
                                          <p:attrName>ppt_x</p:attrName>
                                        </p:attrNameLst>
                                      </p:cBhvr>
                                      <p:tavLst>
                                        <p:tav tm="0">
                                          <p:val>
                                            <p:strVal val="#ppt_x-0.05"/>
                                          </p:val>
                                        </p:tav>
                                        <p:tav tm="100000">
                                          <p:val>
                                            <p:strVal val="#ppt_x"/>
                                          </p:val>
                                        </p:tav>
                                      </p:tavLst>
                                    </p:anim>
                                    <p:anim calcmode="lin" valueType="num">
                                      <p:cBhvr>
                                        <p:cTn id="22" dur="200" accel="100000" fill="hold">
                                          <p:stCondLst>
                                            <p:cond delay="800"/>
                                          </p:stCondLst>
                                        </p:cTn>
                                        <p:tgtEl>
                                          <p:spTgt spid="63"/>
                                        </p:tgtEl>
                                        <p:attrNameLst>
                                          <p:attrName>ppt_y</p:attrName>
                                        </p:attrNameLst>
                                      </p:cBhvr>
                                      <p:tavLst>
                                        <p:tav tm="0">
                                          <p:val>
                                            <p:strVal val="#ppt_y+0.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52"/>
                                        </p:tgtEl>
                                        <p:attrNameLst>
                                          <p:attrName>style.visibility</p:attrName>
                                        </p:attrNameLst>
                                      </p:cBhvr>
                                      <p:to>
                                        <p:strVal val="visible"/>
                                      </p:to>
                                    </p:set>
                                    <p:anim calcmode="lin" valueType="num">
                                      <p:cBhvr>
                                        <p:cTn id="27" dur="500" fill="hold"/>
                                        <p:tgtEl>
                                          <p:spTgt spid="52"/>
                                        </p:tgtEl>
                                        <p:attrNameLst>
                                          <p:attrName>ppt_w</p:attrName>
                                        </p:attrNameLst>
                                      </p:cBhvr>
                                      <p:tavLst>
                                        <p:tav tm="0">
                                          <p:val>
                                            <p:fltVal val="0"/>
                                          </p:val>
                                        </p:tav>
                                        <p:tav tm="100000">
                                          <p:val>
                                            <p:strVal val="#ppt_w"/>
                                          </p:val>
                                        </p:tav>
                                      </p:tavLst>
                                    </p:anim>
                                    <p:anim calcmode="lin" valueType="num">
                                      <p:cBhvr>
                                        <p:cTn id="28" dur="500" fill="hold"/>
                                        <p:tgtEl>
                                          <p:spTgt spid="52"/>
                                        </p:tgtEl>
                                        <p:attrNameLst>
                                          <p:attrName>ppt_h</p:attrName>
                                        </p:attrNameLst>
                                      </p:cBhvr>
                                      <p:tavLst>
                                        <p:tav tm="0">
                                          <p:val>
                                            <p:fltVal val="0"/>
                                          </p:val>
                                        </p:tav>
                                        <p:tav tm="100000">
                                          <p:val>
                                            <p:strVal val="#ppt_h"/>
                                          </p:val>
                                        </p:tav>
                                      </p:tavLst>
                                    </p:anim>
                                    <p:animEffect transition="in" filter="fade">
                                      <p:cBhvr>
                                        <p:cTn id="29" dur="500"/>
                                        <p:tgtEl>
                                          <p:spTgt spid="52"/>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iterate type="lt">
                                    <p:tmAbs val="100"/>
                                  </p:iterate>
                                  <p:childTnLst>
                                    <p:set>
                                      <p:cBhvr>
                                        <p:cTn id="33" dur="1" fill="hold">
                                          <p:stCondLst>
                                            <p:cond delay="0"/>
                                          </p:stCondLst>
                                        </p:cTn>
                                        <p:tgtEl>
                                          <p:spTgt spid="53"/>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left)">
                                      <p:cBhvr>
                                        <p:cTn id="38" dur="1000"/>
                                        <p:tgtEl>
                                          <p:spTgt spid="14"/>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iterate type="lt">
                                    <p:tmAbs val="100"/>
                                  </p:iterate>
                                  <p:childTnLst>
                                    <p:set>
                                      <p:cBhvr>
                                        <p:cTn id="42" dur="1" fill="hold">
                                          <p:stCondLst>
                                            <p:cond delay="0"/>
                                          </p:stCondLst>
                                        </p:cTn>
                                        <p:tgtEl>
                                          <p:spTgt spid="6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65"/>
                                        </p:tgtEl>
                                        <p:attrNameLst>
                                          <p:attrName>style.visibility</p:attrName>
                                        </p:attrNameLst>
                                      </p:cBhvr>
                                      <p:to>
                                        <p:strVal val="visible"/>
                                      </p:to>
                                    </p:set>
                                    <p:animEffect transition="in" filter="wipe(left)">
                                      <p:cBhvr>
                                        <p:cTn id="47" dur="1000"/>
                                        <p:tgtEl>
                                          <p:spTgt spid="65"/>
                                        </p:tgtEl>
                                      </p:cBhvr>
                                    </p:animEffect>
                                  </p:childTnLst>
                                </p:cTn>
                              </p:par>
                            </p:childTnLst>
                          </p:cTn>
                        </p:par>
                      </p:childTnLst>
                    </p:cTn>
                  </p:par>
                  <p:par>
                    <p:cTn id="48" fill="hold">
                      <p:stCondLst>
                        <p:cond delay="indefinite"/>
                      </p:stCondLst>
                      <p:childTnLst>
                        <p:par>
                          <p:cTn id="49" fill="hold">
                            <p:stCondLst>
                              <p:cond delay="0"/>
                            </p:stCondLst>
                            <p:childTnLst>
                              <p:par>
                                <p:cTn id="50" presetID="12" presetClass="entr" presetSubtype="8" fill="hold" grpId="0" nodeType="clickEffect">
                                  <p:stCondLst>
                                    <p:cond delay="0"/>
                                  </p:stCondLst>
                                  <p:childTnLst>
                                    <p:set>
                                      <p:cBhvr>
                                        <p:cTn id="51" dur="1" fill="hold">
                                          <p:stCondLst>
                                            <p:cond delay="0"/>
                                          </p:stCondLst>
                                        </p:cTn>
                                        <p:tgtEl>
                                          <p:spTgt spid="66"/>
                                        </p:tgtEl>
                                        <p:attrNameLst>
                                          <p:attrName>style.visibility</p:attrName>
                                        </p:attrNameLst>
                                      </p:cBhvr>
                                      <p:to>
                                        <p:strVal val="visible"/>
                                      </p:to>
                                    </p:set>
                                    <p:anim calcmode="lin" valueType="num">
                                      <p:cBhvr additive="base">
                                        <p:cTn id="52" dur="500"/>
                                        <p:tgtEl>
                                          <p:spTgt spid="66"/>
                                        </p:tgtEl>
                                        <p:attrNameLst>
                                          <p:attrName>ppt_x</p:attrName>
                                        </p:attrNameLst>
                                      </p:cBhvr>
                                      <p:tavLst>
                                        <p:tav tm="0">
                                          <p:val>
                                            <p:strVal val="#ppt_x-#ppt_w*1.125000"/>
                                          </p:val>
                                        </p:tav>
                                        <p:tav tm="100000">
                                          <p:val>
                                            <p:strVal val="#ppt_x"/>
                                          </p:val>
                                        </p:tav>
                                      </p:tavLst>
                                    </p:anim>
                                    <p:animEffect transition="in" filter="wipe(right)">
                                      <p:cBhvr>
                                        <p:cTn id="53" dur="500"/>
                                        <p:tgtEl>
                                          <p:spTgt spid="66"/>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wipe(left)">
                                      <p:cBhvr>
                                        <p:cTn id="58" dur="1000"/>
                                        <p:tgtEl>
                                          <p:spTgt spid="67"/>
                                        </p:tgtEl>
                                      </p:cBhvr>
                                    </p:animEffect>
                                  </p:childTnLst>
                                </p:cTn>
                              </p:par>
                            </p:childTnLst>
                          </p:cTn>
                        </p:par>
                      </p:childTnLst>
                    </p:cTn>
                  </p:par>
                  <p:par>
                    <p:cTn id="59" fill="hold">
                      <p:stCondLst>
                        <p:cond delay="indefinite"/>
                      </p:stCondLst>
                      <p:childTnLst>
                        <p:par>
                          <p:cTn id="60" fill="hold">
                            <p:stCondLst>
                              <p:cond delay="0"/>
                            </p:stCondLst>
                            <p:childTnLst>
                              <p:par>
                                <p:cTn id="61" presetID="12" presetClass="entr" presetSubtype="8" fill="hold" grpId="0" nodeType="clickEffect">
                                  <p:stCondLst>
                                    <p:cond delay="0"/>
                                  </p:stCondLst>
                                  <p:childTnLst>
                                    <p:set>
                                      <p:cBhvr>
                                        <p:cTn id="62" dur="1" fill="hold">
                                          <p:stCondLst>
                                            <p:cond delay="0"/>
                                          </p:stCondLst>
                                        </p:cTn>
                                        <p:tgtEl>
                                          <p:spTgt spid="68"/>
                                        </p:tgtEl>
                                        <p:attrNameLst>
                                          <p:attrName>style.visibility</p:attrName>
                                        </p:attrNameLst>
                                      </p:cBhvr>
                                      <p:to>
                                        <p:strVal val="visible"/>
                                      </p:to>
                                    </p:set>
                                    <p:anim calcmode="lin" valueType="num">
                                      <p:cBhvr additive="base">
                                        <p:cTn id="63" dur="500"/>
                                        <p:tgtEl>
                                          <p:spTgt spid="68"/>
                                        </p:tgtEl>
                                        <p:attrNameLst>
                                          <p:attrName>ppt_x</p:attrName>
                                        </p:attrNameLst>
                                      </p:cBhvr>
                                      <p:tavLst>
                                        <p:tav tm="0">
                                          <p:val>
                                            <p:strVal val="#ppt_x-#ppt_w*1.125000"/>
                                          </p:val>
                                        </p:tav>
                                        <p:tav tm="100000">
                                          <p:val>
                                            <p:strVal val="#ppt_x"/>
                                          </p:val>
                                        </p:tav>
                                      </p:tavLst>
                                    </p:anim>
                                    <p:animEffect transition="in" filter="wipe(right)">
                                      <p:cBhvr>
                                        <p:cTn id="64" dur="500"/>
                                        <p:tgtEl>
                                          <p:spTgt spid="68"/>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71"/>
                                        </p:tgtEl>
                                        <p:attrNameLst>
                                          <p:attrName>style.visibility</p:attrName>
                                        </p:attrNameLst>
                                      </p:cBhvr>
                                      <p:to>
                                        <p:strVal val="visible"/>
                                      </p:to>
                                    </p:set>
                                    <p:animEffect transition="in" filter="wipe(left)">
                                      <p:cBhvr>
                                        <p:cTn id="69" dur="1000"/>
                                        <p:tgtEl>
                                          <p:spTgt spid="71"/>
                                        </p:tgtEl>
                                      </p:cBhvr>
                                    </p:animEffect>
                                  </p:childTnLst>
                                </p:cTn>
                              </p:par>
                            </p:childTnLst>
                          </p:cTn>
                        </p:par>
                      </p:childTnLst>
                    </p:cTn>
                  </p:par>
                  <p:par>
                    <p:cTn id="70" fill="hold">
                      <p:stCondLst>
                        <p:cond delay="indefinite"/>
                      </p:stCondLst>
                      <p:childTnLst>
                        <p:par>
                          <p:cTn id="71" fill="hold">
                            <p:stCondLst>
                              <p:cond delay="0"/>
                            </p:stCondLst>
                            <p:childTnLst>
                              <p:par>
                                <p:cTn id="72" presetID="12" presetClass="entr" presetSubtype="8" fill="hold" grpId="0" nodeType="clickEffect">
                                  <p:stCondLst>
                                    <p:cond delay="0"/>
                                  </p:stCondLst>
                                  <p:childTnLst>
                                    <p:set>
                                      <p:cBhvr>
                                        <p:cTn id="73" dur="1" fill="hold">
                                          <p:stCondLst>
                                            <p:cond delay="0"/>
                                          </p:stCondLst>
                                        </p:cTn>
                                        <p:tgtEl>
                                          <p:spTgt spid="72"/>
                                        </p:tgtEl>
                                        <p:attrNameLst>
                                          <p:attrName>style.visibility</p:attrName>
                                        </p:attrNameLst>
                                      </p:cBhvr>
                                      <p:to>
                                        <p:strVal val="visible"/>
                                      </p:to>
                                    </p:set>
                                    <p:anim calcmode="lin" valueType="num">
                                      <p:cBhvr additive="base">
                                        <p:cTn id="74" dur="500"/>
                                        <p:tgtEl>
                                          <p:spTgt spid="72"/>
                                        </p:tgtEl>
                                        <p:attrNameLst>
                                          <p:attrName>ppt_x</p:attrName>
                                        </p:attrNameLst>
                                      </p:cBhvr>
                                      <p:tavLst>
                                        <p:tav tm="0">
                                          <p:val>
                                            <p:strVal val="#ppt_x-#ppt_w*1.125000"/>
                                          </p:val>
                                        </p:tav>
                                        <p:tav tm="100000">
                                          <p:val>
                                            <p:strVal val="#ppt_x"/>
                                          </p:val>
                                        </p:tav>
                                      </p:tavLst>
                                    </p:anim>
                                    <p:animEffect transition="in" filter="wipe(right)">
                                      <p:cBhvr>
                                        <p:cTn id="75"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63" grpId="0"/>
      <p:bldP spid="64" grpId="0"/>
      <p:bldP spid="65" grpId="0"/>
      <p:bldP spid="66" grpId="0"/>
      <p:bldP spid="67" grpId="0"/>
      <p:bldP spid="68" grpId="0"/>
      <p:bldP spid="71" grpId="0"/>
      <p:bldP spid="7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íSlîďé">
            <a:extLst>
              <a:ext uri="{FF2B5EF4-FFF2-40B4-BE49-F238E27FC236}">
                <a16:creationId xmlns:a16="http://schemas.microsoft.com/office/drawing/2014/main" id="{CD22F38D-FFE7-4EA0-AF19-0460A3CD626E}"/>
              </a:ext>
            </a:extLst>
          </p:cNvPr>
          <p:cNvSpPr/>
          <p:nvPr/>
        </p:nvSpPr>
        <p:spPr>
          <a:xfrm>
            <a:off x="3499141" y="4216263"/>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sp>
        <p:nvSpPr>
          <p:cNvPr id="20" name="íSlîďé">
            <a:extLst>
              <a:ext uri="{FF2B5EF4-FFF2-40B4-BE49-F238E27FC236}">
                <a16:creationId xmlns:a16="http://schemas.microsoft.com/office/drawing/2014/main" id="{6DB309FF-5D95-4E3E-8CBA-6E658C613D18}"/>
              </a:ext>
            </a:extLst>
          </p:cNvPr>
          <p:cNvSpPr/>
          <p:nvPr/>
        </p:nvSpPr>
        <p:spPr>
          <a:xfrm>
            <a:off x="3499141" y="1583620"/>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799" y="749300"/>
            <a:ext cx="6266993" cy="400110"/>
            <a:chOff x="424116" y="898245"/>
            <a:chExt cx="6266993"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物理层接口特性</a:t>
              </a:r>
            </a:p>
          </p:txBody>
        </p:sp>
      </p:grpSp>
      <p:sp>
        <p:nvSpPr>
          <p:cNvPr id="25" name="íSlîďé">
            <a:extLst>
              <a:ext uri="{FF2B5EF4-FFF2-40B4-BE49-F238E27FC236}">
                <a16:creationId xmlns:a16="http://schemas.microsoft.com/office/drawing/2014/main" id="{B6D312F4-3B82-4A39-8A56-DD11590464D4}"/>
              </a:ext>
            </a:extLst>
          </p:cNvPr>
          <p:cNvSpPr/>
          <p:nvPr/>
        </p:nvSpPr>
        <p:spPr>
          <a:xfrm>
            <a:off x="566219" y="1583620"/>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sp>
        <p:nvSpPr>
          <p:cNvPr id="14" name="文本框 13">
            <a:extLst>
              <a:ext uri="{FF2B5EF4-FFF2-40B4-BE49-F238E27FC236}">
                <a16:creationId xmlns:a16="http://schemas.microsoft.com/office/drawing/2014/main" id="{BE4150D1-796C-4C18-A3E4-0A4047A390D9}"/>
              </a:ext>
            </a:extLst>
          </p:cNvPr>
          <p:cNvSpPr txBox="1"/>
          <p:nvPr/>
        </p:nvSpPr>
        <p:spPr>
          <a:xfrm>
            <a:off x="1007754" y="1949275"/>
            <a:ext cx="1214536" cy="338554"/>
          </a:xfrm>
          <a:prstGeom prst="rect">
            <a:avLst/>
          </a:prstGeom>
          <a:noFill/>
        </p:spPr>
        <p:txBody>
          <a:bodyPr wrap="square" rtlCol="0">
            <a:spAutoFit/>
          </a:bodyPr>
          <a:lstStyle/>
          <a:p>
            <a:r>
              <a:rPr lang="zh-CN" altLang="en-US" sz="1600" b="1" dirty="0"/>
              <a:t>形状和尺寸</a:t>
            </a:r>
          </a:p>
        </p:txBody>
      </p:sp>
      <p:sp>
        <p:nvSpPr>
          <p:cNvPr id="15" name="椭圆 14">
            <a:extLst>
              <a:ext uri="{FF2B5EF4-FFF2-40B4-BE49-F238E27FC236}">
                <a16:creationId xmlns:a16="http://schemas.microsoft.com/office/drawing/2014/main" id="{420E4A53-E107-4217-BAFF-DE62F5CA735E}"/>
              </a:ext>
            </a:extLst>
          </p:cNvPr>
          <p:cNvSpPr/>
          <p:nvPr/>
        </p:nvSpPr>
        <p:spPr>
          <a:xfrm>
            <a:off x="749594" y="203457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0439D72B-86D8-46AE-A35B-4A9703F1FBC8}"/>
              </a:ext>
            </a:extLst>
          </p:cNvPr>
          <p:cNvSpPr txBox="1"/>
          <p:nvPr/>
        </p:nvSpPr>
        <p:spPr>
          <a:xfrm>
            <a:off x="1007753" y="2322788"/>
            <a:ext cx="1688791" cy="338554"/>
          </a:xfrm>
          <a:prstGeom prst="rect">
            <a:avLst/>
          </a:prstGeom>
          <a:noFill/>
        </p:spPr>
        <p:txBody>
          <a:bodyPr wrap="square" rtlCol="0">
            <a:spAutoFit/>
          </a:bodyPr>
          <a:lstStyle/>
          <a:p>
            <a:r>
              <a:rPr lang="zh-CN" altLang="en-US" sz="1600" b="1" dirty="0"/>
              <a:t>引脚数目和排列</a:t>
            </a:r>
          </a:p>
        </p:txBody>
      </p:sp>
      <p:sp>
        <p:nvSpPr>
          <p:cNvPr id="17" name="椭圆 16">
            <a:extLst>
              <a:ext uri="{FF2B5EF4-FFF2-40B4-BE49-F238E27FC236}">
                <a16:creationId xmlns:a16="http://schemas.microsoft.com/office/drawing/2014/main" id="{091DA89D-EEB0-40BC-B7BD-1F082D931E81}"/>
              </a:ext>
            </a:extLst>
          </p:cNvPr>
          <p:cNvSpPr/>
          <p:nvPr/>
        </p:nvSpPr>
        <p:spPr>
          <a:xfrm>
            <a:off x="749594" y="2408090"/>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607A7902-E7BA-4EBF-9FAC-078A509C1F66}"/>
              </a:ext>
            </a:extLst>
          </p:cNvPr>
          <p:cNvSpPr txBox="1"/>
          <p:nvPr/>
        </p:nvSpPr>
        <p:spPr>
          <a:xfrm>
            <a:off x="1007754" y="2696300"/>
            <a:ext cx="1688790" cy="338554"/>
          </a:xfrm>
          <a:prstGeom prst="rect">
            <a:avLst/>
          </a:prstGeom>
          <a:noFill/>
        </p:spPr>
        <p:txBody>
          <a:bodyPr wrap="square" rtlCol="0">
            <a:spAutoFit/>
          </a:bodyPr>
          <a:lstStyle/>
          <a:p>
            <a:r>
              <a:rPr lang="zh-CN" altLang="en-US" sz="1600" b="1" dirty="0"/>
              <a:t>固定和锁定装置</a:t>
            </a:r>
          </a:p>
        </p:txBody>
      </p:sp>
      <p:sp>
        <p:nvSpPr>
          <p:cNvPr id="19" name="椭圆 18">
            <a:extLst>
              <a:ext uri="{FF2B5EF4-FFF2-40B4-BE49-F238E27FC236}">
                <a16:creationId xmlns:a16="http://schemas.microsoft.com/office/drawing/2014/main" id="{723A8DB7-2C74-4726-8D1B-6861A127A089}"/>
              </a:ext>
            </a:extLst>
          </p:cNvPr>
          <p:cNvSpPr/>
          <p:nvPr/>
        </p:nvSpPr>
        <p:spPr>
          <a:xfrm>
            <a:off x="749594" y="2781602"/>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6528D345-9708-4CB4-9C5C-65FEB900D6C7}"/>
              </a:ext>
            </a:extLst>
          </p:cNvPr>
          <p:cNvSpPr txBox="1"/>
          <p:nvPr/>
        </p:nvSpPr>
        <p:spPr>
          <a:xfrm>
            <a:off x="3931345" y="1949275"/>
            <a:ext cx="1688790" cy="338554"/>
          </a:xfrm>
          <a:prstGeom prst="rect">
            <a:avLst/>
          </a:prstGeom>
          <a:noFill/>
        </p:spPr>
        <p:txBody>
          <a:bodyPr wrap="square" rtlCol="0">
            <a:spAutoFit/>
          </a:bodyPr>
          <a:lstStyle/>
          <a:p>
            <a:r>
              <a:rPr lang="zh-CN" altLang="en-US" sz="1600" b="1" dirty="0"/>
              <a:t>信号电压的范围</a:t>
            </a:r>
          </a:p>
        </p:txBody>
      </p:sp>
      <p:sp>
        <p:nvSpPr>
          <p:cNvPr id="24" name="椭圆 23">
            <a:extLst>
              <a:ext uri="{FF2B5EF4-FFF2-40B4-BE49-F238E27FC236}">
                <a16:creationId xmlns:a16="http://schemas.microsoft.com/office/drawing/2014/main" id="{896F920D-6729-4625-895F-5FADB3EDFEC6}"/>
              </a:ext>
            </a:extLst>
          </p:cNvPr>
          <p:cNvSpPr/>
          <p:nvPr/>
        </p:nvSpPr>
        <p:spPr>
          <a:xfrm>
            <a:off x="3673185" y="203457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094A52A0-0066-471C-9188-5D3E38DCF5FB}"/>
              </a:ext>
            </a:extLst>
          </p:cNvPr>
          <p:cNvSpPr txBox="1"/>
          <p:nvPr/>
        </p:nvSpPr>
        <p:spPr>
          <a:xfrm>
            <a:off x="3931344" y="2322788"/>
            <a:ext cx="1688791" cy="338554"/>
          </a:xfrm>
          <a:prstGeom prst="rect">
            <a:avLst/>
          </a:prstGeom>
          <a:noFill/>
        </p:spPr>
        <p:txBody>
          <a:bodyPr wrap="square" rtlCol="0">
            <a:spAutoFit/>
          </a:bodyPr>
          <a:lstStyle/>
          <a:p>
            <a:r>
              <a:rPr lang="zh-CN" altLang="en-US" sz="1600" b="1" dirty="0"/>
              <a:t>阻抗匹配的情况</a:t>
            </a:r>
          </a:p>
        </p:txBody>
      </p:sp>
      <p:sp>
        <p:nvSpPr>
          <p:cNvPr id="27" name="椭圆 26">
            <a:extLst>
              <a:ext uri="{FF2B5EF4-FFF2-40B4-BE49-F238E27FC236}">
                <a16:creationId xmlns:a16="http://schemas.microsoft.com/office/drawing/2014/main" id="{6BC1DAC3-F146-4BB7-86CC-0B6E08EB1FB2}"/>
              </a:ext>
            </a:extLst>
          </p:cNvPr>
          <p:cNvSpPr/>
          <p:nvPr/>
        </p:nvSpPr>
        <p:spPr>
          <a:xfrm>
            <a:off x="3673185" y="2408090"/>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1C95E099-E44A-463E-BC20-FB28D958C4CA}"/>
              </a:ext>
            </a:extLst>
          </p:cNvPr>
          <p:cNvSpPr txBox="1"/>
          <p:nvPr/>
        </p:nvSpPr>
        <p:spPr>
          <a:xfrm>
            <a:off x="3931345" y="2696300"/>
            <a:ext cx="1688790" cy="338554"/>
          </a:xfrm>
          <a:prstGeom prst="rect">
            <a:avLst/>
          </a:prstGeom>
          <a:noFill/>
        </p:spPr>
        <p:txBody>
          <a:bodyPr wrap="square" rtlCol="0">
            <a:spAutoFit/>
          </a:bodyPr>
          <a:lstStyle/>
          <a:p>
            <a:r>
              <a:rPr lang="zh-CN" altLang="en-US" sz="1600" b="1" dirty="0"/>
              <a:t>传输速率</a:t>
            </a:r>
          </a:p>
        </p:txBody>
      </p:sp>
      <p:sp>
        <p:nvSpPr>
          <p:cNvPr id="29" name="椭圆 28">
            <a:extLst>
              <a:ext uri="{FF2B5EF4-FFF2-40B4-BE49-F238E27FC236}">
                <a16:creationId xmlns:a16="http://schemas.microsoft.com/office/drawing/2014/main" id="{5FA4DA15-6F87-43E2-A8EA-9344C929F279}"/>
              </a:ext>
            </a:extLst>
          </p:cNvPr>
          <p:cNvSpPr/>
          <p:nvPr/>
        </p:nvSpPr>
        <p:spPr>
          <a:xfrm>
            <a:off x="3673185" y="2781602"/>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E71393E5-0D8D-4EA9-A7D7-799FC16FE036}"/>
              </a:ext>
            </a:extLst>
          </p:cNvPr>
          <p:cNvSpPr txBox="1"/>
          <p:nvPr/>
        </p:nvSpPr>
        <p:spPr>
          <a:xfrm>
            <a:off x="3931345" y="3117365"/>
            <a:ext cx="1688790" cy="338554"/>
          </a:xfrm>
          <a:prstGeom prst="rect">
            <a:avLst/>
          </a:prstGeom>
          <a:noFill/>
        </p:spPr>
        <p:txBody>
          <a:bodyPr wrap="square" rtlCol="0">
            <a:spAutoFit/>
          </a:bodyPr>
          <a:lstStyle/>
          <a:p>
            <a:r>
              <a:rPr lang="zh-CN" altLang="en-US" sz="1600" b="1" dirty="0"/>
              <a:t>距离限制</a:t>
            </a:r>
          </a:p>
        </p:txBody>
      </p:sp>
      <p:sp>
        <p:nvSpPr>
          <p:cNvPr id="32" name="椭圆 31">
            <a:extLst>
              <a:ext uri="{FF2B5EF4-FFF2-40B4-BE49-F238E27FC236}">
                <a16:creationId xmlns:a16="http://schemas.microsoft.com/office/drawing/2014/main" id="{22EC61C3-5340-46CE-964D-24D419FF2636}"/>
              </a:ext>
            </a:extLst>
          </p:cNvPr>
          <p:cNvSpPr/>
          <p:nvPr/>
        </p:nvSpPr>
        <p:spPr>
          <a:xfrm>
            <a:off x="3673185" y="3202667"/>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íSlîďé">
            <a:extLst>
              <a:ext uri="{FF2B5EF4-FFF2-40B4-BE49-F238E27FC236}">
                <a16:creationId xmlns:a16="http://schemas.microsoft.com/office/drawing/2014/main" id="{AA8FEB00-0D4E-41CE-8501-4C91E30225CA}"/>
              </a:ext>
            </a:extLst>
          </p:cNvPr>
          <p:cNvSpPr/>
          <p:nvPr/>
        </p:nvSpPr>
        <p:spPr>
          <a:xfrm>
            <a:off x="566219" y="4216263"/>
            <a:ext cx="2401192" cy="2092642"/>
          </a:xfrm>
          <a:prstGeom prst="roundRect">
            <a:avLst>
              <a:gd name="adj" fmla="val 5000"/>
            </a:avLst>
          </a:prstGeom>
          <a:solidFill>
            <a:schemeClr val="tx1">
              <a:lumMod val="25000"/>
              <a:lumOff val="75000"/>
              <a:alpha val="20000"/>
            </a:schemeClr>
          </a:solidFill>
          <a:ln w="6055" cap="flat">
            <a:noFill/>
            <a:prstDash val="solid"/>
            <a:miter/>
          </a:ln>
        </p:spPr>
        <p:txBody>
          <a:bodyPr rtlCol="0" anchor="ctr"/>
          <a:lstStyle/>
          <a:p>
            <a:endParaRPr lang="zh-CN" altLang="en-US"/>
          </a:p>
        </p:txBody>
      </p:sp>
      <p:sp>
        <p:nvSpPr>
          <p:cNvPr id="40" name="文本框 39">
            <a:extLst>
              <a:ext uri="{FF2B5EF4-FFF2-40B4-BE49-F238E27FC236}">
                <a16:creationId xmlns:a16="http://schemas.microsoft.com/office/drawing/2014/main" id="{F30AC471-17B0-4325-B2AF-F19B32F4109D}"/>
              </a:ext>
            </a:extLst>
          </p:cNvPr>
          <p:cNvSpPr txBox="1"/>
          <p:nvPr/>
        </p:nvSpPr>
        <p:spPr>
          <a:xfrm>
            <a:off x="1007754" y="4586986"/>
            <a:ext cx="1856744" cy="584775"/>
          </a:xfrm>
          <a:prstGeom prst="rect">
            <a:avLst/>
          </a:prstGeom>
          <a:noFill/>
        </p:spPr>
        <p:txBody>
          <a:bodyPr wrap="square" rtlCol="0">
            <a:spAutoFit/>
          </a:bodyPr>
          <a:lstStyle/>
          <a:p>
            <a:r>
              <a:rPr lang="zh-CN" altLang="en-US" sz="1600" b="1" dirty="0"/>
              <a:t>规定接口电缆的各条信号线的作用</a:t>
            </a:r>
          </a:p>
        </p:txBody>
      </p:sp>
      <p:sp>
        <p:nvSpPr>
          <p:cNvPr id="41" name="椭圆 40">
            <a:extLst>
              <a:ext uri="{FF2B5EF4-FFF2-40B4-BE49-F238E27FC236}">
                <a16:creationId xmlns:a16="http://schemas.microsoft.com/office/drawing/2014/main" id="{5CBB2178-8C99-40CA-A735-AF166FF73E4F}"/>
              </a:ext>
            </a:extLst>
          </p:cNvPr>
          <p:cNvSpPr/>
          <p:nvPr/>
        </p:nvSpPr>
        <p:spPr>
          <a:xfrm>
            <a:off x="749594" y="4672288"/>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íS1îďè">
            <a:extLst>
              <a:ext uri="{FF2B5EF4-FFF2-40B4-BE49-F238E27FC236}">
                <a16:creationId xmlns:a16="http://schemas.microsoft.com/office/drawing/2014/main" id="{13950EFF-6015-4F00-8557-0F578094BBE2}"/>
              </a:ext>
            </a:extLst>
          </p:cNvPr>
          <p:cNvSpPr txBox="1"/>
          <p:nvPr/>
        </p:nvSpPr>
        <p:spPr>
          <a:xfrm>
            <a:off x="922419"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机械特性</a:t>
            </a:r>
          </a:p>
        </p:txBody>
      </p:sp>
      <p:sp>
        <p:nvSpPr>
          <p:cNvPr id="31" name="íS1îďè">
            <a:extLst>
              <a:ext uri="{FF2B5EF4-FFF2-40B4-BE49-F238E27FC236}">
                <a16:creationId xmlns:a16="http://schemas.microsoft.com/office/drawing/2014/main" id="{CBD594B6-0BFD-4AC2-9D00-93E2AE2FF02E}"/>
              </a:ext>
            </a:extLst>
          </p:cNvPr>
          <p:cNvSpPr txBox="1"/>
          <p:nvPr/>
        </p:nvSpPr>
        <p:spPr>
          <a:xfrm>
            <a:off x="3855341"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电气特性</a:t>
            </a:r>
          </a:p>
        </p:txBody>
      </p:sp>
      <p:sp>
        <p:nvSpPr>
          <p:cNvPr id="37" name="íS1îďè">
            <a:extLst>
              <a:ext uri="{FF2B5EF4-FFF2-40B4-BE49-F238E27FC236}">
                <a16:creationId xmlns:a16="http://schemas.microsoft.com/office/drawing/2014/main" id="{238DC4F5-6B0E-4FDB-89FB-40E4AABCBB60}"/>
              </a:ext>
            </a:extLst>
          </p:cNvPr>
          <p:cNvSpPr txBox="1"/>
          <p:nvPr/>
        </p:nvSpPr>
        <p:spPr>
          <a:xfrm>
            <a:off x="3855341"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过程特性</a:t>
            </a:r>
          </a:p>
        </p:txBody>
      </p:sp>
      <p:sp>
        <p:nvSpPr>
          <p:cNvPr id="34" name="íS1îďè">
            <a:extLst>
              <a:ext uri="{FF2B5EF4-FFF2-40B4-BE49-F238E27FC236}">
                <a16:creationId xmlns:a16="http://schemas.microsoft.com/office/drawing/2014/main" id="{C8F8B543-14B5-410C-A6F5-43A928D10162}"/>
              </a:ext>
            </a:extLst>
          </p:cNvPr>
          <p:cNvSpPr txBox="1"/>
          <p:nvPr/>
        </p:nvSpPr>
        <p:spPr>
          <a:xfrm>
            <a:off x="922419"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功能特性</a:t>
            </a:r>
          </a:p>
        </p:txBody>
      </p:sp>
      <p:sp>
        <p:nvSpPr>
          <p:cNvPr id="51" name="文本框 50">
            <a:extLst>
              <a:ext uri="{FF2B5EF4-FFF2-40B4-BE49-F238E27FC236}">
                <a16:creationId xmlns:a16="http://schemas.microsoft.com/office/drawing/2014/main" id="{2B42D1E5-BE39-4A52-BDAC-82E342CF39D5}"/>
              </a:ext>
            </a:extLst>
          </p:cNvPr>
          <p:cNvSpPr txBox="1"/>
          <p:nvPr/>
        </p:nvSpPr>
        <p:spPr>
          <a:xfrm>
            <a:off x="3931344" y="4586986"/>
            <a:ext cx="1872297" cy="1077218"/>
          </a:xfrm>
          <a:prstGeom prst="rect">
            <a:avLst/>
          </a:prstGeom>
          <a:noFill/>
        </p:spPr>
        <p:txBody>
          <a:bodyPr wrap="square" rtlCol="0">
            <a:spAutoFit/>
          </a:bodyPr>
          <a:lstStyle/>
          <a:p>
            <a:r>
              <a:rPr lang="zh-CN" altLang="en-US" sz="1600" b="1" dirty="0"/>
              <a:t>规定在信号线上传输比特流的一组操作过程，包括各信号间的时序关系</a:t>
            </a:r>
          </a:p>
        </p:txBody>
      </p:sp>
      <p:sp>
        <p:nvSpPr>
          <p:cNvPr id="52" name="椭圆 51">
            <a:extLst>
              <a:ext uri="{FF2B5EF4-FFF2-40B4-BE49-F238E27FC236}">
                <a16:creationId xmlns:a16="http://schemas.microsoft.com/office/drawing/2014/main" id="{48AF8C92-DF63-4611-A192-EE6721A7969B}"/>
              </a:ext>
            </a:extLst>
          </p:cNvPr>
          <p:cNvSpPr/>
          <p:nvPr/>
        </p:nvSpPr>
        <p:spPr>
          <a:xfrm>
            <a:off x="3673185" y="4672288"/>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2FD4B28A-2681-434D-9424-8B5B2E9631C9}"/>
              </a:ext>
            </a:extLst>
          </p:cNvPr>
          <p:cNvGrpSpPr/>
          <p:nvPr/>
        </p:nvGrpSpPr>
        <p:grpSpPr>
          <a:xfrm>
            <a:off x="6096000" y="1313619"/>
            <a:ext cx="5969956" cy="1500988"/>
            <a:chOff x="6096000" y="1313619"/>
            <a:chExt cx="5969956" cy="1500988"/>
          </a:xfrm>
        </p:grpSpPr>
        <p:sp>
          <p:nvSpPr>
            <p:cNvPr id="5" name="文本框 4">
              <a:extLst>
                <a:ext uri="{FF2B5EF4-FFF2-40B4-BE49-F238E27FC236}">
                  <a16:creationId xmlns:a16="http://schemas.microsoft.com/office/drawing/2014/main" id="{DBDD60B5-DBDE-4789-992A-FE8F7902BBC7}"/>
                </a:ext>
              </a:extLst>
            </p:cNvPr>
            <p:cNvSpPr txBox="1"/>
            <p:nvPr/>
          </p:nvSpPr>
          <p:spPr>
            <a:xfrm>
              <a:off x="6096000" y="1313619"/>
              <a:ext cx="5969956" cy="646331"/>
            </a:xfrm>
            <a:prstGeom prst="rect">
              <a:avLst/>
            </a:prstGeom>
            <a:noFill/>
          </p:spPr>
          <p:txBody>
            <a:bodyPr wrap="square" rtlCol="0">
              <a:spAutoFit/>
            </a:bodyPr>
            <a:lstStyle/>
            <a:p>
              <a:r>
                <a:rPr lang="en-US" altLang="zh-CN" b="1" dirty="0">
                  <a:latin typeface="Arial Narrow" panose="020B0606020202030204" pitchFamily="34" charset="0"/>
                </a:rPr>
                <a:t>【2012</a:t>
              </a:r>
              <a:r>
                <a:rPr lang="zh-CN" altLang="en-US" b="1" dirty="0">
                  <a:latin typeface="Arial Narrow" panose="020B0606020202030204" pitchFamily="34" charset="0"/>
                </a:rPr>
                <a:t>年 题</a:t>
              </a:r>
              <a:r>
                <a:rPr lang="en-US" altLang="zh-CN" b="1" dirty="0">
                  <a:latin typeface="Arial Narrow" panose="020B0606020202030204" pitchFamily="34" charset="0"/>
                </a:rPr>
                <a:t>34】</a:t>
              </a:r>
              <a:r>
                <a:rPr lang="zh-CN" altLang="en-US" b="1" dirty="0">
                  <a:latin typeface="Arial Narrow" panose="020B0606020202030204" pitchFamily="34" charset="0"/>
                </a:rPr>
                <a:t>在物理层接口特性中，用于描述完  </a:t>
              </a:r>
              <a:endParaRPr lang="en-US" altLang="zh-CN" b="1" dirty="0">
                <a:latin typeface="Arial Narrow" panose="020B0606020202030204" pitchFamily="34" charset="0"/>
              </a:endParaRPr>
            </a:p>
            <a:p>
              <a:r>
                <a:rPr lang="en-US" altLang="zh-CN" b="1" dirty="0">
                  <a:latin typeface="Arial Narrow" panose="020B0606020202030204" pitchFamily="34" charset="0"/>
                </a:rPr>
                <a:t>                               </a:t>
              </a:r>
              <a:r>
                <a:rPr lang="zh-CN" altLang="en-US" b="1" dirty="0">
                  <a:latin typeface="Arial Narrow" panose="020B0606020202030204" pitchFamily="34" charset="0"/>
                </a:rPr>
                <a:t>成每种功能的事件发生顺序的是（      ）。</a:t>
              </a:r>
            </a:p>
          </p:txBody>
        </p:sp>
        <p:sp>
          <p:nvSpPr>
            <p:cNvPr id="33" name="文本框 32">
              <a:extLst>
                <a:ext uri="{FF2B5EF4-FFF2-40B4-BE49-F238E27FC236}">
                  <a16:creationId xmlns:a16="http://schemas.microsoft.com/office/drawing/2014/main" id="{F3FD2E51-DF64-4D3D-AD9E-803A3A4770CC}"/>
                </a:ext>
              </a:extLst>
            </p:cNvPr>
            <p:cNvSpPr txBox="1"/>
            <p:nvPr/>
          </p:nvSpPr>
          <p:spPr>
            <a:xfrm>
              <a:off x="7717399" y="2038758"/>
              <a:ext cx="1363579" cy="369332"/>
            </a:xfrm>
            <a:prstGeom prst="rect">
              <a:avLst/>
            </a:prstGeom>
            <a:noFill/>
          </p:spPr>
          <p:txBody>
            <a:bodyPr wrap="square" rtlCol="0">
              <a:spAutoFit/>
            </a:bodyPr>
            <a:lstStyle/>
            <a:p>
              <a:r>
                <a:rPr lang="en-US" altLang="zh-CN" b="1" dirty="0">
                  <a:latin typeface="Arial Narrow" panose="020B0606020202030204" pitchFamily="34" charset="0"/>
                </a:rPr>
                <a:t>A. </a:t>
              </a:r>
              <a:r>
                <a:rPr lang="zh-CN" altLang="en-US" b="1" dirty="0">
                  <a:latin typeface="Arial Narrow" panose="020B0606020202030204" pitchFamily="34" charset="0"/>
                </a:rPr>
                <a:t>机械特性</a:t>
              </a:r>
            </a:p>
          </p:txBody>
        </p:sp>
        <p:sp>
          <p:nvSpPr>
            <p:cNvPr id="35" name="文本框 34">
              <a:extLst>
                <a:ext uri="{FF2B5EF4-FFF2-40B4-BE49-F238E27FC236}">
                  <a16:creationId xmlns:a16="http://schemas.microsoft.com/office/drawing/2014/main" id="{0924C6E0-65CC-4B2B-94B3-34E7D8D7FC58}"/>
                </a:ext>
              </a:extLst>
            </p:cNvPr>
            <p:cNvSpPr txBox="1"/>
            <p:nvPr/>
          </p:nvSpPr>
          <p:spPr>
            <a:xfrm>
              <a:off x="9820667" y="2017862"/>
              <a:ext cx="1363579" cy="369332"/>
            </a:xfrm>
            <a:prstGeom prst="rect">
              <a:avLst/>
            </a:prstGeom>
            <a:noFill/>
          </p:spPr>
          <p:txBody>
            <a:bodyPr wrap="square" rtlCol="0">
              <a:spAutoFit/>
            </a:bodyPr>
            <a:lstStyle/>
            <a:p>
              <a:r>
                <a:rPr lang="en-US" altLang="zh-CN" b="1" dirty="0">
                  <a:latin typeface="Arial Narrow" panose="020B0606020202030204" pitchFamily="34" charset="0"/>
                </a:rPr>
                <a:t>B. </a:t>
              </a:r>
              <a:r>
                <a:rPr lang="zh-CN" altLang="en-US" b="1" dirty="0">
                  <a:latin typeface="Arial Narrow" panose="020B0606020202030204" pitchFamily="34" charset="0"/>
                </a:rPr>
                <a:t>功能特性</a:t>
              </a:r>
            </a:p>
          </p:txBody>
        </p:sp>
        <p:sp>
          <p:nvSpPr>
            <p:cNvPr id="36" name="文本框 35">
              <a:extLst>
                <a:ext uri="{FF2B5EF4-FFF2-40B4-BE49-F238E27FC236}">
                  <a16:creationId xmlns:a16="http://schemas.microsoft.com/office/drawing/2014/main" id="{67ACC6B2-9740-4C03-9AAA-71597E29F910}"/>
                </a:ext>
              </a:extLst>
            </p:cNvPr>
            <p:cNvSpPr txBox="1"/>
            <p:nvPr/>
          </p:nvSpPr>
          <p:spPr>
            <a:xfrm>
              <a:off x="7717399" y="2445275"/>
              <a:ext cx="1363579" cy="369332"/>
            </a:xfrm>
            <a:prstGeom prst="rect">
              <a:avLst/>
            </a:prstGeom>
            <a:noFill/>
          </p:spPr>
          <p:txBody>
            <a:bodyPr wrap="square" rtlCol="0">
              <a:spAutoFit/>
            </a:bodyPr>
            <a:lstStyle/>
            <a:p>
              <a:r>
                <a:rPr lang="en-US" altLang="zh-CN" b="1" dirty="0">
                  <a:latin typeface="Arial Narrow" panose="020B0606020202030204" pitchFamily="34" charset="0"/>
                </a:rPr>
                <a:t>C. </a:t>
              </a:r>
              <a:r>
                <a:rPr lang="zh-CN" altLang="en-US" b="1" dirty="0">
                  <a:latin typeface="Arial Narrow" panose="020B0606020202030204" pitchFamily="34" charset="0"/>
                </a:rPr>
                <a:t>过程特性</a:t>
              </a:r>
            </a:p>
          </p:txBody>
        </p:sp>
        <p:sp>
          <p:nvSpPr>
            <p:cNvPr id="38" name="文本框 37">
              <a:extLst>
                <a:ext uri="{FF2B5EF4-FFF2-40B4-BE49-F238E27FC236}">
                  <a16:creationId xmlns:a16="http://schemas.microsoft.com/office/drawing/2014/main" id="{BB54EA5D-11F5-48DD-B2CD-2D4C593820FD}"/>
                </a:ext>
              </a:extLst>
            </p:cNvPr>
            <p:cNvSpPr txBox="1"/>
            <p:nvPr/>
          </p:nvSpPr>
          <p:spPr>
            <a:xfrm>
              <a:off x="9820666" y="2408090"/>
              <a:ext cx="1363579" cy="369332"/>
            </a:xfrm>
            <a:prstGeom prst="rect">
              <a:avLst/>
            </a:prstGeom>
            <a:noFill/>
          </p:spPr>
          <p:txBody>
            <a:bodyPr wrap="square" rtlCol="0">
              <a:spAutoFit/>
            </a:bodyPr>
            <a:lstStyle/>
            <a:p>
              <a:r>
                <a:rPr lang="en-US" altLang="zh-CN" b="1" dirty="0">
                  <a:latin typeface="Arial Narrow" panose="020B0606020202030204" pitchFamily="34" charset="0"/>
                </a:rPr>
                <a:t>D. </a:t>
              </a:r>
              <a:r>
                <a:rPr lang="zh-CN" altLang="en-US" b="1" dirty="0">
                  <a:latin typeface="Arial Narrow" panose="020B0606020202030204" pitchFamily="34" charset="0"/>
                </a:rPr>
                <a:t>电气特性</a:t>
              </a:r>
            </a:p>
          </p:txBody>
        </p:sp>
      </p:grpSp>
      <p:sp>
        <p:nvSpPr>
          <p:cNvPr id="42" name="文本框 41">
            <a:extLst>
              <a:ext uri="{FF2B5EF4-FFF2-40B4-BE49-F238E27FC236}">
                <a16:creationId xmlns:a16="http://schemas.microsoft.com/office/drawing/2014/main" id="{97DDC335-E919-4C25-AFC5-80333CA01015}"/>
              </a:ext>
            </a:extLst>
          </p:cNvPr>
          <p:cNvSpPr txBox="1"/>
          <p:nvPr/>
        </p:nvSpPr>
        <p:spPr>
          <a:xfrm>
            <a:off x="11197995" y="1532182"/>
            <a:ext cx="407927" cy="523220"/>
          </a:xfrm>
          <a:prstGeom prst="rect">
            <a:avLst/>
          </a:prstGeom>
          <a:noFill/>
        </p:spPr>
        <p:txBody>
          <a:bodyPr wrap="square" rtlCol="0">
            <a:spAutoFit/>
          </a:bodyPr>
          <a:lstStyle/>
          <a:p>
            <a:pPr algn="ctr"/>
            <a:r>
              <a:rPr lang="en-US" altLang="zh-CN" sz="2800" b="1" dirty="0">
                <a:solidFill>
                  <a:schemeClr val="accent1">
                    <a:lumMod val="75000"/>
                  </a:schemeClr>
                </a:solidFill>
                <a:latin typeface="Arial Black" panose="020B0A04020102020204" pitchFamily="34" charset="0"/>
              </a:rPr>
              <a:t>C</a:t>
            </a:r>
            <a:endParaRPr lang="zh-CN" altLang="en-US" sz="2800" b="1" dirty="0">
              <a:solidFill>
                <a:schemeClr val="accent1">
                  <a:lumMod val="75000"/>
                </a:schemeClr>
              </a:solidFill>
              <a:latin typeface="Arial Black" panose="020B0A04020102020204" pitchFamily="34" charset="0"/>
            </a:endParaRPr>
          </a:p>
        </p:txBody>
      </p:sp>
      <p:grpSp>
        <p:nvGrpSpPr>
          <p:cNvPr id="7" name="组合 6">
            <a:extLst>
              <a:ext uri="{FF2B5EF4-FFF2-40B4-BE49-F238E27FC236}">
                <a16:creationId xmlns:a16="http://schemas.microsoft.com/office/drawing/2014/main" id="{1D929003-3DE1-4A92-B0F8-A801BEBDE0FC}"/>
              </a:ext>
            </a:extLst>
          </p:cNvPr>
          <p:cNvGrpSpPr/>
          <p:nvPr/>
        </p:nvGrpSpPr>
        <p:grpSpPr>
          <a:xfrm>
            <a:off x="6096000" y="3676262"/>
            <a:ext cx="5969956" cy="2362643"/>
            <a:chOff x="6096000" y="3676262"/>
            <a:chExt cx="5969956" cy="2362643"/>
          </a:xfrm>
        </p:grpSpPr>
        <p:sp>
          <p:nvSpPr>
            <p:cNvPr id="43" name="文本框 42">
              <a:extLst>
                <a:ext uri="{FF2B5EF4-FFF2-40B4-BE49-F238E27FC236}">
                  <a16:creationId xmlns:a16="http://schemas.microsoft.com/office/drawing/2014/main" id="{32D22E8B-BBCA-4E2E-8401-8466A23216E0}"/>
                </a:ext>
              </a:extLst>
            </p:cNvPr>
            <p:cNvSpPr txBox="1"/>
            <p:nvPr/>
          </p:nvSpPr>
          <p:spPr>
            <a:xfrm>
              <a:off x="6096000" y="3676262"/>
              <a:ext cx="5969956" cy="646331"/>
            </a:xfrm>
            <a:prstGeom prst="rect">
              <a:avLst/>
            </a:prstGeom>
            <a:noFill/>
          </p:spPr>
          <p:txBody>
            <a:bodyPr wrap="square" rtlCol="0">
              <a:spAutoFit/>
            </a:bodyPr>
            <a:lstStyle/>
            <a:p>
              <a:r>
                <a:rPr lang="en-US" altLang="zh-CN" b="1" dirty="0">
                  <a:latin typeface="Arial Narrow" panose="020B0606020202030204" pitchFamily="34" charset="0"/>
                </a:rPr>
                <a:t>【2018</a:t>
              </a:r>
              <a:r>
                <a:rPr lang="zh-CN" altLang="en-US" b="1" dirty="0">
                  <a:latin typeface="Arial Narrow" panose="020B0606020202030204" pitchFamily="34" charset="0"/>
                </a:rPr>
                <a:t>年 题</a:t>
              </a:r>
              <a:r>
                <a:rPr lang="en-US" altLang="zh-CN" b="1" dirty="0">
                  <a:latin typeface="Arial Narrow" panose="020B0606020202030204" pitchFamily="34" charset="0"/>
                </a:rPr>
                <a:t>34】</a:t>
              </a:r>
              <a:r>
                <a:rPr lang="zh-CN" altLang="en-US" b="1" dirty="0">
                  <a:latin typeface="Arial Narrow" panose="020B0606020202030204" pitchFamily="34" charset="0"/>
                </a:rPr>
                <a:t>下列选项中，不属于物理层接口规范</a:t>
              </a:r>
              <a:endParaRPr lang="en-US" altLang="zh-CN" b="1" dirty="0">
                <a:latin typeface="Arial Narrow" panose="020B0606020202030204" pitchFamily="34" charset="0"/>
              </a:endParaRPr>
            </a:p>
            <a:p>
              <a:r>
                <a:rPr lang="en-US" altLang="zh-CN" b="1" dirty="0">
                  <a:latin typeface="Arial Narrow" panose="020B0606020202030204" pitchFamily="34" charset="0"/>
                </a:rPr>
                <a:t>                               </a:t>
              </a:r>
              <a:r>
                <a:rPr lang="zh-CN" altLang="en-US" b="1" dirty="0">
                  <a:latin typeface="Arial Narrow" panose="020B0606020202030204" pitchFamily="34" charset="0"/>
                </a:rPr>
                <a:t>定义范畴的是（      ）。</a:t>
              </a:r>
            </a:p>
          </p:txBody>
        </p:sp>
        <p:sp>
          <p:nvSpPr>
            <p:cNvPr id="44" name="文本框 43">
              <a:extLst>
                <a:ext uri="{FF2B5EF4-FFF2-40B4-BE49-F238E27FC236}">
                  <a16:creationId xmlns:a16="http://schemas.microsoft.com/office/drawing/2014/main" id="{A2671AE6-0AAE-4C15-9507-CE634D33A58D}"/>
                </a:ext>
              </a:extLst>
            </p:cNvPr>
            <p:cNvSpPr txBox="1"/>
            <p:nvPr/>
          </p:nvSpPr>
          <p:spPr>
            <a:xfrm>
              <a:off x="7717397" y="4433722"/>
              <a:ext cx="1363579" cy="369332"/>
            </a:xfrm>
            <a:prstGeom prst="rect">
              <a:avLst/>
            </a:prstGeom>
            <a:noFill/>
          </p:spPr>
          <p:txBody>
            <a:bodyPr wrap="square" rtlCol="0">
              <a:spAutoFit/>
            </a:bodyPr>
            <a:lstStyle/>
            <a:p>
              <a:r>
                <a:rPr lang="en-US" altLang="zh-CN" b="1" dirty="0">
                  <a:latin typeface="Arial Narrow" panose="020B0606020202030204" pitchFamily="34" charset="0"/>
                </a:rPr>
                <a:t>A. </a:t>
              </a:r>
              <a:r>
                <a:rPr lang="zh-CN" altLang="en-US" b="1" dirty="0">
                  <a:latin typeface="Arial Narrow" panose="020B0606020202030204" pitchFamily="34" charset="0"/>
                </a:rPr>
                <a:t>接口形状</a:t>
              </a:r>
            </a:p>
          </p:txBody>
        </p:sp>
        <p:sp>
          <p:nvSpPr>
            <p:cNvPr id="46" name="文本框 45">
              <a:extLst>
                <a:ext uri="{FF2B5EF4-FFF2-40B4-BE49-F238E27FC236}">
                  <a16:creationId xmlns:a16="http://schemas.microsoft.com/office/drawing/2014/main" id="{01B2250A-6C59-4631-B2B3-450583859187}"/>
                </a:ext>
              </a:extLst>
            </p:cNvPr>
            <p:cNvSpPr txBox="1"/>
            <p:nvPr/>
          </p:nvSpPr>
          <p:spPr>
            <a:xfrm>
              <a:off x="7717397" y="4845672"/>
              <a:ext cx="1363579" cy="369332"/>
            </a:xfrm>
            <a:prstGeom prst="rect">
              <a:avLst/>
            </a:prstGeom>
            <a:noFill/>
          </p:spPr>
          <p:txBody>
            <a:bodyPr wrap="square" rtlCol="0">
              <a:spAutoFit/>
            </a:bodyPr>
            <a:lstStyle/>
            <a:p>
              <a:r>
                <a:rPr lang="en-US" altLang="zh-CN" b="1" dirty="0">
                  <a:latin typeface="Arial Narrow" panose="020B0606020202030204" pitchFamily="34" charset="0"/>
                </a:rPr>
                <a:t>B. </a:t>
              </a:r>
              <a:r>
                <a:rPr lang="zh-CN" altLang="en-US" b="1" dirty="0">
                  <a:latin typeface="Arial Narrow" panose="020B0606020202030204" pitchFamily="34" charset="0"/>
                </a:rPr>
                <a:t>引脚功能</a:t>
              </a:r>
            </a:p>
          </p:txBody>
        </p:sp>
        <p:sp>
          <p:nvSpPr>
            <p:cNvPr id="48" name="文本框 47">
              <a:extLst>
                <a:ext uri="{FF2B5EF4-FFF2-40B4-BE49-F238E27FC236}">
                  <a16:creationId xmlns:a16="http://schemas.microsoft.com/office/drawing/2014/main" id="{D0EED850-A705-4D59-9147-791E12DE7CEF}"/>
                </a:ext>
              </a:extLst>
            </p:cNvPr>
            <p:cNvSpPr txBox="1"/>
            <p:nvPr/>
          </p:nvSpPr>
          <p:spPr>
            <a:xfrm>
              <a:off x="7717397" y="5257622"/>
              <a:ext cx="1363579" cy="369332"/>
            </a:xfrm>
            <a:prstGeom prst="rect">
              <a:avLst/>
            </a:prstGeom>
            <a:noFill/>
          </p:spPr>
          <p:txBody>
            <a:bodyPr wrap="square" rtlCol="0">
              <a:spAutoFit/>
            </a:bodyPr>
            <a:lstStyle/>
            <a:p>
              <a:r>
                <a:rPr lang="en-US" altLang="zh-CN" b="1" dirty="0">
                  <a:latin typeface="Arial Narrow" panose="020B0606020202030204" pitchFamily="34" charset="0"/>
                </a:rPr>
                <a:t>C. </a:t>
              </a:r>
              <a:r>
                <a:rPr lang="zh-CN" altLang="en-US" b="1" dirty="0">
                  <a:latin typeface="Arial Narrow" panose="020B0606020202030204" pitchFamily="34" charset="0"/>
                </a:rPr>
                <a:t>物理地址</a:t>
              </a:r>
            </a:p>
          </p:txBody>
        </p:sp>
        <p:sp>
          <p:nvSpPr>
            <p:cNvPr id="49" name="文本框 48">
              <a:extLst>
                <a:ext uri="{FF2B5EF4-FFF2-40B4-BE49-F238E27FC236}">
                  <a16:creationId xmlns:a16="http://schemas.microsoft.com/office/drawing/2014/main" id="{A663B170-A9AB-46F7-97DE-28F8059AC336}"/>
                </a:ext>
              </a:extLst>
            </p:cNvPr>
            <p:cNvSpPr txBox="1"/>
            <p:nvPr/>
          </p:nvSpPr>
          <p:spPr>
            <a:xfrm>
              <a:off x="7717397" y="5669573"/>
              <a:ext cx="1363579" cy="369332"/>
            </a:xfrm>
            <a:prstGeom prst="rect">
              <a:avLst/>
            </a:prstGeom>
            <a:noFill/>
          </p:spPr>
          <p:txBody>
            <a:bodyPr wrap="square" rtlCol="0">
              <a:spAutoFit/>
            </a:bodyPr>
            <a:lstStyle/>
            <a:p>
              <a:r>
                <a:rPr lang="en-US" altLang="zh-CN" b="1" dirty="0">
                  <a:latin typeface="Arial Narrow" panose="020B0606020202030204" pitchFamily="34" charset="0"/>
                </a:rPr>
                <a:t>D. </a:t>
              </a:r>
              <a:r>
                <a:rPr lang="zh-CN" altLang="en-US" b="1" dirty="0">
                  <a:latin typeface="Arial Narrow" panose="020B0606020202030204" pitchFamily="34" charset="0"/>
                </a:rPr>
                <a:t>信号电平</a:t>
              </a:r>
            </a:p>
          </p:txBody>
        </p:sp>
      </p:grpSp>
      <p:sp>
        <p:nvSpPr>
          <p:cNvPr id="53" name="文本框 52">
            <a:extLst>
              <a:ext uri="{FF2B5EF4-FFF2-40B4-BE49-F238E27FC236}">
                <a16:creationId xmlns:a16="http://schemas.microsoft.com/office/drawing/2014/main" id="{669FE10E-3364-4518-B29D-2509EF4C3927}"/>
              </a:ext>
            </a:extLst>
          </p:cNvPr>
          <p:cNvSpPr txBox="1"/>
          <p:nvPr/>
        </p:nvSpPr>
        <p:spPr>
          <a:xfrm>
            <a:off x="9357622" y="3903627"/>
            <a:ext cx="407927" cy="523220"/>
          </a:xfrm>
          <a:prstGeom prst="rect">
            <a:avLst/>
          </a:prstGeom>
          <a:noFill/>
        </p:spPr>
        <p:txBody>
          <a:bodyPr wrap="square" rtlCol="0">
            <a:spAutoFit/>
          </a:bodyPr>
          <a:lstStyle/>
          <a:p>
            <a:pPr algn="ctr"/>
            <a:r>
              <a:rPr lang="en-US" altLang="zh-CN" sz="2800" b="1" dirty="0">
                <a:solidFill>
                  <a:schemeClr val="accent1">
                    <a:lumMod val="75000"/>
                  </a:schemeClr>
                </a:solidFill>
                <a:latin typeface="Arial Black" panose="020B0A04020102020204" pitchFamily="34" charset="0"/>
              </a:rPr>
              <a:t>C</a:t>
            </a:r>
            <a:endParaRPr lang="zh-CN" altLang="en-US" sz="2800" b="1" dirty="0">
              <a:solidFill>
                <a:schemeClr val="accent1">
                  <a:lumMod val="75000"/>
                </a:schemeClr>
              </a:solidFill>
              <a:latin typeface="Arial Black" panose="020B0A04020102020204" pitchFamily="34" charset="0"/>
            </a:endParaRPr>
          </a:p>
        </p:txBody>
      </p:sp>
      <p:sp>
        <p:nvSpPr>
          <p:cNvPr id="55" name="íS1îďè">
            <a:extLst>
              <a:ext uri="{FF2B5EF4-FFF2-40B4-BE49-F238E27FC236}">
                <a16:creationId xmlns:a16="http://schemas.microsoft.com/office/drawing/2014/main" id="{8819163C-D7F1-435B-A602-5E7A5D0D5654}"/>
              </a:ext>
            </a:extLst>
          </p:cNvPr>
          <p:cNvSpPr txBox="1"/>
          <p:nvPr/>
        </p:nvSpPr>
        <p:spPr>
          <a:xfrm>
            <a:off x="9247731" y="4412160"/>
            <a:ext cx="2453839" cy="343944"/>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b="1" dirty="0">
                <a:solidFill>
                  <a:schemeClr val="bg1"/>
                </a:solidFill>
              </a:rPr>
              <a:t>物理层接口 机械特性</a:t>
            </a:r>
          </a:p>
        </p:txBody>
      </p:sp>
      <p:sp>
        <p:nvSpPr>
          <p:cNvPr id="56" name="íS1îďè">
            <a:extLst>
              <a:ext uri="{FF2B5EF4-FFF2-40B4-BE49-F238E27FC236}">
                <a16:creationId xmlns:a16="http://schemas.microsoft.com/office/drawing/2014/main" id="{FA7FFB49-2F22-475C-A874-3C3A709EC816}"/>
              </a:ext>
            </a:extLst>
          </p:cNvPr>
          <p:cNvSpPr txBox="1"/>
          <p:nvPr/>
        </p:nvSpPr>
        <p:spPr>
          <a:xfrm>
            <a:off x="9247731" y="4861728"/>
            <a:ext cx="2453839" cy="343944"/>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b="1" dirty="0">
                <a:solidFill>
                  <a:schemeClr val="bg1"/>
                </a:solidFill>
              </a:rPr>
              <a:t>物理层接口 功能特性</a:t>
            </a:r>
          </a:p>
        </p:txBody>
      </p:sp>
      <p:sp>
        <p:nvSpPr>
          <p:cNvPr id="57" name="íS1îďè">
            <a:extLst>
              <a:ext uri="{FF2B5EF4-FFF2-40B4-BE49-F238E27FC236}">
                <a16:creationId xmlns:a16="http://schemas.microsoft.com/office/drawing/2014/main" id="{DB380592-CD87-47FC-A4FC-448EB3E6A5B6}"/>
              </a:ext>
            </a:extLst>
          </p:cNvPr>
          <p:cNvSpPr txBox="1"/>
          <p:nvPr/>
        </p:nvSpPr>
        <p:spPr>
          <a:xfrm>
            <a:off x="9247729" y="5682267"/>
            <a:ext cx="2453839" cy="343944"/>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b="1" dirty="0">
                <a:solidFill>
                  <a:schemeClr val="bg1"/>
                </a:solidFill>
              </a:rPr>
              <a:t>物理层接口 电气特性</a:t>
            </a:r>
          </a:p>
        </p:txBody>
      </p:sp>
      <p:sp>
        <p:nvSpPr>
          <p:cNvPr id="59" name="文本框 58">
            <a:extLst>
              <a:ext uri="{FF2B5EF4-FFF2-40B4-BE49-F238E27FC236}">
                <a16:creationId xmlns:a16="http://schemas.microsoft.com/office/drawing/2014/main" id="{BD43F1A9-0004-44C3-B490-8617956DBFF9}"/>
              </a:ext>
            </a:extLst>
          </p:cNvPr>
          <p:cNvSpPr txBox="1"/>
          <p:nvPr/>
        </p:nvSpPr>
        <p:spPr>
          <a:xfrm>
            <a:off x="9138876" y="5257622"/>
            <a:ext cx="2212059" cy="369332"/>
          </a:xfrm>
          <a:prstGeom prst="rect">
            <a:avLst/>
          </a:prstGeom>
          <a:noFill/>
        </p:spPr>
        <p:txBody>
          <a:bodyPr wrap="square" rtlCol="0">
            <a:spAutoFit/>
          </a:bodyPr>
          <a:lstStyle/>
          <a:p>
            <a:r>
              <a:rPr lang="zh-CN" altLang="en-US" b="1" dirty="0">
                <a:latin typeface="Arial Narrow" panose="020B0606020202030204" pitchFamily="34" charset="0"/>
              </a:rPr>
              <a:t>硬件地址或</a:t>
            </a:r>
            <a:r>
              <a:rPr lang="en-US" altLang="zh-CN" b="1" dirty="0">
                <a:latin typeface="Arial Narrow" panose="020B0606020202030204" pitchFamily="34" charset="0"/>
              </a:rPr>
              <a:t>MAC</a:t>
            </a:r>
            <a:r>
              <a:rPr lang="zh-CN" altLang="en-US" b="1" dirty="0">
                <a:latin typeface="Arial Narrow" panose="020B0606020202030204" pitchFamily="34" charset="0"/>
              </a:rPr>
              <a:t>地址</a:t>
            </a:r>
          </a:p>
        </p:txBody>
      </p:sp>
      <p:sp>
        <p:nvSpPr>
          <p:cNvPr id="8" name="矩形 7">
            <a:extLst>
              <a:ext uri="{FF2B5EF4-FFF2-40B4-BE49-F238E27FC236}">
                <a16:creationId xmlns:a16="http://schemas.microsoft.com/office/drawing/2014/main" id="{9058CA66-34A8-43DC-8E8D-D550C44640CC}"/>
              </a:ext>
            </a:extLst>
          </p:cNvPr>
          <p:cNvSpPr/>
          <p:nvPr/>
        </p:nvSpPr>
        <p:spPr>
          <a:xfrm>
            <a:off x="6332536" y="5257622"/>
            <a:ext cx="1363579" cy="369332"/>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Tree>
    <p:custDataLst>
      <p:tags r:id="rId1"/>
    </p:custDataLst>
    <p:extLst>
      <p:ext uri="{BB962C8B-B14F-4D97-AF65-F5344CB8AC3E}">
        <p14:creationId xmlns:p14="http://schemas.microsoft.com/office/powerpoint/2010/main" val="2417234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50" fill="hold">
                                          <p:stCondLst>
                                            <p:cond delay="0"/>
                                          </p:stCondLst>
                                        </p:cTn>
                                        <p:tgtEl>
                                          <p:spTgt spid="37"/>
                                        </p:tgtEl>
                                        <p:attrNameLst>
                                          <p:attrName>r</p:attrName>
                                        </p:attrNameLst>
                                      </p:cBhvr>
                                    </p:animRot>
                                    <p:animRot by="-240000">
                                      <p:cBhvr>
                                        <p:cTn id="7" dur="100" fill="hold">
                                          <p:stCondLst>
                                            <p:cond delay="100"/>
                                          </p:stCondLst>
                                        </p:cTn>
                                        <p:tgtEl>
                                          <p:spTgt spid="37"/>
                                        </p:tgtEl>
                                        <p:attrNameLst>
                                          <p:attrName>r</p:attrName>
                                        </p:attrNameLst>
                                      </p:cBhvr>
                                    </p:animRot>
                                    <p:animRot by="240000">
                                      <p:cBhvr>
                                        <p:cTn id="8" dur="100" fill="hold">
                                          <p:stCondLst>
                                            <p:cond delay="200"/>
                                          </p:stCondLst>
                                        </p:cTn>
                                        <p:tgtEl>
                                          <p:spTgt spid="37"/>
                                        </p:tgtEl>
                                        <p:attrNameLst>
                                          <p:attrName>r</p:attrName>
                                        </p:attrNameLst>
                                      </p:cBhvr>
                                    </p:animRot>
                                    <p:animRot by="-240000">
                                      <p:cBhvr>
                                        <p:cTn id="9" dur="100" fill="hold">
                                          <p:stCondLst>
                                            <p:cond delay="300"/>
                                          </p:stCondLst>
                                        </p:cTn>
                                        <p:tgtEl>
                                          <p:spTgt spid="37"/>
                                        </p:tgtEl>
                                        <p:attrNameLst>
                                          <p:attrName>r</p:attrName>
                                        </p:attrNameLst>
                                      </p:cBhvr>
                                    </p:animRot>
                                    <p:animRot by="120000">
                                      <p:cBhvr>
                                        <p:cTn id="10" dur="100" fill="hold">
                                          <p:stCondLst>
                                            <p:cond delay="400"/>
                                          </p:stCondLst>
                                        </p:cTn>
                                        <p:tgtEl>
                                          <p:spTgt spid="37"/>
                                        </p:tgtEl>
                                        <p:attrNameLst>
                                          <p:attrName>r</p:attrName>
                                        </p:attrNameLst>
                                      </p:cBhvr>
                                    </p:animRo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50"/>
                                        </p:tgtEl>
                                        <p:attrNameLst>
                                          <p:attrName>style.visibility</p:attrName>
                                        </p:attrNameLst>
                                      </p:cBhvr>
                                      <p:to>
                                        <p:strVal val="visible"/>
                                      </p:to>
                                    </p:set>
                                    <p:animEffect transition="in" filter="wipe(up)">
                                      <p:cBhvr>
                                        <p:cTn id="14" dur="500"/>
                                        <p:tgtEl>
                                          <p:spTgt spid="5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p:cTn id="19" dur="500" fill="hold"/>
                                        <p:tgtEl>
                                          <p:spTgt spid="52"/>
                                        </p:tgtEl>
                                        <p:attrNameLst>
                                          <p:attrName>ppt_w</p:attrName>
                                        </p:attrNameLst>
                                      </p:cBhvr>
                                      <p:tavLst>
                                        <p:tav tm="0">
                                          <p:val>
                                            <p:fltVal val="0"/>
                                          </p:val>
                                        </p:tav>
                                        <p:tav tm="100000">
                                          <p:val>
                                            <p:strVal val="#ppt_w"/>
                                          </p:val>
                                        </p:tav>
                                      </p:tavLst>
                                    </p:anim>
                                    <p:anim calcmode="lin" valueType="num">
                                      <p:cBhvr>
                                        <p:cTn id="20" dur="500" fill="hold"/>
                                        <p:tgtEl>
                                          <p:spTgt spid="52"/>
                                        </p:tgtEl>
                                        <p:attrNameLst>
                                          <p:attrName>ppt_h</p:attrName>
                                        </p:attrNameLst>
                                      </p:cBhvr>
                                      <p:tavLst>
                                        <p:tav tm="0">
                                          <p:val>
                                            <p:fltVal val="0"/>
                                          </p:val>
                                        </p:tav>
                                        <p:tav tm="100000">
                                          <p:val>
                                            <p:strVal val="#ppt_h"/>
                                          </p:val>
                                        </p:tav>
                                      </p:tavLst>
                                    </p:anim>
                                    <p:animEffect transition="in" filter="fade">
                                      <p:cBhvr>
                                        <p:cTn id="21" dur="500"/>
                                        <p:tgtEl>
                                          <p:spTgt spid="52"/>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1+#ppt_w/2"/>
                                          </p:val>
                                        </p:tav>
                                        <p:tav tm="100000">
                                          <p:val>
                                            <p:strVal val="#ppt_x"/>
                                          </p:val>
                                        </p:tav>
                                      </p:tavLst>
                                    </p:anim>
                                    <p:anim calcmode="lin" valueType="num">
                                      <p:cBhvr additive="base">
                                        <p:cTn id="30" dur="500" fill="hold"/>
                                        <p:tgtEl>
                                          <p:spTgt spid="6"/>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fill="hold"/>
                                        <p:tgtEl>
                                          <p:spTgt spid="7"/>
                                        </p:tgtEl>
                                        <p:attrNameLst>
                                          <p:attrName>ppt_x</p:attrName>
                                        </p:attrNameLst>
                                      </p:cBhvr>
                                      <p:tavLst>
                                        <p:tav tm="0">
                                          <p:val>
                                            <p:strVal val="1+#ppt_w/2"/>
                                          </p:val>
                                        </p:tav>
                                        <p:tav tm="100000">
                                          <p:val>
                                            <p:strVal val="#ppt_x"/>
                                          </p:val>
                                        </p:tav>
                                      </p:tavLst>
                                    </p:anim>
                                    <p:anim calcmode="lin" valueType="num">
                                      <p:cBhvr additive="base">
                                        <p:cTn id="3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30" presetClass="entr" presetSubtype="0" fill="hold" grpId="0" nodeType="click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fade">
                                      <p:cBhvr>
                                        <p:cTn id="39" dur="800" decel="100000"/>
                                        <p:tgtEl>
                                          <p:spTgt spid="42"/>
                                        </p:tgtEl>
                                      </p:cBhvr>
                                    </p:animEffect>
                                    <p:anim calcmode="lin" valueType="num">
                                      <p:cBhvr>
                                        <p:cTn id="40" dur="800" decel="100000" fill="hold"/>
                                        <p:tgtEl>
                                          <p:spTgt spid="42"/>
                                        </p:tgtEl>
                                        <p:attrNameLst>
                                          <p:attrName>style.rotation</p:attrName>
                                        </p:attrNameLst>
                                      </p:cBhvr>
                                      <p:tavLst>
                                        <p:tav tm="0">
                                          <p:val>
                                            <p:fltVal val="-90"/>
                                          </p:val>
                                        </p:tav>
                                        <p:tav tm="100000">
                                          <p:val>
                                            <p:fltVal val="0"/>
                                          </p:val>
                                        </p:tav>
                                      </p:tavLst>
                                    </p:anim>
                                    <p:anim calcmode="lin" valueType="num">
                                      <p:cBhvr>
                                        <p:cTn id="41" dur="800" decel="100000" fill="hold"/>
                                        <p:tgtEl>
                                          <p:spTgt spid="42"/>
                                        </p:tgtEl>
                                        <p:attrNameLst>
                                          <p:attrName>ppt_x</p:attrName>
                                        </p:attrNameLst>
                                      </p:cBhvr>
                                      <p:tavLst>
                                        <p:tav tm="0">
                                          <p:val>
                                            <p:strVal val="#ppt_x+0.4"/>
                                          </p:val>
                                        </p:tav>
                                        <p:tav tm="100000">
                                          <p:val>
                                            <p:strVal val="#ppt_x-0.05"/>
                                          </p:val>
                                        </p:tav>
                                      </p:tavLst>
                                    </p:anim>
                                    <p:anim calcmode="lin" valueType="num">
                                      <p:cBhvr>
                                        <p:cTn id="42" dur="800" decel="100000" fill="hold"/>
                                        <p:tgtEl>
                                          <p:spTgt spid="42"/>
                                        </p:tgtEl>
                                        <p:attrNameLst>
                                          <p:attrName>ppt_y</p:attrName>
                                        </p:attrNameLst>
                                      </p:cBhvr>
                                      <p:tavLst>
                                        <p:tav tm="0">
                                          <p:val>
                                            <p:strVal val="#ppt_y-0.4"/>
                                          </p:val>
                                        </p:tav>
                                        <p:tav tm="100000">
                                          <p:val>
                                            <p:strVal val="#ppt_y+0.1"/>
                                          </p:val>
                                        </p:tav>
                                      </p:tavLst>
                                    </p:anim>
                                    <p:anim calcmode="lin" valueType="num">
                                      <p:cBhvr>
                                        <p:cTn id="43" dur="200" accel="100000" fill="hold">
                                          <p:stCondLst>
                                            <p:cond delay="800"/>
                                          </p:stCondLst>
                                        </p:cTn>
                                        <p:tgtEl>
                                          <p:spTgt spid="42"/>
                                        </p:tgtEl>
                                        <p:attrNameLst>
                                          <p:attrName>ppt_x</p:attrName>
                                        </p:attrNameLst>
                                      </p:cBhvr>
                                      <p:tavLst>
                                        <p:tav tm="0">
                                          <p:val>
                                            <p:strVal val="#ppt_x-0.05"/>
                                          </p:val>
                                        </p:tav>
                                        <p:tav tm="100000">
                                          <p:val>
                                            <p:strVal val="#ppt_x"/>
                                          </p:val>
                                        </p:tav>
                                      </p:tavLst>
                                    </p:anim>
                                    <p:anim calcmode="lin" valueType="num">
                                      <p:cBhvr>
                                        <p:cTn id="44" dur="200" accel="100000" fill="hold">
                                          <p:stCondLst>
                                            <p:cond delay="800"/>
                                          </p:stCondLst>
                                        </p:cTn>
                                        <p:tgtEl>
                                          <p:spTgt spid="42"/>
                                        </p:tgtEl>
                                        <p:attrNameLst>
                                          <p:attrName>ppt_y</p:attrName>
                                        </p:attrNameLst>
                                      </p:cBhvr>
                                      <p:tavLst>
                                        <p:tav tm="0">
                                          <p:val>
                                            <p:strVal val="#ppt_y+0.1"/>
                                          </p:val>
                                        </p:tav>
                                        <p:tav tm="100000">
                                          <p:val>
                                            <p:strVal val="#ppt_y"/>
                                          </p:val>
                                        </p:tav>
                                      </p:tavLst>
                                    </p:anim>
                                  </p:childTnLst>
                                </p:cTn>
                              </p:par>
                              <p:par>
                                <p:cTn id="45" presetID="30" presetClass="entr" presetSubtype="0" fill="hold" grpId="0" nodeType="with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fade">
                                      <p:cBhvr>
                                        <p:cTn id="47" dur="800" decel="100000"/>
                                        <p:tgtEl>
                                          <p:spTgt spid="53"/>
                                        </p:tgtEl>
                                      </p:cBhvr>
                                    </p:animEffect>
                                    <p:anim calcmode="lin" valueType="num">
                                      <p:cBhvr>
                                        <p:cTn id="48" dur="800" decel="100000" fill="hold"/>
                                        <p:tgtEl>
                                          <p:spTgt spid="53"/>
                                        </p:tgtEl>
                                        <p:attrNameLst>
                                          <p:attrName>style.rotation</p:attrName>
                                        </p:attrNameLst>
                                      </p:cBhvr>
                                      <p:tavLst>
                                        <p:tav tm="0">
                                          <p:val>
                                            <p:fltVal val="-90"/>
                                          </p:val>
                                        </p:tav>
                                        <p:tav tm="100000">
                                          <p:val>
                                            <p:fltVal val="0"/>
                                          </p:val>
                                        </p:tav>
                                      </p:tavLst>
                                    </p:anim>
                                    <p:anim calcmode="lin" valueType="num">
                                      <p:cBhvr>
                                        <p:cTn id="49" dur="800" decel="100000" fill="hold"/>
                                        <p:tgtEl>
                                          <p:spTgt spid="53"/>
                                        </p:tgtEl>
                                        <p:attrNameLst>
                                          <p:attrName>ppt_x</p:attrName>
                                        </p:attrNameLst>
                                      </p:cBhvr>
                                      <p:tavLst>
                                        <p:tav tm="0">
                                          <p:val>
                                            <p:strVal val="#ppt_x+0.4"/>
                                          </p:val>
                                        </p:tav>
                                        <p:tav tm="100000">
                                          <p:val>
                                            <p:strVal val="#ppt_x-0.05"/>
                                          </p:val>
                                        </p:tav>
                                      </p:tavLst>
                                    </p:anim>
                                    <p:anim calcmode="lin" valueType="num">
                                      <p:cBhvr>
                                        <p:cTn id="50" dur="800" decel="100000" fill="hold"/>
                                        <p:tgtEl>
                                          <p:spTgt spid="53"/>
                                        </p:tgtEl>
                                        <p:attrNameLst>
                                          <p:attrName>ppt_y</p:attrName>
                                        </p:attrNameLst>
                                      </p:cBhvr>
                                      <p:tavLst>
                                        <p:tav tm="0">
                                          <p:val>
                                            <p:strVal val="#ppt_y-0.4"/>
                                          </p:val>
                                        </p:tav>
                                        <p:tav tm="100000">
                                          <p:val>
                                            <p:strVal val="#ppt_y+0.1"/>
                                          </p:val>
                                        </p:tav>
                                      </p:tavLst>
                                    </p:anim>
                                    <p:anim calcmode="lin" valueType="num">
                                      <p:cBhvr>
                                        <p:cTn id="51" dur="200" accel="100000" fill="hold">
                                          <p:stCondLst>
                                            <p:cond delay="800"/>
                                          </p:stCondLst>
                                        </p:cTn>
                                        <p:tgtEl>
                                          <p:spTgt spid="53"/>
                                        </p:tgtEl>
                                        <p:attrNameLst>
                                          <p:attrName>ppt_x</p:attrName>
                                        </p:attrNameLst>
                                      </p:cBhvr>
                                      <p:tavLst>
                                        <p:tav tm="0">
                                          <p:val>
                                            <p:strVal val="#ppt_x-0.05"/>
                                          </p:val>
                                        </p:tav>
                                        <p:tav tm="100000">
                                          <p:val>
                                            <p:strVal val="#ppt_x"/>
                                          </p:val>
                                        </p:tav>
                                      </p:tavLst>
                                    </p:anim>
                                    <p:anim calcmode="lin" valueType="num">
                                      <p:cBhvr>
                                        <p:cTn id="52" dur="200" accel="100000" fill="hold">
                                          <p:stCondLst>
                                            <p:cond delay="800"/>
                                          </p:stCondLst>
                                        </p:cTn>
                                        <p:tgtEl>
                                          <p:spTgt spid="53"/>
                                        </p:tgtEl>
                                        <p:attrNameLst>
                                          <p:attrName>ppt_y</p:attrName>
                                        </p:attrNameLst>
                                      </p:cBhvr>
                                      <p:tavLst>
                                        <p:tav tm="0">
                                          <p:val>
                                            <p:strVal val="#ppt_y+0.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2" presetClass="entr" presetSubtype="8" fill="hold" grpId="0" nodeType="clickEffect">
                                  <p:stCondLst>
                                    <p:cond delay="0"/>
                                  </p:stCondLst>
                                  <p:childTnLst>
                                    <p:set>
                                      <p:cBhvr>
                                        <p:cTn id="56" dur="1" fill="hold">
                                          <p:stCondLst>
                                            <p:cond delay="0"/>
                                          </p:stCondLst>
                                        </p:cTn>
                                        <p:tgtEl>
                                          <p:spTgt spid="55"/>
                                        </p:tgtEl>
                                        <p:attrNameLst>
                                          <p:attrName>style.visibility</p:attrName>
                                        </p:attrNameLst>
                                      </p:cBhvr>
                                      <p:to>
                                        <p:strVal val="visible"/>
                                      </p:to>
                                    </p:set>
                                    <p:anim calcmode="lin" valueType="num">
                                      <p:cBhvr additive="base">
                                        <p:cTn id="57" dur="500"/>
                                        <p:tgtEl>
                                          <p:spTgt spid="55"/>
                                        </p:tgtEl>
                                        <p:attrNameLst>
                                          <p:attrName>ppt_x</p:attrName>
                                        </p:attrNameLst>
                                      </p:cBhvr>
                                      <p:tavLst>
                                        <p:tav tm="0">
                                          <p:val>
                                            <p:strVal val="#ppt_x-#ppt_w*1.125000"/>
                                          </p:val>
                                        </p:tav>
                                        <p:tav tm="100000">
                                          <p:val>
                                            <p:strVal val="#ppt_x"/>
                                          </p:val>
                                        </p:tav>
                                      </p:tavLst>
                                    </p:anim>
                                    <p:animEffect transition="in" filter="wipe(right)">
                                      <p:cBhvr>
                                        <p:cTn id="58" dur="500"/>
                                        <p:tgtEl>
                                          <p:spTgt spid="55"/>
                                        </p:tgtEl>
                                      </p:cBhvr>
                                    </p:animEffect>
                                  </p:childTnLst>
                                </p:cTn>
                              </p:par>
                            </p:childTnLst>
                          </p:cTn>
                        </p:par>
                      </p:childTnLst>
                    </p:cTn>
                  </p:par>
                  <p:par>
                    <p:cTn id="59" fill="hold">
                      <p:stCondLst>
                        <p:cond delay="indefinite"/>
                      </p:stCondLst>
                      <p:childTnLst>
                        <p:par>
                          <p:cTn id="60" fill="hold">
                            <p:stCondLst>
                              <p:cond delay="0"/>
                            </p:stCondLst>
                            <p:childTnLst>
                              <p:par>
                                <p:cTn id="61" presetID="12" presetClass="entr" presetSubtype="8" fill="hold" grpId="0" nodeType="clickEffect">
                                  <p:stCondLst>
                                    <p:cond delay="0"/>
                                  </p:stCondLst>
                                  <p:childTnLst>
                                    <p:set>
                                      <p:cBhvr>
                                        <p:cTn id="62" dur="1" fill="hold">
                                          <p:stCondLst>
                                            <p:cond delay="0"/>
                                          </p:stCondLst>
                                        </p:cTn>
                                        <p:tgtEl>
                                          <p:spTgt spid="56"/>
                                        </p:tgtEl>
                                        <p:attrNameLst>
                                          <p:attrName>style.visibility</p:attrName>
                                        </p:attrNameLst>
                                      </p:cBhvr>
                                      <p:to>
                                        <p:strVal val="visible"/>
                                      </p:to>
                                    </p:set>
                                    <p:anim calcmode="lin" valueType="num">
                                      <p:cBhvr additive="base">
                                        <p:cTn id="63" dur="500"/>
                                        <p:tgtEl>
                                          <p:spTgt spid="56"/>
                                        </p:tgtEl>
                                        <p:attrNameLst>
                                          <p:attrName>ppt_x</p:attrName>
                                        </p:attrNameLst>
                                      </p:cBhvr>
                                      <p:tavLst>
                                        <p:tav tm="0">
                                          <p:val>
                                            <p:strVal val="#ppt_x-#ppt_w*1.125000"/>
                                          </p:val>
                                        </p:tav>
                                        <p:tav tm="100000">
                                          <p:val>
                                            <p:strVal val="#ppt_x"/>
                                          </p:val>
                                        </p:tav>
                                      </p:tavLst>
                                    </p:anim>
                                    <p:animEffect transition="in" filter="wipe(right)">
                                      <p:cBhvr>
                                        <p:cTn id="64" dur="500"/>
                                        <p:tgtEl>
                                          <p:spTgt spid="56"/>
                                        </p:tgtEl>
                                      </p:cBhvr>
                                    </p:animEffect>
                                  </p:childTnLst>
                                </p:cTn>
                              </p:par>
                            </p:childTnLst>
                          </p:cTn>
                        </p:par>
                      </p:childTnLst>
                    </p:cTn>
                  </p:par>
                  <p:par>
                    <p:cTn id="65" fill="hold">
                      <p:stCondLst>
                        <p:cond delay="indefinite"/>
                      </p:stCondLst>
                      <p:childTnLst>
                        <p:par>
                          <p:cTn id="66" fill="hold">
                            <p:stCondLst>
                              <p:cond delay="0"/>
                            </p:stCondLst>
                            <p:childTnLst>
                              <p:par>
                                <p:cTn id="67" presetID="12" presetClass="entr" presetSubtype="8" fill="hold" grpId="0" nodeType="clickEffect">
                                  <p:stCondLst>
                                    <p:cond delay="0"/>
                                  </p:stCondLst>
                                  <p:childTnLst>
                                    <p:set>
                                      <p:cBhvr>
                                        <p:cTn id="68" dur="1" fill="hold">
                                          <p:stCondLst>
                                            <p:cond delay="0"/>
                                          </p:stCondLst>
                                        </p:cTn>
                                        <p:tgtEl>
                                          <p:spTgt spid="57"/>
                                        </p:tgtEl>
                                        <p:attrNameLst>
                                          <p:attrName>style.visibility</p:attrName>
                                        </p:attrNameLst>
                                      </p:cBhvr>
                                      <p:to>
                                        <p:strVal val="visible"/>
                                      </p:to>
                                    </p:set>
                                    <p:anim calcmode="lin" valueType="num">
                                      <p:cBhvr additive="base">
                                        <p:cTn id="69" dur="500"/>
                                        <p:tgtEl>
                                          <p:spTgt spid="57"/>
                                        </p:tgtEl>
                                        <p:attrNameLst>
                                          <p:attrName>ppt_x</p:attrName>
                                        </p:attrNameLst>
                                      </p:cBhvr>
                                      <p:tavLst>
                                        <p:tav tm="0">
                                          <p:val>
                                            <p:strVal val="#ppt_x-#ppt_w*1.125000"/>
                                          </p:val>
                                        </p:tav>
                                        <p:tav tm="100000">
                                          <p:val>
                                            <p:strVal val="#ppt_x"/>
                                          </p:val>
                                        </p:tav>
                                      </p:tavLst>
                                    </p:anim>
                                    <p:animEffect transition="in" filter="wipe(right)">
                                      <p:cBhvr>
                                        <p:cTn id="70" dur="500"/>
                                        <p:tgtEl>
                                          <p:spTgt spid="57"/>
                                        </p:tgtEl>
                                      </p:cBhvr>
                                    </p:animEffect>
                                  </p:childTnLst>
                                </p:cTn>
                              </p:par>
                            </p:childTnLst>
                          </p:cTn>
                        </p:par>
                      </p:childTnLst>
                    </p:cTn>
                  </p:par>
                  <p:par>
                    <p:cTn id="71" fill="hold">
                      <p:stCondLst>
                        <p:cond delay="indefinite"/>
                      </p:stCondLst>
                      <p:childTnLst>
                        <p:par>
                          <p:cTn id="72" fill="hold">
                            <p:stCondLst>
                              <p:cond delay="0"/>
                            </p:stCondLst>
                            <p:childTnLst>
                              <p:par>
                                <p:cTn id="73" presetID="12" presetClass="entr" presetSubtype="8" fill="hold" grpId="0" nodeType="clickEffect">
                                  <p:stCondLst>
                                    <p:cond delay="0"/>
                                  </p:stCondLst>
                                  <p:childTnLst>
                                    <p:set>
                                      <p:cBhvr>
                                        <p:cTn id="74" dur="1" fill="hold">
                                          <p:stCondLst>
                                            <p:cond delay="0"/>
                                          </p:stCondLst>
                                        </p:cTn>
                                        <p:tgtEl>
                                          <p:spTgt spid="59"/>
                                        </p:tgtEl>
                                        <p:attrNameLst>
                                          <p:attrName>style.visibility</p:attrName>
                                        </p:attrNameLst>
                                      </p:cBhvr>
                                      <p:to>
                                        <p:strVal val="visible"/>
                                      </p:to>
                                    </p:set>
                                    <p:anim calcmode="lin" valueType="num">
                                      <p:cBhvr additive="base">
                                        <p:cTn id="75" dur="500"/>
                                        <p:tgtEl>
                                          <p:spTgt spid="59"/>
                                        </p:tgtEl>
                                        <p:attrNameLst>
                                          <p:attrName>ppt_x</p:attrName>
                                        </p:attrNameLst>
                                      </p:cBhvr>
                                      <p:tavLst>
                                        <p:tav tm="0">
                                          <p:val>
                                            <p:strVal val="#ppt_x-#ppt_w*1.125000"/>
                                          </p:val>
                                        </p:tav>
                                        <p:tav tm="100000">
                                          <p:val>
                                            <p:strVal val="#ppt_x"/>
                                          </p:val>
                                        </p:tav>
                                      </p:tavLst>
                                    </p:anim>
                                    <p:animEffect transition="in" filter="wipe(right)">
                                      <p:cBhvr>
                                        <p:cTn id="76" dur="500"/>
                                        <p:tgtEl>
                                          <p:spTgt spid="59"/>
                                        </p:tgtEl>
                                      </p:cBhvr>
                                    </p:animEffect>
                                  </p:childTnLst>
                                </p:cTn>
                              </p:par>
                            </p:childTnLst>
                          </p:cTn>
                        </p:par>
                      </p:childTnLst>
                    </p:cTn>
                  </p:par>
                  <p:par>
                    <p:cTn id="77" fill="hold">
                      <p:stCondLst>
                        <p:cond delay="indefinite"/>
                      </p:stCondLst>
                      <p:childTnLst>
                        <p:par>
                          <p:cTn id="78" fill="hold">
                            <p:stCondLst>
                              <p:cond delay="0"/>
                            </p:stCondLst>
                            <p:childTnLst>
                              <p:par>
                                <p:cTn id="79" presetID="12" presetClass="entr" presetSubtype="2" fill="hold" grpId="0" nodeType="clickEffect">
                                  <p:stCondLst>
                                    <p:cond delay="0"/>
                                  </p:stCondLst>
                                  <p:childTnLst>
                                    <p:set>
                                      <p:cBhvr>
                                        <p:cTn id="80" dur="1" fill="hold">
                                          <p:stCondLst>
                                            <p:cond delay="0"/>
                                          </p:stCondLst>
                                        </p:cTn>
                                        <p:tgtEl>
                                          <p:spTgt spid="8"/>
                                        </p:tgtEl>
                                        <p:attrNameLst>
                                          <p:attrName>style.visibility</p:attrName>
                                        </p:attrNameLst>
                                      </p:cBhvr>
                                      <p:to>
                                        <p:strVal val="visible"/>
                                      </p:to>
                                    </p:set>
                                    <p:anim calcmode="lin" valueType="num">
                                      <p:cBhvr additive="base">
                                        <p:cTn id="81" dur="500"/>
                                        <p:tgtEl>
                                          <p:spTgt spid="8"/>
                                        </p:tgtEl>
                                        <p:attrNameLst>
                                          <p:attrName>ppt_x</p:attrName>
                                        </p:attrNameLst>
                                      </p:cBhvr>
                                      <p:tavLst>
                                        <p:tav tm="0">
                                          <p:val>
                                            <p:strVal val="#ppt_x+#ppt_w*1.125000"/>
                                          </p:val>
                                        </p:tav>
                                        <p:tav tm="100000">
                                          <p:val>
                                            <p:strVal val="#ppt_x"/>
                                          </p:val>
                                        </p:tav>
                                      </p:tavLst>
                                    </p:anim>
                                    <p:animEffect transition="in" filter="wipe(left)">
                                      <p:cBhvr>
                                        <p:cTn id="8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37" grpId="0" animBg="1"/>
      <p:bldP spid="51" grpId="0"/>
      <p:bldP spid="52" grpId="0" animBg="1"/>
      <p:bldP spid="42" grpId="0"/>
      <p:bldP spid="53" grpId="0"/>
      <p:bldP spid="55" grpId="0" animBg="1"/>
      <p:bldP spid="56" grpId="0" animBg="1"/>
      <p:bldP spid="57" grpId="0" animBg="1"/>
      <p:bldP spid="59" grpId="0"/>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05DE2A79-BC8C-3AF2-4EE2-5AA7132D6645}"/>
              </a:ext>
            </a:extLst>
          </p:cNvPr>
          <p:cNvGrpSpPr/>
          <p:nvPr/>
        </p:nvGrpSpPr>
        <p:grpSpPr>
          <a:xfrm>
            <a:off x="3156764" y="1188116"/>
            <a:ext cx="5902431" cy="3795840"/>
            <a:chOff x="3156764" y="1188116"/>
            <a:chExt cx="5902431" cy="3795840"/>
          </a:xfrm>
        </p:grpSpPr>
        <p:sp>
          <p:nvSpPr>
            <p:cNvPr id="12" name="íşlïḍè"/>
            <p:cNvSpPr txBox="1"/>
            <p:nvPr/>
          </p:nvSpPr>
          <p:spPr>
            <a:xfrm>
              <a:off x="3965618" y="1188116"/>
              <a:ext cx="4287076" cy="419100"/>
            </a:xfrm>
            <a:prstGeom prst="rect">
              <a:avLst/>
            </a:prstGeom>
            <a:noFill/>
          </p:spPr>
          <p:txBody>
            <a:bodyPr wrap="square" lIns="91440" tIns="45720" rIns="91440" bIns="45720" anchor="ctr">
              <a:noAutofit/>
            </a:bodyPr>
            <a:lstStyle/>
            <a:p>
              <a:pPr algn="ctr"/>
              <a:r>
                <a:rPr lang="en-US" altLang="zh-CN" sz="2400" b="1" dirty="0"/>
                <a:t>2.2 </a:t>
              </a:r>
              <a:r>
                <a:rPr lang="zh-CN" altLang="en-US" sz="2400" b="1" dirty="0"/>
                <a:t>物理层下面的传输媒体</a:t>
              </a:r>
              <a:endParaRPr lang="en-US" altLang="zh-CN" sz="2400" b="1" dirty="0"/>
            </a:p>
          </p:txBody>
        </p:sp>
        <p:grpSp>
          <p:nvGrpSpPr>
            <p:cNvPr id="6" name="组合 5"/>
            <p:cNvGrpSpPr/>
            <p:nvPr/>
          </p:nvGrpSpPr>
          <p:grpSpPr>
            <a:xfrm>
              <a:off x="3156764" y="2010058"/>
              <a:ext cx="5900079" cy="595554"/>
              <a:chOff x="1183243" y="2200834"/>
              <a:chExt cx="5900079"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传输媒体的分类</a:t>
                </a:r>
              </a:p>
            </p:txBody>
          </p:sp>
        </p:grpSp>
        <p:grpSp>
          <p:nvGrpSpPr>
            <p:cNvPr id="32" name="组合 31"/>
            <p:cNvGrpSpPr/>
            <p:nvPr/>
          </p:nvGrpSpPr>
          <p:grpSpPr>
            <a:xfrm>
              <a:off x="3156764" y="3199230"/>
              <a:ext cx="5900079" cy="595554"/>
              <a:chOff x="1183242" y="3390006"/>
              <a:chExt cx="5900079"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导向型传输媒体</a:t>
                </a:r>
              </a:p>
            </p:txBody>
          </p:sp>
        </p:grpSp>
        <p:grpSp>
          <p:nvGrpSpPr>
            <p:cNvPr id="10" name="组合 9">
              <a:extLst>
                <a:ext uri="{FF2B5EF4-FFF2-40B4-BE49-F238E27FC236}">
                  <a16:creationId xmlns:a16="http://schemas.microsoft.com/office/drawing/2014/main" id="{F69FEE6E-6AC9-4D64-35EB-758E4EF8E834}"/>
                </a:ext>
              </a:extLst>
            </p:cNvPr>
            <p:cNvGrpSpPr/>
            <p:nvPr/>
          </p:nvGrpSpPr>
          <p:grpSpPr>
            <a:xfrm>
              <a:off x="3159116" y="4388402"/>
              <a:ext cx="5900079" cy="595554"/>
              <a:chOff x="1183242" y="3390006"/>
              <a:chExt cx="5900079" cy="595554"/>
            </a:xfrm>
          </p:grpSpPr>
          <p:sp>
            <p:nvSpPr>
              <p:cNvPr id="11" name="平行四边形 10">
                <a:extLst>
                  <a:ext uri="{FF2B5EF4-FFF2-40B4-BE49-F238E27FC236}">
                    <a16:creationId xmlns:a16="http://schemas.microsoft.com/office/drawing/2014/main" id="{3FE9A54B-D93F-5DDD-3236-DEC0D2713B8E}"/>
                  </a:ext>
                </a:extLst>
              </p:cNvPr>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03</a:t>
                </a:r>
                <a:endParaRPr lang="zh-CN" altLang="en-US" sz="2800" dirty="0">
                  <a:latin typeface="Impact" panose="020B0806030902050204" pitchFamily="34" charset="0"/>
                </a:endParaRPr>
              </a:p>
            </p:txBody>
          </p:sp>
          <p:sp>
            <p:nvSpPr>
              <p:cNvPr id="13" name="平行四边形 12">
                <a:extLst>
                  <a:ext uri="{FF2B5EF4-FFF2-40B4-BE49-F238E27FC236}">
                    <a16:creationId xmlns:a16="http://schemas.microsoft.com/office/drawing/2014/main" id="{837AE300-ACF6-9884-F811-09CFC79F0148}"/>
                  </a:ext>
                </a:extLst>
              </p:cNvPr>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非导向型传输媒体</a:t>
                </a:r>
              </a:p>
            </p:txBody>
          </p:sp>
        </p:grpSp>
      </p:grpSp>
    </p:spTree>
    <p:extLst>
      <p:ext uri="{BB962C8B-B14F-4D97-AF65-F5344CB8AC3E}">
        <p14:creationId xmlns:p14="http://schemas.microsoft.com/office/powerpoint/2010/main" val="270314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传输媒体的分类</a:t>
              </a:r>
            </a:p>
          </p:txBody>
        </p:sp>
      </p:grpSp>
      <p:sp>
        <p:nvSpPr>
          <p:cNvPr id="28" name="矩形 27">
            <a:extLst>
              <a:ext uri="{FF2B5EF4-FFF2-40B4-BE49-F238E27FC236}">
                <a16:creationId xmlns:a16="http://schemas.microsoft.com/office/drawing/2014/main" id="{FB2FC113-7C0B-4C29-AA1A-5DB92106B430}"/>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íşlïḍè">
            <a:extLst>
              <a:ext uri="{FF2B5EF4-FFF2-40B4-BE49-F238E27FC236}">
                <a16:creationId xmlns:a16="http://schemas.microsoft.com/office/drawing/2014/main" id="{4340D40B-1671-4F7E-978A-3512782D8844}"/>
              </a:ext>
            </a:extLst>
          </p:cNvPr>
          <p:cNvSpPr txBox="1"/>
          <p:nvPr/>
        </p:nvSpPr>
        <p:spPr>
          <a:xfrm>
            <a:off x="1293758" y="1216580"/>
            <a:ext cx="7672626"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传输媒体</a:t>
            </a:r>
            <a:r>
              <a:rPr lang="zh-CN" altLang="en-US" b="1" dirty="0"/>
              <a:t>是计算机网络设备之间的物理通路，也称为传输介质或传输媒介。</a:t>
            </a:r>
            <a:endParaRPr lang="en-US" altLang="zh-CN" b="1" dirty="0">
              <a:solidFill>
                <a:schemeClr val="accent1">
                  <a:lumMod val="75000"/>
                </a:schemeClr>
              </a:solidFill>
            </a:endParaRPr>
          </a:p>
        </p:txBody>
      </p:sp>
      <p:sp>
        <p:nvSpPr>
          <p:cNvPr id="32" name="矩形 31">
            <a:extLst>
              <a:ext uri="{FF2B5EF4-FFF2-40B4-BE49-F238E27FC236}">
                <a16:creationId xmlns:a16="http://schemas.microsoft.com/office/drawing/2014/main" id="{E760CBA3-0CC0-4F03-AC24-A91C59779146}"/>
              </a:ext>
            </a:extLst>
          </p:cNvPr>
          <p:cNvSpPr/>
          <p:nvPr/>
        </p:nvSpPr>
        <p:spPr>
          <a:xfrm>
            <a:off x="1016000" y="1796565"/>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íşlïḍè">
            <a:extLst>
              <a:ext uri="{FF2B5EF4-FFF2-40B4-BE49-F238E27FC236}">
                <a16:creationId xmlns:a16="http://schemas.microsoft.com/office/drawing/2014/main" id="{C70C1B23-F302-478F-961F-776D11FC3AC5}"/>
              </a:ext>
            </a:extLst>
          </p:cNvPr>
          <p:cNvSpPr txBox="1"/>
          <p:nvPr/>
        </p:nvSpPr>
        <p:spPr>
          <a:xfrm>
            <a:off x="1293758" y="1715503"/>
            <a:ext cx="7672626" cy="419100"/>
          </a:xfrm>
          <a:prstGeom prst="rect">
            <a:avLst/>
          </a:prstGeom>
          <a:noFill/>
        </p:spPr>
        <p:txBody>
          <a:bodyPr wrap="square" lIns="91440" tIns="45720" rIns="91440" bIns="45720" anchor="ctr">
            <a:noAutofit/>
          </a:bodyPr>
          <a:lstStyle/>
          <a:p>
            <a:r>
              <a:rPr lang="zh-CN" altLang="en-US" b="1" dirty="0"/>
              <a:t>传输媒体并</a:t>
            </a:r>
            <a:r>
              <a:rPr lang="zh-CN" altLang="en-US" b="1" dirty="0">
                <a:solidFill>
                  <a:schemeClr val="accent1">
                    <a:lumMod val="75000"/>
                  </a:schemeClr>
                </a:solidFill>
              </a:rPr>
              <a:t>不包含在计算机网络体系结构中</a:t>
            </a:r>
            <a:r>
              <a:rPr lang="zh-CN" altLang="en-US" b="1" dirty="0"/>
              <a:t>。</a:t>
            </a:r>
            <a:endParaRPr lang="en-US" altLang="zh-CN" b="1" dirty="0"/>
          </a:p>
        </p:txBody>
      </p:sp>
      <p:grpSp>
        <p:nvGrpSpPr>
          <p:cNvPr id="36" name="组合 35">
            <a:extLst>
              <a:ext uri="{FF2B5EF4-FFF2-40B4-BE49-F238E27FC236}">
                <a16:creationId xmlns:a16="http://schemas.microsoft.com/office/drawing/2014/main" id="{4A94D006-317E-49F9-945E-83C3A2711EC5}"/>
              </a:ext>
            </a:extLst>
          </p:cNvPr>
          <p:cNvGrpSpPr/>
          <p:nvPr/>
        </p:nvGrpSpPr>
        <p:grpSpPr>
          <a:xfrm>
            <a:off x="8936553" y="1635680"/>
            <a:ext cx="1961689" cy="3822113"/>
            <a:chOff x="1892266" y="1532227"/>
            <a:chExt cx="1961689" cy="3822113"/>
          </a:xfrm>
        </p:grpSpPr>
        <p:sp>
          <p:nvSpPr>
            <p:cNvPr id="49" name="矩形 48">
              <a:extLst>
                <a:ext uri="{FF2B5EF4-FFF2-40B4-BE49-F238E27FC236}">
                  <a16:creationId xmlns:a16="http://schemas.microsoft.com/office/drawing/2014/main" id="{DAAA1436-DE2F-420F-87B2-F551C94B0388}"/>
                </a:ext>
              </a:extLst>
            </p:cNvPr>
            <p:cNvSpPr/>
            <p:nvPr/>
          </p:nvSpPr>
          <p:spPr>
            <a:xfrm>
              <a:off x="1892266" y="4659219"/>
              <a:ext cx="1961688" cy="695121"/>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50" name="矩形 49">
              <a:extLst>
                <a:ext uri="{FF2B5EF4-FFF2-40B4-BE49-F238E27FC236}">
                  <a16:creationId xmlns:a16="http://schemas.microsoft.com/office/drawing/2014/main" id="{956E775B-F3B9-4E51-AF82-7F1CCFB28DBE}"/>
                </a:ext>
              </a:extLst>
            </p:cNvPr>
            <p:cNvSpPr/>
            <p:nvPr/>
          </p:nvSpPr>
          <p:spPr>
            <a:xfrm>
              <a:off x="1892266" y="2578745"/>
              <a:ext cx="1961688" cy="69512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51" name="矩形 50">
              <a:extLst>
                <a:ext uri="{FF2B5EF4-FFF2-40B4-BE49-F238E27FC236}">
                  <a16:creationId xmlns:a16="http://schemas.microsoft.com/office/drawing/2014/main" id="{2145EE56-6877-4F2E-B893-3D96F9B192CF}"/>
                </a:ext>
              </a:extLst>
            </p:cNvPr>
            <p:cNvSpPr/>
            <p:nvPr/>
          </p:nvSpPr>
          <p:spPr>
            <a:xfrm>
              <a:off x="1892266" y="3275621"/>
              <a:ext cx="1961688" cy="695121"/>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52" name="矩形 51">
              <a:extLst>
                <a:ext uri="{FF2B5EF4-FFF2-40B4-BE49-F238E27FC236}">
                  <a16:creationId xmlns:a16="http://schemas.microsoft.com/office/drawing/2014/main" id="{7D5C414A-ACD4-489B-B3E7-750F93AA3561}"/>
                </a:ext>
              </a:extLst>
            </p:cNvPr>
            <p:cNvSpPr/>
            <p:nvPr/>
          </p:nvSpPr>
          <p:spPr>
            <a:xfrm>
              <a:off x="1892266" y="3971267"/>
              <a:ext cx="1961688" cy="695121"/>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53" name="矩形 52">
              <a:extLst>
                <a:ext uri="{FF2B5EF4-FFF2-40B4-BE49-F238E27FC236}">
                  <a16:creationId xmlns:a16="http://schemas.microsoft.com/office/drawing/2014/main" id="{3D1130CB-014D-4E8D-9118-4F395606C0CC}"/>
                </a:ext>
              </a:extLst>
            </p:cNvPr>
            <p:cNvSpPr/>
            <p:nvPr/>
          </p:nvSpPr>
          <p:spPr>
            <a:xfrm>
              <a:off x="1892266" y="1889006"/>
              <a:ext cx="1961688" cy="695121"/>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54" name="文本框 53">
              <a:extLst>
                <a:ext uri="{FF2B5EF4-FFF2-40B4-BE49-F238E27FC236}">
                  <a16:creationId xmlns:a16="http://schemas.microsoft.com/office/drawing/2014/main" id="{F667F88F-FEEB-4F77-A1AC-5BB86E9E51BA}"/>
                </a:ext>
              </a:extLst>
            </p:cNvPr>
            <p:cNvSpPr txBox="1"/>
            <p:nvPr/>
          </p:nvSpPr>
          <p:spPr>
            <a:xfrm>
              <a:off x="1892267" y="1532227"/>
              <a:ext cx="1961688" cy="369332"/>
            </a:xfrm>
            <a:prstGeom prst="rect">
              <a:avLst/>
            </a:prstGeom>
            <a:noFill/>
          </p:spPr>
          <p:txBody>
            <a:bodyPr wrap="square" rtlCol="0">
              <a:spAutoFit/>
            </a:bodyPr>
            <a:lstStyle/>
            <a:p>
              <a:pPr algn="ctr"/>
              <a:r>
                <a:rPr lang="zh-CN" altLang="en-US" b="1" dirty="0"/>
                <a:t>原理体系结构</a:t>
              </a:r>
            </a:p>
          </p:txBody>
        </p:sp>
      </p:grpSp>
      <p:sp>
        <p:nvSpPr>
          <p:cNvPr id="55" name="矩形 54">
            <a:extLst>
              <a:ext uri="{FF2B5EF4-FFF2-40B4-BE49-F238E27FC236}">
                <a16:creationId xmlns:a16="http://schemas.microsoft.com/office/drawing/2014/main" id="{83C6EE5F-09BE-4472-9063-5BD719428DEB}"/>
              </a:ext>
            </a:extLst>
          </p:cNvPr>
          <p:cNvSpPr/>
          <p:nvPr/>
        </p:nvSpPr>
        <p:spPr>
          <a:xfrm>
            <a:off x="8936553" y="5540919"/>
            <a:ext cx="1961688" cy="695121"/>
          </a:xfrm>
          <a:prstGeom prst="rect">
            <a:avLst/>
          </a:prstGeom>
          <a:pattFill prst="dkDnDiag">
            <a:fgClr>
              <a:schemeClr val="tx1">
                <a:lumMod val="50000"/>
                <a:lumOff val="50000"/>
              </a:schemeClr>
            </a:fgClr>
            <a:bgClr>
              <a:schemeClr val="bg1"/>
            </a:bgClr>
          </a:patt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传输媒体</a:t>
            </a:r>
          </a:p>
        </p:txBody>
      </p:sp>
    </p:spTree>
    <p:custDataLst>
      <p:tags r:id="rId1"/>
    </p:custDataLst>
    <p:extLst>
      <p:ext uri="{BB962C8B-B14F-4D97-AF65-F5344CB8AC3E}">
        <p14:creationId xmlns:p14="http://schemas.microsoft.com/office/powerpoint/2010/main" val="1899534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49" presetClass="entr" presetSubtype="0" decel="100000" fill="hold" grpId="0" nodeType="click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p:cTn id="13" dur="500" fill="hold"/>
                                        <p:tgtEl>
                                          <p:spTgt spid="28"/>
                                        </p:tgtEl>
                                        <p:attrNameLst>
                                          <p:attrName>ppt_w</p:attrName>
                                        </p:attrNameLst>
                                      </p:cBhvr>
                                      <p:tavLst>
                                        <p:tav tm="0">
                                          <p:val>
                                            <p:fltVal val="0"/>
                                          </p:val>
                                        </p:tav>
                                        <p:tav tm="100000">
                                          <p:val>
                                            <p:strVal val="#ppt_w"/>
                                          </p:val>
                                        </p:tav>
                                      </p:tavLst>
                                    </p:anim>
                                    <p:anim calcmode="lin" valueType="num">
                                      <p:cBhvr>
                                        <p:cTn id="14" dur="500" fill="hold"/>
                                        <p:tgtEl>
                                          <p:spTgt spid="28"/>
                                        </p:tgtEl>
                                        <p:attrNameLst>
                                          <p:attrName>ppt_h</p:attrName>
                                        </p:attrNameLst>
                                      </p:cBhvr>
                                      <p:tavLst>
                                        <p:tav tm="0">
                                          <p:val>
                                            <p:fltVal val="0"/>
                                          </p:val>
                                        </p:tav>
                                        <p:tav tm="100000">
                                          <p:val>
                                            <p:strVal val="#ppt_h"/>
                                          </p:val>
                                        </p:tav>
                                      </p:tavLst>
                                    </p:anim>
                                    <p:anim calcmode="lin" valueType="num">
                                      <p:cBhvr>
                                        <p:cTn id="15" dur="500" fill="hold"/>
                                        <p:tgtEl>
                                          <p:spTgt spid="28"/>
                                        </p:tgtEl>
                                        <p:attrNameLst>
                                          <p:attrName>style.rotation</p:attrName>
                                        </p:attrNameLst>
                                      </p:cBhvr>
                                      <p:tavLst>
                                        <p:tav tm="0">
                                          <p:val>
                                            <p:fltVal val="360"/>
                                          </p:val>
                                        </p:tav>
                                        <p:tav tm="100000">
                                          <p:val>
                                            <p:fltVal val="0"/>
                                          </p:val>
                                        </p:tav>
                                      </p:tavLst>
                                    </p:anim>
                                    <p:animEffect transition="in" filter="fade">
                                      <p:cBhvr>
                                        <p:cTn id="16" dur="500"/>
                                        <p:tgtEl>
                                          <p:spTgt spid="28"/>
                                        </p:tgtEl>
                                      </p:cBhvr>
                                    </p:animEffect>
                                  </p:childTnLst>
                                </p:cTn>
                              </p:par>
                            </p:childTnLst>
                          </p:cTn>
                        </p:par>
                        <p:par>
                          <p:cTn id="17" fill="hold">
                            <p:stCondLst>
                              <p:cond delay="500"/>
                            </p:stCondLst>
                            <p:childTnLst>
                              <p:par>
                                <p:cTn id="18" presetID="1" presetClass="entr" presetSubtype="0" fill="hold" grpId="0" nodeType="afterEffect">
                                  <p:stCondLst>
                                    <p:cond delay="0"/>
                                  </p:stCondLst>
                                  <p:iterate type="lt">
                                    <p:tmAbs val="100"/>
                                  </p:iterate>
                                  <p:childTnLst>
                                    <p:set>
                                      <p:cBhvr>
                                        <p:cTn id="19" dur="1" fill="hold">
                                          <p:stCondLst>
                                            <p:cond delay="0"/>
                                          </p:stCondLst>
                                        </p:cTn>
                                        <p:tgtEl>
                                          <p:spTgt spid="3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49" presetClass="entr" presetSubtype="0" decel="100000" fill="hold" grpId="0" nodeType="click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500" fill="hold"/>
                                        <p:tgtEl>
                                          <p:spTgt spid="32"/>
                                        </p:tgtEl>
                                        <p:attrNameLst>
                                          <p:attrName>ppt_w</p:attrName>
                                        </p:attrNameLst>
                                      </p:cBhvr>
                                      <p:tavLst>
                                        <p:tav tm="0">
                                          <p:val>
                                            <p:fltVal val="0"/>
                                          </p:val>
                                        </p:tav>
                                        <p:tav tm="100000">
                                          <p:val>
                                            <p:strVal val="#ppt_w"/>
                                          </p:val>
                                        </p:tav>
                                      </p:tavLst>
                                    </p:anim>
                                    <p:anim calcmode="lin" valueType="num">
                                      <p:cBhvr>
                                        <p:cTn id="25" dur="500" fill="hold"/>
                                        <p:tgtEl>
                                          <p:spTgt spid="32"/>
                                        </p:tgtEl>
                                        <p:attrNameLst>
                                          <p:attrName>ppt_h</p:attrName>
                                        </p:attrNameLst>
                                      </p:cBhvr>
                                      <p:tavLst>
                                        <p:tav tm="0">
                                          <p:val>
                                            <p:fltVal val="0"/>
                                          </p:val>
                                        </p:tav>
                                        <p:tav tm="100000">
                                          <p:val>
                                            <p:strVal val="#ppt_h"/>
                                          </p:val>
                                        </p:tav>
                                      </p:tavLst>
                                    </p:anim>
                                    <p:anim calcmode="lin" valueType="num">
                                      <p:cBhvr>
                                        <p:cTn id="26" dur="500" fill="hold"/>
                                        <p:tgtEl>
                                          <p:spTgt spid="32"/>
                                        </p:tgtEl>
                                        <p:attrNameLst>
                                          <p:attrName>style.rotation</p:attrName>
                                        </p:attrNameLst>
                                      </p:cBhvr>
                                      <p:tavLst>
                                        <p:tav tm="0">
                                          <p:val>
                                            <p:fltVal val="360"/>
                                          </p:val>
                                        </p:tav>
                                        <p:tav tm="100000">
                                          <p:val>
                                            <p:fltVal val="0"/>
                                          </p:val>
                                        </p:tav>
                                      </p:tavLst>
                                    </p:anim>
                                    <p:animEffect transition="in" filter="fade">
                                      <p:cBhvr>
                                        <p:cTn id="27" dur="500"/>
                                        <p:tgtEl>
                                          <p:spTgt spid="32"/>
                                        </p:tgtEl>
                                      </p:cBhvr>
                                    </p:animEffect>
                                  </p:childTnLst>
                                </p:cTn>
                              </p:par>
                            </p:childTnLst>
                          </p:cTn>
                        </p:par>
                        <p:par>
                          <p:cTn id="28" fill="hold">
                            <p:stCondLst>
                              <p:cond delay="500"/>
                            </p:stCondLst>
                            <p:childTnLst>
                              <p:par>
                                <p:cTn id="29" presetID="1" presetClass="entr" presetSubtype="0" fill="hold" grpId="0" nodeType="afterEffect">
                                  <p:stCondLst>
                                    <p:cond delay="0"/>
                                  </p:stCondLst>
                                  <p:iterate type="lt">
                                    <p:tmAbs val="100"/>
                                  </p:iterate>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fade">
                                      <p:cBhvr>
                                        <p:cTn id="35" dur="1000"/>
                                        <p:tgtEl>
                                          <p:spTgt spid="36"/>
                                        </p:tgtEl>
                                      </p:cBhvr>
                                    </p:animEffect>
                                    <p:anim calcmode="lin" valueType="num">
                                      <p:cBhvr>
                                        <p:cTn id="36" dur="1000" fill="hold"/>
                                        <p:tgtEl>
                                          <p:spTgt spid="36"/>
                                        </p:tgtEl>
                                        <p:attrNameLst>
                                          <p:attrName>ppt_x</p:attrName>
                                        </p:attrNameLst>
                                      </p:cBhvr>
                                      <p:tavLst>
                                        <p:tav tm="0">
                                          <p:val>
                                            <p:strVal val="#ppt_x"/>
                                          </p:val>
                                        </p:tav>
                                        <p:tav tm="100000">
                                          <p:val>
                                            <p:strVal val="#ppt_x"/>
                                          </p:val>
                                        </p:tav>
                                      </p:tavLst>
                                    </p:anim>
                                    <p:anim calcmode="lin" valueType="num">
                                      <p:cBhvr>
                                        <p:cTn id="37"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55"/>
                                        </p:tgtEl>
                                        <p:attrNameLst>
                                          <p:attrName>style.visibility</p:attrName>
                                        </p:attrNameLst>
                                      </p:cBhvr>
                                      <p:to>
                                        <p:strVal val="visible"/>
                                      </p:to>
                                    </p:set>
                                    <p:animEffect transition="in" filter="fade">
                                      <p:cBhvr>
                                        <p:cTn id="42" dur="1000"/>
                                        <p:tgtEl>
                                          <p:spTgt spid="55"/>
                                        </p:tgtEl>
                                      </p:cBhvr>
                                    </p:animEffect>
                                    <p:anim calcmode="lin" valueType="num">
                                      <p:cBhvr>
                                        <p:cTn id="43" dur="1000" fill="hold"/>
                                        <p:tgtEl>
                                          <p:spTgt spid="55"/>
                                        </p:tgtEl>
                                        <p:attrNameLst>
                                          <p:attrName>ppt_x</p:attrName>
                                        </p:attrNameLst>
                                      </p:cBhvr>
                                      <p:tavLst>
                                        <p:tav tm="0">
                                          <p:val>
                                            <p:strVal val="#ppt_x"/>
                                          </p:val>
                                        </p:tav>
                                        <p:tav tm="100000">
                                          <p:val>
                                            <p:strVal val="#ppt_x"/>
                                          </p:val>
                                        </p:tav>
                                      </p:tavLst>
                                    </p:anim>
                                    <p:anim calcmode="lin" valueType="num">
                                      <p:cBhvr>
                                        <p:cTn id="44"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0" grpId="0"/>
      <p:bldP spid="32" grpId="0" animBg="1"/>
      <p:bldP spid="33" grpId="0"/>
      <p:bldP spid="5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传输媒体的分类</a:t>
              </a:r>
            </a:p>
          </p:txBody>
        </p:sp>
      </p:grpSp>
      <p:sp>
        <p:nvSpPr>
          <p:cNvPr id="28" name="矩形 27">
            <a:extLst>
              <a:ext uri="{FF2B5EF4-FFF2-40B4-BE49-F238E27FC236}">
                <a16:creationId xmlns:a16="http://schemas.microsoft.com/office/drawing/2014/main" id="{FB2FC113-7C0B-4C29-AA1A-5DB92106B430}"/>
              </a:ext>
            </a:extLst>
          </p:cNvPr>
          <p:cNvSpPr/>
          <p:nvPr/>
        </p:nvSpPr>
        <p:spPr>
          <a:xfrm>
            <a:off x="1016000" y="129764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íşlïḍè">
            <a:extLst>
              <a:ext uri="{FF2B5EF4-FFF2-40B4-BE49-F238E27FC236}">
                <a16:creationId xmlns:a16="http://schemas.microsoft.com/office/drawing/2014/main" id="{4340D40B-1671-4F7E-978A-3512782D8844}"/>
              </a:ext>
            </a:extLst>
          </p:cNvPr>
          <p:cNvSpPr txBox="1"/>
          <p:nvPr/>
        </p:nvSpPr>
        <p:spPr>
          <a:xfrm>
            <a:off x="1293758" y="1216580"/>
            <a:ext cx="7672626"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传输媒体</a:t>
            </a:r>
            <a:r>
              <a:rPr lang="zh-CN" altLang="en-US" b="1" dirty="0"/>
              <a:t>是计算机网络设备之间的物理通路，也称为传输介质或传输媒介。</a:t>
            </a:r>
            <a:endParaRPr lang="en-US" altLang="zh-CN" b="1" dirty="0">
              <a:solidFill>
                <a:schemeClr val="accent1">
                  <a:lumMod val="75000"/>
                </a:schemeClr>
              </a:solidFill>
            </a:endParaRPr>
          </a:p>
        </p:txBody>
      </p:sp>
      <p:sp>
        <p:nvSpPr>
          <p:cNvPr id="32" name="矩形 31">
            <a:extLst>
              <a:ext uri="{FF2B5EF4-FFF2-40B4-BE49-F238E27FC236}">
                <a16:creationId xmlns:a16="http://schemas.microsoft.com/office/drawing/2014/main" id="{E760CBA3-0CC0-4F03-AC24-A91C59779146}"/>
              </a:ext>
            </a:extLst>
          </p:cNvPr>
          <p:cNvSpPr/>
          <p:nvPr/>
        </p:nvSpPr>
        <p:spPr>
          <a:xfrm>
            <a:off x="1016000" y="1796565"/>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íşlïḍè">
            <a:extLst>
              <a:ext uri="{FF2B5EF4-FFF2-40B4-BE49-F238E27FC236}">
                <a16:creationId xmlns:a16="http://schemas.microsoft.com/office/drawing/2014/main" id="{C70C1B23-F302-478F-961F-776D11FC3AC5}"/>
              </a:ext>
            </a:extLst>
          </p:cNvPr>
          <p:cNvSpPr txBox="1"/>
          <p:nvPr/>
        </p:nvSpPr>
        <p:spPr>
          <a:xfrm>
            <a:off x="1293758" y="1715503"/>
            <a:ext cx="4968497" cy="419100"/>
          </a:xfrm>
          <a:prstGeom prst="rect">
            <a:avLst/>
          </a:prstGeom>
          <a:noFill/>
        </p:spPr>
        <p:txBody>
          <a:bodyPr wrap="square" lIns="91440" tIns="45720" rIns="91440" bIns="45720" anchor="ctr">
            <a:noAutofit/>
          </a:bodyPr>
          <a:lstStyle/>
          <a:p>
            <a:r>
              <a:rPr lang="zh-CN" altLang="en-US" b="1" dirty="0"/>
              <a:t>传输媒体并</a:t>
            </a:r>
            <a:r>
              <a:rPr lang="zh-CN" altLang="en-US" b="1" dirty="0">
                <a:solidFill>
                  <a:schemeClr val="accent1">
                    <a:lumMod val="75000"/>
                  </a:schemeClr>
                </a:solidFill>
              </a:rPr>
              <a:t>不包含在计算机网络体系结构中</a:t>
            </a:r>
            <a:r>
              <a:rPr lang="zh-CN" altLang="en-US" b="1" dirty="0"/>
              <a:t>。</a:t>
            </a:r>
            <a:endParaRPr lang="en-US" altLang="zh-CN" b="1" dirty="0"/>
          </a:p>
        </p:txBody>
      </p:sp>
      <p:grpSp>
        <p:nvGrpSpPr>
          <p:cNvPr id="69" name="组合 68">
            <a:extLst>
              <a:ext uri="{FF2B5EF4-FFF2-40B4-BE49-F238E27FC236}">
                <a16:creationId xmlns:a16="http://schemas.microsoft.com/office/drawing/2014/main" id="{011E889B-B25D-49C1-86EF-15B638C9594B}"/>
              </a:ext>
            </a:extLst>
          </p:cNvPr>
          <p:cNvGrpSpPr/>
          <p:nvPr/>
        </p:nvGrpSpPr>
        <p:grpSpPr>
          <a:xfrm>
            <a:off x="1173346" y="2531639"/>
            <a:ext cx="5223366" cy="2977422"/>
            <a:chOff x="1173346" y="2531639"/>
            <a:chExt cx="5223366" cy="2977422"/>
          </a:xfrm>
        </p:grpSpPr>
        <p:sp>
          <p:nvSpPr>
            <p:cNvPr id="23" name="矩形 22">
              <a:extLst>
                <a:ext uri="{FF2B5EF4-FFF2-40B4-BE49-F238E27FC236}">
                  <a16:creationId xmlns:a16="http://schemas.microsoft.com/office/drawing/2014/main" id="{615E54BD-A610-4314-9DCF-C8CDE984842E}"/>
                </a:ext>
              </a:extLst>
            </p:cNvPr>
            <p:cNvSpPr/>
            <p:nvPr/>
          </p:nvSpPr>
          <p:spPr>
            <a:xfrm>
              <a:off x="1173346" y="3672505"/>
              <a:ext cx="2067367" cy="695689"/>
            </a:xfrm>
            <a:prstGeom prst="rec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传输媒体</a:t>
              </a:r>
            </a:p>
          </p:txBody>
        </p:sp>
        <p:grpSp>
          <p:nvGrpSpPr>
            <p:cNvPr id="64" name="组合 63">
              <a:extLst>
                <a:ext uri="{FF2B5EF4-FFF2-40B4-BE49-F238E27FC236}">
                  <a16:creationId xmlns:a16="http://schemas.microsoft.com/office/drawing/2014/main" id="{54BEE10E-5C19-43A4-A0BC-6FE9EA8F6A45}"/>
                </a:ext>
              </a:extLst>
            </p:cNvPr>
            <p:cNvGrpSpPr/>
            <p:nvPr/>
          </p:nvGrpSpPr>
          <p:grpSpPr>
            <a:xfrm>
              <a:off x="3240713" y="2531639"/>
              <a:ext cx="3155999" cy="2977422"/>
              <a:chOff x="3240713" y="2531639"/>
              <a:chExt cx="3155999" cy="2977422"/>
            </a:xfrm>
          </p:grpSpPr>
          <p:sp>
            <p:nvSpPr>
              <p:cNvPr id="20" name="矩形 19">
                <a:extLst>
                  <a:ext uri="{FF2B5EF4-FFF2-40B4-BE49-F238E27FC236}">
                    <a16:creationId xmlns:a16="http://schemas.microsoft.com/office/drawing/2014/main" id="{0EBB56A4-5D00-4345-AC2C-8478C7BBF089}"/>
                  </a:ext>
                </a:extLst>
              </p:cNvPr>
              <p:cNvSpPr/>
              <p:nvPr/>
            </p:nvSpPr>
            <p:spPr>
              <a:xfrm>
                <a:off x="4329346" y="2531639"/>
                <a:ext cx="2067366" cy="695689"/>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导向型传输媒体</a:t>
                </a:r>
                <a:endParaRPr lang="en-US" altLang="zh-CN" b="1" dirty="0">
                  <a:solidFill>
                    <a:schemeClr val="bg1"/>
                  </a:solidFill>
                </a:endParaRPr>
              </a:p>
              <a:p>
                <a:pPr algn="ctr"/>
                <a:r>
                  <a:rPr lang="zh-CN" altLang="en-US" b="1" dirty="0">
                    <a:solidFill>
                      <a:schemeClr val="bg1"/>
                    </a:solidFill>
                  </a:rPr>
                  <a:t>（固体媒体）</a:t>
                </a:r>
              </a:p>
            </p:txBody>
          </p:sp>
          <p:sp>
            <p:nvSpPr>
              <p:cNvPr id="22" name="矩形 21">
                <a:extLst>
                  <a:ext uri="{FF2B5EF4-FFF2-40B4-BE49-F238E27FC236}">
                    <a16:creationId xmlns:a16="http://schemas.microsoft.com/office/drawing/2014/main" id="{55CC5D2A-8318-4252-A072-AEE288E9A6C0}"/>
                  </a:ext>
                </a:extLst>
              </p:cNvPr>
              <p:cNvSpPr/>
              <p:nvPr/>
            </p:nvSpPr>
            <p:spPr>
              <a:xfrm>
                <a:off x="4329345" y="4813372"/>
                <a:ext cx="2067367" cy="695689"/>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非导向型传输媒体</a:t>
                </a:r>
                <a:endParaRPr lang="en-US" altLang="zh-CN" b="1" dirty="0">
                  <a:solidFill>
                    <a:schemeClr val="bg1"/>
                  </a:solidFill>
                </a:endParaRPr>
              </a:p>
              <a:p>
                <a:pPr algn="ctr"/>
                <a:r>
                  <a:rPr lang="zh-CN" altLang="en-US" b="1" dirty="0">
                    <a:solidFill>
                      <a:schemeClr val="bg1"/>
                    </a:solidFill>
                  </a:rPr>
                  <a:t>（自由空间）</a:t>
                </a:r>
              </a:p>
            </p:txBody>
          </p:sp>
          <p:grpSp>
            <p:nvGrpSpPr>
              <p:cNvPr id="63" name="组合 62">
                <a:extLst>
                  <a:ext uri="{FF2B5EF4-FFF2-40B4-BE49-F238E27FC236}">
                    <a16:creationId xmlns:a16="http://schemas.microsoft.com/office/drawing/2014/main" id="{6EC33B4C-56CA-4F4D-8BF2-CDA8FC5C532A}"/>
                  </a:ext>
                </a:extLst>
              </p:cNvPr>
              <p:cNvGrpSpPr/>
              <p:nvPr/>
            </p:nvGrpSpPr>
            <p:grpSpPr>
              <a:xfrm>
                <a:off x="3240713" y="2879484"/>
                <a:ext cx="1088633" cy="2281733"/>
                <a:chOff x="3240713" y="2879484"/>
                <a:chExt cx="1088633" cy="2281733"/>
              </a:xfrm>
            </p:grpSpPr>
            <p:cxnSp>
              <p:nvCxnSpPr>
                <p:cNvPr id="10" name="连接符: 肘形 9">
                  <a:extLst>
                    <a:ext uri="{FF2B5EF4-FFF2-40B4-BE49-F238E27FC236}">
                      <a16:creationId xmlns:a16="http://schemas.microsoft.com/office/drawing/2014/main" id="{BE03871D-8778-4D47-8DF4-DA06D74C5ACE}"/>
                    </a:ext>
                  </a:extLst>
                </p:cNvPr>
                <p:cNvCxnSpPr>
                  <a:stCxn id="23" idx="3"/>
                  <a:endCxn id="20" idx="1"/>
                </p:cNvCxnSpPr>
                <p:nvPr/>
              </p:nvCxnSpPr>
              <p:spPr>
                <a:xfrm flipV="1">
                  <a:off x="3240713" y="2879484"/>
                  <a:ext cx="1088633" cy="1140866"/>
                </a:xfrm>
                <a:prstGeom prst="bentConnector3">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连接符: 肘形 36">
                  <a:extLst>
                    <a:ext uri="{FF2B5EF4-FFF2-40B4-BE49-F238E27FC236}">
                      <a16:creationId xmlns:a16="http://schemas.microsoft.com/office/drawing/2014/main" id="{235C72B2-DB7A-4324-AFAC-C9E34E56B583}"/>
                    </a:ext>
                  </a:extLst>
                </p:cNvPr>
                <p:cNvCxnSpPr>
                  <a:cxnSpLocks/>
                  <a:stCxn id="23" idx="3"/>
                  <a:endCxn id="22" idx="1"/>
                </p:cNvCxnSpPr>
                <p:nvPr/>
              </p:nvCxnSpPr>
              <p:spPr>
                <a:xfrm>
                  <a:off x="3240713" y="4020350"/>
                  <a:ext cx="1088632" cy="1140867"/>
                </a:xfrm>
                <a:prstGeom prst="bentConnector3">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65" name="组合 64">
            <a:extLst>
              <a:ext uri="{FF2B5EF4-FFF2-40B4-BE49-F238E27FC236}">
                <a16:creationId xmlns:a16="http://schemas.microsoft.com/office/drawing/2014/main" id="{346EC583-9C2D-48C9-9AD0-CFA0C2527C09}"/>
              </a:ext>
            </a:extLst>
          </p:cNvPr>
          <p:cNvGrpSpPr/>
          <p:nvPr/>
        </p:nvGrpSpPr>
        <p:grpSpPr>
          <a:xfrm>
            <a:off x="6396712" y="2135869"/>
            <a:ext cx="2366288" cy="1487230"/>
            <a:chOff x="6396712" y="2135869"/>
            <a:chExt cx="2366288" cy="1487230"/>
          </a:xfrm>
        </p:grpSpPr>
        <p:sp>
          <p:nvSpPr>
            <p:cNvPr id="24" name="矩形 23">
              <a:extLst>
                <a:ext uri="{FF2B5EF4-FFF2-40B4-BE49-F238E27FC236}">
                  <a16:creationId xmlns:a16="http://schemas.microsoft.com/office/drawing/2014/main" id="{2F3FD14E-855B-462A-B304-716ECA2A0F3C}"/>
                </a:ext>
              </a:extLst>
            </p:cNvPr>
            <p:cNvSpPr/>
            <p:nvPr/>
          </p:nvSpPr>
          <p:spPr>
            <a:xfrm>
              <a:off x="7485344" y="2135869"/>
              <a:ext cx="1277656" cy="41910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25" name="矩形 24">
              <a:extLst>
                <a:ext uri="{FF2B5EF4-FFF2-40B4-BE49-F238E27FC236}">
                  <a16:creationId xmlns:a16="http://schemas.microsoft.com/office/drawing/2014/main" id="{492F49B7-F1E8-4519-8691-6E71BBB9A798}"/>
                </a:ext>
              </a:extLst>
            </p:cNvPr>
            <p:cNvSpPr/>
            <p:nvPr/>
          </p:nvSpPr>
          <p:spPr>
            <a:xfrm>
              <a:off x="7485344" y="2669934"/>
              <a:ext cx="1277656" cy="41910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26" name="矩形 25">
              <a:extLst>
                <a:ext uri="{FF2B5EF4-FFF2-40B4-BE49-F238E27FC236}">
                  <a16:creationId xmlns:a16="http://schemas.microsoft.com/office/drawing/2014/main" id="{C0D9876C-8085-46BD-853C-1F9CF8B4960D}"/>
                </a:ext>
              </a:extLst>
            </p:cNvPr>
            <p:cNvSpPr/>
            <p:nvPr/>
          </p:nvSpPr>
          <p:spPr>
            <a:xfrm>
              <a:off x="7485344" y="3203999"/>
              <a:ext cx="1277656" cy="41910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cxnSp>
          <p:nvCxnSpPr>
            <p:cNvPr id="39" name="连接符: 肘形 38">
              <a:extLst>
                <a:ext uri="{FF2B5EF4-FFF2-40B4-BE49-F238E27FC236}">
                  <a16:creationId xmlns:a16="http://schemas.microsoft.com/office/drawing/2014/main" id="{E00A078F-659D-41B1-8257-D12F846B0B12}"/>
                </a:ext>
              </a:extLst>
            </p:cNvPr>
            <p:cNvCxnSpPr>
              <a:cxnSpLocks/>
              <a:stCxn id="20" idx="3"/>
              <a:endCxn id="24" idx="1"/>
            </p:cNvCxnSpPr>
            <p:nvPr/>
          </p:nvCxnSpPr>
          <p:spPr>
            <a:xfrm flipV="1">
              <a:off x="6396712" y="2345419"/>
              <a:ext cx="1088632" cy="534065"/>
            </a:xfrm>
            <a:prstGeom prst="bentConnector3">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连接符: 肘形 41">
              <a:extLst>
                <a:ext uri="{FF2B5EF4-FFF2-40B4-BE49-F238E27FC236}">
                  <a16:creationId xmlns:a16="http://schemas.microsoft.com/office/drawing/2014/main" id="{7CF28B75-6FF6-42A4-88A5-4CFE47D4A66A}"/>
                </a:ext>
              </a:extLst>
            </p:cNvPr>
            <p:cNvCxnSpPr>
              <a:cxnSpLocks/>
              <a:stCxn id="20" idx="3"/>
              <a:endCxn id="26" idx="1"/>
            </p:cNvCxnSpPr>
            <p:nvPr/>
          </p:nvCxnSpPr>
          <p:spPr>
            <a:xfrm>
              <a:off x="6396712" y="2879484"/>
              <a:ext cx="1088632" cy="534065"/>
            </a:xfrm>
            <a:prstGeom prst="bentConnector3">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B80EEBF3-AE9F-4129-A367-2A61294F038A}"/>
                </a:ext>
              </a:extLst>
            </p:cNvPr>
            <p:cNvCxnSpPr>
              <a:cxnSpLocks/>
              <a:stCxn id="20" idx="3"/>
              <a:endCxn id="25" idx="1"/>
            </p:cNvCxnSpPr>
            <p:nvPr/>
          </p:nvCxnSpPr>
          <p:spPr>
            <a:xfrm>
              <a:off x="6396712" y="2879484"/>
              <a:ext cx="1088632"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6" name="组合 65">
            <a:extLst>
              <a:ext uri="{FF2B5EF4-FFF2-40B4-BE49-F238E27FC236}">
                <a16:creationId xmlns:a16="http://schemas.microsoft.com/office/drawing/2014/main" id="{ED264940-DAF5-48B6-A664-2D1DCFB1A0F8}"/>
              </a:ext>
            </a:extLst>
          </p:cNvPr>
          <p:cNvGrpSpPr/>
          <p:nvPr/>
        </p:nvGrpSpPr>
        <p:grpSpPr>
          <a:xfrm>
            <a:off x="6396712" y="3883537"/>
            <a:ext cx="2366288" cy="2555363"/>
            <a:chOff x="6396712" y="3883537"/>
            <a:chExt cx="2366288" cy="2555363"/>
          </a:xfrm>
        </p:grpSpPr>
        <p:sp>
          <p:nvSpPr>
            <p:cNvPr id="27" name="矩形 26">
              <a:extLst>
                <a:ext uri="{FF2B5EF4-FFF2-40B4-BE49-F238E27FC236}">
                  <a16:creationId xmlns:a16="http://schemas.microsoft.com/office/drawing/2014/main" id="{0FCF6C12-5D00-4311-BC57-DC695CDA3F4C}"/>
                </a:ext>
              </a:extLst>
            </p:cNvPr>
            <p:cNvSpPr/>
            <p:nvPr/>
          </p:nvSpPr>
          <p:spPr>
            <a:xfrm>
              <a:off x="7485344" y="3883537"/>
              <a:ext cx="1277656" cy="41910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29" name="矩形 28">
              <a:extLst>
                <a:ext uri="{FF2B5EF4-FFF2-40B4-BE49-F238E27FC236}">
                  <a16:creationId xmlns:a16="http://schemas.microsoft.com/office/drawing/2014/main" id="{EA9039BA-1934-4DB7-87DE-2F504823166D}"/>
                </a:ext>
              </a:extLst>
            </p:cNvPr>
            <p:cNvSpPr/>
            <p:nvPr/>
          </p:nvSpPr>
          <p:spPr>
            <a:xfrm>
              <a:off x="7485344" y="4417602"/>
              <a:ext cx="1277656" cy="41910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31" name="矩形 30">
              <a:extLst>
                <a:ext uri="{FF2B5EF4-FFF2-40B4-BE49-F238E27FC236}">
                  <a16:creationId xmlns:a16="http://schemas.microsoft.com/office/drawing/2014/main" id="{2A7AB596-732A-4EEC-9E76-30C19CD21B4A}"/>
                </a:ext>
              </a:extLst>
            </p:cNvPr>
            <p:cNvSpPr/>
            <p:nvPr/>
          </p:nvSpPr>
          <p:spPr>
            <a:xfrm>
              <a:off x="7485344" y="4951667"/>
              <a:ext cx="1277656" cy="41910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34" name="矩形 33">
              <a:extLst>
                <a:ext uri="{FF2B5EF4-FFF2-40B4-BE49-F238E27FC236}">
                  <a16:creationId xmlns:a16="http://schemas.microsoft.com/office/drawing/2014/main" id="{3B109EAB-3A56-4016-8BF7-60364DC7E853}"/>
                </a:ext>
              </a:extLst>
            </p:cNvPr>
            <p:cNvSpPr/>
            <p:nvPr/>
          </p:nvSpPr>
          <p:spPr>
            <a:xfrm>
              <a:off x="7485344" y="5485732"/>
              <a:ext cx="1277656" cy="41910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大气激光</a:t>
              </a:r>
            </a:p>
          </p:txBody>
        </p:sp>
        <p:sp>
          <p:nvSpPr>
            <p:cNvPr id="35" name="矩形 34">
              <a:extLst>
                <a:ext uri="{FF2B5EF4-FFF2-40B4-BE49-F238E27FC236}">
                  <a16:creationId xmlns:a16="http://schemas.microsoft.com/office/drawing/2014/main" id="{64E2DD9C-3910-4D1D-95BD-F6849B5A4B85}"/>
                </a:ext>
              </a:extLst>
            </p:cNvPr>
            <p:cNvSpPr/>
            <p:nvPr/>
          </p:nvSpPr>
          <p:spPr>
            <a:xfrm>
              <a:off x="7485344" y="6019800"/>
              <a:ext cx="1277656" cy="419100"/>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cxnSp>
          <p:nvCxnSpPr>
            <p:cNvPr id="45" name="连接符: 肘形 44">
              <a:extLst>
                <a:ext uri="{FF2B5EF4-FFF2-40B4-BE49-F238E27FC236}">
                  <a16:creationId xmlns:a16="http://schemas.microsoft.com/office/drawing/2014/main" id="{4F08288F-F72D-42F5-83B1-93D9C11E9B21}"/>
                </a:ext>
              </a:extLst>
            </p:cNvPr>
            <p:cNvCxnSpPr>
              <a:cxnSpLocks/>
              <a:stCxn id="22" idx="3"/>
              <a:endCxn id="27" idx="1"/>
            </p:cNvCxnSpPr>
            <p:nvPr/>
          </p:nvCxnSpPr>
          <p:spPr>
            <a:xfrm flipV="1">
              <a:off x="6396712" y="4093087"/>
              <a:ext cx="1088632" cy="1068130"/>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连接符: 肘形 47">
              <a:extLst>
                <a:ext uri="{FF2B5EF4-FFF2-40B4-BE49-F238E27FC236}">
                  <a16:creationId xmlns:a16="http://schemas.microsoft.com/office/drawing/2014/main" id="{D57A8104-A03E-4655-9887-1F5CF8CF3492}"/>
                </a:ext>
              </a:extLst>
            </p:cNvPr>
            <p:cNvCxnSpPr>
              <a:cxnSpLocks/>
              <a:stCxn id="22" idx="3"/>
              <a:endCxn id="29" idx="1"/>
            </p:cNvCxnSpPr>
            <p:nvPr/>
          </p:nvCxnSpPr>
          <p:spPr>
            <a:xfrm flipV="1">
              <a:off x="6396712" y="4627152"/>
              <a:ext cx="1088632" cy="534065"/>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连接符: 肘形 55">
              <a:extLst>
                <a:ext uri="{FF2B5EF4-FFF2-40B4-BE49-F238E27FC236}">
                  <a16:creationId xmlns:a16="http://schemas.microsoft.com/office/drawing/2014/main" id="{91714677-DB8A-4A43-BC9B-344C40C0FF87}"/>
                </a:ext>
              </a:extLst>
            </p:cNvPr>
            <p:cNvCxnSpPr>
              <a:cxnSpLocks/>
              <a:stCxn id="22" idx="3"/>
              <a:endCxn id="34" idx="1"/>
            </p:cNvCxnSpPr>
            <p:nvPr/>
          </p:nvCxnSpPr>
          <p:spPr>
            <a:xfrm>
              <a:off x="6396712" y="5161217"/>
              <a:ext cx="1088632" cy="534065"/>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连接符: 肘形 56">
              <a:extLst>
                <a:ext uri="{FF2B5EF4-FFF2-40B4-BE49-F238E27FC236}">
                  <a16:creationId xmlns:a16="http://schemas.microsoft.com/office/drawing/2014/main" id="{386262E5-BF9E-4AFA-9FE0-5FBE83065087}"/>
                </a:ext>
              </a:extLst>
            </p:cNvPr>
            <p:cNvCxnSpPr>
              <a:cxnSpLocks/>
              <a:stCxn id="22" idx="3"/>
              <a:endCxn id="35" idx="1"/>
            </p:cNvCxnSpPr>
            <p:nvPr/>
          </p:nvCxnSpPr>
          <p:spPr>
            <a:xfrm>
              <a:off x="6396712" y="5161217"/>
              <a:ext cx="1088632" cy="1068133"/>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0F95CBB3-CA6B-4574-88AF-4BF386A22FF0}"/>
                </a:ext>
              </a:extLst>
            </p:cNvPr>
            <p:cNvCxnSpPr>
              <a:cxnSpLocks/>
              <a:stCxn id="22" idx="3"/>
              <a:endCxn id="31" idx="1"/>
            </p:cNvCxnSpPr>
            <p:nvPr/>
          </p:nvCxnSpPr>
          <p:spPr>
            <a:xfrm>
              <a:off x="6396712" y="5161217"/>
              <a:ext cx="1088632"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922274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1000"/>
                                        <p:tgtEl>
                                          <p:spTgt spid="6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wipe(left)">
                                      <p:cBhvr>
                                        <p:cTn id="12" dur="500"/>
                                        <p:tgtEl>
                                          <p:spTgt spid="6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wipe(left)">
                                      <p:cBhvr>
                                        <p:cTn id="17"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05DC78C-5D95-4D94-B8B3-43D9EABDCB2A}"/>
              </a:ext>
            </a:extLst>
          </p:cNvPr>
          <p:cNvGrpSpPr/>
          <p:nvPr/>
        </p:nvGrpSpPr>
        <p:grpSpPr>
          <a:xfrm>
            <a:off x="304799" y="749300"/>
            <a:ext cx="6266993" cy="924160"/>
            <a:chOff x="304799" y="749300"/>
            <a:chExt cx="6266993" cy="92416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grpSp>
    </p:spTree>
    <p:custDataLst>
      <p:tags r:id="rId1"/>
    </p:custDataLst>
    <p:extLst>
      <p:ext uri="{BB962C8B-B14F-4D97-AF65-F5344CB8AC3E}">
        <p14:creationId xmlns:p14="http://schemas.microsoft.com/office/powerpoint/2010/main" val="1109615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p:tgtEl>
                                          <p:spTgt spid="5"/>
                                        </p:tgtEl>
                                        <p:attrNameLst>
                                          <p:attrName>ppt_y</p:attrName>
                                        </p:attrNameLst>
                                      </p:cBhvr>
                                      <p:tavLst>
                                        <p:tav tm="0">
                                          <p:val>
                                            <p:strVal val="#ppt_y-#ppt_h*1.125000"/>
                                          </p:val>
                                        </p:tav>
                                        <p:tav tm="100000">
                                          <p:val>
                                            <p:strVal val="#ppt_y"/>
                                          </p:val>
                                        </p:tav>
                                      </p:tavLst>
                                    </p:anim>
                                    <p:animEffect transition="in" filter="wipe(down)">
                                      <p:cBhvr>
                                        <p:cTn id="8"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íşlïḍè">
            <a:extLst>
              <a:ext uri="{FF2B5EF4-FFF2-40B4-BE49-F238E27FC236}">
                <a16:creationId xmlns:a16="http://schemas.microsoft.com/office/drawing/2014/main" id="{06971EC6-E997-49CC-8853-DCBFB08BDAD0}"/>
              </a:ext>
            </a:extLst>
          </p:cNvPr>
          <p:cNvSpPr txBox="1"/>
          <p:nvPr/>
        </p:nvSpPr>
        <p:spPr>
          <a:xfrm>
            <a:off x="5652433" y="4104744"/>
            <a:ext cx="5031523" cy="419100"/>
          </a:xfrm>
          <a:prstGeom prst="rect">
            <a:avLst/>
          </a:prstGeom>
          <a:noFill/>
        </p:spPr>
        <p:txBody>
          <a:bodyPr wrap="square" lIns="91440" tIns="45720" rIns="91440" bIns="45720" anchor="ctr">
            <a:noAutofit/>
          </a:bodyPr>
          <a:lstStyle/>
          <a:p>
            <a:r>
              <a:rPr lang="zh-CN" altLang="en-US" b="1" dirty="0"/>
              <a:t>用于数字传输，在早期局域网中广泛使用。</a:t>
            </a:r>
            <a:endParaRPr lang="en-US" altLang="zh-CN" b="1" dirty="0"/>
          </a:p>
        </p:txBody>
      </p:sp>
      <p:sp>
        <p:nvSpPr>
          <p:cNvPr id="26" name="íşlïḍè">
            <a:extLst>
              <a:ext uri="{FF2B5EF4-FFF2-40B4-BE49-F238E27FC236}">
                <a16:creationId xmlns:a16="http://schemas.microsoft.com/office/drawing/2014/main" id="{9BA7E2DA-1615-4FF7-BDCB-12226BA0E66B}"/>
              </a:ext>
            </a:extLst>
          </p:cNvPr>
          <p:cNvSpPr txBox="1"/>
          <p:nvPr/>
        </p:nvSpPr>
        <p:spPr>
          <a:xfrm>
            <a:off x="5652433" y="5275784"/>
            <a:ext cx="5031523" cy="419100"/>
          </a:xfrm>
          <a:prstGeom prst="rect">
            <a:avLst/>
          </a:prstGeom>
          <a:noFill/>
        </p:spPr>
        <p:txBody>
          <a:bodyPr wrap="square" lIns="91440" tIns="45720" rIns="91440" bIns="45720" anchor="ctr">
            <a:noAutofit/>
          </a:bodyPr>
          <a:lstStyle/>
          <a:p>
            <a:r>
              <a:rPr lang="zh-CN" altLang="en-US" b="1" dirty="0"/>
              <a:t>用于模拟传输，目前主要用于有线电视的入户线。</a:t>
            </a:r>
            <a:endParaRPr lang="en-US" altLang="zh-CN" b="1" dirty="0"/>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1110858"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pic>
        <p:nvPicPr>
          <p:cNvPr id="10" name="图片 9" descr="图片包含 游戏机&#10;&#10;描述已自动生成">
            <a:extLst>
              <a:ext uri="{FF2B5EF4-FFF2-40B4-BE49-F238E27FC236}">
                <a16:creationId xmlns:a16="http://schemas.microsoft.com/office/drawing/2014/main" id="{58DB71FE-D55B-447A-8E93-2321A72AB9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118" y="2417527"/>
            <a:ext cx="4762500" cy="628650"/>
          </a:xfrm>
          <a:prstGeom prst="rect">
            <a:avLst/>
          </a:prstGeom>
        </p:spPr>
      </p:pic>
      <p:sp>
        <p:nvSpPr>
          <p:cNvPr id="11" name="íşlïḍè">
            <a:extLst>
              <a:ext uri="{FF2B5EF4-FFF2-40B4-BE49-F238E27FC236}">
                <a16:creationId xmlns:a16="http://schemas.microsoft.com/office/drawing/2014/main" id="{37A55794-0F60-4814-9D66-E414D6813B5C}"/>
              </a:ext>
            </a:extLst>
          </p:cNvPr>
          <p:cNvSpPr txBox="1"/>
          <p:nvPr/>
        </p:nvSpPr>
        <p:spPr>
          <a:xfrm>
            <a:off x="5644618" y="2514604"/>
            <a:ext cx="1008688" cy="419100"/>
          </a:xfrm>
          <a:prstGeom prst="rect">
            <a:avLst/>
          </a:prstGeom>
          <a:noFill/>
        </p:spPr>
        <p:txBody>
          <a:bodyPr wrap="square" lIns="91440" tIns="45720" rIns="91440" bIns="45720" anchor="ctr">
            <a:noAutofit/>
          </a:bodyPr>
          <a:lstStyle/>
          <a:p>
            <a:pPr algn="ctr"/>
            <a:r>
              <a:rPr lang="zh-CN" altLang="en-US" b="1" dirty="0"/>
              <a:t>内导体</a:t>
            </a:r>
            <a:endParaRPr lang="en-US" altLang="zh-CN" b="1" dirty="0"/>
          </a:p>
        </p:txBody>
      </p:sp>
      <p:sp>
        <p:nvSpPr>
          <p:cNvPr id="12" name="íşlïḍè">
            <a:extLst>
              <a:ext uri="{FF2B5EF4-FFF2-40B4-BE49-F238E27FC236}">
                <a16:creationId xmlns:a16="http://schemas.microsoft.com/office/drawing/2014/main" id="{BDDABCB4-E615-4E17-841B-309E1B89C979}"/>
              </a:ext>
            </a:extLst>
          </p:cNvPr>
          <p:cNvSpPr txBox="1"/>
          <p:nvPr/>
        </p:nvSpPr>
        <p:spPr>
          <a:xfrm>
            <a:off x="4446880" y="2111083"/>
            <a:ext cx="1008688" cy="419100"/>
          </a:xfrm>
          <a:prstGeom prst="rect">
            <a:avLst/>
          </a:prstGeom>
          <a:noFill/>
        </p:spPr>
        <p:txBody>
          <a:bodyPr wrap="square" lIns="91440" tIns="45720" rIns="91440" bIns="45720" anchor="ctr">
            <a:noAutofit/>
          </a:bodyPr>
          <a:lstStyle/>
          <a:p>
            <a:pPr algn="ctr"/>
            <a:r>
              <a:rPr lang="zh-CN" altLang="en-US" b="1" dirty="0"/>
              <a:t>绝缘层</a:t>
            </a:r>
            <a:endParaRPr lang="en-US" altLang="zh-CN" b="1" dirty="0"/>
          </a:p>
        </p:txBody>
      </p:sp>
      <p:sp>
        <p:nvSpPr>
          <p:cNvPr id="13" name="íşlïḍè">
            <a:extLst>
              <a:ext uri="{FF2B5EF4-FFF2-40B4-BE49-F238E27FC236}">
                <a16:creationId xmlns:a16="http://schemas.microsoft.com/office/drawing/2014/main" id="{9B271ABF-6655-4A11-A431-81F25AF64A21}"/>
              </a:ext>
            </a:extLst>
          </p:cNvPr>
          <p:cNvSpPr txBox="1"/>
          <p:nvPr/>
        </p:nvSpPr>
        <p:spPr>
          <a:xfrm>
            <a:off x="3664137" y="2978581"/>
            <a:ext cx="1008688" cy="419100"/>
          </a:xfrm>
          <a:prstGeom prst="rect">
            <a:avLst/>
          </a:prstGeom>
          <a:noFill/>
        </p:spPr>
        <p:txBody>
          <a:bodyPr wrap="square" lIns="91440" tIns="45720" rIns="91440" bIns="45720" anchor="ctr">
            <a:noAutofit/>
          </a:bodyPr>
          <a:lstStyle/>
          <a:p>
            <a:pPr algn="ctr"/>
            <a:r>
              <a:rPr lang="zh-CN" altLang="en-US" b="1" dirty="0"/>
              <a:t>屏蔽层</a:t>
            </a:r>
            <a:endParaRPr lang="en-US" altLang="zh-CN" b="1" dirty="0"/>
          </a:p>
        </p:txBody>
      </p:sp>
      <p:sp>
        <p:nvSpPr>
          <p:cNvPr id="14" name="íşlïḍè">
            <a:extLst>
              <a:ext uri="{FF2B5EF4-FFF2-40B4-BE49-F238E27FC236}">
                <a16:creationId xmlns:a16="http://schemas.microsoft.com/office/drawing/2014/main" id="{86BCB98C-B4D0-4C76-A71C-23ADB35F4699}"/>
              </a:ext>
            </a:extLst>
          </p:cNvPr>
          <p:cNvSpPr txBox="1"/>
          <p:nvPr/>
        </p:nvSpPr>
        <p:spPr>
          <a:xfrm>
            <a:off x="1818175" y="2040137"/>
            <a:ext cx="1445193" cy="419100"/>
          </a:xfrm>
          <a:prstGeom prst="rect">
            <a:avLst/>
          </a:prstGeom>
          <a:noFill/>
        </p:spPr>
        <p:txBody>
          <a:bodyPr wrap="square" lIns="91440" tIns="45720" rIns="91440" bIns="45720" anchor="ctr">
            <a:noAutofit/>
          </a:bodyPr>
          <a:lstStyle/>
          <a:p>
            <a:pPr algn="ctr"/>
            <a:r>
              <a:rPr lang="zh-CN" altLang="en-US" b="1" dirty="0"/>
              <a:t>外部保护层</a:t>
            </a:r>
            <a:endParaRPr lang="en-US" altLang="zh-CN" b="1" dirty="0"/>
          </a:p>
        </p:txBody>
      </p:sp>
      <p:grpSp>
        <p:nvGrpSpPr>
          <p:cNvPr id="8" name="组合 7">
            <a:extLst>
              <a:ext uri="{FF2B5EF4-FFF2-40B4-BE49-F238E27FC236}">
                <a16:creationId xmlns:a16="http://schemas.microsoft.com/office/drawing/2014/main" id="{0DB8743F-4E2E-4DC0-939A-BB2CA15FC17D}"/>
              </a:ext>
            </a:extLst>
          </p:cNvPr>
          <p:cNvGrpSpPr/>
          <p:nvPr/>
        </p:nvGrpSpPr>
        <p:grpSpPr>
          <a:xfrm>
            <a:off x="7228899" y="2450864"/>
            <a:ext cx="1008688" cy="946817"/>
            <a:chOff x="7922292" y="2450864"/>
            <a:chExt cx="1008688" cy="946817"/>
          </a:xfrm>
        </p:grpSpPr>
        <p:pic>
          <p:nvPicPr>
            <p:cNvPr id="15" name="图片 14" descr="图标&#10;&#10;描述已自动生成">
              <a:extLst>
                <a:ext uri="{FF2B5EF4-FFF2-40B4-BE49-F238E27FC236}">
                  <a16:creationId xmlns:a16="http://schemas.microsoft.com/office/drawing/2014/main" id="{9A8BE292-6114-4ABE-8D17-4621F00153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45649" y="2450864"/>
              <a:ext cx="561975" cy="561975"/>
            </a:xfrm>
            <a:prstGeom prst="rect">
              <a:avLst/>
            </a:prstGeom>
          </p:spPr>
        </p:pic>
        <p:sp>
          <p:nvSpPr>
            <p:cNvPr id="16" name="íşlïḍè">
              <a:extLst>
                <a:ext uri="{FF2B5EF4-FFF2-40B4-BE49-F238E27FC236}">
                  <a16:creationId xmlns:a16="http://schemas.microsoft.com/office/drawing/2014/main" id="{021D007B-5C65-469B-A0B4-6C5AD1CBA5B1}"/>
                </a:ext>
              </a:extLst>
            </p:cNvPr>
            <p:cNvSpPr txBox="1"/>
            <p:nvPr/>
          </p:nvSpPr>
          <p:spPr>
            <a:xfrm>
              <a:off x="7922292" y="2978581"/>
              <a:ext cx="1008688" cy="419100"/>
            </a:xfrm>
            <a:prstGeom prst="rect">
              <a:avLst/>
            </a:prstGeom>
            <a:noFill/>
          </p:spPr>
          <p:txBody>
            <a:bodyPr wrap="square" lIns="91440" tIns="45720" rIns="91440" bIns="45720" anchor="ctr">
              <a:noAutofit/>
            </a:bodyPr>
            <a:lstStyle/>
            <a:p>
              <a:pPr algn="ctr"/>
              <a:r>
                <a:rPr lang="zh-CN" altLang="en-US" b="1" dirty="0"/>
                <a:t>横切面</a:t>
              </a:r>
              <a:endParaRPr lang="en-US" altLang="zh-CN" b="1" dirty="0"/>
            </a:p>
          </p:txBody>
        </p:sp>
      </p:grpSp>
      <p:grpSp>
        <p:nvGrpSpPr>
          <p:cNvPr id="7" name="组合 6">
            <a:extLst>
              <a:ext uri="{FF2B5EF4-FFF2-40B4-BE49-F238E27FC236}">
                <a16:creationId xmlns:a16="http://schemas.microsoft.com/office/drawing/2014/main" id="{A52181A6-8EEA-49E1-954C-92D60441B812}"/>
              </a:ext>
            </a:extLst>
          </p:cNvPr>
          <p:cNvGrpSpPr/>
          <p:nvPr/>
        </p:nvGrpSpPr>
        <p:grpSpPr>
          <a:xfrm>
            <a:off x="882118" y="4104744"/>
            <a:ext cx="4762501" cy="1590140"/>
            <a:chOff x="882118" y="4104744"/>
            <a:chExt cx="4762501" cy="1590140"/>
          </a:xfrm>
        </p:grpSpPr>
        <p:sp>
          <p:nvSpPr>
            <p:cNvPr id="17" name="矩形 16">
              <a:extLst>
                <a:ext uri="{FF2B5EF4-FFF2-40B4-BE49-F238E27FC236}">
                  <a16:creationId xmlns:a16="http://schemas.microsoft.com/office/drawing/2014/main" id="{0F2548D4-3B86-45FA-A0BD-6C687455A4DB}"/>
                </a:ext>
              </a:extLst>
            </p:cNvPr>
            <p:cNvSpPr/>
            <p:nvPr/>
          </p:nvSpPr>
          <p:spPr>
            <a:xfrm>
              <a:off x="882118" y="4690264"/>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18" name="矩形 17">
              <a:extLst>
                <a:ext uri="{FF2B5EF4-FFF2-40B4-BE49-F238E27FC236}">
                  <a16:creationId xmlns:a16="http://schemas.microsoft.com/office/drawing/2014/main" id="{42C463E7-0309-42D4-98E8-4D24858A4B49}"/>
                </a:ext>
              </a:extLst>
            </p:cNvPr>
            <p:cNvSpPr/>
            <p:nvPr/>
          </p:nvSpPr>
          <p:spPr>
            <a:xfrm>
              <a:off x="3150945" y="4104744"/>
              <a:ext cx="2493674"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基带同轴电缆（</a:t>
              </a:r>
              <a:r>
                <a:rPr lang="en-US" altLang="zh-CN" b="1" dirty="0">
                  <a:solidFill>
                    <a:schemeClr val="bg1"/>
                  </a:solidFill>
                </a:rPr>
                <a:t>50</a:t>
              </a:r>
              <a:r>
                <a:rPr lang="el-GR" altLang="zh-CN" b="1" dirty="0">
                  <a:solidFill>
                    <a:schemeClr val="bg1"/>
                  </a:solidFill>
                </a:rPr>
                <a:t>Ω</a:t>
              </a:r>
              <a:r>
                <a:rPr lang="zh-CN" altLang="en-US" b="1" dirty="0">
                  <a:solidFill>
                    <a:schemeClr val="bg1"/>
                  </a:solidFill>
                </a:rPr>
                <a:t>）</a:t>
              </a:r>
            </a:p>
          </p:txBody>
        </p:sp>
        <p:sp>
          <p:nvSpPr>
            <p:cNvPr id="19" name="矩形 18">
              <a:extLst>
                <a:ext uri="{FF2B5EF4-FFF2-40B4-BE49-F238E27FC236}">
                  <a16:creationId xmlns:a16="http://schemas.microsoft.com/office/drawing/2014/main" id="{AF7EEDB6-C67F-420B-88A4-3C3CC5B309D3}"/>
                </a:ext>
              </a:extLst>
            </p:cNvPr>
            <p:cNvSpPr/>
            <p:nvPr/>
          </p:nvSpPr>
          <p:spPr>
            <a:xfrm>
              <a:off x="3145289" y="5275784"/>
              <a:ext cx="2493674"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宽带同轴电缆（</a:t>
              </a:r>
              <a:r>
                <a:rPr lang="en-US" altLang="zh-CN" b="1" dirty="0">
                  <a:solidFill>
                    <a:schemeClr val="bg1"/>
                  </a:solidFill>
                </a:rPr>
                <a:t>75</a:t>
              </a:r>
              <a:r>
                <a:rPr lang="el-GR" altLang="zh-CN" b="1" dirty="0">
                  <a:solidFill>
                    <a:schemeClr val="bg1"/>
                  </a:solidFill>
                </a:rPr>
                <a:t>Ω</a:t>
              </a:r>
              <a:r>
                <a:rPr lang="zh-CN" altLang="en-US" b="1" dirty="0">
                  <a:solidFill>
                    <a:schemeClr val="bg1"/>
                  </a:solidFill>
                </a:rPr>
                <a:t>）</a:t>
              </a:r>
            </a:p>
          </p:txBody>
        </p:sp>
        <p:cxnSp>
          <p:nvCxnSpPr>
            <p:cNvPr id="3" name="连接符: 肘形 2">
              <a:extLst>
                <a:ext uri="{FF2B5EF4-FFF2-40B4-BE49-F238E27FC236}">
                  <a16:creationId xmlns:a16="http://schemas.microsoft.com/office/drawing/2014/main" id="{D434EA81-0188-484D-B462-25E6E1D63AB7}"/>
                </a:ext>
              </a:extLst>
            </p:cNvPr>
            <p:cNvCxnSpPr>
              <a:stCxn id="17" idx="3"/>
              <a:endCxn id="18" idx="1"/>
            </p:cNvCxnSpPr>
            <p:nvPr/>
          </p:nvCxnSpPr>
          <p:spPr>
            <a:xfrm flipV="1">
              <a:off x="2159774" y="4314294"/>
              <a:ext cx="991171" cy="585520"/>
            </a:xfrm>
            <a:prstGeom prst="bentConnector3">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连接符: 肘形 21">
              <a:extLst>
                <a:ext uri="{FF2B5EF4-FFF2-40B4-BE49-F238E27FC236}">
                  <a16:creationId xmlns:a16="http://schemas.microsoft.com/office/drawing/2014/main" id="{369C2ABA-1935-4258-9BBB-59C9E8D2DD66}"/>
                </a:ext>
              </a:extLst>
            </p:cNvPr>
            <p:cNvCxnSpPr>
              <a:cxnSpLocks/>
              <a:stCxn id="17" idx="3"/>
              <a:endCxn id="19" idx="1"/>
            </p:cNvCxnSpPr>
            <p:nvPr/>
          </p:nvCxnSpPr>
          <p:spPr>
            <a:xfrm>
              <a:off x="2159774" y="4899814"/>
              <a:ext cx="985515" cy="585520"/>
            </a:xfrm>
            <a:prstGeom prst="bentConnector3">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对话气泡: 圆角矩形 19">
            <a:extLst>
              <a:ext uri="{FF2B5EF4-FFF2-40B4-BE49-F238E27FC236}">
                <a16:creationId xmlns:a16="http://schemas.microsoft.com/office/drawing/2014/main" id="{340D572D-7A27-40A8-8E99-C3C8399042D2}"/>
              </a:ext>
            </a:extLst>
          </p:cNvPr>
          <p:cNvSpPr/>
          <p:nvPr/>
        </p:nvSpPr>
        <p:spPr>
          <a:xfrm>
            <a:off x="8742717" y="2320633"/>
            <a:ext cx="3144483" cy="1583687"/>
          </a:xfrm>
          <a:prstGeom prst="wedgeRoundRectCallout">
            <a:avLst>
              <a:gd name="adj1" fmla="val -30300"/>
              <a:gd name="adj2" fmla="val 6671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t>         同轴电缆价格较贵且布线不够灵活和方便。随着技术的发展和集线器的出现，在局域网领域基本上都采用双绞线作为传输媒体。</a:t>
            </a:r>
          </a:p>
        </p:txBody>
      </p:sp>
    </p:spTree>
    <p:custDataLst>
      <p:tags r:id="rId1"/>
    </p:custDataLst>
    <p:extLst>
      <p:ext uri="{BB962C8B-B14F-4D97-AF65-F5344CB8AC3E}">
        <p14:creationId xmlns:p14="http://schemas.microsoft.com/office/powerpoint/2010/main" val="3395116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800" decel="100000"/>
                                        <p:tgtEl>
                                          <p:spTgt spid="10"/>
                                        </p:tgtEl>
                                      </p:cBhvr>
                                    </p:animEffect>
                                    <p:anim calcmode="lin" valueType="num">
                                      <p:cBhvr>
                                        <p:cTn id="13" dur="800" decel="100000" fill="hold"/>
                                        <p:tgtEl>
                                          <p:spTgt spid="10"/>
                                        </p:tgtEl>
                                        <p:attrNameLst>
                                          <p:attrName>style.rotation</p:attrName>
                                        </p:attrNameLst>
                                      </p:cBhvr>
                                      <p:tavLst>
                                        <p:tav tm="0">
                                          <p:val>
                                            <p:fltVal val="-90"/>
                                          </p:val>
                                        </p:tav>
                                        <p:tav tm="100000">
                                          <p:val>
                                            <p:fltVal val="0"/>
                                          </p:val>
                                        </p:tav>
                                      </p:tavLst>
                                    </p:anim>
                                    <p:anim calcmode="lin" valueType="num">
                                      <p:cBhvr>
                                        <p:cTn id="14" dur="800" decel="100000" fill="hold"/>
                                        <p:tgtEl>
                                          <p:spTgt spid="10"/>
                                        </p:tgtEl>
                                        <p:attrNameLst>
                                          <p:attrName>ppt_x</p:attrName>
                                        </p:attrNameLst>
                                      </p:cBhvr>
                                      <p:tavLst>
                                        <p:tav tm="0">
                                          <p:val>
                                            <p:strVal val="#ppt_x+0.4"/>
                                          </p:val>
                                        </p:tav>
                                        <p:tav tm="100000">
                                          <p:val>
                                            <p:strVal val="#ppt_x-0.05"/>
                                          </p:val>
                                        </p:tav>
                                      </p:tavLst>
                                    </p:anim>
                                    <p:anim calcmode="lin" valueType="num">
                                      <p:cBhvr>
                                        <p:cTn id="15" dur="800" decel="100000" fill="hold"/>
                                        <p:tgtEl>
                                          <p:spTgt spid="10"/>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10"/>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10"/>
                                        </p:tgtEl>
                                        <p:attrNameLst>
                                          <p:attrName>ppt_y</p:attrName>
                                        </p:attrNameLst>
                                      </p:cBhvr>
                                      <p:tavLst>
                                        <p:tav tm="0">
                                          <p:val>
                                            <p:strVal val="#ppt_y+0.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2" presetClass="entr" presetSubtype="8"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p:tgtEl>
                                          <p:spTgt spid="11"/>
                                        </p:tgtEl>
                                        <p:attrNameLst>
                                          <p:attrName>ppt_x</p:attrName>
                                        </p:attrNameLst>
                                      </p:cBhvr>
                                      <p:tavLst>
                                        <p:tav tm="0">
                                          <p:val>
                                            <p:strVal val="#ppt_x-#ppt_w*1.125000"/>
                                          </p:val>
                                        </p:tav>
                                        <p:tav tm="100000">
                                          <p:val>
                                            <p:strVal val="#ppt_x"/>
                                          </p:val>
                                        </p:tav>
                                      </p:tavLst>
                                    </p:anim>
                                    <p:animEffect transition="in" filter="wipe(right)">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12" presetClass="entr" presetSubtype="4"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500"/>
                                        <p:tgtEl>
                                          <p:spTgt spid="12"/>
                                        </p:tgtEl>
                                        <p:attrNameLst>
                                          <p:attrName>ppt_y</p:attrName>
                                        </p:attrNameLst>
                                      </p:cBhvr>
                                      <p:tavLst>
                                        <p:tav tm="0">
                                          <p:val>
                                            <p:strVal val="#ppt_y+#ppt_h*1.125000"/>
                                          </p:val>
                                        </p:tav>
                                        <p:tav tm="100000">
                                          <p:val>
                                            <p:strVal val="#ppt_y"/>
                                          </p:val>
                                        </p:tav>
                                      </p:tavLst>
                                    </p:anim>
                                    <p:animEffect transition="in" filter="wipe(up)">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12" presetClass="entr" presetSubtype="1"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additive="base">
                                        <p:cTn id="34" dur="500"/>
                                        <p:tgtEl>
                                          <p:spTgt spid="13"/>
                                        </p:tgtEl>
                                        <p:attrNameLst>
                                          <p:attrName>ppt_y</p:attrName>
                                        </p:attrNameLst>
                                      </p:cBhvr>
                                      <p:tavLst>
                                        <p:tav tm="0">
                                          <p:val>
                                            <p:strVal val="#ppt_y-#ppt_h*1.125000"/>
                                          </p:val>
                                        </p:tav>
                                        <p:tav tm="100000">
                                          <p:val>
                                            <p:strVal val="#ppt_y"/>
                                          </p:val>
                                        </p:tav>
                                      </p:tavLst>
                                    </p:anim>
                                    <p:animEffect transition="in" filter="wipe(down)">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2" presetClass="entr" presetSubtype="4"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p:tgtEl>
                                          <p:spTgt spid="14"/>
                                        </p:tgtEl>
                                        <p:attrNameLst>
                                          <p:attrName>ppt_y</p:attrName>
                                        </p:attrNameLst>
                                      </p:cBhvr>
                                      <p:tavLst>
                                        <p:tav tm="0">
                                          <p:val>
                                            <p:strVal val="#ppt_y+#ppt_h*1.125000"/>
                                          </p:val>
                                        </p:tav>
                                        <p:tav tm="100000">
                                          <p:val>
                                            <p:strVal val="#ppt_y"/>
                                          </p:val>
                                        </p:tav>
                                      </p:tavLst>
                                    </p:anim>
                                    <p:animEffect transition="in" filter="wipe(up)">
                                      <p:cBhvr>
                                        <p:cTn id="41" dur="500"/>
                                        <p:tgtEl>
                                          <p:spTgt spid="14"/>
                                        </p:tgtEl>
                                      </p:cBhvr>
                                    </p:animEffect>
                                  </p:childTnLst>
                                </p:cTn>
                              </p:par>
                            </p:childTnLst>
                          </p:cTn>
                        </p:par>
                      </p:childTnLst>
                    </p:cTn>
                  </p:par>
                  <p:par>
                    <p:cTn id="42" fill="hold">
                      <p:stCondLst>
                        <p:cond delay="indefinite"/>
                      </p:stCondLst>
                      <p:childTnLst>
                        <p:par>
                          <p:cTn id="43" fill="hold">
                            <p:stCondLst>
                              <p:cond delay="0"/>
                            </p:stCondLst>
                            <p:childTnLst>
                              <p:par>
                                <p:cTn id="44" presetID="12" presetClass="entr" presetSubtype="8" fill="hold" nodeType="clickEffect">
                                  <p:stCondLst>
                                    <p:cond delay="0"/>
                                  </p:stCondLst>
                                  <p:childTnLst>
                                    <p:set>
                                      <p:cBhvr>
                                        <p:cTn id="45" dur="1" fill="hold">
                                          <p:stCondLst>
                                            <p:cond delay="0"/>
                                          </p:stCondLst>
                                        </p:cTn>
                                        <p:tgtEl>
                                          <p:spTgt spid="8"/>
                                        </p:tgtEl>
                                        <p:attrNameLst>
                                          <p:attrName>style.visibility</p:attrName>
                                        </p:attrNameLst>
                                      </p:cBhvr>
                                      <p:to>
                                        <p:strVal val="visible"/>
                                      </p:to>
                                    </p:set>
                                    <p:anim calcmode="lin" valueType="num">
                                      <p:cBhvr additive="base">
                                        <p:cTn id="46" dur="500"/>
                                        <p:tgtEl>
                                          <p:spTgt spid="8"/>
                                        </p:tgtEl>
                                        <p:attrNameLst>
                                          <p:attrName>ppt_x</p:attrName>
                                        </p:attrNameLst>
                                      </p:cBhvr>
                                      <p:tavLst>
                                        <p:tav tm="0">
                                          <p:val>
                                            <p:strVal val="#ppt_x-#ppt_w*1.125000"/>
                                          </p:val>
                                        </p:tav>
                                        <p:tav tm="100000">
                                          <p:val>
                                            <p:strVal val="#ppt_x"/>
                                          </p:val>
                                        </p:tav>
                                      </p:tavLst>
                                    </p:anim>
                                    <p:animEffect transition="in" filter="wipe(right)">
                                      <p:cBhvr>
                                        <p:cTn id="47" dur="500"/>
                                        <p:tgtEl>
                                          <p:spTgt spid="8"/>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wipe(left)">
                                      <p:cBhvr>
                                        <p:cTn id="52" dur="1000"/>
                                        <p:tgtEl>
                                          <p:spTgt spid="7"/>
                                        </p:tgtEl>
                                      </p:cBhvr>
                                    </p:animEffect>
                                  </p:childTnLst>
                                </p:cTn>
                              </p:par>
                            </p:childTnLst>
                          </p:cTn>
                        </p:par>
                      </p:childTnLst>
                    </p:cTn>
                  </p:par>
                  <p:par>
                    <p:cTn id="53" fill="hold">
                      <p:stCondLst>
                        <p:cond delay="indefinite"/>
                      </p:stCondLst>
                      <p:childTnLst>
                        <p:par>
                          <p:cTn id="54" fill="hold">
                            <p:stCondLst>
                              <p:cond delay="0"/>
                            </p:stCondLst>
                            <p:childTnLst>
                              <p:par>
                                <p:cTn id="55" presetID="12" presetClass="entr" presetSubtype="8" fill="hold" grpId="0" nodeType="click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additive="base">
                                        <p:cTn id="57" dur="500"/>
                                        <p:tgtEl>
                                          <p:spTgt spid="25"/>
                                        </p:tgtEl>
                                        <p:attrNameLst>
                                          <p:attrName>ppt_x</p:attrName>
                                        </p:attrNameLst>
                                      </p:cBhvr>
                                      <p:tavLst>
                                        <p:tav tm="0">
                                          <p:val>
                                            <p:strVal val="#ppt_x-#ppt_w*1.125000"/>
                                          </p:val>
                                        </p:tav>
                                        <p:tav tm="100000">
                                          <p:val>
                                            <p:strVal val="#ppt_x"/>
                                          </p:val>
                                        </p:tav>
                                      </p:tavLst>
                                    </p:anim>
                                    <p:animEffect transition="in" filter="wipe(right)">
                                      <p:cBhvr>
                                        <p:cTn id="58" dur="500"/>
                                        <p:tgtEl>
                                          <p:spTgt spid="25"/>
                                        </p:tgtEl>
                                      </p:cBhvr>
                                    </p:animEffect>
                                  </p:childTnLst>
                                </p:cTn>
                              </p:par>
                            </p:childTnLst>
                          </p:cTn>
                        </p:par>
                      </p:childTnLst>
                    </p:cTn>
                  </p:par>
                  <p:par>
                    <p:cTn id="59" fill="hold">
                      <p:stCondLst>
                        <p:cond delay="indefinite"/>
                      </p:stCondLst>
                      <p:childTnLst>
                        <p:par>
                          <p:cTn id="60" fill="hold">
                            <p:stCondLst>
                              <p:cond delay="0"/>
                            </p:stCondLst>
                            <p:childTnLst>
                              <p:par>
                                <p:cTn id="61" presetID="12" presetClass="entr" presetSubtype="8" fill="hold" grpId="0" nodeType="clickEffect">
                                  <p:stCondLst>
                                    <p:cond delay="0"/>
                                  </p:stCondLst>
                                  <p:childTnLst>
                                    <p:set>
                                      <p:cBhvr>
                                        <p:cTn id="62" dur="1" fill="hold">
                                          <p:stCondLst>
                                            <p:cond delay="0"/>
                                          </p:stCondLst>
                                        </p:cTn>
                                        <p:tgtEl>
                                          <p:spTgt spid="26"/>
                                        </p:tgtEl>
                                        <p:attrNameLst>
                                          <p:attrName>style.visibility</p:attrName>
                                        </p:attrNameLst>
                                      </p:cBhvr>
                                      <p:to>
                                        <p:strVal val="visible"/>
                                      </p:to>
                                    </p:set>
                                    <p:anim calcmode="lin" valueType="num">
                                      <p:cBhvr additive="base">
                                        <p:cTn id="63" dur="500"/>
                                        <p:tgtEl>
                                          <p:spTgt spid="26"/>
                                        </p:tgtEl>
                                        <p:attrNameLst>
                                          <p:attrName>ppt_x</p:attrName>
                                        </p:attrNameLst>
                                      </p:cBhvr>
                                      <p:tavLst>
                                        <p:tav tm="0">
                                          <p:val>
                                            <p:strVal val="#ppt_x-#ppt_w*1.125000"/>
                                          </p:val>
                                        </p:tav>
                                        <p:tav tm="100000">
                                          <p:val>
                                            <p:strVal val="#ppt_x"/>
                                          </p:val>
                                        </p:tav>
                                      </p:tavLst>
                                    </p:anim>
                                    <p:animEffect transition="in" filter="wipe(right)">
                                      <p:cBhvr>
                                        <p:cTn id="64" dur="500"/>
                                        <p:tgtEl>
                                          <p:spTgt spid="26"/>
                                        </p:tgtEl>
                                      </p:cBhvr>
                                    </p:animEffect>
                                  </p:childTnLst>
                                </p:cTn>
                              </p:par>
                            </p:childTnLst>
                          </p:cTn>
                        </p:par>
                      </p:childTnLst>
                    </p:cTn>
                  </p:par>
                  <p:par>
                    <p:cTn id="65" fill="hold">
                      <p:stCondLst>
                        <p:cond delay="indefinite"/>
                      </p:stCondLst>
                      <p:childTnLst>
                        <p:par>
                          <p:cTn id="66" fill="hold">
                            <p:stCondLst>
                              <p:cond delay="0"/>
                            </p:stCondLst>
                            <p:childTnLst>
                              <p:par>
                                <p:cTn id="67" presetID="2" presetClass="entr" presetSubtype="2" fill="hold" grpId="0" nodeType="clickEffect">
                                  <p:stCondLst>
                                    <p:cond delay="0"/>
                                  </p:stCondLst>
                                  <p:childTnLst>
                                    <p:set>
                                      <p:cBhvr>
                                        <p:cTn id="68" dur="1" fill="hold">
                                          <p:stCondLst>
                                            <p:cond delay="0"/>
                                          </p:stCondLst>
                                        </p:cTn>
                                        <p:tgtEl>
                                          <p:spTgt spid="20"/>
                                        </p:tgtEl>
                                        <p:attrNameLst>
                                          <p:attrName>style.visibility</p:attrName>
                                        </p:attrNameLst>
                                      </p:cBhvr>
                                      <p:to>
                                        <p:strVal val="visible"/>
                                      </p:to>
                                    </p:set>
                                    <p:anim calcmode="lin" valueType="num">
                                      <p:cBhvr additive="base">
                                        <p:cTn id="69" dur="500" fill="hold"/>
                                        <p:tgtEl>
                                          <p:spTgt spid="20"/>
                                        </p:tgtEl>
                                        <p:attrNameLst>
                                          <p:attrName>ppt_x</p:attrName>
                                        </p:attrNameLst>
                                      </p:cBhvr>
                                      <p:tavLst>
                                        <p:tav tm="0">
                                          <p:val>
                                            <p:strVal val="1+#ppt_w/2"/>
                                          </p:val>
                                        </p:tav>
                                        <p:tav tm="100000">
                                          <p:val>
                                            <p:strVal val="#ppt_x"/>
                                          </p:val>
                                        </p:tav>
                                      </p:tavLst>
                                    </p:anim>
                                    <p:anim calcmode="lin" valueType="num">
                                      <p:cBhvr additive="base">
                                        <p:cTn id="70"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9" grpId="0" animBg="1"/>
      <p:bldP spid="11" grpId="0"/>
      <p:bldP spid="12" grpId="0"/>
      <p:bldP spid="13" grpId="0"/>
      <p:bldP spid="14" grpId="0"/>
      <p:bldP spid="2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2907862"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grpSp>
        <p:nvGrpSpPr>
          <p:cNvPr id="49" name="组合 48">
            <a:extLst>
              <a:ext uri="{FF2B5EF4-FFF2-40B4-BE49-F238E27FC236}">
                <a16:creationId xmlns:a16="http://schemas.microsoft.com/office/drawing/2014/main" id="{90C497DB-4595-47D7-8DCA-EEE9BCCC44B7}"/>
              </a:ext>
            </a:extLst>
          </p:cNvPr>
          <p:cNvGrpSpPr/>
          <p:nvPr/>
        </p:nvGrpSpPr>
        <p:grpSpPr>
          <a:xfrm>
            <a:off x="855408" y="2118250"/>
            <a:ext cx="2802598" cy="1727287"/>
            <a:chOff x="855408" y="2118250"/>
            <a:chExt cx="2802598" cy="1727287"/>
          </a:xfrm>
        </p:grpSpPr>
        <p:pic>
          <p:nvPicPr>
            <p:cNvPr id="27" name="图片 26" descr="卡通人物&#10;&#10;低可信度描述已自动生成">
              <a:extLst>
                <a:ext uri="{FF2B5EF4-FFF2-40B4-BE49-F238E27FC236}">
                  <a16:creationId xmlns:a16="http://schemas.microsoft.com/office/drawing/2014/main" id="{799EE34A-0EC0-4666-A9DF-51E2EDE0D7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9021" y="2118250"/>
              <a:ext cx="2538985" cy="1401520"/>
            </a:xfrm>
            <a:prstGeom prst="rect">
              <a:avLst/>
            </a:prstGeom>
          </p:spPr>
        </p:pic>
        <p:sp>
          <p:nvSpPr>
            <p:cNvPr id="28" name="íşlïḍè">
              <a:extLst>
                <a:ext uri="{FF2B5EF4-FFF2-40B4-BE49-F238E27FC236}">
                  <a16:creationId xmlns:a16="http://schemas.microsoft.com/office/drawing/2014/main" id="{3BA9EA41-DBEE-4678-9995-54E7A4985852}"/>
                </a:ext>
              </a:extLst>
            </p:cNvPr>
            <p:cNvSpPr txBox="1"/>
            <p:nvPr/>
          </p:nvSpPr>
          <p:spPr>
            <a:xfrm>
              <a:off x="855408" y="3426437"/>
              <a:ext cx="2706492" cy="419100"/>
            </a:xfrm>
            <a:prstGeom prst="rect">
              <a:avLst/>
            </a:prstGeom>
            <a:noFill/>
          </p:spPr>
          <p:txBody>
            <a:bodyPr wrap="square" lIns="91440" tIns="45720" rIns="91440" bIns="45720" anchor="ctr">
              <a:noAutofit/>
            </a:bodyPr>
            <a:lstStyle/>
            <a:p>
              <a:pPr algn="ctr"/>
              <a:r>
                <a:rPr lang="zh-CN" altLang="en-US" sz="1600" b="1" dirty="0"/>
                <a:t>无屏蔽双绞线</a:t>
              </a:r>
              <a:r>
                <a:rPr lang="en-US" altLang="zh-CN" sz="1600" b="1" dirty="0"/>
                <a:t>UTP</a:t>
              </a:r>
              <a:r>
                <a:rPr lang="zh-CN" altLang="en-US" sz="1600" b="1" dirty="0"/>
                <a:t>电缆</a:t>
              </a:r>
              <a:endParaRPr lang="en-US" altLang="zh-CN" sz="1600" b="1" dirty="0"/>
            </a:p>
          </p:txBody>
        </p:sp>
      </p:grpSp>
      <p:grpSp>
        <p:nvGrpSpPr>
          <p:cNvPr id="50" name="组合 49">
            <a:extLst>
              <a:ext uri="{FF2B5EF4-FFF2-40B4-BE49-F238E27FC236}">
                <a16:creationId xmlns:a16="http://schemas.microsoft.com/office/drawing/2014/main" id="{47EF2506-E2A8-4974-A46F-1B09E75E25EF}"/>
              </a:ext>
            </a:extLst>
          </p:cNvPr>
          <p:cNvGrpSpPr/>
          <p:nvPr/>
        </p:nvGrpSpPr>
        <p:grpSpPr>
          <a:xfrm>
            <a:off x="1017036" y="4603136"/>
            <a:ext cx="2706492" cy="1847453"/>
            <a:chOff x="1017036" y="4603136"/>
            <a:chExt cx="2706492" cy="1847453"/>
          </a:xfrm>
        </p:grpSpPr>
        <p:pic>
          <p:nvPicPr>
            <p:cNvPr id="29" name="图片 28" descr="图片包含 游戏机, 电缆, 刷子&#10;&#10;描述已自动生成">
              <a:extLst>
                <a:ext uri="{FF2B5EF4-FFF2-40B4-BE49-F238E27FC236}">
                  <a16:creationId xmlns:a16="http://schemas.microsoft.com/office/drawing/2014/main" id="{F0DC8E00-CF3F-4A62-A5D8-9E19C29190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4623" y="4603136"/>
              <a:ext cx="1981978" cy="1428353"/>
            </a:xfrm>
            <a:prstGeom prst="rect">
              <a:avLst/>
            </a:prstGeom>
          </p:spPr>
        </p:pic>
        <p:sp>
          <p:nvSpPr>
            <p:cNvPr id="30" name="íşlïḍè">
              <a:extLst>
                <a:ext uri="{FF2B5EF4-FFF2-40B4-BE49-F238E27FC236}">
                  <a16:creationId xmlns:a16="http://schemas.microsoft.com/office/drawing/2014/main" id="{0F1B33A3-3C25-47B0-82BE-7B82FA9813C9}"/>
                </a:ext>
              </a:extLst>
            </p:cNvPr>
            <p:cNvSpPr txBox="1"/>
            <p:nvPr/>
          </p:nvSpPr>
          <p:spPr>
            <a:xfrm>
              <a:off x="1017036" y="6031489"/>
              <a:ext cx="2706492" cy="419100"/>
            </a:xfrm>
            <a:prstGeom prst="rect">
              <a:avLst/>
            </a:prstGeom>
            <a:noFill/>
          </p:spPr>
          <p:txBody>
            <a:bodyPr wrap="square" lIns="91440" tIns="45720" rIns="91440" bIns="45720" anchor="ctr">
              <a:noAutofit/>
            </a:bodyPr>
            <a:lstStyle/>
            <a:p>
              <a:pPr algn="ctr"/>
              <a:r>
                <a:rPr lang="zh-CN" altLang="en-US" sz="1600" b="1" dirty="0"/>
                <a:t>屏蔽双绞线</a:t>
              </a:r>
              <a:r>
                <a:rPr lang="en-US" altLang="zh-CN" sz="1600" b="1" dirty="0"/>
                <a:t>STP</a:t>
              </a:r>
              <a:r>
                <a:rPr lang="zh-CN" altLang="en-US" sz="1600" b="1" dirty="0"/>
                <a:t>电缆</a:t>
              </a:r>
              <a:endParaRPr lang="en-US" altLang="zh-CN" sz="1600" b="1" dirty="0"/>
            </a:p>
          </p:txBody>
        </p:sp>
      </p:grpSp>
      <p:grpSp>
        <p:nvGrpSpPr>
          <p:cNvPr id="51" name="组合 50">
            <a:extLst>
              <a:ext uri="{FF2B5EF4-FFF2-40B4-BE49-F238E27FC236}">
                <a16:creationId xmlns:a16="http://schemas.microsoft.com/office/drawing/2014/main" id="{82346C2B-2256-4ECC-B92C-83ABA710A3BA}"/>
              </a:ext>
            </a:extLst>
          </p:cNvPr>
          <p:cNvGrpSpPr/>
          <p:nvPr/>
        </p:nvGrpSpPr>
        <p:grpSpPr>
          <a:xfrm>
            <a:off x="3435927" y="2270626"/>
            <a:ext cx="2366048" cy="1202477"/>
            <a:chOff x="3435927" y="2270626"/>
            <a:chExt cx="2366048" cy="1202477"/>
          </a:xfrm>
        </p:grpSpPr>
        <p:sp>
          <p:nvSpPr>
            <p:cNvPr id="32" name="íşlïḍè">
              <a:extLst>
                <a:ext uri="{FF2B5EF4-FFF2-40B4-BE49-F238E27FC236}">
                  <a16:creationId xmlns:a16="http://schemas.microsoft.com/office/drawing/2014/main" id="{A2805669-C086-4DFF-9FEE-ABA7F7FFD0BA}"/>
                </a:ext>
              </a:extLst>
            </p:cNvPr>
            <p:cNvSpPr txBox="1"/>
            <p:nvPr/>
          </p:nvSpPr>
          <p:spPr>
            <a:xfrm>
              <a:off x="4524319" y="2662314"/>
              <a:ext cx="1277656" cy="419100"/>
            </a:xfrm>
            <a:prstGeom prst="rect">
              <a:avLst/>
            </a:prstGeom>
            <a:noFill/>
          </p:spPr>
          <p:txBody>
            <a:bodyPr wrap="square" lIns="91440" tIns="45720" rIns="91440" bIns="45720" anchor="ctr">
              <a:noAutofit/>
            </a:bodyPr>
            <a:lstStyle/>
            <a:p>
              <a:r>
                <a:rPr lang="zh-CN" altLang="en-US" sz="1600" b="1" dirty="0"/>
                <a:t>多对双绞线</a:t>
              </a:r>
              <a:endParaRPr lang="en-US" altLang="zh-CN" sz="1600" b="1" dirty="0"/>
            </a:p>
          </p:txBody>
        </p:sp>
        <p:cxnSp>
          <p:nvCxnSpPr>
            <p:cNvPr id="6" name="直接箭头连接符 5">
              <a:extLst>
                <a:ext uri="{FF2B5EF4-FFF2-40B4-BE49-F238E27FC236}">
                  <a16:creationId xmlns:a16="http://schemas.microsoft.com/office/drawing/2014/main" id="{90905AC2-D5E8-4CCA-B696-D0928BC93637}"/>
                </a:ext>
              </a:extLst>
            </p:cNvPr>
            <p:cNvCxnSpPr>
              <a:cxnSpLocks/>
              <a:stCxn id="32" idx="1"/>
            </p:cNvCxnSpPr>
            <p:nvPr/>
          </p:nvCxnSpPr>
          <p:spPr>
            <a:xfrm flipH="1" flipV="1">
              <a:off x="3712171" y="2270626"/>
              <a:ext cx="812148" cy="60123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a:extLst>
                <a:ext uri="{FF2B5EF4-FFF2-40B4-BE49-F238E27FC236}">
                  <a16:creationId xmlns:a16="http://schemas.microsoft.com/office/drawing/2014/main" id="{5A7D5AA5-4916-4286-AFC4-3C68C1599A77}"/>
                </a:ext>
              </a:extLst>
            </p:cNvPr>
            <p:cNvCxnSpPr>
              <a:cxnSpLocks/>
              <a:stCxn id="32" idx="1"/>
            </p:cNvCxnSpPr>
            <p:nvPr/>
          </p:nvCxnSpPr>
          <p:spPr>
            <a:xfrm flipH="1" flipV="1">
              <a:off x="3622963" y="2500720"/>
              <a:ext cx="901356" cy="3711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9A8A9892-CC87-4DB3-8B91-36E6D4116E75}"/>
                </a:ext>
              </a:extLst>
            </p:cNvPr>
            <p:cNvCxnSpPr>
              <a:cxnSpLocks/>
              <a:stCxn id="32" idx="1"/>
            </p:cNvCxnSpPr>
            <p:nvPr/>
          </p:nvCxnSpPr>
          <p:spPr>
            <a:xfrm flipH="1">
              <a:off x="3512909" y="2871864"/>
              <a:ext cx="1011410" cy="16159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604DF315-DA9D-4713-BECD-9302734D5F77}"/>
                </a:ext>
              </a:extLst>
            </p:cNvPr>
            <p:cNvCxnSpPr>
              <a:cxnSpLocks/>
              <a:stCxn id="32" idx="1"/>
            </p:cNvCxnSpPr>
            <p:nvPr/>
          </p:nvCxnSpPr>
          <p:spPr>
            <a:xfrm flipH="1">
              <a:off x="3435927" y="2871864"/>
              <a:ext cx="1088392" cy="60123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5" name="íşlïḍè">
            <a:extLst>
              <a:ext uri="{FF2B5EF4-FFF2-40B4-BE49-F238E27FC236}">
                <a16:creationId xmlns:a16="http://schemas.microsoft.com/office/drawing/2014/main" id="{CCF9C181-D122-49A2-9EE1-A61BC23CF118}"/>
              </a:ext>
            </a:extLst>
          </p:cNvPr>
          <p:cNvSpPr txBox="1"/>
          <p:nvPr/>
        </p:nvSpPr>
        <p:spPr>
          <a:xfrm>
            <a:off x="636176" y="1868823"/>
            <a:ext cx="1243479" cy="419100"/>
          </a:xfrm>
          <a:prstGeom prst="rect">
            <a:avLst/>
          </a:prstGeom>
          <a:noFill/>
        </p:spPr>
        <p:txBody>
          <a:bodyPr wrap="square" lIns="91440" tIns="45720" rIns="91440" bIns="45720" anchor="ctr">
            <a:noAutofit/>
          </a:bodyPr>
          <a:lstStyle/>
          <a:p>
            <a:pPr algn="ctr"/>
            <a:r>
              <a:rPr lang="zh-CN" altLang="en-US" sz="1600" b="1" dirty="0"/>
              <a:t>绝缘保护套</a:t>
            </a:r>
            <a:endParaRPr lang="en-US" altLang="zh-CN" sz="1600" b="1" dirty="0"/>
          </a:p>
        </p:txBody>
      </p:sp>
      <p:sp>
        <p:nvSpPr>
          <p:cNvPr id="52" name="íşlïḍè">
            <a:extLst>
              <a:ext uri="{FF2B5EF4-FFF2-40B4-BE49-F238E27FC236}">
                <a16:creationId xmlns:a16="http://schemas.microsoft.com/office/drawing/2014/main" id="{ED26B23E-7609-4658-A7F2-C4AE1597ACC1}"/>
              </a:ext>
            </a:extLst>
          </p:cNvPr>
          <p:cNvSpPr txBox="1"/>
          <p:nvPr/>
        </p:nvSpPr>
        <p:spPr>
          <a:xfrm>
            <a:off x="3168033" y="4564951"/>
            <a:ext cx="1243479" cy="419100"/>
          </a:xfrm>
          <a:prstGeom prst="rect">
            <a:avLst/>
          </a:prstGeom>
          <a:noFill/>
        </p:spPr>
        <p:txBody>
          <a:bodyPr wrap="square" lIns="91440" tIns="45720" rIns="91440" bIns="45720" anchor="ctr">
            <a:noAutofit/>
          </a:bodyPr>
          <a:lstStyle/>
          <a:p>
            <a:pPr algn="ctr"/>
            <a:r>
              <a:rPr lang="zh-CN" altLang="en-US" sz="1600" b="1" dirty="0"/>
              <a:t>绝缘保护套</a:t>
            </a:r>
            <a:endParaRPr lang="en-US" altLang="zh-CN" sz="1600" b="1" dirty="0"/>
          </a:p>
        </p:txBody>
      </p:sp>
      <p:sp>
        <p:nvSpPr>
          <p:cNvPr id="53" name="íşlïḍè">
            <a:extLst>
              <a:ext uri="{FF2B5EF4-FFF2-40B4-BE49-F238E27FC236}">
                <a16:creationId xmlns:a16="http://schemas.microsoft.com/office/drawing/2014/main" id="{8CF84369-B2F8-4195-B2C0-9604E0099924}"/>
              </a:ext>
            </a:extLst>
          </p:cNvPr>
          <p:cNvSpPr txBox="1"/>
          <p:nvPr/>
        </p:nvSpPr>
        <p:spPr>
          <a:xfrm>
            <a:off x="332550" y="5338998"/>
            <a:ext cx="1243479" cy="419100"/>
          </a:xfrm>
          <a:prstGeom prst="rect">
            <a:avLst/>
          </a:prstGeom>
          <a:noFill/>
        </p:spPr>
        <p:txBody>
          <a:bodyPr wrap="square" lIns="91440" tIns="45720" rIns="91440" bIns="45720" anchor="ctr">
            <a:noAutofit/>
          </a:bodyPr>
          <a:lstStyle/>
          <a:p>
            <a:pPr algn="ctr"/>
            <a:r>
              <a:rPr lang="zh-CN" altLang="en-US" sz="1600" b="1" dirty="0"/>
              <a:t>多对双绞线</a:t>
            </a:r>
            <a:endParaRPr lang="en-US" altLang="zh-CN" sz="1600" b="1" dirty="0"/>
          </a:p>
        </p:txBody>
      </p:sp>
      <p:sp>
        <p:nvSpPr>
          <p:cNvPr id="54" name="íşlïḍè">
            <a:extLst>
              <a:ext uri="{FF2B5EF4-FFF2-40B4-BE49-F238E27FC236}">
                <a16:creationId xmlns:a16="http://schemas.microsoft.com/office/drawing/2014/main" id="{736C6DD6-5DCB-4D29-A82C-1047350DEAB6}"/>
              </a:ext>
            </a:extLst>
          </p:cNvPr>
          <p:cNvSpPr txBox="1"/>
          <p:nvPr/>
        </p:nvSpPr>
        <p:spPr>
          <a:xfrm>
            <a:off x="2557836" y="4986875"/>
            <a:ext cx="1243479" cy="419100"/>
          </a:xfrm>
          <a:prstGeom prst="rect">
            <a:avLst/>
          </a:prstGeom>
          <a:noFill/>
        </p:spPr>
        <p:txBody>
          <a:bodyPr wrap="square" lIns="91440" tIns="45720" rIns="91440" bIns="45720" anchor="ctr">
            <a:noAutofit/>
          </a:bodyPr>
          <a:lstStyle/>
          <a:p>
            <a:r>
              <a:rPr lang="zh-CN" altLang="en-US" sz="1600" b="1" dirty="0"/>
              <a:t>屏蔽层</a:t>
            </a:r>
            <a:endParaRPr lang="en-US" altLang="zh-CN" sz="1600" b="1" dirty="0"/>
          </a:p>
        </p:txBody>
      </p:sp>
    </p:spTree>
    <p:custDataLst>
      <p:tags r:id="rId1"/>
    </p:custDataLst>
    <p:extLst>
      <p:ext uri="{BB962C8B-B14F-4D97-AF65-F5344CB8AC3E}">
        <p14:creationId xmlns:p14="http://schemas.microsoft.com/office/powerpoint/2010/main" val="4071512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0" presetClass="entr" presetSubtype="0" fill="hold" nodeType="click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800" decel="100000"/>
                                        <p:tgtEl>
                                          <p:spTgt spid="49"/>
                                        </p:tgtEl>
                                      </p:cBhvr>
                                    </p:animEffect>
                                    <p:anim calcmode="lin" valueType="num">
                                      <p:cBhvr>
                                        <p:cTn id="13" dur="800" decel="100000" fill="hold"/>
                                        <p:tgtEl>
                                          <p:spTgt spid="49"/>
                                        </p:tgtEl>
                                        <p:attrNameLst>
                                          <p:attrName>style.rotation</p:attrName>
                                        </p:attrNameLst>
                                      </p:cBhvr>
                                      <p:tavLst>
                                        <p:tav tm="0">
                                          <p:val>
                                            <p:fltVal val="-90"/>
                                          </p:val>
                                        </p:tav>
                                        <p:tav tm="100000">
                                          <p:val>
                                            <p:fltVal val="0"/>
                                          </p:val>
                                        </p:tav>
                                      </p:tavLst>
                                    </p:anim>
                                    <p:anim calcmode="lin" valueType="num">
                                      <p:cBhvr>
                                        <p:cTn id="14" dur="800" decel="100000" fill="hold"/>
                                        <p:tgtEl>
                                          <p:spTgt spid="49"/>
                                        </p:tgtEl>
                                        <p:attrNameLst>
                                          <p:attrName>ppt_x</p:attrName>
                                        </p:attrNameLst>
                                      </p:cBhvr>
                                      <p:tavLst>
                                        <p:tav tm="0">
                                          <p:val>
                                            <p:strVal val="#ppt_x+0.4"/>
                                          </p:val>
                                        </p:tav>
                                        <p:tav tm="100000">
                                          <p:val>
                                            <p:strVal val="#ppt_x-0.05"/>
                                          </p:val>
                                        </p:tav>
                                      </p:tavLst>
                                    </p:anim>
                                    <p:anim calcmode="lin" valueType="num">
                                      <p:cBhvr>
                                        <p:cTn id="15" dur="800" decel="100000" fill="hold"/>
                                        <p:tgtEl>
                                          <p:spTgt spid="49"/>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49"/>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49"/>
                                        </p:tgtEl>
                                        <p:attrNameLst>
                                          <p:attrName>ppt_y</p:attrName>
                                        </p:attrNameLst>
                                      </p:cBhvr>
                                      <p:tavLst>
                                        <p:tav tm="0">
                                          <p:val>
                                            <p:strVal val="#ppt_y+0.1"/>
                                          </p:val>
                                        </p:tav>
                                        <p:tav tm="100000">
                                          <p:val>
                                            <p:strVal val="#ppt_y"/>
                                          </p:val>
                                        </p:tav>
                                      </p:tavLst>
                                    </p:anim>
                                  </p:childTnLst>
                                </p:cTn>
                              </p:par>
                              <p:par>
                                <p:cTn id="18" presetID="30" presetClass="entr" presetSubtype="0" fill="hold" nodeType="withEffect">
                                  <p:stCondLst>
                                    <p:cond delay="0"/>
                                  </p:stCondLst>
                                  <p:childTnLst>
                                    <p:set>
                                      <p:cBhvr>
                                        <p:cTn id="19" dur="1" fill="hold">
                                          <p:stCondLst>
                                            <p:cond delay="0"/>
                                          </p:stCondLst>
                                        </p:cTn>
                                        <p:tgtEl>
                                          <p:spTgt spid="50"/>
                                        </p:tgtEl>
                                        <p:attrNameLst>
                                          <p:attrName>style.visibility</p:attrName>
                                        </p:attrNameLst>
                                      </p:cBhvr>
                                      <p:to>
                                        <p:strVal val="visible"/>
                                      </p:to>
                                    </p:set>
                                    <p:animEffect transition="in" filter="fade">
                                      <p:cBhvr>
                                        <p:cTn id="20" dur="800" decel="100000"/>
                                        <p:tgtEl>
                                          <p:spTgt spid="50"/>
                                        </p:tgtEl>
                                      </p:cBhvr>
                                    </p:animEffect>
                                    <p:anim calcmode="lin" valueType="num">
                                      <p:cBhvr>
                                        <p:cTn id="21" dur="800" decel="100000" fill="hold"/>
                                        <p:tgtEl>
                                          <p:spTgt spid="50"/>
                                        </p:tgtEl>
                                        <p:attrNameLst>
                                          <p:attrName>style.rotation</p:attrName>
                                        </p:attrNameLst>
                                      </p:cBhvr>
                                      <p:tavLst>
                                        <p:tav tm="0">
                                          <p:val>
                                            <p:fltVal val="-90"/>
                                          </p:val>
                                        </p:tav>
                                        <p:tav tm="100000">
                                          <p:val>
                                            <p:fltVal val="0"/>
                                          </p:val>
                                        </p:tav>
                                      </p:tavLst>
                                    </p:anim>
                                    <p:anim calcmode="lin" valueType="num">
                                      <p:cBhvr>
                                        <p:cTn id="22" dur="800" decel="100000" fill="hold"/>
                                        <p:tgtEl>
                                          <p:spTgt spid="50"/>
                                        </p:tgtEl>
                                        <p:attrNameLst>
                                          <p:attrName>ppt_x</p:attrName>
                                        </p:attrNameLst>
                                      </p:cBhvr>
                                      <p:tavLst>
                                        <p:tav tm="0">
                                          <p:val>
                                            <p:strVal val="#ppt_x+0.4"/>
                                          </p:val>
                                        </p:tav>
                                        <p:tav tm="100000">
                                          <p:val>
                                            <p:strVal val="#ppt_x-0.05"/>
                                          </p:val>
                                        </p:tav>
                                      </p:tavLst>
                                    </p:anim>
                                    <p:anim calcmode="lin" valueType="num">
                                      <p:cBhvr>
                                        <p:cTn id="23" dur="800" decel="100000" fill="hold"/>
                                        <p:tgtEl>
                                          <p:spTgt spid="50"/>
                                        </p:tgtEl>
                                        <p:attrNameLst>
                                          <p:attrName>ppt_y</p:attrName>
                                        </p:attrNameLst>
                                      </p:cBhvr>
                                      <p:tavLst>
                                        <p:tav tm="0">
                                          <p:val>
                                            <p:strVal val="#ppt_y-0.4"/>
                                          </p:val>
                                        </p:tav>
                                        <p:tav tm="100000">
                                          <p:val>
                                            <p:strVal val="#ppt_y+0.1"/>
                                          </p:val>
                                        </p:tav>
                                      </p:tavLst>
                                    </p:anim>
                                    <p:anim calcmode="lin" valueType="num">
                                      <p:cBhvr>
                                        <p:cTn id="24" dur="200" accel="100000" fill="hold">
                                          <p:stCondLst>
                                            <p:cond delay="800"/>
                                          </p:stCondLst>
                                        </p:cTn>
                                        <p:tgtEl>
                                          <p:spTgt spid="50"/>
                                        </p:tgtEl>
                                        <p:attrNameLst>
                                          <p:attrName>ppt_x</p:attrName>
                                        </p:attrNameLst>
                                      </p:cBhvr>
                                      <p:tavLst>
                                        <p:tav tm="0">
                                          <p:val>
                                            <p:strVal val="#ppt_x-0.05"/>
                                          </p:val>
                                        </p:tav>
                                        <p:tav tm="100000">
                                          <p:val>
                                            <p:strVal val="#ppt_x"/>
                                          </p:val>
                                        </p:tav>
                                      </p:tavLst>
                                    </p:anim>
                                    <p:anim calcmode="lin" valueType="num">
                                      <p:cBhvr>
                                        <p:cTn id="25" dur="200" accel="100000" fill="hold">
                                          <p:stCondLst>
                                            <p:cond delay="800"/>
                                          </p:stCondLst>
                                        </p:cTn>
                                        <p:tgtEl>
                                          <p:spTgt spid="50"/>
                                        </p:tgtEl>
                                        <p:attrNameLst>
                                          <p:attrName>ppt_y</p:attrName>
                                        </p:attrNameLst>
                                      </p:cBhvr>
                                      <p:tavLst>
                                        <p:tav tm="0">
                                          <p:val>
                                            <p:strVal val="#ppt_y+0.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2" presetClass="entr" presetSubtype="2" fill="hold" nodeType="clickEffect">
                                  <p:stCondLst>
                                    <p:cond delay="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p:tgtEl>
                                          <p:spTgt spid="51"/>
                                        </p:tgtEl>
                                        <p:attrNameLst>
                                          <p:attrName>ppt_x</p:attrName>
                                        </p:attrNameLst>
                                      </p:cBhvr>
                                      <p:tavLst>
                                        <p:tav tm="0">
                                          <p:val>
                                            <p:strVal val="#ppt_x+#ppt_w*1.125000"/>
                                          </p:val>
                                        </p:tav>
                                        <p:tav tm="100000">
                                          <p:val>
                                            <p:strVal val="#ppt_x"/>
                                          </p:val>
                                        </p:tav>
                                      </p:tavLst>
                                    </p:anim>
                                    <p:animEffect transition="in" filter="wipe(left)">
                                      <p:cBhvr>
                                        <p:cTn id="31" dur="500"/>
                                        <p:tgtEl>
                                          <p:spTgt spid="51"/>
                                        </p:tgtEl>
                                      </p:cBhvr>
                                    </p:animEffect>
                                  </p:childTnLst>
                                </p:cTn>
                              </p:par>
                            </p:childTnLst>
                          </p:cTn>
                        </p:par>
                      </p:childTnLst>
                    </p:cTn>
                  </p:par>
                  <p:par>
                    <p:cTn id="32" fill="hold">
                      <p:stCondLst>
                        <p:cond delay="indefinite"/>
                      </p:stCondLst>
                      <p:childTnLst>
                        <p:par>
                          <p:cTn id="33" fill="hold">
                            <p:stCondLst>
                              <p:cond delay="0"/>
                            </p:stCondLst>
                            <p:childTnLst>
                              <p:par>
                                <p:cTn id="34" presetID="12" presetClass="entr" presetSubtype="4" fill="hold" grpId="0" nodeType="clickEffect">
                                  <p:stCondLst>
                                    <p:cond delay="0"/>
                                  </p:stCondLst>
                                  <p:childTnLst>
                                    <p:set>
                                      <p:cBhvr>
                                        <p:cTn id="35" dur="1" fill="hold">
                                          <p:stCondLst>
                                            <p:cond delay="0"/>
                                          </p:stCondLst>
                                        </p:cTn>
                                        <p:tgtEl>
                                          <p:spTgt spid="45"/>
                                        </p:tgtEl>
                                        <p:attrNameLst>
                                          <p:attrName>style.visibility</p:attrName>
                                        </p:attrNameLst>
                                      </p:cBhvr>
                                      <p:to>
                                        <p:strVal val="visible"/>
                                      </p:to>
                                    </p:set>
                                    <p:anim calcmode="lin" valueType="num">
                                      <p:cBhvr additive="base">
                                        <p:cTn id="36" dur="500"/>
                                        <p:tgtEl>
                                          <p:spTgt spid="45"/>
                                        </p:tgtEl>
                                        <p:attrNameLst>
                                          <p:attrName>ppt_y</p:attrName>
                                        </p:attrNameLst>
                                      </p:cBhvr>
                                      <p:tavLst>
                                        <p:tav tm="0">
                                          <p:val>
                                            <p:strVal val="#ppt_y+#ppt_h*1.125000"/>
                                          </p:val>
                                        </p:tav>
                                        <p:tav tm="100000">
                                          <p:val>
                                            <p:strVal val="#ppt_y"/>
                                          </p:val>
                                        </p:tav>
                                      </p:tavLst>
                                    </p:anim>
                                    <p:animEffect transition="in" filter="wipe(up)">
                                      <p:cBhvr>
                                        <p:cTn id="37" dur="500"/>
                                        <p:tgtEl>
                                          <p:spTgt spid="45"/>
                                        </p:tgtEl>
                                      </p:cBhvr>
                                    </p:animEffect>
                                  </p:childTnLst>
                                </p:cTn>
                              </p:par>
                            </p:childTnLst>
                          </p:cTn>
                        </p:par>
                      </p:childTnLst>
                    </p:cTn>
                  </p:par>
                  <p:par>
                    <p:cTn id="38" fill="hold">
                      <p:stCondLst>
                        <p:cond delay="indefinite"/>
                      </p:stCondLst>
                      <p:childTnLst>
                        <p:par>
                          <p:cTn id="39" fill="hold">
                            <p:stCondLst>
                              <p:cond delay="0"/>
                            </p:stCondLst>
                            <p:childTnLst>
                              <p:par>
                                <p:cTn id="40" presetID="12" presetClass="entr" presetSubtype="8" fill="hold" grpId="0" nodeType="clickEffect">
                                  <p:stCondLst>
                                    <p:cond delay="0"/>
                                  </p:stCondLst>
                                  <p:childTnLst>
                                    <p:set>
                                      <p:cBhvr>
                                        <p:cTn id="41" dur="1" fill="hold">
                                          <p:stCondLst>
                                            <p:cond delay="0"/>
                                          </p:stCondLst>
                                        </p:cTn>
                                        <p:tgtEl>
                                          <p:spTgt spid="52"/>
                                        </p:tgtEl>
                                        <p:attrNameLst>
                                          <p:attrName>style.visibility</p:attrName>
                                        </p:attrNameLst>
                                      </p:cBhvr>
                                      <p:to>
                                        <p:strVal val="visible"/>
                                      </p:to>
                                    </p:set>
                                    <p:anim calcmode="lin" valueType="num">
                                      <p:cBhvr additive="base">
                                        <p:cTn id="42" dur="500"/>
                                        <p:tgtEl>
                                          <p:spTgt spid="52"/>
                                        </p:tgtEl>
                                        <p:attrNameLst>
                                          <p:attrName>ppt_x</p:attrName>
                                        </p:attrNameLst>
                                      </p:cBhvr>
                                      <p:tavLst>
                                        <p:tav tm="0">
                                          <p:val>
                                            <p:strVal val="#ppt_x-#ppt_w*1.125000"/>
                                          </p:val>
                                        </p:tav>
                                        <p:tav tm="100000">
                                          <p:val>
                                            <p:strVal val="#ppt_x"/>
                                          </p:val>
                                        </p:tav>
                                      </p:tavLst>
                                    </p:anim>
                                    <p:animEffect transition="in" filter="wipe(right)">
                                      <p:cBhvr>
                                        <p:cTn id="43" dur="500"/>
                                        <p:tgtEl>
                                          <p:spTgt spid="52"/>
                                        </p:tgtEl>
                                      </p:cBhvr>
                                    </p:animEffect>
                                  </p:childTnLst>
                                </p:cTn>
                              </p:par>
                              <p:par>
                                <p:cTn id="44" presetID="12" presetClass="entr" presetSubtype="2" fill="hold" grpId="0" nodeType="withEffect">
                                  <p:stCondLst>
                                    <p:cond delay="0"/>
                                  </p:stCondLst>
                                  <p:childTnLst>
                                    <p:set>
                                      <p:cBhvr>
                                        <p:cTn id="45" dur="1" fill="hold">
                                          <p:stCondLst>
                                            <p:cond delay="0"/>
                                          </p:stCondLst>
                                        </p:cTn>
                                        <p:tgtEl>
                                          <p:spTgt spid="53"/>
                                        </p:tgtEl>
                                        <p:attrNameLst>
                                          <p:attrName>style.visibility</p:attrName>
                                        </p:attrNameLst>
                                      </p:cBhvr>
                                      <p:to>
                                        <p:strVal val="visible"/>
                                      </p:to>
                                    </p:set>
                                    <p:anim calcmode="lin" valueType="num">
                                      <p:cBhvr additive="base">
                                        <p:cTn id="46" dur="500"/>
                                        <p:tgtEl>
                                          <p:spTgt spid="53"/>
                                        </p:tgtEl>
                                        <p:attrNameLst>
                                          <p:attrName>ppt_x</p:attrName>
                                        </p:attrNameLst>
                                      </p:cBhvr>
                                      <p:tavLst>
                                        <p:tav tm="0">
                                          <p:val>
                                            <p:strVal val="#ppt_x+#ppt_w*1.125000"/>
                                          </p:val>
                                        </p:tav>
                                        <p:tav tm="100000">
                                          <p:val>
                                            <p:strVal val="#ppt_x"/>
                                          </p:val>
                                        </p:tav>
                                      </p:tavLst>
                                    </p:anim>
                                    <p:animEffect transition="in" filter="wipe(left)">
                                      <p:cBhvr>
                                        <p:cTn id="47" dur="500"/>
                                        <p:tgtEl>
                                          <p:spTgt spid="53"/>
                                        </p:tgtEl>
                                      </p:cBhvr>
                                    </p:animEffect>
                                  </p:childTnLst>
                                </p:cTn>
                              </p:par>
                            </p:childTnLst>
                          </p:cTn>
                        </p:par>
                      </p:childTnLst>
                    </p:cTn>
                  </p:par>
                  <p:par>
                    <p:cTn id="48" fill="hold">
                      <p:stCondLst>
                        <p:cond delay="indefinite"/>
                      </p:stCondLst>
                      <p:childTnLst>
                        <p:par>
                          <p:cTn id="49" fill="hold">
                            <p:stCondLst>
                              <p:cond delay="0"/>
                            </p:stCondLst>
                            <p:childTnLst>
                              <p:par>
                                <p:cTn id="50" presetID="12" presetClass="entr" presetSubtype="8" fill="hold" grpId="0" nodeType="clickEffect">
                                  <p:stCondLst>
                                    <p:cond delay="0"/>
                                  </p:stCondLst>
                                  <p:childTnLst>
                                    <p:set>
                                      <p:cBhvr>
                                        <p:cTn id="51" dur="1" fill="hold">
                                          <p:stCondLst>
                                            <p:cond delay="0"/>
                                          </p:stCondLst>
                                        </p:cTn>
                                        <p:tgtEl>
                                          <p:spTgt spid="54"/>
                                        </p:tgtEl>
                                        <p:attrNameLst>
                                          <p:attrName>style.visibility</p:attrName>
                                        </p:attrNameLst>
                                      </p:cBhvr>
                                      <p:to>
                                        <p:strVal val="visible"/>
                                      </p:to>
                                    </p:set>
                                    <p:anim calcmode="lin" valueType="num">
                                      <p:cBhvr additive="base">
                                        <p:cTn id="52" dur="500"/>
                                        <p:tgtEl>
                                          <p:spTgt spid="54"/>
                                        </p:tgtEl>
                                        <p:attrNameLst>
                                          <p:attrName>ppt_x</p:attrName>
                                        </p:attrNameLst>
                                      </p:cBhvr>
                                      <p:tavLst>
                                        <p:tav tm="0">
                                          <p:val>
                                            <p:strVal val="#ppt_x-#ppt_w*1.125000"/>
                                          </p:val>
                                        </p:tav>
                                        <p:tav tm="100000">
                                          <p:val>
                                            <p:strVal val="#ppt_x"/>
                                          </p:val>
                                        </p:tav>
                                      </p:tavLst>
                                    </p:anim>
                                    <p:animEffect transition="in" filter="wipe(right)">
                                      <p:cBhvr>
                                        <p:cTn id="5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5" grpId="0"/>
      <p:bldP spid="52" grpId="0"/>
      <p:bldP spid="53" grpId="0"/>
      <p:bldP spid="5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a:extLst>
              <a:ext uri="{FF2B5EF4-FFF2-40B4-BE49-F238E27FC236}">
                <a16:creationId xmlns:a16="http://schemas.microsoft.com/office/drawing/2014/main" id="{43CB5D9D-206A-F45E-6FD7-47705357A1DC}"/>
              </a:ext>
            </a:extLst>
          </p:cNvPr>
          <p:cNvGrpSpPr/>
          <p:nvPr/>
        </p:nvGrpSpPr>
        <p:grpSpPr>
          <a:xfrm>
            <a:off x="2060273" y="983481"/>
            <a:ext cx="8097766" cy="4118053"/>
            <a:chOff x="2060273" y="983481"/>
            <a:chExt cx="8097766" cy="4118053"/>
          </a:xfrm>
        </p:grpSpPr>
        <p:grpSp>
          <p:nvGrpSpPr>
            <p:cNvPr id="22" name="组合 21">
              <a:extLst>
                <a:ext uri="{FF2B5EF4-FFF2-40B4-BE49-F238E27FC236}">
                  <a16:creationId xmlns:a16="http://schemas.microsoft.com/office/drawing/2014/main" id="{E97D90D3-4F28-17DE-24CF-F808D309961E}"/>
                </a:ext>
              </a:extLst>
            </p:cNvPr>
            <p:cNvGrpSpPr/>
            <p:nvPr/>
          </p:nvGrpSpPr>
          <p:grpSpPr>
            <a:xfrm>
              <a:off x="2060273" y="983481"/>
              <a:ext cx="8097766" cy="499963"/>
              <a:chOff x="1592243" y="802566"/>
              <a:chExt cx="8097766" cy="499963"/>
            </a:xfrm>
          </p:grpSpPr>
          <p:sp>
            <p:nvSpPr>
              <p:cNvPr id="3" name="矩形 2">
                <a:extLst>
                  <a:ext uri="{FF2B5EF4-FFF2-40B4-BE49-F238E27FC236}">
                    <a16:creationId xmlns:a16="http://schemas.microsoft.com/office/drawing/2014/main" id="{381BC43C-65D8-6884-30CF-35AEDC9722A5}"/>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2.1</a:t>
                </a:r>
                <a:endParaRPr lang="zh-CN" altLang="en-US" sz="2400" b="1" spc="300" dirty="0">
                  <a:latin typeface="Impact" panose="020B0806030902050204" pitchFamily="34" charset="0"/>
                </a:endParaRPr>
              </a:p>
            </p:txBody>
          </p:sp>
          <p:sp>
            <p:nvSpPr>
              <p:cNvPr id="5" name="矩形 4">
                <a:extLst>
                  <a:ext uri="{FF2B5EF4-FFF2-40B4-BE49-F238E27FC236}">
                    <a16:creationId xmlns:a16="http://schemas.microsoft.com/office/drawing/2014/main" id="{9876B500-C048-C84B-AF98-80CEF8D7167E}"/>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物理层概述</a:t>
                </a:r>
                <a:endParaRPr lang="zh-CN" altLang="en-US" sz="2800" b="1" spc="300" dirty="0">
                  <a:solidFill>
                    <a:schemeClr val="tx1"/>
                  </a:solidFill>
                  <a:latin typeface="Impact" panose="020B0806030902050204" pitchFamily="34" charset="0"/>
                </a:endParaRPr>
              </a:p>
            </p:txBody>
          </p:sp>
        </p:grpSp>
        <p:grpSp>
          <p:nvGrpSpPr>
            <p:cNvPr id="23" name="组合 22">
              <a:extLst>
                <a:ext uri="{FF2B5EF4-FFF2-40B4-BE49-F238E27FC236}">
                  <a16:creationId xmlns:a16="http://schemas.microsoft.com/office/drawing/2014/main" id="{522EA375-425B-EBE5-994B-A326B166234B}"/>
                </a:ext>
              </a:extLst>
            </p:cNvPr>
            <p:cNvGrpSpPr/>
            <p:nvPr/>
          </p:nvGrpSpPr>
          <p:grpSpPr>
            <a:xfrm>
              <a:off x="2060273" y="1707099"/>
              <a:ext cx="8097766" cy="499963"/>
              <a:chOff x="1592243" y="802566"/>
              <a:chExt cx="8097766" cy="499963"/>
            </a:xfrm>
          </p:grpSpPr>
          <p:sp>
            <p:nvSpPr>
              <p:cNvPr id="24" name="矩形 23">
                <a:extLst>
                  <a:ext uri="{FF2B5EF4-FFF2-40B4-BE49-F238E27FC236}">
                    <a16:creationId xmlns:a16="http://schemas.microsoft.com/office/drawing/2014/main" id="{E160CE29-F603-2B78-1822-7D9DA3FA203B}"/>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2.2</a:t>
                </a:r>
                <a:endParaRPr lang="zh-CN" altLang="en-US" sz="2400" b="1" spc="300" dirty="0">
                  <a:latin typeface="Impact" panose="020B0806030902050204" pitchFamily="34" charset="0"/>
                </a:endParaRPr>
              </a:p>
            </p:txBody>
          </p:sp>
          <p:sp>
            <p:nvSpPr>
              <p:cNvPr id="25" name="矩形 24">
                <a:extLst>
                  <a:ext uri="{FF2B5EF4-FFF2-40B4-BE49-F238E27FC236}">
                    <a16:creationId xmlns:a16="http://schemas.microsoft.com/office/drawing/2014/main" id="{600EB7DE-FD2C-9EC3-6191-71A0A273269C}"/>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物理层下面的传输媒体</a:t>
                </a:r>
                <a:endParaRPr lang="zh-CN" altLang="en-US" sz="2800" b="1" spc="300" dirty="0">
                  <a:solidFill>
                    <a:schemeClr val="tx1"/>
                  </a:solidFill>
                  <a:latin typeface="Impact" panose="020B0806030902050204" pitchFamily="34" charset="0"/>
                </a:endParaRPr>
              </a:p>
            </p:txBody>
          </p:sp>
        </p:grpSp>
        <p:grpSp>
          <p:nvGrpSpPr>
            <p:cNvPr id="26" name="组合 25">
              <a:extLst>
                <a:ext uri="{FF2B5EF4-FFF2-40B4-BE49-F238E27FC236}">
                  <a16:creationId xmlns:a16="http://schemas.microsoft.com/office/drawing/2014/main" id="{BA9F9229-2EC8-DD1B-EFB0-3034B5674C7A}"/>
                </a:ext>
              </a:extLst>
            </p:cNvPr>
            <p:cNvGrpSpPr/>
            <p:nvPr/>
          </p:nvGrpSpPr>
          <p:grpSpPr>
            <a:xfrm>
              <a:off x="2060273" y="2430717"/>
              <a:ext cx="8097766" cy="499963"/>
              <a:chOff x="1592243" y="802566"/>
              <a:chExt cx="8097766" cy="499963"/>
            </a:xfrm>
          </p:grpSpPr>
          <p:sp>
            <p:nvSpPr>
              <p:cNvPr id="27" name="矩形 26">
                <a:extLst>
                  <a:ext uri="{FF2B5EF4-FFF2-40B4-BE49-F238E27FC236}">
                    <a16:creationId xmlns:a16="http://schemas.microsoft.com/office/drawing/2014/main" id="{98C9F364-CDF7-6E9F-E913-0A7E2327D124}"/>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2.3</a:t>
                </a:r>
                <a:endParaRPr lang="zh-CN" altLang="en-US" sz="2400" b="1" spc="300" dirty="0">
                  <a:latin typeface="Impact" panose="020B0806030902050204" pitchFamily="34" charset="0"/>
                </a:endParaRPr>
              </a:p>
            </p:txBody>
          </p:sp>
          <p:sp>
            <p:nvSpPr>
              <p:cNvPr id="28" name="矩形 27">
                <a:extLst>
                  <a:ext uri="{FF2B5EF4-FFF2-40B4-BE49-F238E27FC236}">
                    <a16:creationId xmlns:a16="http://schemas.microsoft.com/office/drawing/2014/main" id="{F0AFF96E-5959-29F9-1FA4-CC0EB9518B41}"/>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传输方式</a:t>
                </a:r>
                <a:endParaRPr lang="zh-CN" altLang="en-US" sz="2800" b="1" spc="300" dirty="0">
                  <a:solidFill>
                    <a:schemeClr val="tx1"/>
                  </a:solidFill>
                  <a:latin typeface="Impact" panose="020B0806030902050204" pitchFamily="34" charset="0"/>
                </a:endParaRPr>
              </a:p>
            </p:txBody>
          </p:sp>
        </p:grpSp>
        <p:grpSp>
          <p:nvGrpSpPr>
            <p:cNvPr id="29" name="组合 28">
              <a:extLst>
                <a:ext uri="{FF2B5EF4-FFF2-40B4-BE49-F238E27FC236}">
                  <a16:creationId xmlns:a16="http://schemas.microsoft.com/office/drawing/2014/main" id="{68165227-17FB-6EA8-BF34-134A351EAF51}"/>
                </a:ext>
              </a:extLst>
            </p:cNvPr>
            <p:cNvGrpSpPr/>
            <p:nvPr/>
          </p:nvGrpSpPr>
          <p:grpSpPr>
            <a:xfrm>
              <a:off x="2060273" y="3154335"/>
              <a:ext cx="8097766" cy="499963"/>
              <a:chOff x="1592243" y="802566"/>
              <a:chExt cx="8097766" cy="499963"/>
            </a:xfrm>
          </p:grpSpPr>
          <p:sp>
            <p:nvSpPr>
              <p:cNvPr id="30" name="矩形 29">
                <a:extLst>
                  <a:ext uri="{FF2B5EF4-FFF2-40B4-BE49-F238E27FC236}">
                    <a16:creationId xmlns:a16="http://schemas.microsoft.com/office/drawing/2014/main" id="{95E473DC-9EAF-CD7A-7193-435D3D1D49C1}"/>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2.4</a:t>
                </a:r>
                <a:endParaRPr lang="zh-CN" altLang="en-US" sz="2400" b="1" spc="300" dirty="0">
                  <a:latin typeface="Impact" panose="020B0806030902050204" pitchFamily="34" charset="0"/>
                </a:endParaRPr>
              </a:p>
            </p:txBody>
          </p:sp>
          <p:sp>
            <p:nvSpPr>
              <p:cNvPr id="31" name="矩形 30">
                <a:extLst>
                  <a:ext uri="{FF2B5EF4-FFF2-40B4-BE49-F238E27FC236}">
                    <a16:creationId xmlns:a16="http://schemas.microsoft.com/office/drawing/2014/main" id="{26D1473E-A333-60C3-7A66-F7C7D971F83E}"/>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编码与调制</a:t>
                </a:r>
                <a:endParaRPr lang="zh-CN" altLang="en-US" sz="2800" b="1" spc="300" dirty="0">
                  <a:solidFill>
                    <a:schemeClr val="tx1"/>
                  </a:solidFill>
                  <a:latin typeface="Impact" panose="020B0806030902050204" pitchFamily="34" charset="0"/>
                </a:endParaRPr>
              </a:p>
            </p:txBody>
          </p:sp>
        </p:grpSp>
        <p:grpSp>
          <p:nvGrpSpPr>
            <p:cNvPr id="32" name="组合 31">
              <a:extLst>
                <a:ext uri="{FF2B5EF4-FFF2-40B4-BE49-F238E27FC236}">
                  <a16:creationId xmlns:a16="http://schemas.microsoft.com/office/drawing/2014/main" id="{46931709-DD88-7F00-0577-908C3AFD8959}"/>
                </a:ext>
              </a:extLst>
            </p:cNvPr>
            <p:cNvGrpSpPr/>
            <p:nvPr/>
          </p:nvGrpSpPr>
          <p:grpSpPr>
            <a:xfrm>
              <a:off x="2060273" y="3877953"/>
              <a:ext cx="8097766" cy="499963"/>
              <a:chOff x="1592243" y="802566"/>
              <a:chExt cx="8097766" cy="499963"/>
            </a:xfrm>
          </p:grpSpPr>
          <p:sp>
            <p:nvSpPr>
              <p:cNvPr id="33" name="矩形 32">
                <a:extLst>
                  <a:ext uri="{FF2B5EF4-FFF2-40B4-BE49-F238E27FC236}">
                    <a16:creationId xmlns:a16="http://schemas.microsoft.com/office/drawing/2014/main" id="{5D60970F-F813-541A-0E36-9870EFE2EDD7}"/>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2.5</a:t>
                </a:r>
                <a:endParaRPr lang="zh-CN" altLang="en-US" sz="2400" b="1" spc="300" dirty="0">
                  <a:latin typeface="Impact" panose="020B0806030902050204" pitchFamily="34" charset="0"/>
                </a:endParaRPr>
              </a:p>
            </p:txBody>
          </p:sp>
          <p:sp>
            <p:nvSpPr>
              <p:cNvPr id="34" name="矩形 33">
                <a:extLst>
                  <a:ext uri="{FF2B5EF4-FFF2-40B4-BE49-F238E27FC236}">
                    <a16:creationId xmlns:a16="http://schemas.microsoft.com/office/drawing/2014/main" id="{2FCE4D8E-C4EC-E759-B0C8-261A34AB25BC}"/>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信道的极限容量</a:t>
                </a:r>
                <a:endParaRPr lang="zh-CN" altLang="en-US" sz="2800" b="1" spc="300" dirty="0">
                  <a:solidFill>
                    <a:schemeClr val="tx1"/>
                  </a:solidFill>
                  <a:latin typeface="Impact" panose="020B0806030902050204" pitchFamily="34" charset="0"/>
                </a:endParaRPr>
              </a:p>
            </p:txBody>
          </p:sp>
        </p:grpSp>
        <p:grpSp>
          <p:nvGrpSpPr>
            <p:cNvPr id="35" name="组合 34">
              <a:extLst>
                <a:ext uri="{FF2B5EF4-FFF2-40B4-BE49-F238E27FC236}">
                  <a16:creationId xmlns:a16="http://schemas.microsoft.com/office/drawing/2014/main" id="{6BA3300E-E244-F10A-38F2-CDFBA01C9CBF}"/>
                </a:ext>
              </a:extLst>
            </p:cNvPr>
            <p:cNvGrpSpPr/>
            <p:nvPr/>
          </p:nvGrpSpPr>
          <p:grpSpPr>
            <a:xfrm>
              <a:off x="2060273" y="4601571"/>
              <a:ext cx="8097766" cy="499963"/>
              <a:chOff x="1592243" y="802566"/>
              <a:chExt cx="8097766" cy="499963"/>
            </a:xfrm>
          </p:grpSpPr>
          <p:sp>
            <p:nvSpPr>
              <p:cNvPr id="36" name="矩形 35">
                <a:extLst>
                  <a:ext uri="{FF2B5EF4-FFF2-40B4-BE49-F238E27FC236}">
                    <a16:creationId xmlns:a16="http://schemas.microsoft.com/office/drawing/2014/main" id="{244B0F23-C01E-1085-C8A5-293E5358E400}"/>
                  </a:ext>
                </a:extLst>
              </p:cNvPr>
              <p:cNvSpPr/>
              <p:nvPr/>
            </p:nvSpPr>
            <p:spPr>
              <a:xfrm>
                <a:off x="1592243" y="802567"/>
                <a:ext cx="1027894" cy="499962"/>
              </a:xfrm>
              <a:prstGeom prst="rect">
                <a:avLst/>
              </a:prstGeom>
              <a:solidFill>
                <a:srgbClr val="1B7ADA"/>
              </a:solid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pc="300" dirty="0">
                    <a:latin typeface="Impact" panose="020B0806030902050204" pitchFamily="34" charset="0"/>
                  </a:rPr>
                  <a:t>2.6</a:t>
                </a:r>
                <a:endParaRPr lang="zh-CN" altLang="en-US" sz="2400" b="1" spc="300" dirty="0">
                  <a:latin typeface="Impact" panose="020B0806030902050204" pitchFamily="34" charset="0"/>
                </a:endParaRPr>
              </a:p>
            </p:txBody>
          </p:sp>
          <p:sp>
            <p:nvSpPr>
              <p:cNvPr id="37" name="矩形 36">
                <a:extLst>
                  <a:ext uri="{FF2B5EF4-FFF2-40B4-BE49-F238E27FC236}">
                    <a16:creationId xmlns:a16="http://schemas.microsoft.com/office/drawing/2014/main" id="{A0A0606F-88A2-D6A6-362B-80D0E7338C80}"/>
                  </a:ext>
                </a:extLst>
              </p:cNvPr>
              <p:cNvSpPr/>
              <p:nvPr/>
            </p:nvSpPr>
            <p:spPr>
              <a:xfrm>
                <a:off x="2620137" y="802566"/>
                <a:ext cx="7069872" cy="499962"/>
              </a:xfrm>
              <a:prstGeom prst="rect">
                <a:avLst/>
              </a:prstGeom>
              <a:noFill/>
              <a:ln>
                <a:solidFill>
                  <a:srgbClr val="1B7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pc="300" dirty="0">
                    <a:solidFill>
                      <a:schemeClr val="tx1"/>
                    </a:solidFill>
                    <a:latin typeface="Impact" panose="020B0806030902050204" pitchFamily="34" charset="0"/>
                  </a:rPr>
                  <a:t>  </a:t>
                </a:r>
                <a:r>
                  <a:rPr lang="zh-CN" altLang="en-US" sz="2400" b="1" spc="300" dirty="0">
                    <a:solidFill>
                      <a:schemeClr val="tx1"/>
                    </a:solidFill>
                    <a:latin typeface="Impact" panose="020B0806030902050204" pitchFamily="34" charset="0"/>
                  </a:rPr>
                  <a:t>信道复用技术</a:t>
                </a:r>
                <a:endParaRPr lang="zh-CN" altLang="en-US" sz="2800" b="1" spc="300" dirty="0">
                  <a:solidFill>
                    <a:schemeClr val="tx1"/>
                  </a:solidFill>
                  <a:latin typeface="Impact" panose="020B0806030902050204" pitchFamily="34" charset="0"/>
                </a:endParaRPr>
              </a:p>
            </p:txBody>
          </p:sp>
        </p:grpSp>
      </p:grpSp>
    </p:spTree>
    <p:extLst>
      <p:ext uri="{BB962C8B-B14F-4D97-AF65-F5344CB8AC3E}">
        <p14:creationId xmlns:p14="http://schemas.microsoft.com/office/powerpoint/2010/main" val="311959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41"/>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id="{F338CEA4-7CF4-40CF-967E-B2D17AA8F947}"/>
              </a:ext>
            </a:extLst>
          </p:cNvPr>
          <p:cNvGrpSpPr/>
          <p:nvPr/>
        </p:nvGrpSpPr>
        <p:grpSpPr>
          <a:xfrm>
            <a:off x="8277444" y="2118250"/>
            <a:ext cx="3609756" cy="1475850"/>
            <a:chOff x="8277444" y="2118250"/>
            <a:chExt cx="3609756" cy="1475850"/>
          </a:xfrm>
        </p:grpSpPr>
        <p:sp>
          <p:nvSpPr>
            <p:cNvPr id="12" name="矩形 11">
              <a:extLst>
                <a:ext uri="{FF2B5EF4-FFF2-40B4-BE49-F238E27FC236}">
                  <a16:creationId xmlns:a16="http://schemas.microsoft.com/office/drawing/2014/main" id="{57B4F031-7F16-4FF8-866A-F3729DCF0D33}"/>
                </a:ext>
              </a:extLst>
            </p:cNvPr>
            <p:cNvSpPr/>
            <p:nvPr/>
          </p:nvSpPr>
          <p:spPr>
            <a:xfrm>
              <a:off x="8277444" y="2118250"/>
              <a:ext cx="3609756" cy="33684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绞合的作用</a:t>
              </a:r>
            </a:p>
          </p:txBody>
        </p:sp>
        <p:sp>
          <p:nvSpPr>
            <p:cNvPr id="77" name="矩形 76">
              <a:extLst>
                <a:ext uri="{FF2B5EF4-FFF2-40B4-BE49-F238E27FC236}">
                  <a16:creationId xmlns:a16="http://schemas.microsoft.com/office/drawing/2014/main" id="{4C47EBDA-D85D-458D-BC86-BCD6D28B2AAB}"/>
                </a:ext>
              </a:extLst>
            </p:cNvPr>
            <p:cNvSpPr/>
            <p:nvPr/>
          </p:nvSpPr>
          <p:spPr>
            <a:xfrm>
              <a:off x="8277444" y="2455095"/>
              <a:ext cx="3609756" cy="113900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绞合的作用</a:t>
              </a:r>
            </a:p>
          </p:txBody>
        </p:sp>
      </p:grpSp>
      <p:grpSp>
        <p:nvGrpSpPr>
          <p:cNvPr id="7" name="组合 6">
            <a:extLst>
              <a:ext uri="{FF2B5EF4-FFF2-40B4-BE49-F238E27FC236}">
                <a16:creationId xmlns:a16="http://schemas.microsoft.com/office/drawing/2014/main" id="{A93B03FB-12F7-4FC0-AB0E-A9B7025F64D6}"/>
              </a:ext>
            </a:extLst>
          </p:cNvPr>
          <p:cNvGrpSpPr/>
          <p:nvPr/>
        </p:nvGrpSpPr>
        <p:grpSpPr>
          <a:xfrm>
            <a:off x="4038652" y="2050136"/>
            <a:ext cx="3763351" cy="419100"/>
            <a:chOff x="4038652" y="2050136"/>
            <a:chExt cx="3763351" cy="419100"/>
          </a:xfrm>
        </p:grpSpPr>
        <p:sp>
          <p:nvSpPr>
            <p:cNvPr id="2" name="矩形 1">
              <a:extLst>
                <a:ext uri="{FF2B5EF4-FFF2-40B4-BE49-F238E27FC236}">
                  <a16:creationId xmlns:a16="http://schemas.microsoft.com/office/drawing/2014/main" id="{B66AA309-6179-4176-B2E8-901A2B83F4F8}"/>
                </a:ext>
              </a:extLst>
            </p:cNvPr>
            <p:cNvSpPr/>
            <p:nvPr/>
          </p:nvSpPr>
          <p:spPr>
            <a:xfrm>
              <a:off x="4038652" y="2184035"/>
              <a:ext cx="656544" cy="151303"/>
            </a:xfrm>
            <a:prstGeom prst="rect">
              <a:avLst/>
            </a:prstGeom>
            <a:solidFill>
              <a:srgbClr val="57A2C6"/>
            </a:solidFill>
            <a:ln>
              <a:solidFill>
                <a:srgbClr val="57A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C300A11D-50AA-41A9-8AD7-87E53236A0AD}"/>
                </a:ext>
              </a:extLst>
            </p:cNvPr>
            <p:cNvGrpSpPr/>
            <p:nvPr/>
          </p:nvGrpSpPr>
          <p:grpSpPr>
            <a:xfrm>
              <a:off x="4936653" y="2184035"/>
              <a:ext cx="666215" cy="151303"/>
              <a:chOff x="4038651" y="2443852"/>
              <a:chExt cx="666215" cy="151303"/>
            </a:xfrm>
          </p:grpSpPr>
          <p:sp>
            <p:nvSpPr>
              <p:cNvPr id="3" name="流程图: 数据 2">
                <a:extLst>
                  <a:ext uri="{FF2B5EF4-FFF2-40B4-BE49-F238E27FC236}">
                    <a16:creationId xmlns:a16="http://schemas.microsoft.com/office/drawing/2014/main" id="{32361991-BA5D-47CF-90B1-95BDB3667866}"/>
                  </a:ext>
                </a:extLst>
              </p:cNvPr>
              <p:cNvSpPr/>
              <p:nvPr/>
            </p:nvSpPr>
            <p:spPr>
              <a:xfrm>
                <a:off x="4038651" y="2443852"/>
                <a:ext cx="95387" cy="151303"/>
              </a:xfrm>
              <a:prstGeom prst="flowChartInputOutput">
                <a:avLst/>
              </a:prstGeom>
              <a:solidFill>
                <a:srgbClr val="57A2C6"/>
              </a:solidFill>
              <a:ln>
                <a:solidFill>
                  <a:srgbClr val="57A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流程图: 数据 30">
                <a:extLst>
                  <a:ext uri="{FF2B5EF4-FFF2-40B4-BE49-F238E27FC236}">
                    <a16:creationId xmlns:a16="http://schemas.microsoft.com/office/drawing/2014/main" id="{E68FDAA8-A9F8-4448-BC0B-E50965B1B4F2}"/>
                  </a:ext>
                </a:extLst>
              </p:cNvPr>
              <p:cNvSpPr/>
              <p:nvPr/>
            </p:nvSpPr>
            <p:spPr>
              <a:xfrm>
                <a:off x="4609479" y="2443852"/>
                <a:ext cx="95387" cy="151303"/>
              </a:xfrm>
              <a:prstGeom prst="flowChartInputOutput">
                <a:avLst/>
              </a:prstGeom>
              <a:solidFill>
                <a:srgbClr val="57A2C6"/>
              </a:solidFill>
              <a:ln>
                <a:solidFill>
                  <a:srgbClr val="57A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流程图: 数据 32">
                <a:extLst>
                  <a:ext uri="{FF2B5EF4-FFF2-40B4-BE49-F238E27FC236}">
                    <a16:creationId xmlns:a16="http://schemas.microsoft.com/office/drawing/2014/main" id="{14716603-7D57-4DCC-ABB5-C923193F0086}"/>
                  </a:ext>
                </a:extLst>
              </p:cNvPr>
              <p:cNvSpPr/>
              <p:nvPr/>
            </p:nvSpPr>
            <p:spPr>
              <a:xfrm>
                <a:off x="4419203" y="2443852"/>
                <a:ext cx="95387" cy="151303"/>
              </a:xfrm>
              <a:prstGeom prst="flowChartInputOutput">
                <a:avLst/>
              </a:prstGeom>
              <a:solidFill>
                <a:srgbClr val="57A2C6"/>
              </a:solidFill>
              <a:ln>
                <a:solidFill>
                  <a:srgbClr val="57A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流程图: 数据 33">
                <a:extLst>
                  <a:ext uri="{FF2B5EF4-FFF2-40B4-BE49-F238E27FC236}">
                    <a16:creationId xmlns:a16="http://schemas.microsoft.com/office/drawing/2014/main" id="{4EA1C349-906B-4515-8B86-B0AC7DAB53C1}"/>
                  </a:ext>
                </a:extLst>
              </p:cNvPr>
              <p:cNvSpPr/>
              <p:nvPr/>
            </p:nvSpPr>
            <p:spPr>
              <a:xfrm>
                <a:off x="4228927" y="2443852"/>
                <a:ext cx="95387" cy="151303"/>
              </a:xfrm>
              <a:prstGeom prst="flowChartInputOutput">
                <a:avLst/>
              </a:prstGeom>
              <a:solidFill>
                <a:srgbClr val="57A2C6"/>
              </a:solidFill>
              <a:ln>
                <a:solidFill>
                  <a:srgbClr val="57A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íşlïḍè">
              <a:extLst>
                <a:ext uri="{FF2B5EF4-FFF2-40B4-BE49-F238E27FC236}">
                  <a16:creationId xmlns:a16="http://schemas.microsoft.com/office/drawing/2014/main" id="{1907D4F9-5A3C-4D35-B348-DFBD82E91DC5}"/>
                </a:ext>
              </a:extLst>
            </p:cNvPr>
            <p:cNvSpPr txBox="1"/>
            <p:nvPr/>
          </p:nvSpPr>
          <p:spPr>
            <a:xfrm>
              <a:off x="5697757" y="2050136"/>
              <a:ext cx="2104246" cy="419100"/>
            </a:xfrm>
            <a:prstGeom prst="rect">
              <a:avLst/>
            </a:prstGeom>
            <a:noFill/>
          </p:spPr>
          <p:txBody>
            <a:bodyPr wrap="square" lIns="91440" tIns="45720" rIns="91440" bIns="45720" anchor="ctr">
              <a:noAutofit/>
            </a:bodyPr>
            <a:lstStyle/>
            <a:p>
              <a:r>
                <a:rPr lang="zh-CN" altLang="en-US" sz="1600" b="1" dirty="0">
                  <a:solidFill>
                    <a:srgbClr val="57A2C6"/>
                  </a:solidFill>
                </a:rPr>
                <a:t>蓝色和蓝白色线 绞合</a:t>
              </a:r>
              <a:endParaRPr lang="en-US" altLang="zh-CN" sz="1600" b="1" dirty="0">
                <a:solidFill>
                  <a:srgbClr val="57A2C6"/>
                </a:solidFill>
              </a:endParaRPr>
            </a:p>
          </p:txBody>
        </p:sp>
      </p:grpSp>
      <p:grpSp>
        <p:nvGrpSpPr>
          <p:cNvPr id="8" name="组合 7">
            <a:extLst>
              <a:ext uri="{FF2B5EF4-FFF2-40B4-BE49-F238E27FC236}">
                <a16:creationId xmlns:a16="http://schemas.microsoft.com/office/drawing/2014/main" id="{DE8BAE67-25A0-4556-AB93-8BDD77CF815A}"/>
              </a:ext>
            </a:extLst>
          </p:cNvPr>
          <p:cNvGrpSpPr/>
          <p:nvPr/>
        </p:nvGrpSpPr>
        <p:grpSpPr>
          <a:xfrm>
            <a:off x="4038652" y="2455095"/>
            <a:ext cx="3763351" cy="419100"/>
            <a:chOff x="4038652" y="2455095"/>
            <a:chExt cx="3763351" cy="419100"/>
          </a:xfrm>
        </p:grpSpPr>
        <p:sp>
          <p:nvSpPr>
            <p:cNvPr id="47" name="矩形 46">
              <a:extLst>
                <a:ext uri="{FF2B5EF4-FFF2-40B4-BE49-F238E27FC236}">
                  <a16:creationId xmlns:a16="http://schemas.microsoft.com/office/drawing/2014/main" id="{85429A4A-AC27-4CD2-98CB-B1A27E7A2623}"/>
                </a:ext>
              </a:extLst>
            </p:cNvPr>
            <p:cNvSpPr/>
            <p:nvPr/>
          </p:nvSpPr>
          <p:spPr>
            <a:xfrm>
              <a:off x="4038652" y="2588994"/>
              <a:ext cx="656544" cy="151303"/>
            </a:xfrm>
            <a:prstGeom prst="rect">
              <a:avLst/>
            </a:prstGeom>
            <a:solidFill>
              <a:srgbClr val="EF8E1B"/>
            </a:solidFill>
            <a:ln>
              <a:solidFill>
                <a:srgbClr val="EF8E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a:extLst>
                <a:ext uri="{FF2B5EF4-FFF2-40B4-BE49-F238E27FC236}">
                  <a16:creationId xmlns:a16="http://schemas.microsoft.com/office/drawing/2014/main" id="{2D8A9781-EFBA-493E-AC90-04DA9684BC57}"/>
                </a:ext>
              </a:extLst>
            </p:cNvPr>
            <p:cNvGrpSpPr/>
            <p:nvPr/>
          </p:nvGrpSpPr>
          <p:grpSpPr>
            <a:xfrm>
              <a:off x="4936653" y="2588994"/>
              <a:ext cx="666215" cy="151303"/>
              <a:chOff x="4038651" y="2443852"/>
              <a:chExt cx="666215" cy="151303"/>
            </a:xfrm>
            <a:solidFill>
              <a:srgbClr val="EF8E1B"/>
            </a:solidFill>
          </p:grpSpPr>
          <p:sp>
            <p:nvSpPr>
              <p:cNvPr id="56" name="流程图: 数据 55">
                <a:extLst>
                  <a:ext uri="{FF2B5EF4-FFF2-40B4-BE49-F238E27FC236}">
                    <a16:creationId xmlns:a16="http://schemas.microsoft.com/office/drawing/2014/main" id="{7500C559-D361-46F9-9181-8E541674E999}"/>
                  </a:ext>
                </a:extLst>
              </p:cNvPr>
              <p:cNvSpPr/>
              <p:nvPr/>
            </p:nvSpPr>
            <p:spPr>
              <a:xfrm>
                <a:off x="4038651" y="2443852"/>
                <a:ext cx="95387" cy="151303"/>
              </a:xfrm>
              <a:prstGeom prst="flowChartInputOutput">
                <a:avLst/>
              </a:prstGeom>
              <a:grpFill/>
              <a:ln>
                <a:solidFill>
                  <a:srgbClr val="EF8E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数据 56">
                <a:extLst>
                  <a:ext uri="{FF2B5EF4-FFF2-40B4-BE49-F238E27FC236}">
                    <a16:creationId xmlns:a16="http://schemas.microsoft.com/office/drawing/2014/main" id="{4A00FD15-56C4-484D-8BFC-844DF36B44F4}"/>
                  </a:ext>
                </a:extLst>
              </p:cNvPr>
              <p:cNvSpPr/>
              <p:nvPr/>
            </p:nvSpPr>
            <p:spPr>
              <a:xfrm>
                <a:off x="4609479" y="2443852"/>
                <a:ext cx="95387" cy="151303"/>
              </a:xfrm>
              <a:prstGeom prst="flowChartInputOutput">
                <a:avLst/>
              </a:prstGeom>
              <a:grpFill/>
              <a:ln>
                <a:solidFill>
                  <a:srgbClr val="EF8E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流程图: 数据 57">
                <a:extLst>
                  <a:ext uri="{FF2B5EF4-FFF2-40B4-BE49-F238E27FC236}">
                    <a16:creationId xmlns:a16="http://schemas.microsoft.com/office/drawing/2014/main" id="{59F87357-AE0C-450A-864C-FBFAB232A927}"/>
                  </a:ext>
                </a:extLst>
              </p:cNvPr>
              <p:cNvSpPr/>
              <p:nvPr/>
            </p:nvSpPr>
            <p:spPr>
              <a:xfrm>
                <a:off x="4419203" y="2443852"/>
                <a:ext cx="95387" cy="151303"/>
              </a:xfrm>
              <a:prstGeom prst="flowChartInputOutput">
                <a:avLst/>
              </a:prstGeom>
              <a:grpFill/>
              <a:ln>
                <a:solidFill>
                  <a:srgbClr val="EF8E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流程图: 数据 58">
                <a:extLst>
                  <a:ext uri="{FF2B5EF4-FFF2-40B4-BE49-F238E27FC236}">
                    <a16:creationId xmlns:a16="http://schemas.microsoft.com/office/drawing/2014/main" id="{25DF0709-0FA7-4D9C-864A-242D3FA30678}"/>
                  </a:ext>
                </a:extLst>
              </p:cNvPr>
              <p:cNvSpPr/>
              <p:nvPr/>
            </p:nvSpPr>
            <p:spPr>
              <a:xfrm>
                <a:off x="4228927" y="2443852"/>
                <a:ext cx="95387" cy="151303"/>
              </a:xfrm>
              <a:prstGeom prst="flowChartInputOutput">
                <a:avLst/>
              </a:prstGeom>
              <a:grpFill/>
              <a:ln>
                <a:solidFill>
                  <a:srgbClr val="EF8E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íşlïḍè">
              <a:extLst>
                <a:ext uri="{FF2B5EF4-FFF2-40B4-BE49-F238E27FC236}">
                  <a16:creationId xmlns:a16="http://schemas.microsoft.com/office/drawing/2014/main" id="{72DF1E72-4B44-4861-AFF9-C7E081C57879}"/>
                </a:ext>
              </a:extLst>
            </p:cNvPr>
            <p:cNvSpPr txBox="1"/>
            <p:nvPr/>
          </p:nvSpPr>
          <p:spPr>
            <a:xfrm>
              <a:off x="5697757" y="2455095"/>
              <a:ext cx="2104246" cy="419100"/>
            </a:xfrm>
            <a:prstGeom prst="rect">
              <a:avLst/>
            </a:prstGeom>
            <a:noFill/>
          </p:spPr>
          <p:txBody>
            <a:bodyPr wrap="square" lIns="91440" tIns="45720" rIns="91440" bIns="45720" anchor="ctr">
              <a:noAutofit/>
            </a:bodyPr>
            <a:lstStyle/>
            <a:p>
              <a:r>
                <a:rPr lang="zh-CN" altLang="en-US" sz="1600" b="1" dirty="0">
                  <a:solidFill>
                    <a:srgbClr val="EF8E1B"/>
                  </a:solidFill>
                </a:rPr>
                <a:t>橙色和橙白色线 绞合</a:t>
              </a:r>
              <a:endParaRPr lang="en-US" altLang="zh-CN" sz="1600" b="1" dirty="0">
                <a:solidFill>
                  <a:srgbClr val="EF8E1B"/>
                </a:solidFill>
              </a:endParaRPr>
            </a:p>
          </p:txBody>
        </p:sp>
      </p:grpSp>
      <p:grpSp>
        <p:nvGrpSpPr>
          <p:cNvPr id="10" name="组合 9">
            <a:extLst>
              <a:ext uri="{FF2B5EF4-FFF2-40B4-BE49-F238E27FC236}">
                <a16:creationId xmlns:a16="http://schemas.microsoft.com/office/drawing/2014/main" id="{078B9B86-12C4-4598-A356-35AAE14FFD41}"/>
              </a:ext>
            </a:extLst>
          </p:cNvPr>
          <p:cNvGrpSpPr/>
          <p:nvPr/>
        </p:nvGrpSpPr>
        <p:grpSpPr>
          <a:xfrm>
            <a:off x="4038652" y="2860054"/>
            <a:ext cx="3809400" cy="419100"/>
            <a:chOff x="4038652" y="2860054"/>
            <a:chExt cx="3809400" cy="419100"/>
          </a:xfrm>
        </p:grpSpPr>
        <p:sp>
          <p:nvSpPr>
            <p:cNvPr id="61" name="矩形 60">
              <a:extLst>
                <a:ext uri="{FF2B5EF4-FFF2-40B4-BE49-F238E27FC236}">
                  <a16:creationId xmlns:a16="http://schemas.microsoft.com/office/drawing/2014/main" id="{45458319-C1BF-436E-BDCA-629D5BC639CD}"/>
                </a:ext>
              </a:extLst>
            </p:cNvPr>
            <p:cNvSpPr/>
            <p:nvPr/>
          </p:nvSpPr>
          <p:spPr>
            <a:xfrm>
              <a:off x="4038652" y="2993953"/>
              <a:ext cx="656544" cy="151303"/>
            </a:xfrm>
            <a:prstGeom prst="rect">
              <a:avLst/>
            </a:prstGeom>
            <a:solidFill>
              <a:srgbClr val="22C07D"/>
            </a:solidFill>
            <a:ln>
              <a:solidFill>
                <a:srgbClr val="22C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2" name="组合 61">
              <a:extLst>
                <a:ext uri="{FF2B5EF4-FFF2-40B4-BE49-F238E27FC236}">
                  <a16:creationId xmlns:a16="http://schemas.microsoft.com/office/drawing/2014/main" id="{8434A9DB-3FCF-4823-B80D-11C147AC7027}"/>
                </a:ext>
              </a:extLst>
            </p:cNvPr>
            <p:cNvGrpSpPr/>
            <p:nvPr/>
          </p:nvGrpSpPr>
          <p:grpSpPr>
            <a:xfrm>
              <a:off x="4936653" y="2993953"/>
              <a:ext cx="666215" cy="151303"/>
              <a:chOff x="4038651" y="2443852"/>
              <a:chExt cx="666215" cy="151303"/>
            </a:xfrm>
            <a:solidFill>
              <a:srgbClr val="22C07D"/>
            </a:solidFill>
          </p:grpSpPr>
          <p:sp>
            <p:nvSpPr>
              <p:cNvPr id="64" name="流程图: 数据 63">
                <a:extLst>
                  <a:ext uri="{FF2B5EF4-FFF2-40B4-BE49-F238E27FC236}">
                    <a16:creationId xmlns:a16="http://schemas.microsoft.com/office/drawing/2014/main" id="{49F9E667-38DC-482B-9A50-6E5E76D3DA76}"/>
                  </a:ext>
                </a:extLst>
              </p:cNvPr>
              <p:cNvSpPr/>
              <p:nvPr/>
            </p:nvSpPr>
            <p:spPr>
              <a:xfrm>
                <a:off x="4038651" y="2443852"/>
                <a:ext cx="95387" cy="151303"/>
              </a:xfrm>
              <a:prstGeom prst="flowChartInputOutput">
                <a:avLst/>
              </a:prstGeom>
              <a:grpFill/>
              <a:ln>
                <a:solidFill>
                  <a:srgbClr val="22C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数据 64">
                <a:extLst>
                  <a:ext uri="{FF2B5EF4-FFF2-40B4-BE49-F238E27FC236}">
                    <a16:creationId xmlns:a16="http://schemas.microsoft.com/office/drawing/2014/main" id="{16229368-1699-4314-81F9-18215FE24910}"/>
                  </a:ext>
                </a:extLst>
              </p:cNvPr>
              <p:cNvSpPr/>
              <p:nvPr/>
            </p:nvSpPr>
            <p:spPr>
              <a:xfrm>
                <a:off x="4609479" y="2443852"/>
                <a:ext cx="95387" cy="151303"/>
              </a:xfrm>
              <a:prstGeom prst="flowChartInputOutput">
                <a:avLst/>
              </a:prstGeom>
              <a:grpFill/>
              <a:ln>
                <a:solidFill>
                  <a:srgbClr val="22C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数据 65">
                <a:extLst>
                  <a:ext uri="{FF2B5EF4-FFF2-40B4-BE49-F238E27FC236}">
                    <a16:creationId xmlns:a16="http://schemas.microsoft.com/office/drawing/2014/main" id="{A674EA16-DA59-4F9D-B129-B4C489C9C559}"/>
                  </a:ext>
                </a:extLst>
              </p:cNvPr>
              <p:cNvSpPr/>
              <p:nvPr/>
            </p:nvSpPr>
            <p:spPr>
              <a:xfrm>
                <a:off x="4419203" y="2443852"/>
                <a:ext cx="95387" cy="151303"/>
              </a:xfrm>
              <a:prstGeom prst="flowChartInputOutput">
                <a:avLst/>
              </a:prstGeom>
              <a:grpFill/>
              <a:ln>
                <a:solidFill>
                  <a:srgbClr val="22C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数据 66">
                <a:extLst>
                  <a:ext uri="{FF2B5EF4-FFF2-40B4-BE49-F238E27FC236}">
                    <a16:creationId xmlns:a16="http://schemas.microsoft.com/office/drawing/2014/main" id="{91C8927F-B5B4-4556-9DCF-0B2BD2343681}"/>
                  </a:ext>
                </a:extLst>
              </p:cNvPr>
              <p:cNvSpPr/>
              <p:nvPr/>
            </p:nvSpPr>
            <p:spPr>
              <a:xfrm>
                <a:off x="4228927" y="2443852"/>
                <a:ext cx="95387" cy="151303"/>
              </a:xfrm>
              <a:prstGeom prst="flowChartInputOutput">
                <a:avLst/>
              </a:prstGeom>
              <a:grpFill/>
              <a:ln>
                <a:solidFill>
                  <a:srgbClr val="22C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3" name="íşlïḍè">
              <a:extLst>
                <a:ext uri="{FF2B5EF4-FFF2-40B4-BE49-F238E27FC236}">
                  <a16:creationId xmlns:a16="http://schemas.microsoft.com/office/drawing/2014/main" id="{663DAB77-464D-4996-A2DF-2FACDF2271FD}"/>
                </a:ext>
              </a:extLst>
            </p:cNvPr>
            <p:cNvSpPr txBox="1"/>
            <p:nvPr/>
          </p:nvSpPr>
          <p:spPr>
            <a:xfrm>
              <a:off x="5697757" y="2860054"/>
              <a:ext cx="2150295" cy="419100"/>
            </a:xfrm>
            <a:prstGeom prst="rect">
              <a:avLst/>
            </a:prstGeom>
            <a:noFill/>
          </p:spPr>
          <p:txBody>
            <a:bodyPr wrap="square" lIns="91440" tIns="45720" rIns="91440" bIns="45720" anchor="ctr">
              <a:noAutofit/>
            </a:bodyPr>
            <a:lstStyle/>
            <a:p>
              <a:r>
                <a:rPr lang="zh-CN" altLang="en-US" sz="1600" b="1" dirty="0">
                  <a:solidFill>
                    <a:srgbClr val="22C07D"/>
                  </a:solidFill>
                </a:rPr>
                <a:t>绿色和绿白色线 绞合</a:t>
              </a:r>
              <a:endParaRPr lang="en-US" altLang="zh-CN" sz="1600" b="1" dirty="0">
                <a:solidFill>
                  <a:srgbClr val="22C07D"/>
                </a:solidFill>
              </a:endParaRPr>
            </a:p>
          </p:txBody>
        </p:sp>
      </p:grpSp>
      <p:grpSp>
        <p:nvGrpSpPr>
          <p:cNvPr id="11" name="组合 10">
            <a:extLst>
              <a:ext uri="{FF2B5EF4-FFF2-40B4-BE49-F238E27FC236}">
                <a16:creationId xmlns:a16="http://schemas.microsoft.com/office/drawing/2014/main" id="{C97214F9-1A93-4785-8BFF-F027116665D3}"/>
              </a:ext>
            </a:extLst>
          </p:cNvPr>
          <p:cNvGrpSpPr/>
          <p:nvPr/>
        </p:nvGrpSpPr>
        <p:grpSpPr>
          <a:xfrm>
            <a:off x="4038652" y="3265013"/>
            <a:ext cx="3809399" cy="419100"/>
            <a:chOff x="4038652" y="3265013"/>
            <a:chExt cx="3809399" cy="419100"/>
          </a:xfrm>
        </p:grpSpPr>
        <p:sp>
          <p:nvSpPr>
            <p:cNvPr id="69" name="矩形 68">
              <a:extLst>
                <a:ext uri="{FF2B5EF4-FFF2-40B4-BE49-F238E27FC236}">
                  <a16:creationId xmlns:a16="http://schemas.microsoft.com/office/drawing/2014/main" id="{DE34530A-9F97-4585-86D9-8FF8E34F230D}"/>
                </a:ext>
              </a:extLst>
            </p:cNvPr>
            <p:cNvSpPr/>
            <p:nvPr/>
          </p:nvSpPr>
          <p:spPr>
            <a:xfrm>
              <a:off x="4038652" y="3398912"/>
              <a:ext cx="670912" cy="151303"/>
            </a:xfrm>
            <a:prstGeom prst="rect">
              <a:avLst/>
            </a:prstGeom>
            <a:solidFill>
              <a:srgbClr val="89432B"/>
            </a:solidFill>
            <a:ln>
              <a:solidFill>
                <a:srgbClr val="8943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组合 69">
              <a:extLst>
                <a:ext uri="{FF2B5EF4-FFF2-40B4-BE49-F238E27FC236}">
                  <a16:creationId xmlns:a16="http://schemas.microsoft.com/office/drawing/2014/main" id="{1EABB968-426E-42FF-B8A3-65D9B0826D9C}"/>
                </a:ext>
              </a:extLst>
            </p:cNvPr>
            <p:cNvGrpSpPr/>
            <p:nvPr/>
          </p:nvGrpSpPr>
          <p:grpSpPr>
            <a:xfrm>
              <a:off x="4936653" y="3398912"/>
              <a:ext cx="680794" cy="151303"/>
              <a:chOff x="4038651" y="2443852"/>
              <a:chExt cx="666215" cy="151303"/>
            </a:xfrm>
            <a:solidFill>
              <a:srgbClr val="89432B"/>
            </a:solidFill>
          </p:grpSpPr>
          <p:sp>
            <p:nvSpPr>
              <p:cNvPr id="72" name="流程图: 数据 71">
                <a:extLst>
                  <a:ext uri="{FF2B5EF4-FFF2-40B4-BE49-F238E27FC236}">
                    <a16:creationId xmlns:a16="http://schemas.microsoft.com/office/drawing/2014/main" id="{88AB394E-A341-4088-B32B-703E47F77822}"/>
                  </a:ext>
                </a:extLst>
              </p:cNvPr>
              <p:cNvSpPr/>
              <p:nvPr/>
            </p:nvSpPr>
            <p:spPr>
              <a:xfrm>
                <a:off x="4038651" y="2443852"/>
                <a:ext cx="95387" cy="151303"/>
              </a:xfrm>
              <a:prstGeom prst="flowChartInputOutput">
                <a:avLst/>
              </a:prstGeom>
              <a:grpFill/>
              <a:ln>
                <a:solidFill>
                  <a:srgbClr val="8943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数据 72">
                <a:extLst>
                  <a:ext uri="{FF2B5EF4-FFF2-40B4-BE49-F238E27FC236}">
                    <a16:creationId xmlns:a16="http://schemas.microsoft.com/office/drawing/2014/main" id="{56EEA824-119E-4095-9BAB-FDE050046D6E}"/>
                  </a:ext>
                </a:extLst>
              </p:cNvPr>
              <p:cNvSpPr/>
              <p:nvPr/>
            </p:nvSpPr>
            <p:spPr>
              <a:xfrm>
                <a:off x="4609479" y="2443852"/>
                <a:ext cx="95387" cy="151303"/>
              </a:xfrm>
              <a:prstGeom prst="flowChartInputOutput">
                <a:avLst/>
              </a:prstGeom>
              <a:grpFill/>
              <a:ln>
                <a:solidFill>
                  <a:srgbClr val="8943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流程图: 数据 73">
                <a:extLst>
                  <a:ext uri="{FF2B5EF4-FFF2-40B4-BE49-F238E27FC236}">
                    <a16:creationId xmlns:a16="http://schemas.microsoft.com/office/drawing/2014/main" id="{1538B215-C300-427E-B24A-6D98DA3FB8EC}"/>
                  </a:ext>
                </a:extLst>
              </p:cNvPr>
              <p:cNvSpPr/>
              <p:nvPr/>
            </p:nvSpPr>
            <p:spPr>
              <a:xfrm>
                <a:off x="4419203" y="2443852"/>
                <a:ext cx="95387" cy="151303"/>
              </a:xfrm>
              <a:prstGeom prst="flowChartInputOutput">
                <a:avLst/>
              </a:prstGeom>
              <a:grpFill/>
              <a:ln>
                <a:solidFill>
                  <a:srgbClr val="8943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数据 74">
                <a:extLst>
                  <a:ext uri="{FF2B5EF4-FFF2-40B4-BE49-F238E27FC236}">
                    <a16:creationId xmlns:a16="http://schemas.microsoft.com/office/drawing/2014/main" id="{EA513121-45B5-472D-997B-E1F5B809116D}"/>
                  </a:ext>
                </a:extLst>
              </p:cNvPr>
              <p:cNvSpPr/>
              <p:nvPr/>
            </p:nvSpPr>
            <p:spPr>
              <a:xfrm>
                <a:off x="4228927" y="2443852"/>
                <a:ext cx="95387" cy="151303"/>
              </a:xfrm>
              <a:prstGeom prst="flowChartInputOutput">
                <a:avLst/>
              </a:prstGeom>
              <a:grpFill/>
              <a:ln>
                <a:solidFill>
                  <a:srgbClr val="8943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íşlïḍè">
              <a:extLst>
                <a:ext uri="{FF2B5EF4-FFF2-40B4-BE49-F238E27FC236}">
                  <a16:creationId xmlns:a16="http://schemas.microsoft.com/office/drawing/2014/main" id="{BB5E55A0-C584-4CE1-8147-ED43243F9720}"/>
                </a:ext>
              </a:extLst>
            </p:cNvPr>
            <p:cNvSpPr txBox="1"/>
            <p:nvPr/>
          </p:nvSpPr>
          <p:spPr>
            <a:xfrm>
              <a:off x="5697756" y="3265013"/>
              <a:ext cx="2150295" cy="419100"/>
            </a:xfrm>
            <a:prstGeom prst="rect">
              <a:avLst/>
            </a:prstGeom>
            <a:noFill/>
          </p:spPr>
          <p:txBody>
            <a:bodyPr wrap="square" lIns="91440" tIns="45720" rIns="91440" bIns="45720" anchor="ctr">
              <a:noAutofit/>
            </a:bodyPr>
            <a:lstStyle/>
            <a:p>
              <a:r>
                <a:rPr lang="zh-CN" altLang="en-US" sz="1600" b="1" dirty="0">
                  <a:solidFill>
                    <a:srgbClr val="89432B"/>
                  </a:solidFill>
                </a:rPr>
                <a:t>棕色和棕白色线 绞合</a:t>
              </a:r>
              <a:endParaRPr lang="en-US" altLang="zh-CN" sz="1600" b="1" dirty="0">
                <a:solidFill>
                  <a:srgbClr val="89432B"/>
                </a:solidFill>
              </a:endParaRPr>
            </a:p>
          </p:txBody>
        </p: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2907862"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grpSp>
        <p:nvGrpSpPr>
          <p:cNvPr id="49" name="组合 48">
            <a:extLst>
              <a:ext uri="{FF2B5EF4-FFF2-40B4-BE49-F238E27FC236}">
                <a16:creationId xmlns:a16="http://schemas.microsoft.com/office/drawing/2014/main" id="{90C497DB-4595-47D7-8DCA-EEE9BCCC44B7}"/>
              </a:ext>
            </a:extLst>
          </p:cNvPr>
          <p:cNvGrpSpPr/>
          <p:nvPr/>
        </p:nvGrpSpPr>
        <p:grpSpPr>
          <a:xfrm>
            <a:off x="855408" y="2118250"/>
            <a:ext cx="2802598" cy="1727287"/>
            <a:chOff x="855408" y="2118250"/>
            <a:chExt cx="2802598" cy="1727287"/>
          </a:xfrm>
        </p:grpSpPr>
        <p:pic>
          <p:nvPicPr>
            <p:cNvPr id="27" name="图片 26" descr="卡通人物&#10;&#10;低可信度描述已自动生成">
              <a:extLst>
                <a:ext uri="{FF2B5EF4-FFF2-40B4-BE49-F238E27FC236}">
                  <a16:creationId xmlns:a16="http://schemas.microsoft.com/office/drawing/2014/main" id="{799EE34A-0EC0-4666-A9DF-51E2EDE0D7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9021" y="2118250"/>
              <a:ext cx="2538985" cy="1401520"/>
            </a:xfrm>
            <a:prstGeom prst="rect">
              <a:avLst/>
            </a:prstGeom>
          </p:spPr>
        </p:pic>
        <p:sp>
          <p:nvSpPr>
            <p:cNvPr id="28" name="íşlïḍè">
              <a:extLst>
                <a:ext uri="{FF2B5EF4-FFF2-40B4-BE49-F238E27FC236}">
                  <a16:creationId xmlns:a16="http://schemas.microsoft.com/office/drawing/2014/main" id="{3BA9EA41-DBEE-4678-9995-54E7A4985852}"/>
                </a:ext>
              </a:extLst>
            </p:cNvPr>
            <p:cNvSpPr txBox="1"/>
            <p:nvPr/>
          </p:nvSpPr>
          <p:spPr>
            <a:xfrm>
              <a:off x="855408" y="3426437"/>
              <a:ext cx="2706492" cy="419100"/>
            </a:xfrm>
            <a:prstGeom prst="rect">
              <a:avLst/>
            </a:prstGeom>
            <a:noFill/>
          </p:spPr>
          <p:txBody>
            <a:bodyPr wrap="square" lIns="91440" tIns="45720" rIns="91440" bIns="45720" anchor="ctr">
              <a:noAutofit/>
            </a:bodyPr>
            <a:lstStyle/>
            <a:p>
              <a:pPr algn="ctr"/>
              <a:r>
                <a:rPr lang="zh-CN" altLang="en-US" sz="1600" b="1" dirty="0"/>
                <a:t>无屏蔽双绞线</a:t>
              </a:r>
              <a:r>
                <a:rPr lang="en-US" altLang="zh-CN" sz="1600" b="1" dirty="0"/>
                <a:t>UTP</a:t>
              </a:r>
              <a:r>
                <a:rPr lang="zh-CN" altLang="en-US" sz="1600" b="1" dirty="0"/>
                <a:t>电缆</a:t>
              </a:r>
              <a:endParaRPr lang="en-US" altLang="zh-CN" sz="1600" b="1" dirty="0"/>
            </a:p>
          </p:txBody>
        </p:sp>
      </p:grpSp>
      <p:grpSp>
        <p:nvGrpSpPr>
          <p:cNvPr id="50" name="组合 49">
            <a:extLst>
              <a:ext uri="{FF2B5EF4-FFF2-40B4-BE49-F238E27FC236}">
                <a16:creationId xmlns:a16="http://schemas.microsoft.com/office/drawing/2014/main" id="{47EF2506-E2A8-4974-A46F-1B09E75E25EF}"/>
              </a:ext>
            </a:extLst>
          </p:cNvPr>
          <p:cNvGrpSpPr/>
          <p:nvPr/>
        </p:nvGrpSpPr>
        <p:grpSpPr>
          <a:xfrm>
            <a:off x="1017036" y="4603136"/>
            <a:ext cx="2706492" cy="1847453"/>
            <a:chOff x="1017036" y="4603136"/>
            <a:chExt cx="2706492" cy="1847453"/>
          </a:xfrm>
        </p:grpSpPr>
        <p:pic>
          <p:nvPicPr>
            <p:cNvPr id="29" name="图片 28" descr="图片包含 游戏机, 电缆, 刷子&#10;&#10;描述已自动生成">
              <a:extLst>
                <a:ext uri="{FF2B5EF4-FFF2-40B4-BE49-F238E27FC236}">
                  <a16:creationId xmlns:a16="http://schemas.microsoft.com/office/drawing/2014/main" id="{F0DC8E00-CF3F-4A62-A5D8-9E19C29190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4623" y="4603136"/>
              <a:ext cx="1981978" cy="1428353"/>
            </a:xfrm>
            <a:prstGeom prst="rect">
              <a:avLst/>
            </a:prstGeom>
          </p:spPr>
        </p:pic>
        <p:sp>
          <p:nvSpPr>
            <p:cNvPr id="30" name="íşlïḍè">
              <a:extLst>
                <a:ext uri="{FF2B5EF4-FFF2-40B4-BE49-F238E27FC236}">
                  <a16:creationId xmlns:a16="http://schemas.microsoft.com/office/drawing/2014/main" id="{0F1B33A3-3C25-47B0-82BE-7B82FA9813C9}"/>
                </a:ext>
              </a:extLst>
            </p:cNvPr>
            <p:cNvSpPr txBox="1"/>
            <p:nvPr/>
          </p:nvSpPr>
          <p:spPr>
            <a:xfrm>
              <a:off x="1017036" y="6031489"/>
              <a:ext cx="2706492" cy="419100"/>
            </a:xfrm>
            <a:prstGeom prst="rect">
              <a:avLst/>
            </a:prstGeom>
            <a:noFill/>
          </p:spPr>
          <p:txBody>
            <a:bodyPr wrap="square" lIns="91440" tIns="45720" rIns="91440" bIns="45720" anchor="ctr">
              <a:noAutofit/>
            </a:bodyPr>
            <a:lstStyle/>
            <a:p>
              <a:pPr algn="ctr"/>
              <a:r>
                <a:rPr lang="zh-CN" altLang="en-US" sz="1600" b="1" dirty="0"/>
                <a:t>屏蔽双绞线</a:t>
              </a:r>
              <a:r>
                <a:rPr lang="en-US" altLang="zh-CN" sz="1600" b="1" dirty="0"/>
                <a:t>STP</a:t>
              </a:r>
              <a:r>
                <a:rPr lang="zh-CN" altLang="en-US" sz="1600" b="1" dirty="0"/>
                <a:t>电缆</a:t>
              </a:r>
              <a:endParaRPr lang="en-US" altLang="zh-CN" sz="1600" b="1" dirty="0"/>
            </a:p>
          </p:txBody>
        </p:sp>
      </p:grpSp>
      <p:sp>
        <p:nvSpPr>
          <p:cNvPr id="52" name="íşlïḍè">
            <a:extLst>
              <a:ext uri="{FF2B5EF4-FFF2-40B4-BE49-F238E27FC236}">
                <a16:creationId xmlns:a16="http://schemas.microsoft.com/office/drawing/2014/main" id="{ED26B23E-7609-4658-A7F2-C4AE1597ACC1}"/>
              </a:ext>
            </a:extLst>
          </p:cNvPr>
          <p:cNvSpPr txBox="1"/>
          <p:nvPr/>
        </p:nvSpPr>
        <p:spPr>
          <a:xfrm>
            <a:off x="3168033" y="4564951"/>
            <a:ext cx="1243479" cy="419100"/>
          </a:xfrm>
          <a:prstGeom prst="rect">
            <a:avLst/>
          </a:prstGeom>
          <a:noFill/>
        </p:spPr>
        <p:txBody>
          <a:bodyPr wrap="square" lIns="91440" tIns="45720" rIns="91440" bIns="45720" anchor="ctr">
            <a:noAutofit/>
          </a:bodyPr>
          <a:lstStyle/>
          <a:p>
            <a:pPr algn="ctr"/>
            <a:r>
              <a:rPr lang="zh-CN" altLang="en-US" sz="1600" b="1" dirty="0"/>
              <a:t>绝缘保护套</a:t>
            </a:r>
            <a:endParaRPr lang="en-US" altLang="zh-CN" sz="1600" b="1" dirty="0"/>
          </a:p>
        </p:txBody>
      </p:sp>
      <p:sp>
        <p:nvSpPr>
          <p:cNvPr id="53" name="íşlïḍè">
            <a:extLst>
              <a:ext uri="{FF2B5EF4-FFF2-40B4-BE49-F238E27FC236}">
                <a16:creationId xmlns:a16="http://schemas.microsoft.com/office/drawing/2014/main" id="{8CF84369-B2F8-4195-B2C0-9604E0099924}"/>
              </a:ext>
            </a:extLst>
          </p:cNvPr>
          <p:cNvSpPr txBox="1"/>
          <p:nvPr/>
        </p:nvSpPr>
        <p:spPr>
          <a:xfrm>
            <a:off x="332550" y="5338998"/>
            <a:ext cx="1243479" cy="419100"/>
          </a:xfrm>
          <a:prstGeom prst="rect">
            <a:avLst/>
          </a:prstGeom>
          <a:noFill/>
        </p:spPr>
        <p:txBody>
          <a:bodyPr wrap="square" lIns="91440" tIns="45720" rIns="91440" bIns="45720" anchor="ctr">
            <a:noAutofit/>
          </a:bodyPr>
          <a:lstStyle/>
          <a:p>
            <a:pPr algn="ctr"/>
            <a:r>
              <a:rPr lang="zh-CN" altLang="en-US" sz="1600" b="1" dirty="0"/>
              <a:t>多对双绞线</a:t>
            </a:r>
            <a:endParaRPr lang="en-US" altLang="zh-CN" sz="1600" b="1" dirty="0"/>
          </a:p>
        </p:txBody>
      </p:sp>
      <p:sp>
        <p:nvSpPr>
          <p:cNvPr id="54" name="íşlïḍè">
            <a:extLst>
              <a:ext uri="{FF2B5EF4-FFF2-40B4-BE49-F238E27FC236}">
                <a16:creationId xmlns:a16="http://schemas.microsoft.com/office/drawing/2014/main" id="{736C6DD6-5DCB-4D29-A82C-1047350DEAB6}"/>
              </a:ext>
            </a:extLst>
          </p:cNvPr>
          <p:cNvSpPr txBox="1"/>
          <p:nvPr/>
        </p:nvSpPr>
        <p:spPr>
          <a:xfrm>
            <a:off x="2557836" y="4986875"/>
            <a:ext cx="1243479" cy="419100"/>
          </a:xfrm>
          <a:prstGeom prst="rect">
            <a:avLst/>
          </a:prstGeom>
          <a:noFill/>
        </p:spPr>
        <p:txBody>
          <a:bodyPr wrap="square" lIns="91440" tIns="45720" rIns="91440" bIns="45720" anchor="ctr">
            <a:noAutofit/>
          </a:bodyPr>
          <a:lstStyle/>
          <a:p>
            <a:r>
              <a:rPr lang="zh-CN" altLang="en-US" sz="1600" b="1" dirty="0"/>
              <a:t>屏蔽层</a:t>
            </a:r>
            <a:endParaRPr lang="en-US" altLang="zh-CN" sz="1600" b="1" dirty="0"/>
          </a:p>
        </p:txBody>
      </p:sp>
      <p:sp>
        <p:nvSpPr>
          <p:cNvPr id="78" name="文本框 77">
            <a:extLst>
              <a:ext uri="{FF2B5EF4-FFF2-40B4-BE49-F238E27FC236}">
                <a16:creationId xmlns:a16="http://schemas.microsoft.com/office/drawing/2014/main" id="{FA78C910-6D63-4CA2-BB82-89596CABD6CC}"/>
              </a:ext>
            </a:extLst>
          </p:cNvPr>
          <p:cNvSpPr txBox="1"/>
          <p:nvPr/>
        </p:nvSpPr>
        <p:spPr>
          <a:xfrm>
            <a:off x="8653765" y="2569719"/>
            <a:ext cx="3115272" cy="338554"/>
          </a:xfrm>
          <a:prstGeom prst="rect">
            <a:avLst/>
          </a:prstGeom>
          <a:noFill/>
        </p:spPr>
        <p:txBody>
          <a:bodyPr wrap="square" rtlCol="0">
            <a:spAutoFit/>
          </a:bodyPr>
          <a:lstStyle/>
          <a:p>
            <a:r>
              <a:rPr lang="zh-CN" altLang="en-US" sz="1600" b="1" dirty="0"/>
              <a:t>减少相邻导线间的电磁干扰</a:t>
            </a:r>
          </a:p>
        </p:txBody>
      </p:sp>
      <p:sp>
        <p:nvSpPr>
          <p:cNvPr id="79" name="椭圆 78">
            <a:extLst>
              <a:ext uri="{FF2B5EF4-FFF2-40B4-BE49-F238E27FC236}">
                <a16:creationId xmlns:a16="http://schemas.microsoft.com/office/drawing/2014/main" id="{5336D8DF-54F0-44E6-B1CC-EC8B8BC2F662}"/>
              </a:ext>
            </a:extLst>
          </p:cNvPr>
          <p:cNvSpPr/>
          <p:nvPr/>
        </p:nvSpPr>
        <p:spPr>
          <a:xfrm>
            <a:off x="8395606" y="2655021"/>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文本框 80">
            <a:extLst>
              <a:ext uri="{FF2B5EF4-FFF2-40B4-BE49-F238E27FC236}">
                <a16:creationId xmlns:a16="http://schemas.microsoft.com/office/drawing/2014/main" id="{C254738E-8502-4AD5-9203-CE538FE086F7}"/>
              </a:ext>
            </a:extLst>
          </p:cNvPr>
          <p:cNvSpPr txBox="1"/>
          <p:nvPr/>
        </p:nvSpPr>
        <p:spPr>
          <a:xfrm>
            <a:off x="8653765" y="2993953"/>
            <a:ext cx="3115272" cy="338554"/>
          </a:xfrm>
          <a:prstGeom prst="rect">
            <a:avLst/>
          </a:prstGeom>
          <a:noFill/>
        </p:spPr>
        <p:txBody>
          <a:bodyPr wrap="square" rtlCol="0">
            <a:spAutoFit/>
          </a:bodyPr>
          <a:lstStyle/>
          <a:p>
            <a:r>
              <a:rPr lang="zh-CN" altLang="en-US" sz="1600" b="1" dirty="0"/>
              <a:t>抵御部分来自外界的电磁干扰</a:t>
            </a:r>
          </a:p>
        </p:txBody>
      </p:sp>
      <p:sp>
        <p:nvSpPr>
          <p:cNvPr id="82" name="椭圆 81">
            <a:extLst>
              <a:ext uri="{FF2B5EF4-FFF2-40B4-BE49-F238E27FC236}">
                <a16:creationId xmlns:a16="http://schemas.microsoft.com/office/drawing/2014/main" id="{AFB6E6F3-153D-4494-A8AD-72D61B2D5D85}"/>
              </a:ext>
            </a:extLst>
          </p:cNvPr>
          <p:cNvSpPr/>
          <p:nvPr/>
        </p:nvSpPr>
        <p:spPr>
          <a:xfrm>
            <a:off x="8395606" y="3079255"/>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4069313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ppt_x</p:attrName>
                                        </p:attrNameLst>
                                      </p:cBhvr>
                                      <p:tavLst>
                                        <p:tav tm="0">
                                          <p:val>
                                            <p:strVal val="#ppt_x-#ppt_w*1.125000"/>
                                          </p:val>
                                        </p:tav>
                                        <p:tav tm="100000">
                                          <p:val>
                                            <p:strVal val="#ppt_x"/>
                                          </p:val>
                                        </p:tav>
                                      </p:tavLst>
                                    </p:anim>
                                    <p:animEffect transition="in" filter="wipe(right)">
                                      <p:cBhvr>
                                        <p:cTn id="8" dur="500"/>
                                        <p:tgtEl>
                                          <p:spTgt spid="7"/>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p:tgtEl>
                                          <p:spTgt spid="8"/>
                                        </p:tgtEl>
                                        <p:attrNameLst>
                                          <p:attrName>ppt_x</p:attrName>
                                        </p:attrNameLst>
                                      </p:cBhvr>
                                      <p:tavLst>
                                        <p:tav tm="0">
                                          <p:val>
                                            <p:strVal val="#ppt_x-#ppt_w*1.125000"/>
                                          </p:val>
                                        </p:tav>
                                        <p:tav tm="100000">
                                          <p:val>
                                            <p:strVal val="#ppt_x"/>
                                          </p:val>
                                        </p:tav>
                                      </p:tavLst>
                                    </p:anim>
                                    <p:animEffect transition="in" filter="wipe(right)">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8"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p:tgtEl>
                                          <p:spTgt spid="10"/>
                                        </p:tgtEl>
                                        <p:attrNameLst>
                                          <p:attrName>ppt_x</p:attrName>
                                        </p:attrNameLst>
                                      </p:cBhvr>
                                      <p:tavLst>
                                        <p:tav tm="0">
                                          <p:val>
                                            <p:strVal val="#ppt_x-#ppt_w*1.125000"/>
                                          </p:val>
                                        </p:tav>
                                        <p:tav tm="100000">
                                          <p:val>
                                            <p:strVal val="#ppt_x"/>
                                          </p:val>
                                        </p:tav>
                                      </p:tavLst>
                                    </p:anim>
                                    <p:animEffect transition="in" filter="wipe(right)">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8"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p:tgtEl>
                                          <p:spTgt spid="11"/>
                                        </p:tgtEl>
                                        <p:attrNameLst>
                                          <p:attrName>ppt_x</p:attrName>
                                        </p:attrNameLst>
                                      </p:cBhvr>
                                      <p:tavLst>
                                        <p:tav tm="0">
                                          <p:val>
                                            <p:strVal val="#ppt_x-#ppt_w*1.125000"/>
                                          </p:val>
                                        </p:tav>
                                        <p:tav tm="100000">
                                          <p:val>
                                            <p:strVal val="#ppt_x"/>
                                          </p:val>
                                        </p:tav>
                                      </p:tavLst>
                                    </p:anim>
                                    <p:animEffect transition="in" filter="wipe(right)">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8"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p:tgtEl>
                                          <p:spTgt spid="14"/>
                                        </p:tgtEl>
                                        <p:attrNameLst>
                                          <p:attrName>ppt_x</p:attrName>
                                        </p:attrNameLst>
                                      </p:cBhvr>
                                      <p:tavLst>
                                        <p:tav tm="0">
                                          <p:val>
                                            <p:strVal val="#ppt_x-#ppt_w*1.125000"/>
                                          </p:val>
                                        </p:tav>
                                        <p:tav tm="100000">
                                          <p:val>
                                            <p:strVal val="#ppt_x"/>
                                          </p:val>
                                        </p:tav>
                                      </p:tavLst>
                                    </p:anim>
                                    <p:animEffect transition="in" filter="wipe(right)">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79"/>
                                        </p:tgtEl>
                                        <p:attrNameLst>
                                          <p:attrName>style.visibility</p:attrName>
                                        </p:attrNameLst>
                                      </p:cBhvr>
                                      <p:to>
                                        <p:strVal val="visible"/>
                                      </p:to>
                                    </p:set>
                                    <p:anim calcmode="lin" valueType="num">
                                      <p:cBhvr>
                                        <p:cTn id="37" dur="500" fill="hold"/>
                                        <p:tgtEl>
                                          <p:spTgt spid="79"/>
                                        </p:tgtEl>
                                        <p:attrNameLst>
                                          <p:attrName>ppt_w</p:attrName>
                                        </p:attrNameLst>
                                      </p:cBhvr>
                                      <p:tavLst>
                                        <p:tav tm="0">
                                          <p:val>
                                            <p:fltVal val="0"/>
                                          </p:val>
                                        </p:tav>
                                        <p:tav tm="100000">
                                          <p:val>
                                            <p:strVal val="#ppt_w"/>
                                          </p:val>
                                        </p:tav>
                                      </p:tavLst>
                                    </p:anim>
                                    <p:anim calcmode="lin" valueType="num">
                                      <p:cBhvr>
                                        <p:cTn id="38" dur="500" fill="hold"/>
                                        <p:tgtEl>
                                          <p:spTgt spid="79"/>
                                        </p:tgtEl>
                                        <p:attrNameLst>
                                          <p:attrName>ppt_h</p:attrName>
                                        </p:attrNameLst>
                                      </p:cBhvr>
                                      <p:tavLst>
                                        <p:tav tm="0">
                                          <p:val>
                                            <p:fltVal val="0"/>
                                          </p:val>
                                        </p:tav>
                                        <p:tav tm="100000">
                                          <p:val>
                                            <p:strVal val="#ppt_h"/>
                                          </p:val>
                                        </p:tav>
                                      </p:tavLst>
                                    </p:anim>
                                    <p:animEffect transition="in" filter="fade">
                                      <p:cBhvr>
                                        <p:cTn id="39" dur="500"/>
                                        <p:tgtEl>
                                          <p:spTgt spid="79"/>
                                        </p:tgtEl>
                                      </p:cBhvr>
                                    </p:animEffect>
                                  </p:childTnLst>
                                </p:cTn>
                              </p:par>
                            </p:childTnLst>
                          </p:cTn>
                        </p:par>
                        <p:par>
                          <p:cTn id="40" fill="hold">
                            <p:stCondLst>
                              <p:cond delay="500"/>
                            </p:stCondLst>
                            <p:childTnLst>
                              <p:par>
                                <p:cTn id="41" presetID="1" presetClass="entr" presetSubtype="0" fill="hold" grpId="0" nodeType="afterEffect">
                                  <p:stCondLst>
                                    <p:cond delay="0"/>
                                  </p:stCondLst>
                                  <p:iterate type="lt">
                                    <p:tmAbs val="100"/>
                                  </p:iterate>
                                  <p:childTnLst>
                                    <p:set>
                                      <p:cBhvr>
                                        <p:cTn id="42" dur="1" fill="hold">
                                          <p:stCondLst>
                                            <p:cond delay="0"/>
                                          </p:stCondLst>
                                        </p:cTn>
                                        <p:tgtEl>
                                          <p:spTgt spid="7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grpId="0" nodeType="clickEffect">
                                  <p:stCondLst>
                                    <p:cond delay="0"/>
                                  </p:stCondLst>
                                  <p:childTnLst>
                                    <p:set>
                                      <p:cBhvr>
                                        <p:cTn id="46" dur="1" fill="hold">
                                          <p:stCondLst>
                                            <p:cond delay="0"/>
                                          </p:stCondLst>
                                        </p:cTn>
                                        <p:tgtEl>
                                          <p:spTgt spid="82"/>
                                        </p:tgtEl>
                                        <p:attrNameLst>
                                          <p:attrName>style.visibility</p:attrName>
                                        </p:attrNameLst>
                                      </p:cBhvr>
                                      <p:to>
                                        <p:strVal val="visible"/>
                                      </p:to>
                                    </p:set>
                                    <p:anim calcmode="lin" valueType="num">
                                      <p:cBhvr>
                                        <p:cTn id="47" dur="500" fill="hold"/>
                                        <p:tgtEl>
                                          <p:spTgt spid="82"/>
                                        </p:tgtEl>
                                        <p:attrNameLst>
                                          <p:attrName>ppt_w</p:attrName>
                                        </p:attrNameLst>
                                      </p:cBhvr>
                                      <p:tavLst>
                                        <p:tav tm="0">
                                          <p:val>
                                            <p:fltVal val="0"/>
                                          </p:val>
                                        </p:tav>
                                        <p:tav tm="100000">
                                          <p:val>
                                            <p:strVal val="#ppt_w"/>
                                          </p:val>
                                        </p:tav>
                                      </p:tavLst>
                                    </p:anim>
                                    <p:anim calcmode="lin" valueType="num">
                                      <p:cBhvr>
                                        <p:cTn id="48" dur="500" fill="hold"/>
                                        <p:tgtEl>
                                          <p:spTgt spid="82"/>
                                        </p:tgtEl>
                                        <p:attrNameLst>
                                          <p:attrName>ppt_h</p:attrName>
                                        </p:attrNameLst>
                                      </p:cBhvr>
                                      <p:tavLst>
                                        <p:tav tm="0">
                                          <p:val>
                                            <p:fltVal val="0"/>
                                          </p:val>
                                        </p:tav>
                                        <p:tav tm="100000">
                                          <p:val>
                                            <p:strVal val="#ppt_h"/>
                                          </p:val>
                                        </p:tav>
                                      </p:tavLst>
                                    </p:anim>
                                    <p:animEffect transition="in" filter="fade">
                                      <p:cBhvr>
                                        <p:cTn id="49" dur="500"/>
                                        <p:tgtEl>
                                          <p:spTgt spid="82"/>
                                        </p:tgtEl>
                                      </p:cBhvr>
                                    </p:animEffect>
                                  </p:childTnLst>
                                </p:cTn>
                              </p:par>
                            </p:childTnLst>
                          </p:cTn>
                        </p:par>
                        <p:par>
                          <p:cTn id="50" fill="hold">
                            <p:stCondLst>
                              <p:cond delay="500"/>
                            </p:stCondLst>
                            <p:childTnLst>
                              <p:par>
                                <p:cTn id="51" presetID="1" presetClass="entr" presetSubtype="0" fill="hold" grpId="0" nodeType="afterEffect">
                                  <p:stCondLst>
                                    <p:cond delay="0"/>
                                  </p:stCondLst>
                                  <p:iterate type="lt">
                                    <p:tmAbs val="100"/>
                                  </p:iterate>
                                  <p:childTnLst>
                                    <p:set>
                                      <p:cBhvr>
                                        <p:cTn id="52" dur="1" fill="hold">
                                          <p:stCondLst>
                                            <p:cond delay="0"/>
                                          </p:stCondLst>
                                        </p:cTn>
                                        <p:tgtEl>
                                          <p:spTgt spid="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animBg="1"/>
      <p:bldP spid="81" grpId="0"/>
      <p:bldP spid="8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confont-1102-719967">
            <a:extLst>
              <a:ext uri="{FF2B5EF4-FFF2-40B4-BE49-F238E27FC236}">
                <a16:creationId xmlns:a16="http://schemas.microsoft.com/office/drawing/2014/main" id="{2080DA87-2625-4699-A3BD-5ABAC19409C8}"/>
              </a:ext>
            </a:extLst>
          </p:cNvPr>
          <p:cNvSpPr/>
          <p:nvPr/>
        </p:nvSpPr>
        <p:spPr>
          <a:xfrm>
            <a:off x="570851" y="4268802"/>
            <a:ext cx="590614" cy="609685"/>
          </a:xfrm>
          <a:custGeom>
            <a:avLst/>
            <a:gdLst>
              <a:gd name="T0" fmla="*/ 10088 w 10837"/>
              <a:gd name="T1" fmla="*/ 4482 h 11189"/>
              <a:gd name="T2" fmla="*/ 7108 w 10837"/>
              <a:gd name="T3" fmla="*/ 4482 h 11189"/>
              <a:gd name="T4" fmla="*/ 6313 w 10837"/>
              <a:gd name="T5" fmla="*/ 0 h 11189"/>
              <a:gd name="T6" fmla="*/ 5596 w 10837"/>
              <a:gd name="T7" fmla="*/ 763 h 11189"/>
              <a:gd name="T8" fmla="*/ 3381 w 10837"/>
              <a:gd name="T9" fmla="*/ 4482 h 11189"/>
              <a:gd name="T10" fmla="*/ 3381 w 10837"/>
              <a:gd name="T11" fmla="*/ 10394 h 11189"/>
              <a:gd name="T12" fmla="*/ 4488 w 10837"/>
              <a:gd name="T13" fmla="*/ 11188 h 11189"/>
              <a:gd name="T14" fmla="*/ 8964 w 10837"/>
              <a:gd name="T15" fmla="*/ 11188 h 11189"/>
              <a:gd name="T16" fmla="*/ 9729 w 10837"/>
              <a:gd name="T17" fmla="*/ 10083 h 11189"/>
              <a:gd name="T18" fmla="*/ 10837 w 10837"/>
              <a:gd name="T19" fmla="*/ 5197 h 11189"/>
              <a:gd name="T20" fmla="*/ 10088 w 10837"/>
              <a:gd name="T21" fmla="*/ 4482 h 11189"/>
              <a:gd name="T22" fmla="*/ 2158 w 10837"/>
              <a:gd name="T23" fmla="*/ 4483 h 11189"/>
              <a:gd name="T24" fmla="*/ 374 w 10837"/>
              <a:gd name="T25" fmla="*/ 4483 h 11189"/>
              <a:gd name="T26" fmla="*/ 0 w 10837"/>
              <a:gd name="T27" fmla="*/ 4845 h 11189"/>
              <a:gd name="T28" fmla="*/ 368 w 10837"/>
              <a:gd name="T29" fmla="*/ 10809 h 11189"/>
              <a:gd name="T30" fmla="*/ 748 w 10837"/>
              <a:gd name="T31" fmla="*/ 11189 h 11189"/>
              <a:gd name="T32" fmla="*/ 2292 w 10837"/>
              <a:gd name="T33" fmla="*/ 11189 h 11189"/>
              <a:gd name="T34" fmla="*/ 2610 w 10837"/>
              <a:gd name="T35" fmla="*/ 10938 h 11189"/>
              <a:gd name="T36" fmla="*/ 2610 w 10837"/>
              <a:gd name="T37" fmla="*/ 4935 h 11189"/>
              <a:gd name="T38" fmla="*/ 2158 w 10837"/>
              <a:gd name="T39" fmla="*/ 4483 h 1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37" h="11189">
                <a:moveTo>
                  <a:pt x="10088" y="4482"/>
                </a:moveTo>
                <a:lnTo>
                  <a:pt x="7108" y="4482"/>
                </a:lnTo>
                <a:cubicBezTo>
                  <a:pt x="8263" y="218"/>
                  <a:pt x="6313" y="0"/>
                  <a:pt x="6313" y="0"/>
                </a:cubicBezTo>
                <a:cubicBezTo>
                  <a:pt x="5487" y="0"/>
                  <a:pt x="5658" y="654"/>
                  <a:pt x="5596" y="763"/>
                </a:cubicBezTo>
                <a:cubicBezTo>
                  <a:pt x="5596" y="2848"/>
                  <a:pt x="3381" y="4482"/>
                  <a:pt x="3381" y="4482"/>
                </a:cubicBezTo>
                <a:lnTo>
                  <a:pt x="3381" y="10394"/>
                </a:lnTo>
                <a:cubicBezTo>
                  <a:pt x="3381" y="10978"/>
                  <a:pt x="4176" y="11188"/>
                  <a:pt x="4488" y="11188"/>
                </a:cubicBezTo>
                <a:lnTo>
                  <a:pt x="8964" y="11188"/>
                </a:lnTo>
                <a:cubicBezTo>
                  <a:pt x="9386" y="11188"/>
                  <a:pt x="9729" y="10083"/>
                  <a:pt x="9729" y="10083"/>
                </a:cubicBezTo>
                <a:cubicBezTo>
                  <a:pt x="10837" y="6316"/>
                  <a:pt x="10837" y="5197"/>
                  <a:pt x="10837" y="5197"/>
                </a:cubicBezTo>
                <a:cubicBezTo>
                  <a:pt x="10837" y="4419"/>
                  <a:pt x="10088" y="4482"/>
                  <a:pt x="10088" y="4482"/>
                </a:cubicBezTo>
                <a:close/>
                <a:moveTo>
                  <a:pt x="2158" y="4483"/>
                </a:moveTo>
                <a:lnTo>
                  <a:pt x="374" y="4483"/>
                </a:lnTo>
                <a:cubicBezTo>
                  <a:pt x="6" y="4483"/>
                  <a:pt x="0" y="4845"/>
                  <a:pt x="0" y="4845"/>
                </a:cubicBezTo>
                <a:lnTo>
                  <a:pt x="368" y="10809"/>
                </a:lnTo>
                <a:cubicBezTo>
                  <a:pt x="368" y="11189"/>
                  <a:pt x="748" y="11189"/>
                  <a:pt x="748" y="11189"/>
                </a:cubicBezTo>
                <a:lnTo>
                  <a:pt x="2292" y="11189"/>
                </a:lnTo>
                <a:cubicBezTo>
                  <a:pt x="2613" y="11189"/>
                  <a:pt x="2610" y="10938"/>
                  <a:pt x="2610" y="10938"/>
                </a:cubicBezTo>
                <a:lnTo>
                  <a:pt x="2610" y="4935"/>
                </a:lnTo>
                <a:cubicBezTo>
                  <a:pt x="2612" y="4478"/>
                  <a:pt x="2158" y="4483"/>
                  <a:pt x="2158" y="4483"/>
                </a:cubicBezTo>
                <a:close/>
              </a:path>
            </a:pathLst>
          </a:cu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2907862"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graphicFrame>
        <p:nvGraphicFramePr>
          <p:cNvPr id="5" name="表格 5">
            <a:extLst>
              <a:ext uri="{FF2B5EF4-FFF2-40B4-BE49-F238E27FC236}">
                <a16:creationId xmlns:a16="http://schemas.microsoft.com/office/drawing/2014/main" id="{82CC8676-C5F9-48EA-99D6-1EE60025E535}"/>
              </a:ext>
            </a:extLst>
          </p:cNvPr>
          <p:cNvGraphicFramePr>
            <a:graphicFrameLocks noGrp="1"/>
          </p:cNvGraphicFramePr>
          <p:nvPr/>
        </p:nvGraphicFramePr>
        <p:xfrm>
          <a:off x="1234072" y="2297314"/>
          <a:ext cx="9737012" cy="3312904"/>
        </p:xfrm>
        <a:graphic>
          <a:graphicData uri="http://schemas.openxmlformats.org/drawingml/2006/table">
            <a:tbl>
              <a:tblPr firstRow="1" bandRow="1">
                <a:tableStyleId>{00A15C55-8517-42AA-B614-E9B94910E393}</a:tableStyleId>
              </a:tblPr>
              <a:tblGrid>
                <a:gridCol w="1436247">
                  <a:extLst>
                    <a:ext uri="{9D8B030D-6E8A-4147-A177-3AD203B41FA5}">
                      <a16:colId xmlns:a16="http://schemas.microsoft.com/office/drawing/2014/main" val="4160808761"/>
                    </a:ext>
                  </a:extLst>
                </a:gridCol>
                <a:gridCol w="1436247">
                  <a:extLst>
                    <a:ext uri="{9D8B030D-6E8A-4147-A177-3AD203B41FA5}">
                      <a16:colId xmlns:a16="http://schemas.microsoft.com/office/drawing/2014/main" val="3955142137"/>
                    </a:ext>
                  </a:extLst>
                </a:gridCol>
                <a:gridCol w="3432259">
                  <a:extLst>
                    <a:ext uri="{9D8B030D-6E8A-4147-A177-3AD203B41FA5}">
                      <a16:colId xmlns:a16="http://schemas.microsoft.com/office/drawing/2014/main" val="29303715"/>
                    </a:ext>
                  </a:extLst>
                </a:gridCol>
                <a:gridCol w="3432259">
                  <a:extLst>
                    <a:ext uri="{9D8B030D-6E8A-4147-A177-3AD203B41FA5}">
                      <a16:colId xmlns:a16="http://schemas.microsoft.com/office/drawing/2014/main" val="361368039"/>
                    </a:ext>
                  </a:extLst>
                </a:gridCol>
              </a:tblGrid>
              <a:tr h="473272">
                <a:tc>
                  <a:txBody>
                    <a:bodyPr/>
                    <a:lstStyle/>
                    <a:p>
                      <a:pPr algn="ctr"/>
                      <a:r>
                        <a:rPr lang="zh-CN" altLang="en-US" dirty="0">
                          <a:solidFill>
                            <a:schemeClr val="bg1"/>
                          </a:solidFill>
                        </a:rPr>
                        <a:t>双绞线类别</a:t>
                      </a:r>
                    </a:p>
                  </a:txBody>
                  <a:tcPr anchor="ctr"/>
                </a:tc>
                <a:tc>
                  <a:txBody>
                    <a:bodyPr/>
                    <a:lstStyle/>
                    <a:p>
                      <a:pPr algn="ctr"/>
                      <a:r>
                        <a:rPr lang="zh-CN" altLang="en-US" dirty="0">
                          <a:solidFill>
                            <a:schemeClr val="bg1"/>
                          </a:solidFill>
                        </a:rPr>
                        <a:t>带  宽</a:t>
                      </a:r>
                    </a:p>
                  </a:txBody>
                  <a:tcPr anchor="ctr"/>
                </a:tc>
                <a:tc>
                  <a:txBody>
                    <a:bodyPr/>
                    <a:lstStyle/>
                    <a:p>
                      <a:pPr algn="ctr"/>
                      <a:r>
                        <a:rPr lang="zh-CN" altLang="en-US" dirty="0">
                          <a:solidFill>
                            <a:schemeClr val="bg1"/>
                          </a:solidFill>
                        </a:rPr>
                        <a:t>线缆特点</a:t>
                      </a:r>
                    </a:p>
                  </a:txBody>
                  <a:tcPr anchor="ctr"/>
                </a:tc>
                <a:tc>
                  <a:txBody>
                    <a:bodyPr/>
                    <a:lstStyle/>
                    <a:p>
                      <a:pPr algn="ctr"/>
                      <a:r>
                        <a:rPr lang="zh-CN" altLang="en-US" dirty="0">
                          <a:solidFill>
                            <a:schemeClr val="bg1"/>
                          </a:solidFill>
                        </a:rPr>
                        <a:t>典型应用</a:t>
                      </a:r>
                    </a:p>
                  </a:txBody>
                  <a:tcPr anchor="ctr"/>
                </a:tc>
                <a:extLst>
                  <a:ext uri="{0D108BD9-81ED-4DB2-BD59-A6C34878D82A}">
                    <a16:rowId xmlns:a16="http://schemas.microsoft.com/office/drawing/2014/main" val="22628199"/>
                  </a:ext>
                </a:extLst>
              </a:tr>
              <a:tr h="473272">
                <a:tc>
                  <a:txBody>
                    <a:bodyPr/>
                    <a:lstStyle/>
                    <a:p>
                      <a:pPr algn="ctr"/>
                      <a:r>
                        <a:rPr lang="en-US" altLang="zh-CN" dirty="0"/>
                        <a:t>3</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dirty="0"/>
                        <a:t>16MHz</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en-US" altLang="zh-CN" dirty="0"/>
                        <a:t>2</a:t>
                      </a:r>
                      <a:r>
                        <a:rPr lang="zh-CN" altLang="en-US" dirty="0"/>
                        <a:t>对</a:t>
                      </a:r>
                      <a:r>
                        <a:rPr lang="en-US" altLang="zh-CN" dirty="0"/>
                        <a:t>4</a:t>
                      </a:r>
                      <a:r>
                        <a:rPr lang="zh-CN" altLang="en-US" dirty="0"/>
                        <a:t>芯双绞线</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传统以太网</a:t>
                      </a:r>
                      <a:r>
                        <a:rPr lang="en-US" altLang="zh-CN" dirty="0"/>
                        <a:t>10Mb/s</a:t>
                      </a:r>
                      <a:r>
                        <a:rPr lang="zh-CN" altLang="en-US" dirty="0"/>
                        <a:t>；模拟电话</a:t>
                      </a:r>
                      <a:endParaRPr lang="zh-CN" alt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52816526"/>
                  </a:ext>
                </a:extLst>
              </a:tr>
              <a:tr h="473272">
                <a:tc>
                  <a:txBody>
                    <a:bodyPr/>
                    <a:lstStyle/>
                    <a:p>
                      <a:pPr algn="ctr"/>
                      <a:r>
                        <a:rPr lang="en-US" altLang="zh-CN" dirty="0"/>
                        <a:t>4</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dirty="0"/>
                        <a:t>20MHz</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en-US" altLang="zh-CN" dirty="0"/>
                        <a:t>4</a:t>
                      </a:r>
                      <a:r>
                        <a:rPr lang="zh-CN" altLang="en-US" dirty="0"/>
                        <a:t>对</a:t>
                      </a:r>
                      <a:r>
                        <a:rPr lang="en-US" altLang="zh-CN" dirty="0"/>
                        <a:t>8</a:t>
                      </a:r>
                      <a:r>
                        <a:rPr lang="zh-CN" altLang="en-US" dirty="0"/>
                        <a:t>芯双绞线</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曾用于令牌局域网</a:t>
                      </a:r>
                      <a:endParaRPr lang="zh-CN" alt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305702401"/>
                  </a:ext>
                </a:extLst>
              </a:tr>
              <a:tr h="473272">
                <a:tc>
                  <a:txBody>
                    <a:bodyPr/>
                    <a:lstStyle/>
                    <a:p>
                      <a:pPr algn="ctr"/>
                      <a:r>
                        <a:rPr lang="en-US" altLang="zh-CN" dirty="0"/>
                        <a:t>5</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dirty="0"/>
                        <a:t>100MHz</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与</a:t>
                      </a:r>
                      <a:r>
                        <a:rPr lang="en-US" altLang="zh-CN" dirty="0"/>
                        <a:t>4</a:t>
                      </a:r>
                      <a:r>
                        <a:rPr lang="zh-CN" altLang="en-US" dirty="0"/>
                        <a:t>类相比增加了绞合度</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传输速率不超过</a:t>
                      </a:r>
                      <a:r>
                        <a:rPr lang="en-US" altLang="zh-CN" dirty="0"/>
                        <a:t>100Mb/s</a:t>
                      </a:r>
                      <a:r>
                        <a:rPr lang="zh-CN" altLang="en-US" dirty="0"/>
                        <a:t>的应用</a:t>
                      </a:r>
                      <a:endParaRPr lang="zh-CN" alt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658584774"/>
                  </a:ext>
                </a:extLst>
              </a:tr>
              <a:tr h="473272">
                <a:tc>
                  <a:txBody>
                    <a:bodyPr/>
                    <a:lstStyle/>
                    <a:p>
                      <a:pPr algn="ctr"/>
                      <a:r>
                        <a:rPr lang="en-US" altLang="zh-CN" dirty="0"/>
                        <a:t>5E</a:t>
                      </a:r>
                      <a:r>
                        <a:rPr lang="zh-CN" altLang="en-US" dirty="0"/>
                        <a:t>（超</a:t>
                      </a:r>
                      <a:r>
                        <a:rPr lang="en-US" altLang="zh-CN" dirty="0"/>
                        <a:t>5</a:t>
                      </a:r>
                      <a:r>
                        <a:rPr lang="zh-CN" altLang="en-US" dirty="0"/>
                        <a:t>类）</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dirty="0"/>
                        <a:t>125MHz</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与</a:t>
                      </a:r>
                      <a:r>
                        <a:rPr lang="en-US" altLang="zh-CN" dirty="0"/>
                        <a:t>5</a:t>
                      </a:r>
                      <a:r>
                        <a:rPr lang="zh-CN" altLang="en-US" dirty="0"/>
                        <a:t>类相比衰减更小</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传输速率不超过</a:t>
                      </a:r>
                      <a:r>
                        <a:rPr lang="en-US" altLang="zh-CN" dirty="0"/>
                        <a:t>1Gb/s</a:t>
                      </a:r>
                      <a:r>
                        <a:rPr lang="zh-CN" altLang="en-US" dirty="0"/>
                        <a:t>的应用</a:t>
                      </a:r>
                      <a:endParaRPr lang="zh-CN" alt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175787587"/>
                  </a:ext>
                </a:extLst>
              </a:tr>
              <a:tr h="473272">
                <a:tc>
                  <a:txBody>
                    <a:bodyPr/>
                    <a:lstStyle/>
                    <a:p>
                      <a:pPr algn="ctr"/>
                      <a:r>
                        <a:rPr lang="en-US" altLang="zh-CN" dirty="0"/>
                        <a:t>6</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dirty="0"/>
                        <a:t>250MHz</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与</a:t>
                      </a:r>
                      <a:r>
                        <a:rPr lang="en-US" altLang="zh-CN" dirty="0"/>
                        <a:t>5</a:t>
                      </a:r>
                      <a:r>
                        <a:rPr lang="zh-CN" altLang="en-US" dirty="0"/>
                        <a:t>类相比改善了串扰等性能</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传输速率高于</a:t>
                      </a:r>
                      <a:r>
                        <a:rPr lang="en-US" altLang="zh-CN" dirty="0"/>
                        <a:t>1Gb/s</a:t>
                      </a:r>
                      <a:r>
                        <a:rPr lang="zh-CN" altLang="en-US" dirty="0"/>
                        <a:t>的应用</a:t>
                      </a:r>
                      <a:endParaRPr lang="zh-CN" alt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347042164"/>
                  </a:ext>
                </a:extLst>
              </a:tr>
              <a:tr h="473272">
                <a:tc>
                  <a:txBody>
                    <a:bodyPr/>
                    <a:lstStyle/>
                    <a:p>
                      <a:pPr algn="ctr"/>
                      <a:r>
                        <a:rPr lang="en-US" altLang="zh-CN" dirty="0"/>
                        <a:t>7</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dirty="0"/>
                        <a:t>600MHz</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使用屏蔽双绞线</a:t>
                      </a:r>
                      <a:endParaRPr lang="zh-CN" altLang="en-US" dirty="0">
                        <a:latin typeface="Times New Roman" panose="02020603050405020304" pitchFamily="18" charset="0"/>
                        <a:cs typeface="Times New Roman" panose="02020603050405020304" pitchFamily="18" charset="0"/>
                      </a:endParaRPr>
                    </a:p>
                  </a:txBody>
                  <a:tcPr anchor="ctr"/>
                </a:tc>
                <a:tc>
                  <a:txBody>
                    <a:bodyPr/>
                    <a:lstStyle/>
                    <a:p>
                      <a:pPr algn="l"/>
                      <a:r>
                        <a:rPr lang="zh-CN" altLang="en-US" dirty="0"/>
                        <a:t>传输速率高于</a:t>
                      </a:r>
                      <a:r>
                        <a:rPr lang="en-US" altLang="zh-CN" dirty="0"/>
                        <a:t>10Gb/s</a:t>
                      </a:r>
                      <a:r>
                        <a:rPr lang="zh-CN" altLang="en-US" dirty="0"/>
                        <a:t>的应用</a:t>
                      </a:r>
                      <a:endParaRPr lang="zh-CN" alt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200061351"/>
                  </a:ext>
                </a:extLst>
              </a:tr>
            </a:tbl>
          </a:graphicData>
        </a:graphic>
      </p:graphicFrame>
    </p:spTree>
    <p:custDataLst>
      <p:tags r:id="rId1"/>
    </p:custDataLst>
    <p:extLst>
      <p:ext uri="{BB962C8B-B14F-4D97-AF65-F5344CB8AC3E}">
        <p14:creationId xmlns:p14="http://schemas.microsoft.com/office/powerpoint/2010/main" val="2598840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5"/>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12" presetClass="entr" presetSubtype="2"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p:tgtEl>
                                          <p:spTgt spid="11"/>
                                        </p:tgtEl>
                                        <p:attrNameLst>
                                          <p:attrName>ppt_x</p:attrName>
                                        </p:attrNameLst>
                                      </p:cBhvr>
                                      <p:tavLst>
                                        <p:tav tm="0">
                                          <p:val>
                                            <p:strVal val="#ppt_x+#ppt_w*1.125000"/>
                                          </p:val>
                                        </p:tav>
                                        <p:tav tm="100000">
                                          <p:val>
                                            <p:strVal val="#ppt_x"/>
                                          </p:val>
                                        </p:tav>
                                      </p:tavLst>
                                    </p:anim>
                                    <p:animEffect transition="in" filter="wipe(left)">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49" name="矩形 48">
            <a:extLst>
              <a:ext uri="{FF2B5EF4-FFF2-40B4-BE49-F238E27FC236}">
                <a16:creationId xmlns:a16="http://schemas.microsoft.com/office/drawing/2014/main" id="{233A1223-7BD2-408D-9161-E6DDFAE162F0}"/>
              </a:ext>
            </a:extLst>
          </p:cNvPr>
          <p:cNvSpPr/>
          <p:nvPr/>
        </p:nvSpPr>
        <p:spPr>
          <a:xfrm>
            <a:off x="1016000" y="195548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íşlïḍè">
            <a:extLst>
              <a:ext uri="{FF2B5EF4-FFF2-40B4-BE49-F238E27FC236}">
                <a16:creationId xmlns:a16="http://schemas.microsoft.com/office/drawing/2014/main" id="{B510B555-8AFB-4667-98B4-D7EA79DB104A}"/>
              </a:ext>
            </a:extLst>
          </p:cNvPr>
          <p:cNvSpPr txBox="1"/>
          <p:nvPr/>
        </p:nvSpPr>
        <p:spPr>
          <a:xfrm>
            <a:off x="1307962" y="1722159"/>
            <a:ext cx="10527659" cy="980610"/>
          </a:xfrm>
          <a:prstGeom prst="rect">
            <a:avLst/>
          </a:prstGeom>
          <a:noFill/>
        </p:spPr>
        <p:txBody>
          <a:bodyPr wrap="square" lIns="91440" tIns="45720" rIns="91440" bIns="45720" anchor="ctr">
            <a:noAutofit/>
          </a:bodyPr>
          <a:lstStyle/>
          <a:p>
            <a:r>
              <a:rPr lang="en-US" altLang="zh-CN" b="1" dirty="0"/>
              <a:t>1966</a:t>
            </a:r>
            <a:r>
              <a:rPr lang="zh-CN" altLang="en-US" b="1" dirty="0"/>
              <a:t>年，华裔科学家</a:t>
            </a:r>
            <a:r>
              <a:rPr lang="zh-CN" altLang="en-US" b="1" dirty="0">
                <a:solidFill>
                  <a:schemeClr val="accent1">
                    <a:lumMod val="75000"/>
                  </a:schemeClr>
                </a:solidFill>
              </a:rPr>
              <a:t>高锟</a:t>
            </a:r>
            <a:r>
              <a:rPr lang="zh-CN" altLang="en-US" b="1" dirty="0"/>
              <a:t>发表了一篇题为</a:t>
            </a:r>
            <a:r>
              <a:rPr lang="en-US" altLang="zh-CN" b="1" dirty="0"/>
              <a:t>《</a:t>
            </a:r>
            <a:r>
              <a:rPr lang="zh-CN" altLang="en-US" b="1" dirty="0"/>
              <a:t>光频率介质纤维表面波导</a:t>
            </a:r>
            <a:r>
              <a:rPr lang="en-US" altLang="zh-CN" b="1" dirty="0"/>
              <a:t>》</a:t>
            </a:r>
            <a:r>
              <a:rPr lang="zh-CN" altLang="en-US" b="1" dirty="0"/>
              <a:t>的论文，开创性地提出将光导纤维应用于通信的基本原理。</a:t>
            </a:r>
            <a:endParaRPr lang="en-US" altLang="zh-CN" b="1" dirty="0"/>
          </a:p>
        </p:txBody>
      </p:sp>
      <p:pic>
        <p:nvPicPr>
          <p:cNvPr id="10" name="高锟">
            <a:hlinkClick r:id="" action="ppaction://media"/>
            <a:extLst>
              <a:ext uri="{FF2B5EF4-FFF2-40B4-BE49-F238E27FC236}">
                <a16:creationId xmlns:a16="http://schemas.microsoft.com/office/drawing/2014/main" id="{6B1BA8D0-9948-461A-8563-BC8A62637E42}"/>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3052339" y="2729084"/>
            <a:ext cx="6087322" cy="342412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ustDataLst>
      <p:tags r:id="rId1"/>
    </p:custDataLst>
    <p:extLst>
      <p:ext uri="{BB962C8B-B14F-4D97-AF65-F5344CB8AC3E}">
        <p14:creationId xmlns:p14="http://schemas.microsoft.com/office/powerpoint/2010/main" val="3529997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49"/>
                                        </p:tgtEl>
                                        <p:attrNameLst>
                                          <p:attrName>style.visibility</p:attrName>
                                        </p:attrNameLst>
                                      </p:cBhvr>
                                      <p:to>
                                        <p:strVal val="visible"/>
                                      </p:to>
                                    </p:set>
                                    <p:anim calcmode="lin" valueType="num">
                                      <p:cBhvr>
                                        <p:cTn id="12" dur="500" fill="hold"/>
                                        <p:tgtEl>
                                          <p:spTgt spid="49"/>
                                        </p:tgtEl>
                                        <p:attrNameLst>
                                          <p:attrName>ppt_w</p:attrName>
                                        </p:attrNameLst>
                                      </p:cBhvr>
                                      <p:tavLst>
                                        <p:tav tm="0">
                                          <p:val>
                                            <p:fltVal val="0"/>
                                          </p:val>
                                        </p:tav>
                                        <p:tav tm="100000">
                                          <p:val>
                                            <p:strVal val="#ppt_w"/>
                                          </p:val>
                                        </p:tav>
                                      </p:tavLst>
                                    </p:anim>
                                    <p:anim calcmode="lin" valueType="num">
                                      <p:cBhvr>
                                        <p:cTn id="13" dur="500" fill="hold"/>
                                        <p:tgtEl>
                                          <p:spTgt spid="49"/>
                                        </p:tgtEl>
                                        <p:attrNameLst>
                                          <p:attrName>ppt_h</p:attrName>
                                        </p:attrNameLst>
                                      </p:cBhvr>
                                      <p:tavLst>
                                        <p:tav tm="0">
                                          <p:val>
                                            <p:fltVal val="0"/>
                                          </p:val>
                                        </p:tav>
                                        <p:tav tm="100000">
                                          <p:val>
                                            <p:strVal val="#ppt_h"/>
                                          </p:val>
                                        </p:tav>
                                      </p:tavLst>
                                    </p:anim>
                                    <p:anim calcmode="lin" valueType="num">
                                      <p:cBhvr>
                                        <p:cTn id="14" dur="500" fill="hold"/>
                                        <p:tgtEl>
                                          <p:spTgt spid="49"/>
                                        </p:tgtEl>
                                        <p:attrNameLst>
                                          <p:attrName>style.rotation</p:attrName>
                                        </p:attrNameLst>
                                      </p:cBhvr>
                                      <p:tavLst>
                                        <p:tav tm="0">
                                          <p:val>
                                            <p:fltVal val="360"/>
                                          </p:val>
                                        </p:tav>
                                        <p:tav tm="100000">
                                          <p:val>
                                            <p:fltVal val="0"/>
                                          </p:val>
                                        </p:tav>
                                      </p:tavLst>
                                    </p:anim>
                                    <p:animEffect transition="in" filter="fade">
                                      <p:cBhvr>
                                        <p:cTn id="15" dur="500"/>
                                        <p:tgtEl>
                                          <p:spTgt spid="49"/>
                                        </p:tgtEl>
                                      </p:cBhvr>
                                    </p:animEffect>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50"/>
                                        </p:tgtEl>
                                        <p:attrNameLst>
                                          <p:attrName>style.visibility</p:attrName>
                                        </p:attrNameLst>
                                      </p:cBhvr>
                                      <p:to>
                                        <p:strVal val="visible"/>
                                      </p:to>
                                    </p:set>
                                  </p:childTnLst>
                                </p:cTn>
                              </p:par>
                              <p:par>
                                <p:cTn id="19" presetID="42"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par>
                                <p:cTn id="24" presetID="1" presetClass="mediacall" presetSubtype="0" fill="hold" nodeType="withEffect">
                                  <p:stCondLst>
                                    <p:cond delay="0"/>
                                  </p:stCondLst>
                                  <p:childTnLst>
                                    <p:cmd type="call" cmd="playFrom(0.0)">
                                      <p:cBhvr>
                                        <p:cTn id="25" dur="13922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26" repeatCount="indefinite" fill="hold" display="0">
                  <p:stCondLst>
                    <p:cond delay="indefinite"/>
                  </p:stCondLst>
                </p:cTn>
                <p:tgtEl>
                  <p:spTgt spid="10"/>
                </p:tgtEl>
              </p:cMediaNode>
            </p:video>
          </p:childTnLst>
        </p:cTn>
      </p:par>
    </p:tnLst>
    <p:bldLst>
      <p:bldP spid="9" grpId="0" animBg="1"/>
      <p:bldP spid="49" grpId="0" animBg="1"/>
      <p:bldP spid="5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grpSp>
        <p:nvGrpSpPr>
          <p:cNvPr id="8" name="组合 7">
            <a:extLst>
              <a:ext uri="{FF2B5EF4-FFF2-40B4-BE49-F238E27FC236}">
                <a16:creationId xmlns:a16="http://schemas.microsoft.com/office/drawing/2014/main" id="{E4290F48-1139-456F-831F-1A5A8C8DA870}"/>
              </a:ext>
            </a:extLst>
          </p:cNvPr>
          <p:cNvGrpSpPr/>
          <p:nvPr/>
        </p:nvGrpSpPr>
        <p:grpSpPr>
          <a:xfrm>
            <a:off x="532345" y="2878968"/>
            <a:ext cx="11140465" cy="2562156"/>
            <a:chOff x="532345" y="2379009"/>
            <a:chExt cx="11140465" cy="2562156"/>
          </a:xfrm>
        </p:grpSpPr>
        <p:grpSp>
          <p:nvGrpSpPr>
            <p:cNvPr id="7" name="组合 6">
              <a:extLst>
                <a:ext uri="{FF2B5EF4-FFF2-40B4-BE49-F238E27FC236}">
                  <a16:creationId xmlns:a16="http://schemas.microsoft.com/office/drawing/2014/main" id="{5C7082F7-67F1-456C-8197-0D265F14EE8B}"/>
                </a:ext>
              </a:extLst>
            </p:cNvPr>
            <p:cNvGrpSpPr/>
            <p:nvPr/>
          </p:nvGrpSpPr>
          <p:grpSpPr>
            <a:xfrm>
              <a:off x="532345" y="2379009"/>
              <a:ext cx="11140465" cy="2002684"/>
              <a:chOff x="525767" y="2214553"/>
              <a:chExt cx="11140465" cy="2002684"/>
            </a:xfrm>
          </p:grpSpPr>
          <p:grpSp>
            <p:nvGrpSpPr>
              <p:cNvPr id="12" name="组合 11">
                <a:extLst>
                  <a:ext uri="{FF2B5EF4-FFF2-40B4-BE49-F238E27FC236}">
                    <a16:creationId xmlns:a16="http://schemas.microsoft.com/office/drawing/2014/main" id="{601FECAE-C3CE-4A64-BC85-B6BD27C70DE5}"/>
                  </a:ext>
                </a:extLst>
              </p:cNvPr>
              <p:cNvGrpSpPr/>
              <p:nvPr/>
            </p:nvGrpSpPr>
            <p:grpSpPr>
              <a:xfrm>
                <a:off x="1177527" y="3157310"/>
                <a:ext cx="876891" cy="105104"/>
                <a:chOff x="2071895" y="2236100"/>
                <a:chExt cx="876891" cy="105104"/>
              </a:xfrm>
            </p:grpSpPr>
            <p:cxnSp>
              <p:nvCxnSpPr>
                <p:cNvPr id="13" name="直接连接符 12">
                  <a:extLst>
                    <a:ext uri="{FF2B5EF4-FFF2-40B4-BE49-F238E27FC236}">
                      <a16:creationId xmlns:a16="http://schemas.microsoft.com/office/drawing/2014/main" id="{56589B30-DDD7-4D14-B1FD-F800C6D4DBA7}"/>
                    </a:ext>
                  </a:extLst>
                </p:cNvPr>
                <p:cNvCxnSpPr/>
                <p:nvPr/>
              </p:nvCxnSpPr>
              <p:spPr>
                <a:xfrm flipH="1">
                  <a:off x="2176999" y="2288652"/>
                  <a:ext cx="77178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椭圆 13">
                  <a:extLst>
                    <a:ext uri="{FF2B5EF4-FFF2-40B4-BE49-F238E27FC236}">
                      <a16:creationId xmlns:a16="http://schemas.microsoft.com/office/drawing/2014/main" id="{2378117F-0524-45A1-8A1F-8928858CE75A}"/>
                    </a:ext>
                  </a:extLst>
                </p:cNvPr>
                <p:cNvSpPr/>
                <p:nvPr/>
              </p:nvSpPr>
              <p:spPr>
                <a:xfrm>
                  <a:off x="2071895" y="2236100"/>
                  <a:ext cx="105104" cy="105104"/>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mn-ea"/>
                  </a:endParaRPr>
                </a:p>
              </p:txBody>
            </p:sp>
          </p:grpSp>
          <p:grpSp>
            <p:nvGrpSpPr>
              <p:cNvPr id="15" name="组合 14">
                <a:extLst>
                  <a:ext uri="{FF2B5EF4-FFF2-40B4-BE49-F238E27FC236}">
                    <a16:creationId xmlns:a16="http://schemas.microsoft.com/office/drawing/2014/main" id="{7A57B379-0AD2-4AAE-95B7-02AC75CE814D}"/>
                  </a:ext>
                </a:extLst>
              </p:cNvPr>
              <p:cNvGrpSpPr/>
              <p:nvPr/>
            </p:nvGrpSpPr>
            <p:grpSpPr>
              <a:xfrm>
                <a:off x="1177527" y="3918830"/>
                <a:ext cx="876891" cy="105104"/>
                <a:chOff x="2071895" y="2236100"/>
                <a:chExt cx="876891" cy="105104"/>
              </a:xfrm>
            </p:grpSpPr>
            <p:cxnSp>
              <p:nvCxnSpPr>
                <p:cNvPr id="16" name="直接连接符 15">
                  <a:extLst>
                    <a:ext uri="{FF2B5EF4-FFF2-40B4-BE49-F238E27FC236}">
                      <a16:creationId xmlns:a16="http://schemas.microsoft.com/office/drawing/2014/main" id="{84384899-4761-46BB-BC81-7CF254D9592A}"/>
                    </a:ext>
                  </a:extLst>
                </p:cNvPr>
                <p:cNvCxnSpPr/>
                <p:nvPr/>
              </p:nvCxnSpPr>
              <p:spPr>
                <a:xfrm flipH="1">
                  <a:off x="2176999" y="2288652"/>
                  <a:ext cx="77178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椭圆 16">
                  <a:extLst>
                    <a:ext uri="{FF2B5EF4-FFF2-40B4-BE49-F238E27FC236}">
                      <a16:creationId xmlns:a16="http://schemas.microsoft.com/office/drawing/2014/main" id="{F95EE742-7437-4E87-A4DF-869160370BFE}"/>
                    </a:ext>
                  </a:extLst>
                </p:cNvPr>
                <p:cNvSpPr/>
                <p:nvPr/>
              </p:nvSpPr>
              <p:spPr>
                <a:xfrm>
                  <a:off x="2071895" y="2236100"/>
                  <a:ext cx="105104" cy="105104"/>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mn-ea"/>
                  </a:endParaRPr>
                </a:p>
              </p:txBody>
            </p:sp>
          </p:grpSp>
          <p:sp>
            <p:nvSpPr>
              <p:cNvPr id="18" name="文本框 17">
                <a:extLst>
                  <a:ext uri="{FF2B5EF4-FFF2-40B4-BE49-F238E27FC236}">
                    <a16:creationId xmlns:a16="http://schemas.microsoft.com/office/drawing/2014/main" id="{CACB9E21-B3A1-4748-9234-DCF133E93602}"/>
                  </a:ext>
                </a:extLst>
              </p:cNvPr>
              <p:cNvSpPr txBox="1"/>
              <p:nvPr/>
            </p:nvSpPr>
            <p:spPr>
              <a:xfrm>
                <a:off x="525767" y="3411354"/>
                <a:ext cx="1408624" cy="369332"/>
              </a:xfrm>
              <a:prstGeom prst="rect">
                <a:avLst/>
              </a:prstGeom>
              <a:noFill/>
            </p:spPr>
            <p:txBody>
              <a:bodyPr wrap="square" rtlCol="0">
                <a:spAutoFit/>
              </a:bodyPr>
              <a:lstStyle/>
              <a:p>
                <a:pPr algn="ctr"/>
                <a:r>
                  <a:rPr lang="zh-CN" altLang="en-US" b="1" dirty="0">
                    <a:latin typeface="+mn-ea"/>
                  </a:rPr>
                  <a:t>输入电脉冲</a:t>
                </a:r>
              </a:p>
            </p:txBody>
          </p:sp>
          <p:sp>
            <p:nvSpPr>
              <p:cNvPr id="19" name="矩形 18">
                <a:extLst>
                  <a:ext uri="{FF2B5EF4-FFF2-40B4-BE49-F238E27FC236}">
                    <a16:creationId xmlns:a16="http://schemas.microsoft.com/office/drawing/2014/main" id="{6766EBB1-2001-4814-8F12-8FEC87D584E5}"/>
                  </a:ext>
                </a:extLst>
              </p:cNvPr>
              <p:cNvSpPr/>
              <p:nvPr/>
            </p:nvSpPr>
            <p:spPr>
              <a:xfrm>
                <a:off x="2062724" y="3080141"/>
                <a:ext cx="1570076" cy="1031758"/>
              </a:xfrm>
              <a:prstGeom prst="rect">
                <a:avLst/>
              </a:prstGeom>
              <a:solidFill>
                <a:schemeClr val="accent4"/>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zh-CN" altLang="en-US" b="1" dirty="0">
                    <a:latin typeface="+mn-ea"/>
                  </a:rPr>
                  <a:t>发光二极管</a:t>
                </a:r>
                <a:endParaRPr lang="en-US" altLang="zh-CN" b="1" dirty="0">
                  <a:latin typeface="+mn-ea"/>
                </a:endParaRPr>
              </a:p>
              <a:p>
                <a:pPr algn="ctr"/>
                <a:r>
                  <a:rPr lang="zh-CN" altLang="en-US" b="1" dirty="0">
                    <a:latin typeface="+mn-ea"/>
                  </a:rPr>
                  <a:t>或</a:t>
                </a:r>
                <a:endParaRPr lang="en-US" altLang="zh-CN" b="1" dirty="0">
                  <a:latin typeface="+mn-ea"/>
                </a:endParaRPr>
              </a:p>
              <a:p>
                <a:pPr algn="ctr"/>
                <a:r>
                  <a:rPr lang="zh-CN" altLang="en-US" b="1" dirty="0">
                    <a:latin typeface="+mn-ea"/>
                  </a:rPr>
                  <a:t>半导体激光器</a:t>
                </a:r>
              </a:p>
            </p:txBody>
          </p:sp>
          <p:sp>
            <p:nvSpPr>
              <p:cNvPr id="20" name="箭头: 右 19">
                <a:extLst>
                  <a:ext uri="{FF2B5EF4-FFF2-40B4-BE49-F238E27FC236}">
                    <a16:creationId xmlns:a16="http://schemas.microsoft.com/office/drawing/2014/main" id="{E886FE30-AA7D-4110-9DE9-BCF2A01BC6A2}"/>
                  </a:ext>
                </a:extLst>
              </p:cNvPr>
              <p:cNvSpPr/>
              <p:nvPr/>
            </p:nvSpPr>
            <p:spPr>
              <a:xfrm>
                <a:off x="3668111" y="3209862"/>
                <a:ext cx="1142841" cy="772316"/>
              </a:xfrm>
              <a:prstGeom prst="rightArrow">
                <a:avLst>
                  <a:gd name="adj1" fmla="val 50000"/>
                  <a:gd name="adj2" fmla="val 66331"/>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b="1" dirty="0">
                    <a:latin typeface="+mn-ea"/>
                  </a:rPr>
                  <a:t>光脉冲</a:t>
                </a:r>
              </a:p>
            </p:txBody>
          </p:sp>
          <p:sp>
            <p:nvSpPr>
              <p:cNvPr id="21" name="圆柱体 20">
                <a:extLst>
                  <a:ext uri="{FF2B5EF4-FFF2-40B4-BE49-F238E27FC236}">
                    <a16:creationId xmlns:a16="http://schemas.microsoft.com/office/drawing/2014/main" id="{41BA5A1F-5E5F-4AA1-A6F8-F8D798D1EDCD}"/>
                  </a:ext>
                </a:extLst>
              </p:cNvPr>
              <p:cNvSpPr/>
              <p:nvPr/>
            </p:nvSpPr>
            <p:spPr>
              <a:xfrm rot="16200000">
                <a:off x="5817067" y="2417367"/>
                <a:ext cx="500543" cy="2339029"/>
              </a:xfrm>
              <a:prstGeom prst="can">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b="1" dirty="0">
                  <a:latin typeface="+mn-ea"/>
                </a:endParaRPr>
              </a:p>
            </p:txBody>
          </p:sp>
          <p:sp>
            <p:nvSpPr>
              <p:cNvPr id="22" name="文本框 21">
                <a:extLst>
                  <a:ext uri="{FF2B5EF4-FFF2-40B4-BE49-F238E27FC236}">
                    <a16:creationId xmlns:a16="http://schemas.microsoft.com/office/drawing/2014/main" id="{688BE0B3-00F9-4108-8C72-3BED558FCCAC}"/>
                  </a:ext>
                </a:extLst>
              </p:cNvPr>
              <p:cNvSpPr txBox="1"/>
              <p:nvPr/>
            </p:nvSpPr>
            <p:spPr>
              <a:xfrm>
                <a:off x="5713679" y="2967278"/>
                <a:ext cx="764642" cy="369332"/>
              </a:xfrm>
              <a:prstGeom prst="rect">
                <a:avLst/>
              </a:prstGeom>
              <a:noFill/>
            </p:spPr>
            <p:txBody>
              <a:bodyPr wrap="square" rtlCol="0">
                <a:spAutoFit/>
              </a:bodyPr>
              <a:lstStyle/>
              <a:p>
                <a:pPr algn="ctr"/>
                <a:r>
                  <a:rPr lang="zh-CN" altLang="en-US" b="1" dirty="0">
                    <a:latin typeface="+mn-ea"/>
                  </a:rPr>
                  <a:t>光纤</a:t>
                </a:r>
              </a:p>
            </p:txBody>
          </p:sp>
          <p:sp>
            <p:nvSpPr>
              <p:cNvPr id="23" name="箭头: 右 22">
                <a:extLst>
                  <a:ext uri="{FF2B5EF4-FFF2-40B4-BE49-F238E27FC236}">
                    <a16:creationId xmlns:a16="http://schemas.microsoft.com/office/drawing/2014/main" id="{5FCAC8CB-F0A7-47A3-B9AD-54901EED0194}"/>
                  </a:ext>
                </a:extLst>
              </p:cNvPr>
              <p:cNvSpPr/>
              <p:nvPr/>
            </p:nvSpPr>
            <p:spPr>
              <a:xfrm>
                <a:off x="7343902" y="3199066"/>
                <a:ext cx="1142841" cy="772316"/>
              </a:xfrm>
              <a:prstGeom prst="rightArrow">
                <a:avLst>
                  <a:gd name="adj1" fmla="val 50000"/>
                  <a:gd name="adj2" fmla="val 66331"/>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b="1" dirty="0">
                    <a:latin typeface="+mn-ea"/>
                  </a:rPr>
                  <a:t>光脉冲</a:t>
                </a:r>
              </a:p>
            </p:txBody>
          </p:sp>
          <p:sp>
            <p:nvSpPr>
              <p:cNvPr id="24" name="矩形 23">
                <a:extLst>
                  <a:ext uri="{FF2B5EF4-FFF2-40B4-BE49-F238E27FC236}">
                    <a16:creationId xmlns:a16="http://schemas.microsoft.com/office/drawing/2014/main" id="{A02C5155-AD35-4A05-838D-B91BAC193832}"/>
                  </a:ext>
                </a:extLst>
              </p:cNvPr>
              <p:cNvSpPr/>
              <p:nvPr/>
            </p:nvSpPr>
            <p:spPr>
              <a:xfrm>
                <a:off x="8547633" y="3080141"/>
                <a:ext cx="1570076" cy="1031758"/>
              </a:xfrm>
              <a:prstGeom prst="rect">
                <a:avLst/>
              </a:prstGeom>
              <a:solidFill>
                <a:schemeClr val="accent5"/>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b="1" dirty="0">
                    <a:latin typeface="+mn-ea"/>
                  </a:rPr>
                  <a:t>光电二极管</a:t>
                </a:r>
                <a:endParaRPr lang="en-US" altLang="zh-CN" b="1" dirty="0">
                  <a:latin typeface="+mn-ea"/>
                </a:endParaRPr>
              </a:p>
              <a:p>
                <a:pPr algn="ctr"/>
                <a:r>
                  <a:rPr lang="zh-CN" altLang="en-US" b="1" dirty="0">
                    <a:latin typeface="+mn-ea"/>
                  </a:rPr>
                  <a:t>或</a:t>
                </a:r>
                <a:endParaRPr lang="en-US" altLang="zh-CN" b="1" dirty="0">
                  <a:latin typeface="+mn-ea"/>
                </a:endParaRPr>
              </a:p>
              <a:p>
                <a:pPr algn="ctr"/>
                <a:r>
                  <a:rPr lang="zh-CN" altLang="en-US" b="1" dirty="0">
                    <a:latin typeface="+mn-ea"/>
                  </a:rPr>
                  <a:t>激光检波器</a:t>
                </a:r>
              </a:p>
            </p:txBody>
          </p:sp>
          <p:grpSp>
            <p:nvGrpSpPr>
              <p:cNvPr id="25" name="组合 24">
                <a:extLst>
                  <a:ext uri="{FF2B5EF4-FFF2-40B4-BE49-F238E27FC236}">
                    <a16:creationId xmlns:a16="http://schemas.microsoft.com/office/drawing/2014/main" id="{0DF97AF3-CA97-4844-959C-4D0AB0230160}"/>
                  </a:ext>
                </a:extLst>
              </p:cNvPr>
              <p:cNvGrpSpPr/>
              <p:nvPr/>
            </p:nvGrpSpPr>
            <p:grpSpPr>
              <a:xfrm>
                <a:off x="10125238" y="3157310"/>
                <a:ext cx="889234" cy="105104"/>
                <a:chOff x="2882063" y="3909666"/>
                <a:chExt cx="889234" cy="105104"/>
              </a:xfrm>
            </p:grpSpPr>
            <p:cxnSp>
              <p:nvCxnSpPr>
                <p:cNvPr id="26" name="直接连接符 25">
                  <a:extLst>
                    <a:ext uri="{FF2B5EF4-FFF2-40B4-BE49-F238E27FC236}">
                      <a16:creationId xmlns:a16="http://schemas.microsoft.com/office/drawing/2014/main" id="{946DC03F-5668-4D3C-A3F6-836A6CEB1BE5}"/>
                    </a:ext>
                  </a:extLst>
                </p:cNvPr>
                <p:cNvCxnSpPr/>
                <p:nvPr/>
              </p:nvCxnSpPr>
              <p:spPr>
                <a:xfrm flipH="1">
                  <a:off x="2882063" y="3962218"/>
                  <a:ext cx="77178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F996E825-0D7A-4019-B636-FC0F573694E5}"/>
                    </a:ext>
                  </a:extLst>
                </p:cNvPr>
                <p:cNvSpPr/>
                <p:nvPr/>
              </p:nvSpPr>
              <p:spPr>
                <a:xfrm>
                  <a:off x="3666193" y="3909666"/>
                  <a:ext cx="105104" cy="105104"/>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mn-ea"/>
                  </a:endParaRPr>
                </a:p>
              </p:txBody>
            </p:sp>
          </p:grpSp>
          <p:grpSp>
            <p:nvGrpSpPr>
              <p:cNvPr id="28" name="组合 27">
                <a:extLst>
                  <a:ext uri="{FF2B5EF4-FFF2-40B4-BE49-F238E27FC236}">
                    <a16:creationId xmlns:a16="http://schemas.microsoft.com/office/drawing/2014/main" id="{07222FAB-B286-4D7D-A78E-22328D0A43DE}"/>
                  </a:ext>
                </a:extLst>
              </p:cNvPr>
              <p:cNvGrpSpPr/>
              <p:nvPr/>
            </p:nvGrpSpPr>
            <p:grpSpPr>
              <a:xfrm>
                <a:off x="10125238" y="3918830"/>
                <a:ext cx="889234" cy="105104"/>
                <a:chOff x="2882063" y="3909666"/>
                <a:chExt cx="889234" cy="105104"/>
              </a:xfrm>
            </p:grpSpPr>
            <p:cxnSp>
              <p:nvCxnSpPr>
                <p:cNvPr id="29" name="直接连接符 28">
                  <a:extLst>
                    <a:ext uri="{FF2B5EF4-FFF2-40B4-BE49-F238E27FC236}">
                      <a16:creationId xmlns:a16="http://schemas.microsoft.com/office/drawing/2014/main" id="{B5A0EA1D-BAF7-49B5-AE23-6655A6044033}"/>
                    </a:ext>
                  </a:extLst>
                </p:cNvPr>
                <p:cNvCxnSpPr/>
                <p:nvPr/>
              </p:nvCxnSpPr>
              <p:spPr>
                <a:xfrm flipH="1">
                  <a:off x="2882063" y="3962218"/>
                  <a:ext cx="77178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椭圆 29">
                  <a:extLst>
                    <a:ext uri="{FF2B5EF4-FFF2-40B4-BE49-F238E27FC236}">
                      <a16:creationId xmlns:a16="http://schemas.microsoft.com/office/drawing/2014/main" id="{C528E6F8-4D91-45A3-9001-8CF4BFFF4144}"/>
                    </a:ext>
                  </a:extLst>
                </p:cNvPr>
                <p:cNvSpPr/>
                <p:nvPr/>
              </p:nvSpPr>
              <p:spPr>
                <a:xfrm>
                  <a:off x="3666193" y="3909666"/>
                  <a:ext cx="105104" cy="105104"/>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mn-ea"/>
                  </a:endParaRPr>
                </a:p>
              </p:txBody>
            </p:sp>
          </p:grpSp>
          <p:sp>
            <p:nvSpPr>
              <p:cNvPr id="31" name="文本框 30">
                <a:extLst>
                  <a:ext uri="{FF2B5EF4-FFF2-40B4-BE49-F238E27FC236}">
                    <a16:creationId xmlns:a16="http://schemas.microsoft.com/office/drawing/2014/main" id="{2BF5F431-E7CB-4581-B741-0B278C6961A6}"/>
                  </a:ext>
                </a:extLst>
              </p:cNvPr>
              <p:cNvSpPr txBox="1"/>
              <p:nvPr/>
            </p:nvSpPr>
            <p:spPr>
              <a:xfrm>
                <a:off x="10257608" y="3416521"/>
                <a:ext cx="1408624" cy="369332"/>
              </a:xfrm>
              <a:prstGeom prst="rect">
                <a:avLst/>
              </a:prstGeom>
              <a:noFill/>
            </p:spPr>
            <p:txBody>
              <a:bodyPr wrap="square" rtlCol="0">
                <a:spAutoFit/>
              </a:bodyPr>
              <a:lstStyle/>
              <a:p>
                <a:pPr algn="ctr"/>
                <a:r>
                  <a:rPr lang="zh-CN" altLang="en-US" b="1" dirty="0">
                    <a:latin typeface="+mn-ea"/>
                  </a:rPr>
                  <a:t>输出电脉冲</a:t>
                </a:r>
              </a:p>
            </p:txBody>
          </p:sp>
          <p:cxnSp>
            <p:nvCxnSpPr>
              <p:cNvPr id="32" name="直接连接符 31">
                <a:extLst>
                  <a:ext uri="{FF2B5EF4-FFF2-40B4-BE49-F238E27FC236}">
                    <a16:creationId xmlns:a16="http://schemas.microsoft.com/office/drawing/2014/main" id="{F10EF1F4-F4AA-4487-82EE-2B93735DDD61}"/>
                  </a:ext>
                </a:extLst>
              </p:cNvPr>
              <p:cNvCxnSpPr>
                <a:cxnSpLocks/>
              </p:cNvCxnSpPr>
              <p:nvPr/>
            </p:nvCxnSpPr>
            <p:spPr>
              <a:xfrm>
                <a:off x="565235" y="2214553"/>
                <a:ext cx="0" cy="200268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6F92912C-522E-416E-BE01-CF018FBDD6B4}"/>
                  </a:ext>
                </a:extLst>
              </p:cNvPr>
              <p:cNvCxnSpPr>
                <a:cxnSpLocks/>
              </p:cNvCxnSpPr>
              <p:nvPr/>
            </p:nvCxnSpPr>
            <p:spPr>
              <a:xfrm>
                <a:off x="4843644" y="2214553"/>
                <a:ext cx="0" cy="200268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D9B5A2E4-E3B5-41C9-B6A6-9D60234EC308}"/>
                  </a:ext>
                </a:extLst>
              </p:cNvPr>
              <p:cNvCxnSpPr>
                <a:cxnSpLocks/>
              </p:cNvCxnSpPr>
              <p:nvPr/>
            </p:nvCxnSpPr>
            <p:spPr>
              <a:xfrm>
                <a:off x="7283011" y="2214553"/>
                <a:ext cx="0" cy="200268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27C8F9ED-F6E6-4111-AB19-44BAAE8DC067}"/>
                  </a:ext>
                </a:extLst>
              </p:cNvPr>
              <p:cNvCxnSpPr>
                <a:cxnSpLocks/>
              </p:cNvCxnSpPr>
              <p:nvPr/>
            </p:nvCxnSpPr>
            <p:spPr>
              <a:xfrm>
                <a:off x="11629405" y="2214553"/>
                <a:ext cx="0" cy="200268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77E8BA85-DBF1-4A50-A8CC-61DA314A9576}"/>
                  </a:ext>
                </a:extLst>
              </p:cNvPr>
              <p:cNvCxnSpPr>
                <a:cxnSpLocks/>
              </p:cNvCxnSpPr>
              <p:nvPr/>
            </p:nvCxnSpPr>
            <p:spPr>
              <a:xfrm>
                <a:off x="565235" y="2529864"/>
                <a:ext cx="4278409" cy="0"/>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id="{1548D54B-FF9D-4014-B904-B34F87CFB122}"/>
                  </a:ext>
                </a:extLst>
              </p:cNvPr>
              <p:cNvSpPr txBox="1"/>
              <p:nvPr/>
            </p:nvSpPr>
            <p:spPr>
              <a:xfrm>
                <a:off x="2267480" y="2345198"/>
                <a:ext cx="873920" cy="369332"/>
              </a:xfrm>
              <a:prstGeom prst="rect">
                <a:avLst/>
              </a:prstGeom>
              <a:solidFill>
                <a:schemeClr val="bg1"/>
              </a:solidFill>
            </p:spPr>
            <p:txBody>
              <a:bodyPr wrap="square" rtlCol="0">
                <a:spAutoFit/>
              </a:bodyPr>
              <a:lstStyle/>
              <a:p>
                <a:pPr algn="ctr"/>
                <a:r>
                  <a:rPr lang="zh-CN" altLang="en-US" b="1" dirty="0">
                    <a:latin typeface="+mn-ea"/>
                  </a:rPr>
                  <a:t>发送端</a:t>
                </a:r>
              </a:p>
            </p:txBody>
          </p:sp>
          <p:cxnSp>
            <p:nvCxnSpPr>
              <p:cNvPr id="42" name="直接箭头连接符 41">
                <a:extLst>
                  <a:ext uri="{FF2B5EF4-FFF2-40B4-BE49-F238E27FC236}">
                    <a16:creationId xmlns:a16="http://schemas.microsoft.com/office/drawing/2014/main" id="{12E95CAD-1AA0-4432-A8DE-61569DAF156A}"/>
                  </a:ext>
                </a:extLst>
              </p:cNvPr>
              <p:cNvCxnSpPr>
                <a:cxnSpLocks/>
              </p:cNvCxnSpPr>
              <p:nvPr/>
            </p:nvCxnSpPr>
            <p:spPr>
              <a:xfrm>
                <a:off x="4843644" y="2529864"/>
                <a:ext cx="2439367" cy="0"/>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83E64A28-EBE1-4CF3-8AFE-B611E51A7898}"/>
                  </a:ext>
                </a:extLst>
              </p:cNvPr>
              <p:cNvSpPr txBox="1"/>
              <p:nvPr/>
            </p:nvSpPr>
            <p:spPr>
              <a:xfrm>
                <a:off x="5532468" y="2345198"/>
                <a:ext cx="1135118" cy="369332"/>
              </a:xfrm>
              <a:prstGeom prst="rect">
                <a:avLst/>
              </a:prstGeom>
              <a:solidFill>
                <a:schemeClr val="bg1"/>
              </a:solidFill>
            </p:spPr>
            <p:txBody>
              <a:bodyPr wrap="square" rtlCol="0">
                <a:spAutoFit/>
              </a:bodyPr>
              <a:lstStyle/>
              <a:p>
                <a:pPr algn="ctr"/>
                <a:r>
                  <a:rPr lang="zh-CN" altLang="en-US" b="1" dirty="0">
                    <a:latin typeface="+mn-ea"/>
                  </a:rPr>
                  <a:t>传输媒体</a:t>
                </a:r>
              </a:p>
            </p:txBody>
          </p:sp>
          <p:cxnSp>
            <p:nvCxnSpPr>
              <p:cNvPr id="46" name="直接箭头连接符 45">
                <a:extLst>
                  <a:ext uri="{FF2B5EF4-FFF2-40B4-BE49-F238E27FC236}">
                    <a16:creationId xmlns:a16="http://schemas.microsoft.com/office/drawing/2014/main" id="{42BB4C6F-910A-4ECF-8337-549EBE924843}"/>
                  </a:ext>
                </a:extLst>
              </p:cNvPr>
              <p:cNvCxnSpPr>
                <a:cxnSpLocks/>
              </p:cNvCxnSpPr>
              <p:nvPr/>
            </p:nvCxnSpPr>
            <p:spPr>
              <a:xfrm>
                <a:off x="7278644" y="2529864"/>
                <a:ext cx="4350761" cy="0"/>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47" name="文本框 46">
                <a:extLst>
                  <a:ext uri="{FF2B5EF4-FFF2-40B4-BE49-F238E27FC236}">
                    <a16:creationId xmlns:a16="http://schemas.microsoft.com/office/drawing/2014/main" id="{2EBC0A76-5A89-4870-A4A9-F759D746F4FC}"/>
                  </a:ext>
                </a:extLst>
              </p:cNvPr>
              <p:cNvSpPr txBox="1"/>
              <p:nvPr/>
            </p:nvSpPr>
            <p:spPr>
              <a:xfrm>
                <a:off x="9017064" y="2345198"/>
                <a:ext cx="873920" cy="369332"/>
              </a:xfrm>
              <a:prstGeom prst="rect">
                <a:avLst/>
              </a:prstGeom>
              <a:solidFill>
                <a:schemeClr val="bg1"/>
              </a:solidFill>
            </p:spPr>
            <p:txBody>
              <a:bodyPr wrap="square" rtlCol="0">
                <a:spAutoFit/>
              </a:bodyPr>
              <a:lstStyle/>
              <a:p>
                <a:pPr algn="ctr"/>
                <a:r>
                  <a:rPr lang="zh-CN" altLang="en-US" b="1" dirty="0">
                    <a:latin typeface="+mn-ea"/>
                  </a:rPr>
                  <a:t>接收端</a:t>
                </a:r>
              </a:p>
            </p:txBody>
          </p:sp>
        </p:grpSp>
        <p:sp>
          <p:nvSpPr>
            <p:cNvPr id="48" name="文本框 47">
              <a:extLst>
                <a:ext uri="{FF2B5EF4-FFF2-40B4-BE49-F238E27FC236}">
                  <a16:creationId xmlns:a16="http://schemas.microsoft.com/office/drawing/2014/main" id="{00DB8CF7-05CF-4082-9F03-BBA13276DDD2}"/>
                </a:ext>
              </a:extLst>
            </p:cNvPr>
            <p:cNvSpPr txBox="1"/>
            <p:nvPr/>
          </p:nvSpPr>
          <p:spPr>
            <a:xfrm>
              <a:off x="4307580" y="4571833"/>
              <a:ext cx="3576839" cy="369332"/>
            </a:xfrm>
            <a:prstGeom prst="rect">
              <a:avLst/>
            </a:prstGeom>
            <a:solidFill>
              <a:schemeClr val="bg1"/>
            </a:solidFill>
          </p:spPr>
          <p:txBody>
            <a:bodyPr wrap="square" rtlCol="0">
              <a:spAutoFit/>
            </a:bodyPr>
            <a:lstStyle/>
            <a:p>
              <a:pPr algn="ctr"/>
              <a:r>
                <a:rPr lang="zh-CN" altLang="en-US" b="1" dirty="0">
                  <a:latin typeface="+mn-ea"/>
                </a:rPr>
                <a:t>典型光纤通信系统结构示意图</a:t>
              </a:r>
            </a:p>
          </p:txBody>
        </p:sp>
      </p:grpSp>
      <p:sp>
        <p:nvSpPr>
          <p:cNvPr id="53" name="矩形 52">
            <a:extLst>
              <a:ext uri="{FF2B5EF4-FFF2-40B4-BE49-F238E27FC236}">
                <a16:creationId xmlns:a16="http://schemas.microsoft.com/office/drawing/2014/main" id="{233F62EC-D1C5-4F61-9A22-061DB083FDA1}"/>
              </a:ext>
            </a:extLst>
          </p:cNvPr>
          <p:cNvSpPr/>
          <p:nvPr/>
        </p:nvSpPr>
        <p:spPr>
          <a:xfrm>
            <a:off x="1011452" y="1935056"/>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íşlïḍè">
            <a:extLst>
              <a:ext uri="{FF2B5EF4-FFF2-40B4-BE49-F238E27FC236}">
                <a16:creationId xmlns:a16="http://schemas.microsoft.com/office/drawing/2014/main" id="{55F92D5F-B1D1-40F7-9780-ADB792FEA0CE}"/>
              </a:ext>
            </a:extLst>
          </p:cNvPr>
          <p:cNvSpPr txBox="1"/>
          <p:nvPr/>
        </p:nvSpPr>
        <p:spPr>
          <a:xfrm>
            <a:off x="1289209" y="1853993"/>
            <a:ext cx="9998937" cy="700956"/>
          </a:xfrm>
          <a:prstGeom prst="rect">
            <a:avLst/>
          </a:prstGeom>
          <a:noFill/>
        </p:spPr>
        <p:txBody>
          <a:bodyPr wrap="square" lIns="91440" tIns="45720" rIns="91440" bIns="45720" anchor="ctr">
            <a:noAutofit/>
          </a:bodyPr>
          <a:lstStyle/>
          <a:p>
            <a:r>
              <a:rPr lang="zh-CN" altLang="en-US" b="1" dirty="0"/>
              <a:t>光纤通信利用光脉冲在光纤中的传递来进行通信。由于可见光的频率非常高（约为</a:t>
            </a:r>
            <a:r>
              <a:rPr lang="en-US" altLang="zh-CN" b="1" dirty="0"/>
              <a:t>10</a:t>
            </a:r>
            <a:r>
              <a:rPr lang="en-US" altLang="zh-CN" b="1" baseline="30000" dirty="0"/>
              <a:t>8</a:t>
            </a:r>
            <a:r>
              <a:rPr lang="en-US" altLang="zh-CN" b="1" dirty="0"/>
              <a:t>MHz</a:t>
            </a:r>
            <a:r>
              <a:rPr lang="zh-CN" altLang="en-US" b="1" dirty="0"/>
              <a:t>量级），因此一个光纤通信系统的</a:t>
            </a:r>
            <a:r>
              <a:rPr lang="zh-CN" altLang="en-US" b="1" dirty="0">
                <a:solidFill>
                  <a:schemeClr val="accent1">
                    <a:lumMod val="75000"/>
                  </a:schemeClr>
                </a:solidFill>
              </a:rPr>
              <a:t>传输带宽远大于</a:t>
            </a:r>
            <a:r>
              <a:rPr lang="zh-CN" altLang="en-US" b="1" dirty="0"/>
              <a:t>目前其他各种传输媒体的带宽。</a:t>
            </a:r>
            <a:endParaRPr lang="en-US" altLang="zh-CN" b="1" dirty="0"/>
          </a:p>
        </p:txBody>
      </p:sp>
    </p:spTree>
    <p:custDataLst>
      <p:tags r:id="rId1"/>
    </p:custDataLst>
    <p:extLst>
      <p:ext uri="{BB962C8B-B14F-4D97-AF65-F5344CB8AC3E}">
        <p14:creationId xmlns:p14="http://schemas.microsoft.com/office/powerpoint/2010/main" val="3647757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p:cTn id="7" dur="500" fill="hold"/>
                                        <p:tgtEl>
                                          <p:spTgt spid="53"/>
                                        </p:tgtEl>
                                        <p:attrNameLst>
                                          <p:attrName>ppt_w</p:attrName>
                                        </p:attrNameLst>
                                      </p:cBhvr>
                                      <p:tavLst>
                                        <p:tav tm="0">
                                          <p:val>
                                            <p:fltVal val="0"/>
                                          </p:val>
                                        </p:tav>
                                        <p:tav tm="100000">
                                          <p:val>
                                            <p:strVal val="#ppt_w"/>
                                          </p:val>
                                        </p:tav>
                                      </p:tavLst>
                                    </p:anim>
                                    <p:anim calcmode="lin" valueType="num">
                                      <p:cBhvr>
                                        <p:cTn id="8" dur="500" fill="hold"/>
                                        <p:tgtEl>
                                          <p:spTgt spid="53"/>
                                        </p:tgtEl>
                                        <p:attrNameLst>
                                          <p:attrName>ppt_h</p:attrName>
                                        </p:attrNameLst>
                                      </p:cBhvr>
                                      <p:tavLst>
                                        <p:tav tm="0">
                                          <p:val>
                                            <p:fltVal val="0"/>
                                          </p:val>
                                        </p:tav>
                                        <p:tav tm="100000">
                                          <p:val>
                                            <p:strVal val="#ppt_h"/>
                                          </p:val>
                                        </p:tav>
                                      </p:tavLst>
                                    </p:anim>
                                    <p:anim calcmode="lin" valueType="num">
                                      <p:cBhvr>
                                        <p:cTn id="9" dur="500" fill="hold"/>
                                        <p:tgtEl>
                                          <p:spTgt spid="53"/>
                                        </p:tgtEl>
                                        <p:attrNameLst>
                                          <p:attrName>style.rotation</p:attrName>
                                        </p:attrNameLst>
                                      </p:cBhvr>
                                      <p:tavLst>
                                        <p:tav tm="0">
                                          <p:val>
                                            <p:fltVal val="360"/>
                                          </p:val>
                                        </p:tav>
                                        <p:tav tm="100000">
                                          <p:val>
                                            <p:fltVal val="0"/>
                                          </p:val>
                                        </p:tav>
                                      </p:tavLst>
                                    </p:anim>
                                    <p:animEffect transition="in" filter="fade">
                                      <p:cBhvr>
                                        <p:cTn id="10" dur="500"/>
                                        <p:tgtEl>
                                          <p:spTgt spid="53"/>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5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30"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800" decel="100000"/>
                                        <p:tgtEl>
                                          <p:spTgt spid="8"/>
                                        </p:tgtEl>
                                      </p:cBhvr>
                                    </p:animEffect>
                                    <p:anim calcmode="lin" valueType="num">
                                      <p:cBhvr>
                                        <p:cTn id="19" dur="800" decel="100000" fill="hold"/>
                                        <p:tgtEl>
                                          <p:spTgt spid="8"/>
                                        </p:tgtEl>
                                        <p:attrNameLst>
                                          <p:attrName>style.rotation</p:attrName>
                                        </p:attrNameLst>
                                      </p:cBhvr>
                                      <p:tavLst>
                                        <p:tav tm="0">
                                          <p:val>
                                            <p:fltVal val="-90"/>
                                          </p:val>
                                        </p:tav>
                                        <p:tav tm="100000">
                                          <p:val>
                                            <p:fltVal val="0"/>
                                          </p:val>
                                        </p:tav>
                                      </p:tavLst>
                                    </p:anim>
                                    <p:anim calcmode="lin" valueType="num">
                                      <p:cBhvr>
                                        <p:cTn id="20" dur="800" decel="100000" fill="hold"/>
                                        <p:tgtEl>
                                          <p:spTgt spid="8"/>
                                        </p:tgtEl>
                                        <p:attrNameLst>
                                          <p:attrName>ppt_x</p:attrName>
                                        </p:attrNameLst>
                                      </p:cBhvr>
                                      <p:tavLst>
                                        <p:tav tm="0">
                                          <p:val>
                                            <p:strVal val="#ppt_x+0.4"/>
                                          </p:val>
                                        </p:tav>
                                        <p:tav tm="100000">
                                          <p:val>
                                            <p:strVal val="#ppt_x-0.05"/>
                                          </p:val>
                                        </p:tav>
                                      </p:tavLst>
                                    </p:anim>
                                    <p:anim calcmode="lin" valueType="num">
                                      <p:cBhvr>
                                        <p:cTn id="21" dur="800" decel="100000" fill="hold"/>
                                        <p:tgtEl>
                                          <p:spTgt spid="8"/>
                                        </p:tgtEl>
                                        <p:attrNameLst>
                                          <p:attrName>ppt_y</p:attrName>
                                        </p:attrNameLst>
                                      </p:cBhvr>
                                      <p:tavLst>
                                        <p:tav tm="0">
                                          <p:val>
                                            <p:strVal val="#ppt_y-0.4"/>
                                          </p:val>
                                        </p:tav>
                                        <p:tav tm="100000">
                                          <p:val>
                                            <p:strVal val="#ppt_y+0.1"/>
                                          </p:val>
                                        </p:tav>
                                      </p:tavLst>
                                    </p:anim>
                                    <p:anim calcmode="lin" valueType="num">
                                      <p:cBhvr>
                                        <p:cTn id="22"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23"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grpSp>
        <p:nvGrpSpPr>
          <p:cNvPr id="5" name="组合 4">
            <a:extLst>
              <a:ext uri="{FF2B5EF4-FFF2-40B4-BE49-F238E27FC236}">
                <a16:creationId xmlns:a16="http://schemas.microsoft.com/office/drawing/2014/main" id="{3582BE25-65E0-43B4-A275-8B3464E461E6}"/>
              </a:ext>
            </a:extLst>
          </p:cNvPr>
          <p:cNvGrpSpPr/>
          <p:nvPr/>
        </p:nvGrpSpPr>
        <p:grpSpPr>
          <a:xfrm>
            <a:off x="800008" y="3108331"/>
            <a:ext cx="2396079" cy="1601815"/>
            <a:chOff x="800008" y="3108331"/>
            <a:chExt cx="2396079" cy="1601815"/>
          </a:xfrm>
        </p:grpSpPr>
        <p:sp>
          <p:nvSpPr>
            <p:cNvPr id="50" name="流程图: 直接访问存储器 49">
              <a:extLst>
                <a:ext uri="{FF2B5EF4-FFF2-40B4-BE49-F238E27FC236}">
                  <a16:creationId xmlns:a16="http://schemas.microsoft.com/office/drawing/2014/main" id="{47632271-1B4D-4CD5-A90B-D8E8AFFD755B}"/>
                </a:ext>
              </a:extLst>
            </p:cNvPr>
            <p:cNvSpPr/>
            <p:nvPr/>
          </p:nvSpPr>
          <p:spPr>
            <a:xfrm>
              <a:off x="800008" y="3108331"/>
              <a:ext cx="2073430" cy="1601815"/>
            </a:xfrm>
            <a:prstGeom prst="flowChartMagneticDrum">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51" name="流程图: 直接访问存储器 50">
              <a:extLst>
                <a:ext uri="{FF2B5EF4-FFF2-40B4-BE49-F238E27FC236}">
                  <a16:creationId xmlns:a16="http://schemas.microsoft.com/office/drawing/2014/main" id="{B2D52D0D-7BC0-4376-B277-967980D5751E}"/>
                </a:ext>
              </a:extLst>
            </p:cNvPr>
            <p:cNvSpPr/>
            <p:nvPr/>
          </p:nvSpPr>
          <p:spPr>
            <a:xfrm>
              <a:off x="2351970" y="3516821"/>
              <a:ext cx="844117" cy="784834"/>
            </a:xfrm>
            <a:prstGeom prst="flowChartMagneticDrum">
              <a:avLst/>
            </a:prstGeom>
            <a:solidFill>
              <a:schemeClr val="bg1">
                <a:lumMod val="95000"/>
              </a:schemeClr>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grpSp>
        <p:nvGrpSpPr>
          <p:cNvPr id="2" name="组合 1">
            <a:extLst>
              <a:ext uri="{FF2B5EF4-FFF2-40B4-BE49-F238E27FC236}">
                <a16:creationId xmlns:a16="http://schemas.microsoft.com/office/drawing/2014/main" id="{481A1E81-6D2D-47D1-A309-14DDAA8F0AF5}"/>
              </a:ext>
            </a:extLst>
          </p:cNvPr>
          <p:cNvGrpSpPr/>
          <p:nvPr/>
        </p:nvGrpSpPr>
        <p:grpSpPr>
          <a:xfrm>
            <a:off x="1483561" y="2254237"/>
            <a:ext cx="650880" cy="803629"/>
            <a:chOff x="1483561" y="2254237"/>
            <a:chExt cx="650880" cy="803629"/>
          </a:xfrm>
        </p:grpSpPr>
        <p:sp>
          <p:nvSpPr>
            <p:cNvPr id="49" name="文本框 48">
              <a:extLst>
                <a:ext uri="{FF2B5EF4-FFF2-40B4-BE49-F238E27FC236}">
                  <a16:creationId xmlns:a16="http://schemas.microsoft.com/office/drawing/2014/main" id="{04D40CD2-0238-4918-99DE-9782C445F470}"/>
                </a:ext>
              </a:extLst>
            </p:cNvPr>
            <p:cNvSpPr txBox="1"/>
            <p:nvPr/>
          </p:nvSpPr>
          <p:spPr>
            <a:xfrm>
              <a:off x="1483561" y="2254237"/>
              <a:ext cx="650880" cy="369332"/>
            </a:xfrm>
            <a:prstGeom prst="rect">
              <a:avLst/>
            </a:prstGeom>
            <a:solidFill>
              <a:schemeClr val="bg1"/>
            </a:solidFill>
          </p:spPr>
          <p:txBody>
            <a:bodyPr wrap="square" rtlCol="0">
              <a:spAutoFit/>
            </a:bodyPr>
            <a:lstStyle/>
            <a:p>
              <a:pPr algn="ctr"/>
              <a:r>
                <a:rPr lang="zh-CN" altLang="en-US" b="1" dirty="0">
                  <a:latin typeface="+mn-ea"/>
                </a:rPr>
                <a:t>包层</a:t>
              </a:r>
            </a:p>
          </p:txBody>
        </p:sp>
        <p:cxnSp>
          <p:nvCxnSpPr>
            <p:cNvPr id="53" name="直接箭头连接符 52">
              <a:extLst>
                <a:ext uri="{FF2B5EF4-FFF2-40B4-BE49-F238E27FC236}">
                  <a16:creationId xmlns:a16="http://schemas.microsoft.com/office/drawing/2014/main" id="{FC9A655F-74CF-43E2-A0BE-B8E91D843BE3}"/>
                </a:ext>
              </a:extLst>
            </p:cNvPr>
            <p:cNvCxnSpPr>
              <a:cxnSpLocks/>
              <a:stCxn id="49" idx="2"/>
            </p:cNvCxnSpPr>
            <p:nvPr/>
          </p:nvCxnSpPr>
          <p:spPr>
            <a:xfrm>
              <a:off x="1809001" y="2623569"/>
              <a:ext cx="0" cy="434297"/>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5DE46B4C-662B-4118-9A2D-4E7BCB35B801}"/>
              </a:ext>
            </a:extLst>
          </p:cNvPr>
          <p:cNvGrpSpPr/>
          <p:nvPr/>
        </p:nvGrpSpPr>
        <p:grpSpPr>
          <a:xfrm>
            <a:off x="2526396" y="4359762"/>
            <a:ext cx="873920" cy="856486"/>
            <a:chOff x="2526396" y="4359762"/>
            <a:chExt cx="873920" cy="856486"/>
          </a:xfrm>
        </p:grpSpPr>
        <p:sp>
          <p:nvSpPr>
            <p:cNvPr id="52" name="文本框 51">
              <a:extLst>
                <a:ext uri="{FF2B5EF4-FFF2-40B4-BE49-F238E27FC236}">
                  <a16:creationId xmlns:a16="http://schemas.microsoft.com/office/drawing/2014/main" id="{4C464764-8612-4DB1-B720-B7A6D2232C4B}"/>
                </a:ext>
              </a:extLst>
            </p:cNvPr>
            <p:cNvSpPr txBox="1"/>
            <p:nvPr/>
          </p:nvSpPr>
          <p:spPr>
            <a:xfrm>
              <a:off x="2526396" y="4846916"/>
              <a:ext cx="873920" cy="369332"/>
            </a:xfrm>
            <a:prstGeom prst="rect">
              <a:avLst/>
            </a:prstGeom>
            <a:solidFill>
              <a:schemeClr val="bg1"/>
            </a:solidFill>
          </p:spPr>
          <p:txBody>
            <a:bodyPr wrap="square" rtlCol="0">
              <a:spAutoFit/>
            </a:bodyPr>
            <a:lstStyle/>
            <a:p>
              <a:pPr algn="ctr"/>
              <a:r>
                <a:rPr lang="zh-CN" altLang="en-US" b="1" dirty="0">
                  <a:latin typeface="+mn-ea"/>
                </a:rPr>
                <a:t>纤芯</a:t>
              </a:r>
            </a:p>
          </p:txBody>
        </p:sp>
        <p:cxnSp>
          <p:nvCxnSpPr>
            <p:cNvPr id="54" name="直接箭头连接符 53">
              <a:extLst>
                <a:ext uri="{FF2B5EF4-FFF2-40B4-BE49-F238E27FC236}">
                  <a16:creationId xmlns:a16="http://schemas.microsoft.com/office/drawing/2014/main" id="{62712DD7-C1C9-49F3-8B52-2D03B90547C9}"/>
                </a:ext>
              </a:extLst>
            </p:cNvPr>
            <p:cNvCxnSpPr/>
            <p:nvPr/>
          </p:nvCxnSpPr>
          <p:spPr>
            <a:xfrm flipV="1">
              <a:off x="2963356" y="4359762"/>
              <a:ext cx="0" cy="469784"/>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95" name="组合 94">
            <a:extLst>
              <a:ext uri="{FF2B5EF4-FFF2-40B4-BE49-F238E27FC236}">
                <a16:creationId xmlns:a16="http://schemas.microsoft.com/office/drawing/2014/main" id="{6BA8253F-874F-4390-B2DF-110798EC8AB8}"/>
              </a:ext>
            </a:extLst>
          </p:cNvPr>
          <p:cNvGrpSpPr/>
          <p:nvPr/>
        </p:nvGrpSpPr>
        <p:grpSpPr>
          <a:xfrm>
            <a:off x="3100684" y="3516821"/>
            <a:ext cx="2373062" cy="791580"/>
            <a:chOff x="3100684" y="3516821"/>
            <a:chExt cx="2373062" cy="791580"/>
          </a:xfrm>
        </p:grpSpPr>
        <p:sp>
          <p:nvSpPr>
            <p:cNvPr id="82" name="文本框 81">
              <a:extLst>
                <a:ext uri="{FF2B5EF4-FFF2-40B4-BE49-F238E27FC236}">
                  <a16:creationId xmlns:a16="http://schemas.microsoft.com/office/drawing/2014/main" id="{B5125A90-EED8-47A3-9C33-66F9A40AB5F5}"/>
                </a:ext>
              </a:extLst>
            </p:cNvPr>
            <p:cNvSpPr txBox="1"/>
            <p:nvPr/>
          </p:nvSpPr>
          <p:spPr>
            <a:xfrm>
              <a:off x="3400316" y="3586073"/>
              <a:ext cx="2073430" cy="646331"/>
            </a:xfrm>
            <a:prstGeom prst="rect">
              <a:avLst/>
            </a:prstGeom>
            <a:noFill/>
          </p:spPr>
          <p:txBody>
            <a:bodyPr wrap="square" rtlCol="0">
              <a:spAutoFit/>
            </a:bodyPr>
            <a:lstStyle/>
            <a:p>
              <a:pPr algn="ctr"/>
              <a:r>
                <a:rPr lang="en-US" altLang="zh-CN" b="1" dirty="0">
                  <a:latin typeface="+mn-ea"/>
                </a:rPr>
                <a:t>8~100</a:t>
              </a:r>
              <a:r>
                <a:rPr lang="el-GR" altLang="zh-CN" b="1" dirty="0">
                  <a:latin typeface="+mn-ea"/>
                </a:rPr>
                <a:t>μ</a:t>
              </a:r>
              <a:r>
                <a:rPr lang="en-US" altLang="zh-CN" b="1" dirty="0">
                  <a:latin typeface="+mn-ea"/>
                </a:rPr>
                <a:t>m</a:t>
              </a:r>
            </a:p>
            <a:p>
              <a:pPr algn="ctr"/>
              <a:r>
                <a:rPr lang="zh-CN" altLang="en-US" b="1" dirty="0">
                  <a:latin typeface="+mn-ea"/>
                </a:rPr>
                <a:t>（</a:t>
              </a:r>
              <a:r>
                <a:rPr lang="en-US" altLang="zh-CN" b="1" dirty="0">
                  <a:latin typeface="+mn-ea"/>
                </a:rPr>
                <a:t>1</a:t>
              </a:r>
              <a:r>
                <a:rPr lang="el-GR" altLang="zh-CN" b="1" dirty="0">
                  <a:latin typeface="+mn-ea"/>
                </a:rPr>
                <a:t> μ</a:t>
              </a:r>
              <a:r>
                <a:rPr lang="en-US" altLang="zh-CN" b="1" dirty="0">
                  <a:latin typeface="+mn-ea"/>
                </a:rPr>
                <a:t>m =10</a:t>
              </a:r>
              <a:r>
                <a:rPr lang="en-US" altLang="zh-CN" b="1" baseline="30000" dirty="0">
                  <a:latin typeface="+mn-ea"/>
                </a:rPr>
                <a:t>-6</a:t>
              </a:r>
              <a:r>
                <a:rPr lang="en-US" altLang="zh-CN" b="1" dirty="0">
                  <a:latin typeface="+mn-ea"/>
                </a:rPr>
                <a:t>m</a:t>
              </a:r>
              <a:r>
                <a:rPr lang="zh-CN" altLang="en-US" b="1" dirty="0">
                  <a:latin typeface="+mn-ea"/>
                </a:rPr>
                <a:t>）</a:t>
              </a:r>
            </a:p>
          </p:txBody>
        </p:sp>
        <p:cxnSp>
          <p:nvCxnSpPr>
            <p:cNvPr id="10" name="直接连接符 9">
              <a:extLst>
                <a:ext uri="{FF2B5EF4-FFF2-40B4-BE49-F238E27FC236}">
                  <a16:creationId xmlns:a16="http://schemas.microsoft.com/office/drawing/2014/main" id="{8DE8A12E-91AC-4CB6-B21C-0023CED0A56B}"/>
                </a:ext>
              </a:extLst>
            </p:cNvPr>
            <p:cNvCxnSpPr>
              <a:cxnSpLocks/>
            </p:cNvCxnSpPr>
            <p:nvPr/>
          </p:nvCxnSpPr>
          <p:spPr>
            <a:xfrm>
              <a:off x="3100684" y="3516821"/>
              <a:ext cx="8686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4131205C-9193-479B-82DA-FBD1AE689C1D}"/>
                </a:ext>
              </a:extLst>
            </p:cNvPr>
            <p:cNvCxnSpPr>
              <a:cxnSpLocks/>
            </p:cNvCxnSpPr>
            <p:nvPr/>
          </p:nvCxnSpPr>
          <p:spPr>
            <a:xfrm>
              <a:off x="3100684" y="4308401"/>
              <a:ext cx="8686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箭头连接符 86">
              <a:extLst>
                <a:ext uri="{FF2B5EF4-FFF2-40B4-BE49-F238E27FC236}">
                  <a16:creationId xmlns:a16="http://schemas.microsoft.com/office/drawing/2014/main" id="{40875153-5671-4A1D-A5FA-0895EDE45608}"/>
                </a:ext>
              </a:extLst>
            </p:cNvPr>
            <p:cNvCxnSpPr/>
            <p:nvPr/>
          </p:nvCxnSpPr>
          <p:spPr>
            <a:xfrm>
              <a:off x="3535005" y="3516821"/>
              <a:ext cx="0" cy="784834"/>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96" name="组合 95">
            <a:extLst>
              <a:ext uri="{FF2B5EF4-FFF2-40B4-BE49-F238E27FC236}">
                <a16:creationId xmlns:a16="http://schemas.microsoft.com/office/drawing/2014/main" id="{4BCB8A36-87AF-4C28-A2A8-700D54FF196F}"/>
              </a:ext>
            </a:extLst>
          </p:cNvPr>
          <p:cNvGrpSpPr/>
          <p:nvPr/>
        </p:nvGrpSpPr>
        <p:grpSpPr>
          <a:xfrm>
            <a:off x="2621727" y="3099170"/>
            <a:ext cx="4917780" cy="1610976"/>
            <a:chOff x="2621727" y="3099170"/>
            <a:chExt cx="4917780" cy="1610976"/>
          </a:xfrm>
        </p:grpSpPr>
        <p:cxnSp>
          <p:nvCxnSpPr>
            <p:cNvPr id="88" name="直接连接符 87">
              <a:extLst>
                <a:ext uri="{FF2B5EF4-FFF2-40B4-BE49-F238E27FC236}">
                  <a16:creationId xmlns:a16="http://schemas.microsoft.com/office/drawing/2014/main" id="{137F1CE0-1849-4014-BA5D-192F69851F1D}"/>
                </a:ext>
              </a:extLst>
            </p:cNvPr>
            <p:cNvCxnSpPr>
              <a:cxnSpLocks/>
            </p:cNvCxnSpPr>
            <p:nvPr/>
          </p:nvCxnSpPr>
          <p:spPr>
            <a:xfrm>
              <a:off x="2621727" y="3099170"/>
              <a:ext cx="368697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0ABACC34-423D-4950-8B36-3900334FDDFA}"/>
                </a:ext>
              </a:extLst>
            </p:cNvPr>
            <p:cNvCxnSpPr>
              <a:cxnSpLocks/>
            </p:cNvCxnSpPr>
            <p:nvPr/>
          </p:nvCxnSpPr>
          <p:spPr>
            <a:xfrm>
              <a:off x="2621727" y="4710146"/>
              <a:ext cx="368697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接箭头连接符 90">
              <a:extLst>
                <a:ext uri="{FF2B5EF4-FFF2-40B4-BE49-F238E27FC236}">
                  <a16:creationId xmlns:a16="http://schemas.microsoft.com/office/drawing/2014/main" id="{9AF72A16-1BF3-4FC5-AE99-A1AA29A39AA8}"/>
                </a:ext>
              </a:extLst>
            </p:cNvPr>
            <p:cNvCxnSpPr>
              <a:cxnSpLocks/>
            </p:cNvCxnSpPr>
            <p:nvPr/>
          </p:nvCxnSpPr>
          <p:spPr>
            <a:xfrm>
              <a:off x="5827933" y="3099170"/>
              <a:ext cx="0" cy="1610976"/>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12607F17-8861-48BF-8322-B074274E6A64}"/>
                </a:ext>
              </a:extLst>
            </p:cNvPr>
            <p:cNvSpPr txBox="1"/>
            <p:nvPr/>
          </p:nvSpPr>
          <p:spPr>
            <a:xfrm>
              <a:off x="5812664" y="3709077"/>
              <a:ext cx="1726843" cy="369332"/>
            </a:xfrm>
            <a:prstGeom prst="rect">
              <a:avLst/>
            </a:prstGeom>
            <a:noFill/>
          </p:spPr>
          <p:txBody>
            <a:bodyPr wrap="square" rtlCol="0">
              <a:spAutoFit/>
            </a:bodyPr>
            <a:lstStyle/>
            <a:p>
              <a:pPr algn="ctr"/>
              <a:r>
                <a:rPr lang="zh-CN" altLang="en-US" b="1" dirty="0">
                  <a:latin typeface="+mn-ea"/>
                </a:rPr>
                <a:t>不超过</a:t>
              </a:r>
              <a:r>
                <a:rPr lang="en-US" altLang="zh-CN" b="1" dirty="0">
                  <a:latin typeface="+mn-ea"/>
                </a:rPr>
                <a:t>125</a:t>
              </a:r>
              <a:r>
                <a:rPr lang="el-GR" altLang="zh-CN" b="1" dirty="0">
                  <a:latin typeface="+mn-ea"/>
                </a:rPr>
                <a:t>μ</a:t>
              </a:r>
              <a:r>
                <a:rPr lang="en-US" altLang="zh-CN" b="1" dirty="0">
                  <a:latin typeface="+mn-ea"/>
                </a:rPr>
                <a:t>m</a:t>
              </a:r>
            </a:p>
          </p:txBody>
        </p:sp>
      </p:grpSp>
    </p:spTree>
    <p:custDataLst>
      <p:tags r:id="rId1"/>
    </p:custDataLst>
    <p:extLst>
      <p:ext uri="{BB962C8B-B14F-4D97-AF65-F5344CB8AC3E}">
        <p14:creationId xmlns:p14="http://schemas.microsoft.com/office/powerpoint/2010/main" val="98892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5"/>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1000"/>
                                        <p:tgtEl>
                                          <p:spTgt spid="2"/>
                                        </p:tgtEl>
                                      </p:cBhvr>
                                    </p:animEffect>
                                    <p:anim calcmode="lin" valueType="num">
                                      <p:cBhvr>
                                        <p:cTn id="16" dur="1000" fill="hold"/>
                                        <p:tgtEl>
                                          <p:spTgt spid="2"/>
                                        </p:tgtEl>
                                        <p:attrNameLst>
                                          <p:attrName>ppt_x</p:attrName>
                                        </p:attrNameLst>
                                      </p:cBhvr>
                                      <p:tavLst>
                                        <p:tav tm="0">
                                          <p:val>
                                            <p:strVal val="#ppt_x"/>
                                          </p:val>
                                        </p:tav>
                                        <p:tav tm="100000">
                                          <p:val>
                                            <p:strVal val="#ppt_x"/>
                                          </p:val>
                                        </p:tav>
                                      </p:tavLst>
                                    </p:anim>
                                    <p:anim calcmode="lin" valueType="num">
                                      <p:cBhvr>
                                        <p:cTn id="17" dur="1000" fill="hold"/>
                                        <p:tgtEl>
                                          <p:spTgt spid="2"/>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1000"/>
                                        <p:tgtEl>
                                          <p:spTgt spid="3"/>
                                        </p:tgtEl>
                                      </p:cBhvr>
                                    </p:animEffect>
                                    <p:anim calcmode="lin" valueType="num">
                                      <p:cBhvr>
                                        <p:cTn id="21" dur="1000" fill="hold"/>
                                        <p:tgtEl>
                                          <p:spTgt spid="3"/>
                                        </p:tgtEl>
                                        <p:attrNameLst>
                                          <p:attrName>ppt_x</p:attrName>
                                        </p:attrNameLst>
                                      </p:cBhvr>
                                      <p:tavLst>
                                        <p:tav tm="0">
                                          <p:val>
                                            <p:strVal val="#ppt_x"/>
                                          </p:val>
                                        </p:tav>
                                        <p:tav tm="100000">
                                          <p:val>
                                            <p:strVal val="#ppt_x"/>
                                          </p:val>
                                        </p:tav>
                                      </p:tavLst>
                                    </p:anim>
                                    <p:anim calcmode="lin" valueType="num">
                                      <p:cBhvr>
                                        <p:cTn id="22"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95"/>
                                        </p:tgtEl>
                                        <p:attrNameLst>
                                          <p:attrName>style.visibility</p:attrName>
                                        </p:attrNameLst>
                                      </p:cBhvr>
                                      <p:to>
                                        <p:strVal val="visible"/>
                                      </p:to>
                                    </p:set>
                                    <p:animEffect transition="in" filter="wipe(left)">
                                      <p:cBhvr>
                                        <p:cTn id="27" dur="500"/>
                                        <p:tgtEl>
                                          <p:spTgt spid="9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96"/>
                                        </p:tgtEl>
                                        <p:attrNameLst>
                                          <p:attrName>style.visibility</p:attrName>
                                        </p:attrNameLst>
                                      </p:cBhvr>
                                      <p:to>
                                        <p:strVal val="visible"/>
                                      </p:to>
                                    </p:set>
                                    <p:animEffect transition="in" filter="wipe(left)">
                                      <p:cBhvr>
                                        <p:cTn id="32"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50" name="流程图: 直接访问存储器 49">
            <a:extLst>
              <a:ext uri="{FF2B5EF4-FFF2-40B4-BE49-F238E27FC236}">
                <a16:creationId xmlns:a16="http://schemas.microsoft.com/office/drawing/2014/main" id="{47632271-1B4D-4CD5-A90B-D8E8AFFD755B}"/>
              </a:ext>
            </a:extLst>
          </p:cNvPr>
          <p:cNvSpPr/>
          <p:nvPr/>
        </p:nvSpPr>
        <p:spPr>
          <a:xfrm>
            <a:off x="800008" y="3108331"/>
            <a:ext cx="2073430" cy="1601815"/>
          </a:xfrm>
          <a:prstGeom prst="flowChartMagneticDrum">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51" name="流程图: 直接访问存储器 50">
            <a:extLst>
              <a:ext uri="{FF2B5EF4-FFF2-40B4-BE49-F238E27FC236}">
                <a16:creationId xmlns:a16="http://schemas.microsoft.com/office/drawing/2014/main" id="{B2D52D0D-7BC0-4376-B277-967980D5751E}"/>
              </a:ext>
            </a:extLst>
          </p:cNvPr>
          <p:cNvSpPr/>
          <p:nvPr/>
        </p:nvSpPr>
        <p:spPr>
          <a:xfrm>
            <a:off x="2351970" y="3516821"/>
            <a:ext cx="844117" cy="784834"/>
          </a:xfrm>
          <a:prstGeom prst="flowChartMagneticDrum">
            <a:avLst/>
          </a:prstGeom>
          <a:solidFill>
            <a:schemeClr val="bg1">
              <a:lumMod val="95000"/>
            </a:schemeClr>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nvGrpSpPr>
          <p:cNvPr id="2" name="组合 1">
            <a:extLst>
              <a:ext uri="{FF2B5EF4-FFF2-40B4-BE49-F238E27FC236}">
                <a16:creationId xmlns:a16="http://schemas.microsoft.com/office/drawing/2014/main" id="{481A1E81-6D2D-47D1-A309-14DDAA8F0AF5}"/>
              </a:ext>
            </a:extLst>
          </p:cNvPr>
          <p:cNvGrpSpPr/>
          <p:nvPr/>
        </p:nvGrpSpPr>
        <p:grpSpPr>
          <a:xfrm>
            <a:off x="1483561" y="2254237"/>
            <a:ext cx="650880" cy="803629"/>
            <a:chOff x="1483561" y="2254237"/>
            <a:chExt cx="650880" cy="803629"/>
          </a:xfrm>
        </p:grpSpPr>
        <p:sp>
          <p:nvSpPr>
            <p:cNvPr id="49" name="文本框 48">
              <a:extLst>
                <a:ext uri="{FF2B5EF4-FFF2-40B4-BE49-F238E27FC236}">
                  <a16:creationId xmlns:a16="http://schemas.microsoft.com/office/drawing/2014/main" id="{04D40CD2-0238-4918-99DE-9782C445F470}"/>
                </a:ext>
              </a:extLst>
            </p:cNvPr>
            <p:cNvSpPr txBox="1"/>
            <p:nvPr/>
          </p:nvSpPr>
          <p:spPr>
            <a:xfrm>
              <a:off x="1483561" y="2254237"/>
              <a:ext cx="650880" cy="369332"/>
            </a:xfrm>
            <a:prstGeom prst="rect">
              <a:avLst/>
            </a:prstGeom>
            <a:solidFill>
              <a:schemeClr val="bg1"/>
            </a:solidFill>
          </p:spPr>
          <p:txBody>
            <a:bodyPr wrap="square" rtlCol="0">
              <a:spAutoFit/>
            </a:bodyPr>
            <a:lstStyle/>
            <a:p>
              <a:pPr algn="ctr"/>
              <a:r>
                <a:rPr lang="zh-CN" altLang="en-US" b="1" dirty="0">
                  <a:latin typeface="+mn-ea"/>
                </a:rPr>
                <a:t>包层</a:t>
              </a:r>
            </a:p>
          </p:txBody>
        </p:sp>
        <p:cxnSp>
          <p:nvCxnSpPr>
            <p:cNvPr id="53" name="直接箭头连接符 52">
              <a:extLst>
                <a:ext uri="{FF2B5EF4-FFF2-40B4-BE49-F238E27FC236}">
                  <a16:creationId xmlns:a16="http://schemas.microsoft.com/office/drawing/2014/main" id="{FC9A655F-74CF-43E2-A0BE-B8E91D843BE3}"/>
                </a:ext>
              </a:extLst>
            </p:cNvPr>
            <p:cNvCxnSpPr>
              <a:cxnSpLocks/>
              <a:stCxn id="49" idx="2"/>
            </p:cNvCxnSpPr>
            <p:nvPr/>
          </p:nvCxnSpPr>
          <p:spPr>
            <a:xfrm>
              <a:off x="1809001" y="2623569"/>
              <a:ext cx="0" cy="434297"/>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5DE46B4C-662B-4118-9A2D-4E7BCB35B801}"/>
              </a:ext>
            </a:extLst>
          </p:cNvPr>
          <p:cNvGrpSpPr/>
          <p:nvPr/>
        </p:nvGrpSpPr>
        <p:grpSpPr>
          <a:xfrm>
            <a:off x="2526396" y="4359762"/>
            <a:ext cx="873920" cy="856486"/>
            <a:chOff x="2526396" y="4359762"/>
            <a:chExt cx="873920" cy="856486"/>
          </a:xfrm>
        </p:grpSpPr>
        <p:sp>
          <p:nvSpPr>
            <p:cNvPr id="52" name="文本框 51">
              <a:extLst>
                <a:ext uri="{FF2B5EF4-FFF2-40B4-BE49-F238E27FC236}">
                  <a16:creationId xmlns:a16="http://schemas.microsoft.com/office/drawing/2014/main" id="{4C464764-8612-4DB1-B720-B7A6D2232C4B}"/>
                </a:ext>
              </a:extLst>
            </p:cNvPr>
            <p:cNvSpPr txBox="1"/>
            <p:nvPr/>
          </p:nvSpPr>
          <p:spPr>
            <a:xfrm>
              <a:off x="2526396" y="4846916"/>
              <a:ext cx="873920" cy="369332"/>
            </a:xfrm>
            <a:prstGeom prst="rect">
              <a:avLst/>
            </a:prstGeom>
            <a:solidFill>
              <a:schemeClr val="bg1"/>
            </a:solidFill>
          </p:spPr>
          <p:txBody>
            <a:bodyPr wrap="square" rtlCol="0">
              <a:spAutoFit/>
            </a:bodyPr>
            <a:lstStyle/>
            <a:p>
              <a:pPr algn="ctr"/>
              <a:r>
                <a:rPr lang="zh-CN" altLang="en-US" b="1" dirty="0">
                  <a:latin typeface="+mn-ea"/>
                </a:rPr>
                <a:t>纤芯</a:t>
              </a:r>
            </a:p>
          </p:txBody>
        </p:sp>
        <p:cxnSp>
          <p:nvCxnSpPr>
            <p:cNvPr id="54" name="直接箭头连接符 53">
              <a:extLst>
                <a:ext uri="{FF2B5EF4-FFF2-40B4-BE49-F238E27FC236}">
                  <a16:creationId xmlns:a16="http://schemas.microsoft.com/office/drawing/2014/main" id="{62712DD7-C1C9-49F3-8B52-2D03B90547C9}"/>
                </a:ext>
              </a:extLst>
            </p:cNvPr>
            <p:cNvCxnSpPr/>
            <p:nvPr/>
          </p:nvCxnSpPr>
          <p:spPr>
            <a:xfrm flipV="1">
              <a:off x="2963356" y="4359762"/>
              <a:ext cx="0" cy="469784"/>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4" name="组合 3">
            <a:extLst>
              <a:ext uri="{FF2B5EF4-FFF2-40B4-BE49-F238E27FC236}">
                <a16:creationId xmlns:a16="http://schemas.microsoft.com/office/drawing/2014/main" id="{CAC828DB-1C36-48AD-A863-539FDF8D2422}"/>
              </a:ext>
            </a:extLst>
          </p:cNvPr>
          <p:cNvGrpSpPr/>
          <p:nvPr/>
        </p:nvGrpSpPr>
        <p:grpSpPr>
          <a:xfrm>
            <a:off x="3631971" y="3108330"/>
            <a:ext cx="3869344" cy="1601816"/>
            <a:chOff x="3631971" y="3108330"/>
            <a:chExt cx="3869344" cy="1601816"/>
          </a:xfrm>
        </p:grpSpPr>
        <p:sp>
          <p:nvSpPr>
            <p:cNvPr id="55" name="矩形: 圆角 54">
              <a:extLst>
                <a:ext uri="{FF2B5EF4-FFF2-40B4-BE49-F238E27FC236}">
                  <a16:creationId xmlns:a16="http://schemas.microsoft.com/office/drawing/2014/main" id="{0D0901A8-0C19-4B22-BBF6-7BBD2544323A}"/>
                </a:ext>
              </a:extLst>
            </p:cNvPr>
            <p:cNvSpPr/>
            <p:nvPr/>
          </p:nvSpPr>
          <p:spPr>
            <a:xfrm>
              <a:off x="3631971" y="3108330"/>
              <a:ext cx="3869343" cy="369332"/>
            </a:xfrm>
            <a:prstGeom prst="roundRect">
              <a:avLst>
                <a:gd name="adj" fmla="val 32051"/>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56" name="矩形: 圆角 55">
              <a:extLst>
                <a:ext uri="{FF2B5EF4-FFF2-40B4-BE49-F238E27FC236}">
                  <a16:creationId xmlns:a16="http://schemas.microsoft.com/office/drawing/2014/main" id="{CC02ADFD-DC4D-47C5-9B88-94C96C6EDAD4}"/>
                </a:ext>
              </a:extLst>
            </p:cNvPr>
            <p:cNvSpPr/>
            <p:nvPr/>
          </p:nvSpPr>
          <p:spPr>
            <a:xfrm>
              <a:off x="3631971" y="3477662"/>
              <a:ext cx="3869343" cy="863152"/>
            </a:xfrm>
            <a:prstGeom prst="roundRect">
              <a:avLst>
                <a:gd name="adj" fmla="val 32051"/>
              </a:avLst>
            </a:prstGeom>
            <a:solidFill>
              <a:schemeClr val="bg1">
                <a:lumMod val="95000"/>
              </a:schemeClr>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57" name="矩形: 圆角 56">
              <a:extLst>
                <a:ext uri="{FF2B5EF4-FFF2-40B4-BE49-F238E27FC236}">
                  <a16:creationId xmlns:a16="http://schemas.microsoft.com/office/drawing/2014/main" id="{36E6FDE1-9CBE-4750-AD2A-4DF3653E2FDF}"/>
                </a:ext>
              </a:extLst>
            </p:cNvPr>
            <p:cNvSpPr/>
            <p:nvPr/>
          </p:nvSpPr>
          <p:spPr>
            <a:xfrm>
              <a:off x="3631972" y="4340814"/>
              <a:ext cx="3869343" cy="369332"/>
            </a:xfrm>
            <a:prstGeom prst="roundRect">
              <a:avLst>
                <a:gd name="adj" fmla="val 32051"/>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cxnSp>
        <p:nvCxnSpPr>
          <p:cNvPr id="58" name="直接连接符 57">
            <a:extLst>
              <a:ext uri="{FF2B5EF4-FFF2-40B4-BE49-F238E27FC236}">
                <a16:creationId xmlns:a16="http://schemas.microsoft.com/office/drawing/2014/main" id="{A06145F7-B23A-49D9-A797-D0D864F3C840}"/>
              </a:ext>
            </a:extLst>
          </p:cNvPr>
          <p:cNvCxnSpPr>
            <a:cxnSpLocks/>
          </p:cNvCxnSpPr>
          <p:nvPr/>
        </p:nvCxnSpPr>
        <p:spPr>
          <a:xfrm>
            <a:off x="4199527" y="2676119"/>
            <a:ext cx="0" cy="166469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nvGrpSpPr>
          <p:cNvPr id="8" name="组合 7">
            <a:extLst>
              <a:ext uri="{FF2B5EF4-FFF2-40B4-BE49-F238E27FC236}">
                <a16:creationId xmlns:a16="http://schemas.microsoft.com/office/drawing/2014/main" id="{AAF12F5F-1765-415C-8573-DAE0124329ED}"/>
              </a:ext>
            </a:extLst>
          </p:cNvPr>
          <p:cNvGrpSpPr/>
          <p:nvPr/>
        </p:nvGrpSpPr>
        <p:grpSpPr>
          <a:xfrm>
            <a:off x="3840900" y="3196657"/>
            <a:ext cx="794511" cy="961697"/>
            <a:chOff x="3840900" y="3196657"/>
            <a:chExt cx="794511" cy="961697"/>
          </a:xfrm>
        </p:grpSpPr>
        <p:cxnSp>
          <p:nvCxnSpPr>
            <p:cNvPr id="59" name="直接箭头连接符 58">
              <a:extLst>
                <a:ext uri="{FF2B5EF4-FFF2-40B4-BE49-F238E27FC236}">
                  <a16:creationId xmlns:a16="http://schemas.microsoft.com/office/drawing/2014/main" id="{DC515657-4973-466E-A6EC-FEBA35153465}"/>
                </a:ext>
              </a:extLst>
            </p:cNvPr>
            <p:cNvCxnSpPr>
              <a:cxnSpLocks/>
            </p:cNvCxnSpPr>
            <p:nvPr/>
          </p:nvCxnSpPr>
          <p:spPr>
            <a:xfrm flipV="1">
              <a:off x="3840900" y="3477662"/>
              <a:ext cx="358627" cy="680692"/>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0" name="直接箭头连接符 59">
              <a:extLst>
                <a:ext uri="{FF2B5EF4-FFF2-40B4-BE49-F238E27FC236}">
                  <a16:creationId xmlns:a16="http://schemas.microsoft.com/office/drawing/2014/main" id="{70E74712-C48C-4B2D-894F-3B15FE63DF89}"/>
                </a:ext>
              </a:extLst>
            </p:cNvPr>
            <p:cNvCxnSpPr>
              <a:cxnSpLocks/>
            </p:cNvCxnSpPr>
            <p:nvPr/>
          </p:nvCxnSpPr>
          <p:spPr>
            <a:xfrm flipV="1">
              <a:off x="4210038" y="3196657"/>
              <a:ext cx="425373" cy="281005"/>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cxnSp>
        <p:nvCxnSpPr>
          <p:cNvPr id="63" name="直接连接符 62">
            <a:extLst>
              <a:ext uri="{FF2B5EF4-FFF2-40B4-BE49-F238E27FC236}">
                <a16:creationId xmlns:a16="http://schemas.microsoft.com/office/drawing/2014/main" id="{F7360451-7AE8-49CB-AE06-E16A216A7464}"/>
              </a:ext>
            </a:extLst>
          </p:cNvPr>
          <p:cNvCxnSpPr>
            <a:cxnSpLocks/>
          </p:cNvCxnSpPr>
          <p:nvPr/>
        </p:nvCxnSpPr>
        <p:spPr>
          <a:xfrm>
            <a:off x="6350667" y="2676119"/>
            <a:ext cx="0" cy="166469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nvGrpSpPr>
          <p:cNvPr id="12" name="组合 11">
            <a:extLst>
              <a:ext uri="{FF2B5EF4-FFF2-40B4-BE49-F238E27FC236}">
                <a16:creationId xmlns:a16="http://schemas.microsoft.com/office/drawing/2014/main" id="{A352EDF6-F708-4139-B18B-3532813B802C}"/>
              </a:ext>
            </a:extLst>
          </p:cNvPr>
          <p:cNvGrpSpPr/>
          <p:nvPr/>
        </p:nvGrpSpPr>
        <p:grpSpPr>
          <a:xfrm>
            <a:off x="5586612" y="3488173"/>
            <a:ext cx="1618873" cy="415666"/>
            <a:chOff x="5586612" y="3488173"/>
            <a:chExt cx="1618873" cy="415666"/>
          </a:xfrm>
        </p:grpSpPr>
        <p:cxnSp>
          <p:nvCxnSpPr>
            <p:cNvPr id="64" name="直接箭头连接符 63">
              <a:extLst>
                <a:ext uri="{FF2B5EF4-FFF2-40B4-BE49-F238E27FC236}">
                  <a16:creationId xmlns:a16="http://schemas.microsoft.com/office/drawing/2014/main" id="{585D1559-E634-455E-A991-05DD67CDAEA8}"/>
                </a:ext>
              </a:extLst>
            </p:cNvPr>
            <p:cNvCxnSpPr>
              <a:cxnSpLocks/>
            </p:cNvCxnSpPr>
            <p:nvPr/>
          </p:nvCxnSpPr>
          <p:spPr>
            <a:xfrm flipV="1">
              <a:off x="5586612" y="3496094"/>
              <a:ext cx="764055" cy="407745"/>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5" name="直接箭头连接符 64">
              <a:extLst>
                <a:ext uri="{FF2B5EF4-FFF2-40B4-BE49-F238E27FC236}">
                  <a16:creationId xmlns:a16="http://schemas.microsoft.com/office/drawing/2014/main" id="{E596A132-5DD0-4437-A949-616D9CE7983D}"/>
                </a:ext>
              </a:extLst>
            </p:cNvPr>
            <p:cNvCxnSpPr>
              <a:cxnSpLocks/>
            </p:cNvCxnSpPr>
            <p:nvPr/>
          </p:nvCxnSpPr>
          <p:spPr>
            <a:xfrm>
              <a:off x="6361178" y="3488173"/>
              <a:ext cx="844307" cy="366749"/>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0" name="组合 9">
            <a:extLst>
              <a:ext uri="{FF2B5EF4-FFF2-40B4-BE49-F238E27FC236}">
                <a16:creationId xmlns:a16="http://schemas.microsoft.com/office/drawing/2014/main" id="{D706A64E-2CFF-4508-99D5-EADEA59EC97D}"/>
              </a:ext>
            </a:extLst>
          </p:cNvPr>
          <p:cNvGrpSpPr/>
          <p:nvPr/>
        </p:nvGrpSpPr>
        <p:grpSpPr>
          <a:xfrm>
            <a:off x="3490234" y="3732686"/>
            <a:ext cx="998286" cy="1483562"/>
            <a:chOff x="3490234" y="3732686"/>
            <a:chExt cx="998286" cy="1483562"/>
          </a:xfrm>
        </p:grpSpPr>
        <p:sp>
          <p:nvSpPr>
            <p:cNvPr id="61" name="任意多边形: 形状 60">
              <a:extLst>
                <a:ext uri="{FF2B5EF4-FFF2-40B4-BE49-F238E27FC236}">
                  <a16:creationId xmlns:a16="http://schemas.microsoft.com/office/drawing/2014/main" id="{439E3279-6CEC-4987-94D7-79FC09DA7B97}"/>
                </a:ext>
              </a:extLst>
            </p:cNvPr>
            <p:cNvSpPr/>
            <p:nvPr/>
          </p:nvSpPr>
          <p:spPr>
            <a:xfrm>
              <a:off x="4062891" y="3732686"/>
              <a:ext cx="147145" cy="77926"/>
            </a:xfrm>
            <a:custGeom>
              <a:avLst/>
              <a:gdLst>
                <a:gd name="connsiteX0" fmla="*/ 0 w 147145"/>
                <a:gd name="connsiteY0" fmla="*/ 0 h 77926"/>
                <a:gd name="connsiteX1" fmla="*/ 63062 w 147145"/>
                <a:gd name="connsiteY1" fmla="*/ 73573 h 77926"/>
                <a:gd name="connsiteX2" fmla="*/ 147145 w 147145"/>
                <a:gd name="connsiteY2" fmla="*/ 63062 h 77926"/>
              </a:gdLst>
              <a:ahLst/>
              <a:cxnLst>
                <a:cxn ang="0">
                  <a:pos x="connsiteX0" y="connsiteY0"/>
                </a:cxn>
                <a:cxn ang="0">
                  <a:pos x="connsiteX1" y="connsiteY1"/>
                </a:cxn>
                <a:cxn ang="0">
                  <a:pos x="connsiteX2" y="connsiteY2"/>
                </a:cxn>
              </a:cxnLst>
              <a:rect l="l" t="t" r="r" b="b"/>
              <a:pathLst>
                <a:path w="147145" h="77926">
                  <a:moveTo>
                    <a:pt x="0" y="0"/>
                  </a:moveTo>
                  <a:cubicBezTo>
                    <a:pt x="19269" y="31531"/>
                    <a:pt x="38538" y="63063"/>
                    <a:pt x="63062" y="73573"/>
                  </a:cubicBezTo>
                  <a:cubicBezTo>
                    <a:pt x="87586" y="84083"/>
                    <a:pt x="117365" y="73572"/>
                    <a:pt x="147145" y="63062"/>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67" name="文本框 66">
              <a:extLst>
                <a:ext uri="{FF2B5EF4-FFF2-40B4-BE49-F238E27FC236}">
                  <a16:creationId xmlns:a16="http://schemas.microsoft.com/office/drawing/2014/main" id="{161D0385-3141-4DBD-9DD0-1B3A5EAD8784}"/>
                </a:ext>
              </a:extLst>
            </p:cNvPr>
            <p:cNvSpPr txBox="1"/>
            <p:nvPr/>
          </p:nvSpPr>
          <p:spPr>
            <a:xfrm>
              <a:off x="3490234" y="4846916"/>
              <a:ext cx="998286" cy="369332"/>
            </a:xfrm>
            <a:prstGeom prst="rect">
              <a:avLst/>
            </a:prstGeom>
            <a:noFill/>
          </p:spPr>
          <p:txBody>
            <a:bodyPr wrap="square" rtlCol="0">
              <a:spAutoFit/>
            </a:bodyPr>
            <a:lstStyle/>
            <a:p>
              <a:pPr algn="ctr"/>
              <a:r>
                <a:rPr lang="zh-CN" altLang="en-US" b="1" dirty="0">
                  <a:latin typeface="+mn-ea"/>
                </a:rPr>
                <a:t>入射角</a:t>
              </a:r>
            </a:p>
          </p:txBody>
        </p:sp>
        <p:cxnSp>
          <p:nvCxnSpPr>
            <p:cNvPr id="68" name="直接箭头连接符 67">
              <a:extLst>
                <a:ext uri="{FF2B5EF4-FFF2-40B4-BE49-F238E27FC236}">
                  <a16:creationId xmlns:a16="http://schemas.microsoft.com/office/drawing/2014/main" id="{5BF4FAB4-E5E6-4FC0-BF3E-FB7669F0CF44}"/>
                </a:ext>
              </a:extLst>
            </p:cNvPr>
            <p:cNvCxnSpPr>
              <a:cxnSpLocks/>
            </p:cNvCxnSpPr>
            <p:nvPr/>
          </p:nvCxnSpPr>
          <p:spPr>
            <a:xfrm flipV="1">
              <a:off x="3989377" y="3903839"/>
              <a:ext cx="141861" cy="941593"/>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3" name="组合 12">
            <a:extLst>
              <a:ext uri="{FF2B5EF4-FFF2-40B4-BE49-F238E27FC236}">
                <a16:creationId xmlns:a16="http://schemas.microsoft.com/office/drawing/2014/main" id="{051FA5DC-4DFB-4476-B9DD-C93B92494523}"/>
              </a:ext>
            </a:extLst>
          </p:cNvPr>
          <p:cNvGrpSpPr/>
          <p:nvPr/>
        </p:nvGrpSpPr>
        <p:grpSpPr>
          <a:xfrm>
            <a:off x="5352381" y="3679660"/>
            <a:ext cx="1008794" cy="1536588"/>
            <a:chOff x="5352381" y="3679660"/>
            <a:chExt cx="1008794" cy="1536588"/>
          </a:xfrm>
        </p:grpSpPr>
        <p:sp>
          <p:nvSpPr>
            <p:cNvPr id="66" name="任意多边形: 形状 65">
              <a:extLst>
                <a:ext uri="{FF2B5EF4-FFF2-40B4-BE49-F238E27FC236}">
                  <a16:creationId xmlns:a16="http://schemas.microsoft.com/office/drawing/2014/main" id="{5F543B9E-23F2-4164-B1AA-3AF9A05DAE69}"/>
                </a:ext>
              </a:extLst>
            </p:cNvPr>
            <p:cNvSpPr/>
            <p:nvPr/>
          </p:nvSpPr>
          <p:spPr>
            <a:xfrm>
              <a:off x="6025692" y="3679660"/>
              <a:ext cx="335483" cy="130952"/>
            </a:xfrm>
            <a:custGeom>
              <a:avLst/>
              <a:gdLst>
                <a:gd name="connsiteX0" fmla="*/ 0 w 147145"/>
                <a:gd name="connsiteY0" fmla="*/ 0 h 77926"/>
                <a:gd name="connsiteX1" fmla="*/ 63062 w 147145"/>
                <a:gd name="connsiteY1" fmla="*/ 73573 h 77926"/>
                <a:gd name="connsiteX2" fmla="*/ 147145 w 147145"/>
                <a:gd name="connsiteY2" fmla="*/ 63062 h 77926"/>
              </a:gdLst>
              <a:ahLst/>
              <a:cxnLst>
                <a:cxn ang="0">
                  <a:pos x="connsiteX0" y="connsiteY0"/>
                </a:cxn>
                <a:cxn ang="0">
                  <a:pos x="connsiteX1" y="connsiteY1"/>
                </a:cxn>
                <a:cxn ang="0">
                  <a:pos x="connsiteX2" y="connsiteY2"/>
                </a:cxn>
              </a:cxnLst>
              <a:rect l="l" t="t" r="r" b="b"/>
              <a:pathLst>
                <a:path w="147145" h="77926">
                  <a:moveTo>
                    <a:pt x="0" y="0"/>
                  </a:moveTo>
                  <a:cubicBezTo>
                    <a:pt x="19269" y="31531"/>
                    <a:pt x="38538" y="63063"/>
                    <a:pt x="63062" y="73573"/>
                  </a:cubicBezTo>
                  <a:cubicBezTo>
                    <a:pt x="87586" y="84083"/>
                    <a:pt x="117365" y="73572"/>
                    <a:pt x="147145" y="63062"/>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69" name="文本框 68">
              <a:extLst>
                <a:ext uri="{FF2B5EF4-FFF2-40B4-BE49-F238E27FC236}">
                  <a16:creationId xmlns:a16="http://schemas.microsoft.com/office/drawing/2014/main" id="{09AD9B8C-6FA7-4F73-B5A3-B472C3AD472E}"/>
                </a:ext>
              </a:extLst>
            </p:cNvPr>
            <p:cNvSpPr txBox="1"/>
            <p:nvPr/>
          </p:nvSpPr>
          <p:spPr>
            <a:xfrm>
              <a:off x="5352381" y="4846916"/>
              <a:ext cx="998286" cy="369332"/>
            </a:xfrm>
            <a:prstGeom prst="rect">
              <a:avLst/>
            </a:prstGeom>
            <a:noFill/>
          </p:spPr>
          <p:txBody>
            <a:bodyPr wrap="square" rtlCol="0">
              <a:spAutoFit/>
            </a:bodyPr>
            <a:lstStyle/>
            <a:p>
              <a:pPr algn="ctr"/>
              <a:r>
                <a:rPr lang="zh-CN" altLang="en-US" b="1" dirty="0">
                  <a:latin typeface="+mn-ea"/>
                </a:rPr>
                <a:t>入射角</a:t>
              </a:r>
            </a:p>
          </p:txBody>
        </p:sp>
        <p:cxnSp>
          <p:nvCxnSpPr>
            <p:cNvPr id="70" name="直接箭头连接符 69">
              <a:extLst>
                <a:ext uri="{FF2B5EF4-FFF2-40B4-BE49-F238E27FC236}">
                  <a16:creationId xmlns:a16="http://schemas.microsoft.com/office/drawing/2014/main" id="{D87E7B8C-2688-4AAD-BEB0-9B8726D71215}"/>
                </a:ext>
              </a:extLst>
            </p:cNvPr>
            <p:cNvCxnSpPr>
              <a:cxnSpLocks/>
            </p:cNvCxnSpPr>
            <p:nvPr/>
          </p:nvCxnSpPr>
          <p:spPr>
            <a:xfrm flipV="1">
              <a:off x="5896315" y="3870018"/>
              <a:ext cx="255277" cy="1004197"/>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1" name="组合 10">
            <a:extLst>
              <a:ext uri="{FF2B5EF4-FFF2-40B4-BE49-F238E27FC236}">
                <a16:creationId xmlns:a16="http://schemas.microsoft.com/office/drawing/2014/main" id="{EC047309-CEA2-466D-8427-CFF8D7F245B2}"/>
              </a:ext>
            </a:extLst>
          </p:cNvPr>
          <p:cNvGrpSpPr/>
          <p:nvPr/>
        </p:nvGrpSpPr>
        <p:grpSpPr>
          <a:xfrm>
            <a:off x="4210036" y="2254237"/>
            <a:ext cx="998286" cy="1104595"/>
            <a:chOff x="4210036" y="2254237"/>
            <a:chExt cx="998286" cy="1104595"/>
          </a:xfrm>
        </p:grpSpPr>
        <p:sp>
          <p:nvSpPr>
            <p:cNvPr id="62" name="任意多边形: 形状 61">
              <a:extLst>
                <a:ext uri="{FF2B5EF4-FFF2-40B4-BE49-F238E27FC236}">
                  <a16:creationId xmlns:a16="http://schemas.microsoft.com/office/drawing/2014/main" id="{A3217AAA-5A12-4481-9E5B-761B05592907}"/>
                </a:ext>
              </a:extLst>
            </p:cNvPr>
            <p:cNvSpPr/>
            <p:nvPr/>
          </p:nvSpPr>
          <p:spPr>
            <a:xfrm>
              <a:off x="4213208" y="3245591"/>
              <a:ext cx="164993" cy="113241"/>
            </a:xfrm>
            <a:custGeom>
              <a:avLst/>
              <a:gdLst>
                <a:gd name="connsiteX0" fmla="*/ 0 w 157655"/>
                <a:gd name="connsiteY0" fmla="*/ 7079 h 80652"/>
                <a:gd name="connsiteX1" fmla="*/ 94593 w 157655"/>
                <a:gd name="connsiteY1" fmla="*/ 7079 h 80652"/>
                <a:gd name="connsiteX2" fmla="*/ 157655 w 157655"/>
                <a:gd name="connsiteY2" fmla="*/ 80652 h 80652"/>
              </a:gdLst>
              <a:ahLst/>
              <a:cxnLst>
                <a:cxn ang="0">
                  <a:pos x="connsiteX0" y="connsiteY0"/>
                </a:cxn>
                <a:cxn ang="0">
                  <a:pos x="connsiteX1" y="connsiteY1"/>
                </a:cxn>
                <a:cxn ang="0">
                  <a:pos x="connsiteX2" y="connsiteY2"/>
                </a:cxn>
              </a:cxnLst>
              <a:rect l="l" t="t" r="r" b="b"/>
              <a:pathLst>
                <a:path w="157655" h="80652">
                  <a:moveTo>
                    <a:pt x="0" y="7079"/>
                  </a:moveTo>
                  <a:cubicBezTo>
                    <a:pt x="34158" y="948"/>
                    <a:pt x="68317" y="-5183"/>
                    <a:pt x="94593" y="7079"/>
                  </a:cubicBezTo>
                  <a:cubicBezTo>
                    <a:pt x="120869" y="19341"/>
                    <a:pt x="139262" y="49996"/>
                    <a:pt x="157655" y="80652"/>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71" name="文本框 70">
              <a:extLst>
                <a:ext uri="{FF2B5EF4-FFF2-40B4-BE49-F238E27FC236}">
                  <a16:creationId xmlns:a16="http://schemas.microsoft.com/office/drawing/2014/main" id="{75EE74EA-EEB2-4DCF-98EA-0126346827E3}"/>
                </a:ext>
              </a:extLst>
            </p:cNvPr>
            <p:cNvSpPr txBox="1"/>
            <p:nvPr/>
          </p:nvSpPr>
          <p:spPr>
            <a:xfrm>
              <a:off x="4210036" y="2254237"/>
              <a:ext cx="998286" cy="369332"/>
            </a:xfrm>
            <a:prstGeom prst="rect">
              <a:avLst/>
            </a:prstGeom>
            <a:noFill/>
          </p:spPr>
          <p:txBody>
            <a:bodyPr wrap="square" rtlCol="0">
              <a:spAutoFit/>
            </a:bodyPr>
            <a:lstStyle/>
            <a:p>
              <a:pPr algn="ctr"/>
              <a:r>
                <a:rPr lang="zh-CN" altLang="en-US" b="1" dirty="0">
                  <a:latin typeface="+mn-ea"/>
                </a:rPr>
                <a:t>折射角</a:t>
              </a:r>
            </a:p>
          </p:txBody>
        </p:sp>
        <p:cxnSp>
          <p:nvCxnSpPr>
            <p:cNvPr id="72" name="直接箭头连接符 71">
              <a:extLst>
                <a:ext uri="{FF2B5EF4-FFF2-40B4-BE49-F238E27FC236}">
                  <a16:creationId xmlns:a16="http://schemas.microsoft.com/office/drawing/2014/main" id="{ADE28434-6513-4A5B-BAD7-060A539A8C5F}"/>
                </a:ext>
              </a:extLst>
            </p:cNvPr>
            <p:cNvCxnSpPr>
              <a:cxnSpLocks/>
              <a:stCxn id="71" idx="2"/>
            </p:cNvCxnSpPr>
            <p:nvPr/>
          </p:nvCxnSpPr>
          <p:spPr>
            <a:xfrm flipH="1">
              <a:off x="4318307" y="2623569"/>
              <a:ext cx="390872" cy="616242"/>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4" name="组合 13">
            <a:extLst>
              <a:ext uri="{FF2B5EF4-FFF2-40B4-BE49-F238E27FC236}">
                <a16:creationId xmlns:a16="http://schemas.microsoft.com/office/drawing/2014/main" id="{CD8D6614-A2CD-4171-BFEA-9CE8179CE8F0}"/>
              </a:ext>
            </a:extLst>
          </p:cNvPr>
          <p:cNvGrpSpPr/>
          <p:nvPr/>
        </p:nvGrpSpPr>
        <p:grpSpPr>
          <a:xfrm>
            <a:off x="6354147" y="2254237"/>
            <a:ext cx="1147168" cy="1352324"/>
            <a:chOff x="6354147" y="2254237"/>
            <a:chExt cx="1147168" cy="1352324"/>
          </a:xfrm>
        </p:grpSpPr>
        <p:sp>
          <p:nvSpPr>
            <p:cNvPr id="73" name="任意多边形: 形状 72">
              <a:extLst>
                <a:ext uri="{FF2B5EF4-FFF2-40B4-BE49-F238E27FC236}">
                  <a16:creationId xmlns:a16="http://schemas.microsoft.com/office/drawing/2014/main" id="{203D962A-6198-41FD-92E3-7A978EE6AE91}"/>
                </a:ext>
              </a:extLst>
            </p:cNvPr>
            <p:cNvSpPr/>
            <p:nvPr/>
          </p:nvSpPr>
          <p:spPr>
            <a:xfrm>
              <a:off x="6354147" y="3217678"/>
              <a:ext cx="304800" cy="388883"/>
            </a:xfrm>
            <a:custGeom>
              <a:avLst/>
              <a:gdLst>
                <a:gd name="connsiteX0" fmla="*/ 0 w 304800"/>
                <a:gd name="connsiteY0" fmla="*/ 0 h 388883"/>
                <a:gd name="connsiteX1" fmla="*/ 241738 w 304800"/>
                <a:gd name="connsiteY1" fmla="*/ 126124 h 388883"/>
                <a:gd name="connsiteX2" fmla="*/ 304800 w 304800"/>
                <a:gd name="connsiteY2" fmla="*/ 388883 h 388883"/>
              </a:gdLst>
              <a:ahLst/>
              <a:cxnLst>
                <a:cxn ang="0">
                  <a:pos x="connsiteX0" y="connsiteY0"/>
                </a:cxn>
                <a:cxn ang="0">
                  <a:pos x="connsiteX1" y="connsiteY1"/>
                </a:cxn>
                <a:cxn ang="0">
                  <a:pos x="connsiteX2" y="connsiteY2"/>
                </a:cxn>
              </a:cxnLst>
              <a:rect l="l" t="t" r="r" b="b"/>
              <a:pathLst>
                <a:path w="304800" h="388883">
                  <a:moveTo>
                    <a:pt x="0" y="0"/>
                  </a:moveTo>
                  <a:cubicBezTo>
                    <a:pt x="95469" y="30655"/>
                    <a:pt x="190938" y="61310"/>
                    <a:pt x="241738" y="126124"/>
                  </a:cubicBezTo>
                  <a:cubicBezTo>
                    <a:pt x="292538" y="190938"/>
                    <a:pt x="298669" y="289910"/>
                    <a:pt x="304800" y="388883"/>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cxnSp>
          <p:nvCxnSpPr>
            <p:cNvPr id="74" name="直接箭头连接符 73">
              <a:extLst>
                <a:ext uri="{FF2B5EF4-FFF2-40B4-BE49-F238E27FC236}">
                  <a16:creationId xmlns:a16="http://schemas.microsoft.com/office/drawing/2014/main" id="{7F7E96AB-80EB-4A69-B952-9BA1A9829B94}"/>
                </a:ext>
              </a:extLst>
            </p:cNvPr>
            <p:cNvCxnSpPr>
              <a:cxnSpLocks/>
            </p:cNvCxnSpPr>
            <p:nvPr/>
          </p:nvCxnSpPr>
          <p:spPr>
            <a:xfrm flipH="1">
              <a:off x="6611395" y="2685969"/>
              <a:ext cx="390872" cy="616242"/>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75" name="文本框 74">
              <a:extLst>
                <a:ext uri="{FF2B5EF4-FFF2-40B4-BE49-F238E27FC236}">
                  <a16:creationId xmlns:a16="http://schemas.microsoft.com/office/drawing/2014/main" id="{ABFAED6E-EA1A-43A9-B937-B6C3F15EE322}"/>
                </a:ext>
              </a:extLst>
            </p:cNvPr>
            <p:cNvSpPr txBox="1"/>
            <p:nvPr/>
          </p:nvSpPr>
          <p:spPr>
            <a:xfrm>
              <a:off x="6503029" y="2254237"/>
              <a:ext cx="998286" cy="369332"/>
            </a:xfrm>
            <a:prstGeom prst="rect">
              <a:avLst/>
            </a:prstGeom>
            <a:noFill/>
          </p:spPr>
          <p:txBody>
            <a:bodyPr wrap="square" rtlCol="0">
              <a:spAutoFit/>
            </a:bodyPr>
            <a:lstStyle/>
            <a:p>
              <a:pPr algn="ctr"/>
              <a:r>
                <a:rPr lang="zh-CN" altLang="en-US" b="1" dirty="0">
                  <a:latin typeface="+mn-ea"/>
                </a:rPr>
                <a:t>折射角</a:t>
              </a:r>
            </a:p>
          </p:txBody>
        </p:sp>
      </p:grpSp>
      <p:grpSp>
        <p:nvGrpSpPr>
          <p:cNvPr id="6" name="组合 5">
            <a:extLst>
              <a:ext uri="{FF2B5EF4-FFF2-40B4-BE49-F238E27FC236}">
                <a16:creationId xmlns:a16="http://schemas.microsoft.com/office/drawing/2014/main" id="{32BF2E3A-6C65-4C36-B0F0-4A788A1932C0}"/>
              </a:ext>
            </a:extLst>
          </p:cNvPr>
          <p:cNvGrpSpPr/>
          <p:nvPr/>
        </p:nvGrpSpPr>
        <p:grpSpPr>
          <a:xfrm>
            <a:off x="7583858" y="3108330"/>
            <a:ext cx="2394414" cy="369332"/>
            <a:chOff x="7583858" y="3108330"/>
            <a:chExt cx="2394414" cy="369332"/>
          </a:xfrm>
        </p:grpSpPr>
        <p:sp>
          <p:nvSpPr>
            <p:cNvPr id="76" name="文本框 75">
              <a:extLst>
                <a:ext uri="{FF2B5EF4-FFF2-40B4-BE49-F238E27FC236}">
                  <a16:creationId xmlns:a16="http://schemas.microsoft.com/office/drawing/2014/main" id="{D86B4528-DD96-4EDB-878C-9C19A1C7E2F2}"/>
                </a:ext>
              </a:extLst>
            </p:cNvPr>
            <p:cNvSpPr txBox="1"/>
            <p:nvPr/>
          </p:nvSpPr>
          <p:spPr>
            <a:xfrm>
              <a:off x="8081898" y="3108330"/>
              <a:ext cx="1896374" cy="369332"/>
            </a:xfrm>
            <a:prstGeom prst="rect">
              <a:avLst/>
            </a:prstGeom>
            <a:noFill/>
          </p:spPr>
          <p:txBody>
            <a:bodyPr wrap="square" rtlCol="0">
              <a:spAutoFit/>
            </a:bodyPr>
            <a:lstStyle/>
            <a:p>
              <a:r>
                <a:rPr lang="zh-CN" altLang="en-US" b="1" dirty="0">
                  <a:solidFill>
                    <a:schemeClr val="accent3"/>
                  </a:solidFill>
                  <a:latin typeface="+mn-ea"/>
                </a:rPr>
                <a:t>低折射率</a:t>
              </a:r>
              <a:r>
                <a:rPr lang="zh-CN" altLang="en-US" b="1" dirty="0">
                  <a:latin typeface="+mn-ea"/>
                </a:rPr>
                <a:t>的包层</a:t>
              </a:r>
            </a:p>
          </p:txBody>
        </p:sp>
        <p:cxnSp>
          <p:nvCxnSpPr>
            <p:cNvPr id="79" name="直接箭头连接符 78">
              <a:extLst>
                <a:ext uri="{FF2B5EF4-FFF2-40B4-BE49-F238E27FC236}">
                  <a16:creationId xmlns:a16="http://schemas.microsoft.com/office/drawing/2014/main" id="{A1018CD6-B9F1-441D-93FE-5867B1FA6CDC}"/>
                </a:ext>
              </a:extLst>
            </p:cNvPr>
            <p:cNvCxnSpPr>
              <a:cxnSpLocks/>
            </p:cNvCxnSpPr>
            <p:nvPr/>
          </p:nvCxnSpPr>
          <p:spPr>
            <a:xfrm flipH="1">
              <a:off x="7583858" y="3274098"/>
              <a:ext cx="409903" cy="0"/>
            </a:xfrm>
            <a:prstGeom prst="straightConnector1">
              <a:avLst/>
            </a:prstGeom>
            <a:ln w="254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grpSp>
        <p:nvGrpSpPr>
          <p:cNvPr id="5" name="组合 4">
            <a:extLst>
              <a:ext uri="{FF2B5EF4-FFF2-40B4-BE49-F238E27FC236}">
                <a16:creationId xmlns:a16="http://schemas.microsoft.com/office/drawing/2014/main" id="{017D0291-DAF5-431F-854F-F106056BF0A3}"/>
              </a:ext>
            </a:extLst>
          </p:cNvPr>
          <p:cNvGrpSpPr/>
          <p:nvPr/>
        </p:nvGrpSpPr>
        <p:grpSpPr>
          <a:xfrm>
            <a:off x="7583857" y="3719173"/>
            <a:ext cx="2394415" cy="369332"/>
            <a:chOff x="7583857" y="3719173"/>
            <a:chExt cx="2394415" cy="369332"/>
          </a:xfrm>
        </p:grpSpPr>
        <p:sp>
          <p:nvSpPr>
            <p:cNvPr id="77" name="文本框 76">
              <a:extLst>
                <a:ext uri="{FF2B5EF4-FFF2-40B4-BE49-F238E27FC236}">
                  <a16:creationId xmlns:a16="http://schemas.microsoft.com/office/drawing/2014/main" id="{95E3C19A-0C0E-4187-A0C9-9182982CAA1A}"/>
                </a:ext>
              </a:extLst>
            </p:cNvPr>
            <p:cNvSpPr txBox="1"/>
            <p:nvPr/>
          </p:nvSpPr>
          <p:spPr>
            <a:xfrm>
              <a:off x="8081898" y="3719173"/>
              <a:ext cx="1896374" cy="369332"/>
            </a:xfrm>
            <a:prstGeom prst="rect">
              <a:avLst/>
            </a:prstGeom>
            <a:noFill/>
          </p:spPr>
          <p:txBody>
            <a:bodyPr wrap="square" rtlCol="0">
              <a:spAutoFit/>
            </a:bodyPr>
            <a:lstStyle/>
            <a:p>
              <a:r>
                <a:rPr lang="zh-CN" altLang="en-US" b="1" dirty="0">
                  <a:solidFill>
                    <a:schemeClr val="accent2"/>
                  </a:solidFill>
                  <a:latin typeface="+mn-ea"/>
                </a:rPr>
                <a:t>高折射率</a:t>
              </a:r>
              <a:r>
                <a:rPr lang="zh-CN" altLang="en-US" b="1" dirty="0">
                  <a:latin typeface="+mn-ea"/>
                </a:rPr>
                <a:t>的纤芯</a:t>
              </a:r>
            </a:p>
          </p:txBody>
        </p:sp>
        <p:cxnSp>
          <p:nvCxnSpPr>
            <p:cNvPr id="80" name="直接箭头连接符 79">
              <a:extLst>
                <a:ext uri="{FF2B5EF4-FFF2-40B4-BE49-F238E27FC236}">
                  <a16:creationId xmlns:a16="http://schemas.microsoft.com/office/drawing/2014/main" id="{81CE940A-4B7A-4CD9-AE49-2885BC08372F}"/>
                </a:ext>
              </a:extLst>
            </p:cNvPr>
            <p:cNvCxnSpPr>
              <a:cxnSpLocks/>
            </p:cNvCxnSpPr>
            <p:nvPr/>
          </p:nvCxnSpPr>
          <p:spPr>
            <a:xfrm flipH="1">
              <a:off x="7583857" y="3903839"/>
              <a:ext cx="409903" cy="0"/>
            </a:xfrm>
            <a:prstGeom prst="straightConnector1">
              <a:avLst/>
            </a:prstGeom>
            <a:ln w="254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id="{92EBED6B-E682-499E-93C1-013D9BD7591D}"/>
              </a:ext>
            </a:extLst>
          </p:cNvPr>
          <p:cNvGrpSpPr/>
          <p:nvPr/>
        </p:nvGrpSpPr>
        <p:grpSpPr>
          <a:xfrm>
            <a:off x="7583856" y="4340814"/>
            <a:ext cx="2394416" cy="369332"/>
            <a:chOff x="7583856" y="4340814"/>
            <a:chExt cx="2394416" cy="369332"/>
          </a:xfrm>
        </p:grpSpPr>
        <p:sp>
          <p:nvSpPr>
            <p:cNvPr id="78" name="文本框 77">
              <a:extLst>
                <a:ext uri="{FF2B5EF4-FFF2-40B4-BE49-F238E27FC236}">
                  <a16:creationId xmlns:a16="http://schemas.microsoft.com/office/drawing/2014/main" id="{74D0D9E6-36BD-438F-9813-F6F8BD0FCBBC}"/>
                </a:ext>
              </a:extLst>
            </p:cNvPr>
            <p:cNvSpPr txBox="1"/>
            <p:nvPr/>
          </p:nvSpPr>
          <p:spPr>
            <a:xfrm>
              <a:off x="8081898" y="4340814"/>
              <a:ext cx="1896374" cy="369332"/>
            </a:xfrm>
            <a:prstGeom prst="rect">
              <a:avLst/>
            </a:prstGeom>
            <a:noFill/>
          </p:spPr>
          <p:txBody>
            <a:bodyPr wrap="square" rtlCol="0">
              <a:spAutoFit/>
            </a:bodyPr>
            <a:lstStyle/>
            <a:p>
              <a:r>
                <a:rPr lang="zh-CN" altLang="en-US" b="1" dirty="0">
                  <a:solidFill>
                    <a:schemeClr val="accent3"/>
                  </a:solidFill>
                  <a:latin typeface="+mn-ea"/>
                </a:rPr>
                <a:t>低折射率</a:t>
              </a:r>
              <a:r>
                <a:rPr lang="zh-CN" altLang="en-US" b="1" dirty="0">
                  <a:latin typeface="+mn-ea"/>
                </a:rPr>
                <a:t>的包层</a:t>
              </a:r>
            </a:p>
          </p:txBody>
        </p:sp>
        <p:cxnSp>
          <p:nvCxnSpPr>
            <p:cNvPr id="81" name="直接箭头连接符 80">
              <a:extLst>
                <a:ext uri="{FF2B5EF4-FFF2-40B4-BE49-F238E27FC236}">
                  <a16:creationId xmlns:a16="http://schemas.microsoft.com/office/drawing/2014/main" id="{A4A9CE45-900D-453D-8279-03CFB102ADF2}"/>
                </a:ext>
              </a:extLst>
            </p:cNvPr>
            <p:cNvCxnSpPr>
              <a:cxnSpLocks/>
            </p:cNvCxnSpPr>
            <p:nvPr/>
          </p:nvCxnSpPr>
          <p:spPr>
            <a:xfrm flipH="1">
              <a:off x="7583856" y="4513583"/>
              <a:ext cx="409903" cy="0"/>
            </a:xfrm>
            <a:prstGeom prst="straightConnector1">
              <a:avLst/>
            </a:prstGeom>
            <a:ln w="254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sp>
        <p:nvSpPr>
          <p:cNvPr id="48" name="矩形 47">
            <a:extLst>
              <a:ext uri="{FF2B5EF4-FFF2-40B4-BE49-F238E27FC236}">
                <a16:creationId xmlns:a16="http://schemas.microsoft.com/office/drawing/2014/main" id="{940DB913-8A96-4D3A-8B0C-65AD3AADBE99}"/>
              </a:ext>
            </a:extLst>
          </p:cNvPr>
          <p:cNvSpPr/>
          <p:nvPr/>
        </p:nvSpPr>
        <p:spPr>
          <a:xfrm>
            <a:off x="1016000" y="5494669"/>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íşlïḍè">
            <a:extLst>
              <a:ext uri="{FF2B5EF4-FFF2-40B4-BE49-F238E27FC236}">
                <a16:creationId xmlns:a16="http://schemas.microsoft.com/office/drawing/2014/main" id="{8E8E1EC2-BF6D-417C-861E-F535651880A0}"/>
              </a:ext>
            </a:extLst>
          </p:cNvPr>
          <p:cNvSpPr txBox="1"/>
          <p:nvPr/>
        </p:nvSpPr>
        <p:spPr>
          <a:xfrm>
            <a:off x="1307962" y="5455699"/>
            <a:ext cx="10527659" cy="342300"/>
          </a:xfrm>
          <a:prstGeom prst="rect">
            <a:avLst/>
          </a:prstGeom>
          <a:noFill/>
        </p:spPr>
        <p:txBody>
          <a:bodyPr wrap="square" lIns="91440" tIns="45720" rIns="91440" bIns="45720" anchor="ctr">
            <a:noAutofit/>
          </a:bodyPr>
          <a:lstStyle/>
          <a:p>
            <a:r>
              <a:rPr lang="zh-CN" altLang="en-US" b="1" dirty="0"/>
              <a:t>当光</a:t>
            </a:r>
            <a:r>
              <a:rPr lang="zh-CN" altLang="en-US" b="1" dirty="0">
                <a:solidFill>
                  <a:schemeClr val="accent1">
                    <a:lumMod val="75000"/>
                  </a:schemeClr>
                </a:solidFill>
              </a:rPr>
              <a:t>从高折射率</a:t>
            </a:r>
            <a:r>
              <a:rPr lang="zh-CN" altLang="en-US" b="1" dirty="0"/>
              <a:t>的媒体射</a:t>
            </a:r>
            <a:r>
              <a:rPr lang="zh-CN" altLang="en-US" b="1" dirty="0">
                <a:solidFill>
                  <a:schemeClr val="accent1">
                    <a:lumMod val="75000"/>
                  </a:schemeClr>
                </a:solidFill>
              </a:rPr>
              <a:t>向低折射率</a:t>
            </a:r>
            <a:r>
              <a:rPr lang="zh-CN" altLang="en-US" b="1" dirty="0"/>
              <a:t>的媒体时，其</a:t>
            </a:r>
            <a:r>
              <a:rPr lang="zh-CN" altLang="en-US" b="1" dirty="0">
                <a:solidFill>
                  <a:schemeClr val="accent1">
                    <a:lumMod val="75000"/>
                  </a:schemeClr>
                </a:solidFill>
              </a:rPr>
              <a:t>折射角大于入射角</a:t>
            </a:r>
            <a:r>
              <a:rPr lang="zh-CN" altLang="en-US" b="1" dirty="0"/>
              <a:t>。</a:t>
            </a:r>
            <a:endParaRPr lang="en-US" altLang="zh-CN" b="1" dirty="0"/>
          </a:p>
        </p:txBody>
      </p:sp>
      <p:sp>
        <p:nvSpPr>
          <p:cNvPr id="83" name="矩形 82">
            <a:extLst>
              <a:ext uri="{FF2B5EF4-FFF2-40B4-BE49-F238E27FC236}">
                <a16:creationId xmlns:a16="http://schemas.microsoft.com/office/drawing/2014/main" id="{B21B05B8-0A8F-4389-BB37-5FDD5DC2B593}"/>
              </a:ext>
            </a:extLst>
          </p:cNvPr>
          <p:cNvSpPr/>
          <p:nvPr/>
        </p:nvSpPr>
        <p:spPr>
          <a:xfrm>
            <a:off x="1011229" y="597636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íşlïḍè">
            <a:extLst>
              <a:ext uri="{FF2B5EF4-FFF2-40B4-BE49-F238E27FC236}">
                <a16:creationId xmlns:a16="http://schemas.microsoft.com/office/drawing/2014/main" id="{BD7B37B6-D922-4F7A-B1E0-CB1F50014EF9}"/>
              </a:ext>
            </a:extLst>
          </p:cNvPr>
          <p:cNvSpPr txBox="1"/>
          <p:nvPr/>
        </p:nvSpPr>
        <p:spPr>
          <a:xfrm>
            <a:off x="1303191" y="5937392"/>
            <a:ext cx="10527659" cy="342300"/>
          </a:xfrm>
          <a:prstGeom prst="rect">
            <a:avLst/>
          </a:prstGeom>
          <a:noFill/>
        </p:spPr>
        <p:txBody>
          <a:bodyPr wrap="square" lIns="91440" tIns="45720" rIns="91440" bIns="45720" anchor="ctr">
            <a:noAutofit/>
          </a:bodyPr>
          <a:lstStyle/>
          <a:p>
            <a:r>
              <a:rPr lang="zh-CN" altLang="en-US" b="1" dirty="0"/>
              <a:t>如果</a:t>
            </a:r>
            <a:r>
              <a:rPr lang="zh-CN" altLang="en-US" b="1" dirty="0">
                <a:solidFill>
                  <a:schemeClr val="accent1">
                    <a:lumMod val="75000"/>
                  </a:schemeClr>
                </a:solidFill>
              </a:rPr>
              <a:t>入射角足够大</a:t>
            </a:r>
            <a:r>
              <a:rPr lang="zh-CN" altLang="en-US" b="1" dirty="0"/>
              <a:t>，就会</a:t>
            </a:r>
            <a:r>
              <a:rPr lang="zh-CN" altLang="en-US" b="1" dirty="0">
                <a:solidFill>
                  <a:schemeClr val="accent1">
                    <a:lumMod val="75000"/>
                  </a:schemeClr>
                </a:solidFill>
              </a:rPr>
              <a:t>出现全反射</a:t>
            </a:r>
            <a:r>
              <a:rPr lang="zh-CN" altLang="en-US" b="1" dirty="0"/>
              <a:t>，即光碰到包层时，就会反射回纤芯。</a:t>
            </a:r>
            <a:endParaRPr lang="en-US" altLang="zh-CN" b="1" dirty="0"/>
          </a:p>
        </p:txBody>
      </p:sp>
    </p:spTree>
    <p:custDataLst>
      <p:tags r:id="rId1"/>
    </p:custDataLst>
    <p:extLst>
      <p:ext uri="{BB962C8B-B14F-4D97-AF65-F5344CB8AC3E}">
        <p14:creationId xmlns:p14="http://schemas.microsoft.com/office/powerpoint/2010/main" val="998586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1+#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1+#ppt_w/2"/>
                                          </p:val>
                                        </p:tav>
                                        <p:tav tm="100000">
                                          <p:val>
                                            <p:strVal val="#ppt_x"/>
                                          </p:val>
                                        </p:tav>
                                      </p:tavLst>
                                    </p:anim>
                                    <p:anim calcmode="lin" valueType="num">
                                      <p:cBhvr additive="base">
                                        <p:cTn id="2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48"/>
                                        </p:tgtEl>
                                        <p:attrNameLst>
                                          <p:attrName>style.visibility</p:attrName>
                                        </p:attrNameLst>
                                      </p:cBhvr>
                                      <p:to>
                                        <p:strVal val="visible"/>
                                      </p:to>
                                    </p:set>
                                    <p:anim calcmode="lin" valueType="num">
                                      <p:cBhvr>
                                        <p:cTn id="29" dur="500" fill="hold"/>
                                        <p:tgtEl>
                                          <p:spTgt spid="48"/>
                                        </p:tgtEl>
                                        <p:attrNameLst>
                                          <p:attrName>ppt_w</p:attrName>
                                        </p:attrNameLst>
                                      </p:cBhvr>
                                      <p:tavLst>
                                        <p:tav tm="0">
                                          <p:val>
                                            <p:fltVal val="0"/>
                                          </p:val>
                                        </p:tav>
                                        <p:tav tm="100000">
                                          <p:val>
                                            <p:strVal val="#ppt_w"/>
                                          </p:val>
                                        </p:tav>
                                      </p:tavLst>
                                    </p:anim>
                                    <p:anim calcmode="lin" valueType="num">
                                      <p:cBhvr>
                                        <p:cTn id="30" dur="500" fill="hold"/>
                                        <p:tgtEl>
                                          <p:spTgt spid="48"/>
                                        </p:tgtEl>
                                        <p:attrNameLst>
                                          <p:attrName>ppt_h</p:attrName>
                                        </p:attrNameLst>
                                      </p:cBhvr>
                                      <p:tavLst>
                                        <p:tav tm="0">
                                          <p:val>
                                            <p:fltVal val="0"/>
                                          </p:val>
                                        </p:tav>
                                        <p:tav tm="100000">
                                          <p:val>
                                            <p:strVal val="#ppt_h"/>
                                          </p:val>
                                        </p:tav>
                                      </p:tavLst>
                                    </p:anim>
                                    <p:anim calcmode="lin" valueType="num">
                                      <p:cBhvr>
                                        <p:cTn id="31" dur="500" fill="hold"/>
                                        <p:tgtEl>
                                          <p:spTgt spid="48"/>
                                        </p:tgtEl>
                                        <p:attrNameLst>
                                          <p:attrName>style.rotation</p:attrName>
                                        </p:attrNameLst>
                                      </p:cBhvr>
                                      <p:tavLst>
                                        <p:tav tm="0">
                                          <p:val>
                                            <p:fltVal val="360"/>
                                          </p:val>
                                        </p:tav>
                                        <p:tav tm="100000">
                                          <p:val>
                                            <p:fltVal val="0"/>
                                          </p:val>
                                        </p:tav>
                                      </p:tavLst>
                                    </p:anim>
                                    <p:animEffect transition="in" filter="fade">
                                      <p:cBhvr>
                                        <p:cTn id="32" dur="500"/>
                                        <p:tgtEl>
                                          <p:spTgt spid="48"/>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82"/>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nodeType="click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wipe(up)">
                                      <p:cBhvr>
                                        <p:cTn id="40" dur="500"/>
                                        <p:tgtEl>
                                          <p:spTgt spid="58"/>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wipe(down)">
                                      <p:cBhvr>
                                        <p:cTn id="45" dur="10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wipe(down)">
                                      <p:cBhvr>
                                        <p:cTn id="50" dur="500"/>
                                        <p:tgtEl>
                                          <p:spTgt spid="10"/>
                                        </p:tgtEl>
                                      </p:cBhvr>
                                    </p:animEffect>
                                  </p:childTnLst>
                                </p:cTn>
                              </p:par>
                              <p:par>
                                <p:cTn id="51" presetID="22" presetClass="entr" presetSubtype="1" fill="hold" nodeType="with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wipe(up)">
                                      <p:cBhvr>
                                        <p:cTn id="53" dur="500"/>
                                        <p:tgtEl>
                                          <p:spTgt spid="11"/>
                                        </p:tgtEl>
                                      </p:cBhvr>
                                    </p:animEffect>
                                  </p:childTnLst>
                                </p:cTn>
                              </p:par>
                            </p:childTnLst>
                          </p:cTn>
                        </p:par>
                      </p:childTnLst>
                    </p:cTn>
                  </p:par>
                  <p:par>
                    <p:cTn id="54" fill="hold">
                      <p:stCondLst>
                        <p:cond delay="indefinite"/>
                      </p:stCondLst>
                      <p:childTnLst>
                        <p:par>
                          <p:cTn id="55" fill="hold">
                            <p:stCondLst>
                              <p:cond delay="0"/>
                            </p:stCondLst>
                            <p:childTnLst>
                              <p:par>
                                <p:cTn id="56" presetID="49" presetClass="entr" presetSubtype="0" decel="100000" fill="hold" grpId="0" nodeType="clickEffect">
                                  <p:stCondLst>
                                    <p:cond delay="0"/>
                                  </p:stCondLst>
                                  <p:childTnLst>
                                    <p:set>
                                      <p:cBhvr>
                                        <p:cTn id="57" dur="1" fill="hold">
                                          <p:stCondLst>
                                            <p:cond delay="0"/>
                                          </p:stCondLst>
                                        </p:cTn>
                                        <p:tgtEl>
                                          <p:spTgt spid="83"/>
                                        </p:tgtEl>
                                        <p:attrNameLst>
                                          <p:attrName>style.visibility</p:attrName>
                                        </p:attrNameLst>
                                      </p:cBhvr>
                                      <p:to>
                                        <p:strVal val="visible"/>
                                      </p:to>
                                    </p:set>
                                    <p:anim calcmode="lin" valueType="num">
                                      <p:cBhvr>
                                        <p:cTn id="58" dur="500" fill="hold"/>
                                        <p:tgtEl>
                                          <p:spTgt spid="83"/>
                                        </p:tgtEl>
                                        <p:attrNameLst>
                                          <p:attrName>ppt_w</p:attrName>
                                        </p:attrNameLst>
                                      </p:cBhvr>
                                      <p:tavLst>
                                        <p:tav tm="0">
                                          <p:val>
                                            <p:fltVal val="0"/>
                                          </p:val>
                                        </p:tav>
                                        <p:tav tm="100000">
                                          <p:val>
                                            <p:strVal val="#ppt_w"/>
                                          </p:val>
                                        </p:tav>
                                      </p:tavLst>
                                    </p:anim>
                                    <p:anim calcmode="lin" valueType="num">
                                      <p:cBhvr>
                                        <p:cTn id="59" dur="500" fill="hold"/>
                                        <p:tgtEl>
                                          <p:spTgt spid="83"/>
                                        </p:tgtEl>
                                        <p:attrNameLst>
                                          <p:attrName>ppt_h</p:attrName>
                                        </p:attrNameLst>
                                      </p:cBhvr>
                                      <p:tavLst>
                                        <p:tav tm="0">
                                          <p:val>
                                            <p:fltVal val="0"/>
                                          </p:val>
                                        </p:tav>
                                        <p:tav tm="100000">
                                          <p:val>
                                            <p:strVal val="#ppt_h"/>
                                          </p:val>
                                        </p:tav>
                                      </p:tavLst>
                                    </p:anim>
                                    <p:anim calcmode="lin" valueType="num">
                                      <p:cBhvr>
                                        <p:cTn id="60" dur="500" fill="hold"/>
                                        <p:tgtEl>
                                          <p:spTgt spid="83"/>
                                        </p:tgtEl>
                                        <p:attrNameLst>
                                          <p:attrName>style.rotation</p:attrName>
                                        </p:attrNameLst>
                                      </p:cBhvr>
                                      <p:tavLst>
                                        <p:tav tm="0">
                                          <p:val>
                                            <p:fltVal val="360"/>
                                          </p:val>
                                        </p:tav>
                                        <p:tav tm="100000">
                                          <p:val>
                                            <p:fltVal val="0"/>
                                          </p:val>
                                        </p:tav>
                                      </p:tavLst>
                                    </p:anim>
                                    <p:animEffect transition="in" filter="fade">
                                      <p:cBhvr>
                                        <p:cTn id="61" dur="500"/>
                                        <p:tgtEl>
                                          <p:spTgt spid="83"/>
                                        </p:tgtEl>
                                      </p:cBhvr>
                                    </p:animEffect>
                                  </p:childTnLst>
                                </p:cTn>
                              </p:par>
                            </p:childTnLst>
                          </p:cTn>
                        </p:par>
                        <p:par>
                          <p:cTn id="62" fill="hold">
                            <p:stCondLst>
                              <p:cond delay="500"/>
                            </p:stCondLst>
                            <p:childTnLst>
                              <p:par>
                                <p:cTn id="63" presetID="1" presetClass="entr" presetSubtype="0" fill="hold" grpId="0" nodeType="afterEffect">
                                  <p:stCondLst>
                                    <p:cond delay="0"/>
                                  </p:stCondLst>
                                  <p:iterate type="lt">
                                    <p:tmAbs val="100"/>
                                  </p:iterate>
                                  <p:childTnLst>
                                    <p:set>
                                      <p:cBhvr>
                                        <p:cTn id="64" dur="1" fill="hold">
                                          <p:stCondLst>
                                            <p:cond delay="0"/>
                                          </p:stCondLst>
                                        </p:cTn>
                                        <p:tgtEl>
                                          <p:spTgt spid="84"/>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22" presetClass="entr" presetSubtype="1" fill="hold" nodeType="clickEffect">
                                  <p:stCondLst>
                                    <p:cond delay="0"/>
                                  </p:stCondLst>
                                  <p:childTnLst>
                                    <p:set>
                                      <p:cBhvr>
                                        <p:cTn id="68" dur="1" fill="hold">
                                          <p:stCondLst>
                                            <p:cond delay="0"/>
                                          </p:stCondLst>
                                        </p:cTn>
                                        <p:tgtEl>
                                          <p:spTgt spid="63"/>
                                        </p:tgtEl>
                                        <p:attrNameLst>
                                          <p:attrName>style.visibility</p:attrName>
                                        </p:attrNameLst>
                                      </p:cBhvr>
                                      <p:to>
                                        <p:strVal val="visible"/>
                                      </p:to>
                                    </p:set>
                                    <p:animEffect transition="in" filter="wipe(up)">
                                      <p:cBhvr>
                                        <p:cTn id="69" dur="500"/>
                                        <p:tgtEl>
                                          <p:spTgt spid="63"/>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12"/>
                                        </p:tgtEl>
                                        <p:attrNameLst>
                                          <p:attrName>style.visibility</p:attrName>
                                        </p:attrNameLst>
                                      </p:cBhvr>
                                      <p:to>
                                        <p:strVal val="visible"/>
                                      </p:to>
                                    </p:set>
                                    <p:animEffect transition="in" filter="wipe(left)">
                                      <p:cBhvr>
                                        <p:cTn id="74" dur="1000"/>
                                        <p:tgtEl>
                                          <p:spTgt spid="12"/>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1" fill="hold" nodeType="click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wipe(up)">
                                      <p:cBhvr>
                                        <p:cTn id="79" dur="500"/>
                                        <p:tgtEl>
                                          <p:spTgt spid="14"/>
                                        </p:tgtEl>
                                      </p:cBhvr>
                                    </p:animEffect>
                                  </p:childTnLst>
                                </p:cTn>
                              </p:par>
                              <p:par>
                                <p:cTn id="80" presetID="22" presetClass="entr" presetSubtype="4" fill="hold" nodeType="withEffect">
                                  <p:stCondLst>
                                    <p:cond delay="0"/>
                                  </p:stCondLst>
                                  <p:childTnLst>
                                    <p:set>
                                      <p:cBhvr>
                                        <p:cTn id="81" dur="1" fill="hold">
                                          <p:stCondLst>
                                            <p:cond delay="0"/>
                                          </p:stCondLst>
                                        </p:cTn>
                                        <p:tgtEl>
                                          <p:spTgt spid="13"/>
                                        </p:tgtEl>
                                        <p:attrNameLst>
                                          <p:attrName>style.visibility</p:attrName>
                                        </p:attrNameLst>
                                      </p:cBhvr>
                                      <p:to>
                                        <p:strVal val="visible"/>
                                      </p:to>
                                    </p:set>
                                    <p:animEffect transition="in" filter="wipe(down)">
                                      <p:cBhvr>
                                        <p:cTn id="8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82" grpId="0"/>
      <p:bldP spid="83" grpId="0" animBg="1"/>
      <p:bldP spid="8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50" name="流程图: 直接访问存储器 49">
            <a:extLst>
              <a:ext uri="{FF2B5EF4-FFF2-40B4-BE49-F238E27FC236}">
                <a16:creationId xmlns:a16="http://schemas.microsoft.com/office/drawing/2014/main" id="{47632271-1B4D-4CD5-A90B-D8E8AFFD755B}"/>
              </a:ext>
            </a:extLst>
          </p:cNvPr>
          <p:cNvSpPr/>
          <p:nvPr/>
        </p:nvSpPr>
        <p:spPr>
          <a:xfrm>
            <a:off x="800008" y="3108331"/>
            <a:ext cx="2073430" cy="1601815"/>
          </a:xfrm>
          <a:prstGeom prst="flowChartMagneticDrum">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51" name="流程图: 直接访问存储器 50">
            <a:extLst>
              <a:ext uri="{FF2B5EF4-FFF2-40B4-BE49-F238E27FC236}">
                <a16:creationId xmlns:a16="http://schemas.microsoft.com/office/drawing/2014/main" id="{B2D52D0D-7BC0-4376-B277-967980D5751E}"/>
              </a:ext>
            </a:extLst>
          </p:cNvPr>
          <p:cNvSpPr/>
          <p:nvPr/>
        </p:nvSpPr>
        <p:spPr>
          <a:xfrm>
            <a:off x="2351970" y="3516821"/>
            <a:ext cx="844117" cy="784834"/>
          </a:xfrm>
          <a:prstGeom prst="flowChartMagneticDrum">
            <a:avLst/>
          </a:prstGeom>
          <a:solidFill>
            <a:schemeClr val="bg1">
              <a:lumMod val="95000"/>
            </a:schemeClr>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49" name="文本框 48">
            <a:extLst>
              <a:ext uri="{FF2B5EF4-FFF2-40B4-BE49-F238E27FC236}">
                <a16:creationId xmlns:a16="http://schemas.microsoft.com/office/drawing/2014/main" id="{04D40CD2-0238-4918-99DE-9782C445F470}"/>
              </a:ext>
            </a:extLst>
          </p:cNvPr>
          <p:cNvSpPr txBox="1"/>
          <p:nvPr/>
        </p:nvSpPr>
        <p:spPr>
          <a:xfrm>
            <a:off x="1133517" y="2009950"/>
            <a:ext cx="1406412" cy="646331"/>
          </a:xfrm>
          <a:prstGeom prst="rect">
            <a:avLst/>
          </a:prstGeom>
          <a:solidFill>
            <a:schemeClr val="bg1"/>
          </a:solidFill>
        </p:spPr>
        <p:txBody>
          <a:bodyPr wrap="square" rtlCol="0">
            <a:spAutoFit/>
          </a:bodyPr>
          <a:lstStyle/>
          <a:p>
            <a:pPr algn="ctr"/>
            <a:r>
              <a:rPr lang="zh-CN" altLang="en-US" b="1" dirty="0">
                <a:latin typeface="+mn-ea"/>
              </a:rPr>
              <a:t>包层</a:t>
            </a:r>
            <a:endParaRPr lang="en-US" altLang="zh-CN" b="1" dirty="0">
              <a:latin typeface="+mn-ea"/>
            </a:endParaRPr>
          </a:p>
          <a:p>
            <a:pPr algn="ctr"/>
            <a:r>
              <a:rPr lang="en-US" altLang="zh-CN" b="1" dirty="0">
                <a:latin typeface="+mn-ea"/>
              </a:rPr>
              <a:t>(</a:t>
            </a:r>
            <a:r>
              <a:rPr lang="zh-CN" altLang="en-US" b="1" dirty="0">
                <a:latin typeface="+mn-ea"/>
              </a:rPr>
              <a:t>低折射率</a:t>
            </a:r>
            <a:r>
              <a:rPr lang="en-US" altLang="zh-CN" b="1" dirty="0">
                <a:latin typeface="+mn-ea"/>
              </a:rPr>
              <a:t>)</a:t>
            </a:r>
            <a:endParaRPr lang="zh-CN" altLang="en-US" b="1" dirty="0">
              <a:latin typeface="+mn-ea"/>
            </a:endParaRPr>
          </a:p>
        </p:txBody>
      </p:sp>
      <p:cxnSp>
        <p:nvCxnSpPr>
          <p:cNvPr id="53" name="直接箭头连接符 52">
            <a:extLst>
              <a:ext uri="{FF2B5EF4-FFF2-40B4-BE49-F238E27FC236}">
                <a16:creationId xmlns:a16="http://schemas.microsoft.com/office/drawing/2014/main" id="{FC9A655F-74CF-43E2-A0BE-B8E91D843BE3}"/>
              </a:ext>
            </a:extLst>
          </p:cNvPr>
          <p:cNvCxnSpPr>
            <a:cxnSpLocks/>
          </p:cNvCxnSpPr>
          <p:nvPr/>
        </p:nvCxnSpPr>
        <p:spPr>
          <a:xfrm>
            <a:off x="1836723" y="2643125"/>
            <a:ext cx="0" cy="452050"/>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52" name="文本框 51">
            <a:extLst>
              <a:ext uri="{FF2B5EF4-FFF2-40B4-BE49-F238E27FC236}">
                <a16:creationId xmlns:a16="http://schemas.microsoft.com/office/drawing/2014/main" id="{4C464764-8612-4DB1-B720-B7A6D2232C4B}"/>
              </a:ext>
            </a:extLst>
          </p:cNvPr>
          <p:cNvSpPr txBox="1"/>
          <p:nvPr/>
        </p:nvSpPr>
        <p:spPr>
          <a:xfrm>
            <a:off x="2170232" y="4852231"/>
            <a:ext cx="1406412" cy="646331"/>
          </a:xfrm>
          <a:prstGeom prst="rect">
            <a:avLst/>
          </a:prstGeom>
          <a:solidFill>
            <a:schemeClr val="bg1"/>
          </a:solidFill>
        </p:spPr>
        <p:txBody>
          <a:bodyPr wrap="square" rtlCol="0">
            <a:spAutoFit/>
          </a:bodyPr>
          <a:lstStyle/>
          <a:p>
            <a:pPr algn="ctr"/>
            <a:r>
              <a:rPr lang="zh-CN" altLang="en-US" b="1" dirty="0">
                <a:latin typeface="+mn-ea"/>
              </a:rPr>
              <a:t>纤芯</a:t>
            </a:r>
            <a:endParaRPr lang="en-US" altLang="zh-CN" b="1" dirty="0">
              <a:latin typeface="+mn-ea"/>
            </a:endParaRPr>
          </a:p>
          <a:p>
            <a:pPr algn="ctr"/>
            <a:r>
              <a:rPr lang="zh-CN" altLang="en-US" b="1" dirty="0">
                <a:latin typeface="+mn-ea"/>
              </a:rPr>
              <a:t>（高折射率）</a:t>
            </a:r>
          </a:p>
        </p:txBody>
      </p:sp>
      <p:cxnSp>
        <p:nvCxnSpPr>
          <p:cNvPr id="54" name="直接箭头连接符 53">
            <a:extLst>
              <a:ext uri="{FF2B5EF4-FFF2-40B4-BE49-F238E27FC236}">
                <a16:creationId xmlns:a16="http://schemas.microsoft.com/office/drawing/2014/main" id="{62712DD7-C1C9-49F3-8B52-2D03B90547C9}"/>
              </a:ext>
            </a:extLst>
          </p:cNvPr>
          <p:cNvCxnSpPr/>
          <p:nvPr/>
        </p:nvCxnSpPr>
        <p:spPr>
          <a:xfrm flipV="1">
            <a:off x="2873438" y="4382447"/>
            <a:ext cx="0" cy="469784"/>
          </a:xfrm>
          <a:prstGeom prst="straightConnector1">
            <a:avLst/>
          </a:prstGeom>
          <a:ln w="254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CAC828DB-1C36-48AD-A863-539FDF8D2422}"/>
              </a:ext>
            </a:extLst>
          </p:cNvPr>
          <p:cNvGrpSpPr/>
          <p:nvPr/>
        </p:nvGrpSpPr>
        <p:grpSpPr>
          <a:xfrm>
            <a:off x="3631970" y="3108330"/>
            <a:ext cx="6465899" cy="1601816"/>
            <a:chOff x="3631971" y="3108330"/>
            <a:chExt cx="3869344" cy="1601816"/>
          </a:xfrm>
        </p:grpSpPr>
        <p:sp>
          <p:nvSpPr>
            <p:cNvPr id="55" name="矩形: 圆角 54">
              <a:extLst>
                <a:ext uri="{FF2B5EF4-FFF2-40B4-BE49-F238E27FC236}">
                  <a16:creationId xmlns:a16="http://schemas.microsoft.com/office/drawing/2014/main" id="{0D0901A8-0C19-4B22-BBF6-7BBD2544323A}"/>
                </a:ext>
              </a:extLst>
            </p:cNvPr>
            <p:cNvSpPr/>
            <p:nvPr/>
          </p:nvSpPr>
          <p:spPr>
            <a:xfrm>
              <a:off x="3631971" y="3108330"/>
              <a:ext cx="3869343" cy="369332"/>
            </a:xfrm>
            <a:prstGeom prst="roundRect">
              <a:avLst>
                <a:gd name="adj" fmla="val 32051"/>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56" name="矩形: 圆角 55">
              <a:extLst>
                <a:ext uri="{FF2B5EF4-FFF2-40B4-BE49-F238E27FC236}">
                  <a16:creationId xmlns:a16="http://schemas.microsoft.com/office/drawing/2014/main" id="{CC02ADFD-DC4D-47C5-9B88-94C96C6EDAD4}"/>
                </a:ext>
              </a:extLst>
            </p:cNvPr>
            <p:cNvSpPr/>
            <p:nvPr/>
          </p:nvSpPr>
          <p:spPr>
            <a:xfrm>
              <a:off x="3631971" y="3477662"/>
              <a:ext cx="3869343" cy="863152"/>
            </a:xfrm>
            <a:prstGeom prst="roundRect">
              <a:avLst>
                <a:gd name="adj" fmla="val 32051"/>
              </a:avLst>
            </a:prstGeom>
            <a:solidFill>
              <a:schemeClr val="bg1">
                <a:lumMod val="95000"/>
              </a:schemeClr>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57" name="矩形: 圆角 56">
              <a:extLst>
                <a:ext uri="{FF2B5EF4-FFF2-40B4-BE49-F238E27FC236}">
                  <a16:creationId xmlns:a16="http://schemas.microsoft.com/office/drawing/2014/main" id="{36E6FDE1-9CBE-4750-AD2A-4DF3653E2FDF}"/>
                </a:ext>
              </a:extLst>
            </p:cNvPr>
            <p:cNvSpPr/>
            <p:nvPr/>
          </p:nvSpPr>
          <p:spPr>
            <a:xfrm>
              <a:off x="3631972" y="4340814"/>
              <a:ext cx="3869343" cy="369332"/>
            </a:xfrm>
            <a:prstGeom prst="roundRect">
              <a:avLst>
                <a:gd name="adj" fmla="val 32051"/>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grpSp>
        <p:nvGrpSpPr>
          <p:cNvPr id="19" name="组合 18">
            <a:extLst>
              <a:ext uri="{FF2B5EF4-FFF2-40B4-BE49-F238E27FC236}">
                <a16:creationId xmlns:a16="http://schemas.microsoft.com/office/drawing/2014/main" id="{4F4D2092-8D54-4339-9F5C-ECE079EA31FC}"/>
              </a:ext>
            </a:extLst>
          </p:cNvPr>
          <p:cNvGrpSpPr/>
          <p:nvPr/>
        </p:nvGrpSpPr>
        <p:grpSpPr>
          <a:xfrm>
            <a:off x="3789773" y="3478969"/>
            <a:ext cx="6033472" cy="867188"/>
            <a:chOff x="4588626" y="1899713"/>
            <a:chExt cx="6033472" cy="867188"/>
          </a:xfrm>
        </p:grpSpPr>
        <p:cxnSp>
          <p:nvCxnSpPr>
            <p:cNvPr id="86" name="直接箭头连接符 85">
              <a:extLst>
                <a:ext uri="{FF2B5EF4-FFF2-40B4-BE49-F238E27FC236}">
                  <a16:creationId xmlns:a16="http://schemas.microsoft.com/office/drawing/2014/main" id="{A8073BA3-9D14-44C2-8880-A4E35ACAFD56}"/>
                </a:ext>
              </a:extLst>
            </p:cNvPr>
            <p:cNvCxnSpPr>
              <a:cxnSpLocks/>
            </p:cNvCxnSpPr>
            <p:nvPr/>
          </p:nvCxnSpPr>
          <p:spPr>
            <a:xfrm flipV="1">
              <a:off x="4588626" y="1903749"/>
              <a:ext cx="420792" cy="297168"/>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7" name="直接箭头连接符 86">
              <a:extLst>
                <a:ext uri="{FF2B5EF4-FFF2-40B4-BE49-F238E27FC236}">
                  <a16:creationId xmlns:a16="http://schemas.microsoft.com/office/drawing/2014/main" id="{84789756-722E-40B0-A443-8B55F596D97A}"/>
                </a:ext>
              </a:extLst>
            </p:cNvPr>
            <p:cNvCxnSpPr>
              <a:cxnSpLocks/>
            </p:cNvCxnSpPr>
            <p:nvPr/>
          </p:nvCxnSpPr>
          <p:spPr>
            <a:xfrm>
              <a:off x="4984565" y="1923328"/>
              <a:ext cx="1777096" cy="843573"/>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8" name="直接箭头连接符 87">
              <a:extLst>
                <a:ext uri="{FF2B5EF4-FFF2-40B4-BE49-F238E27FC236}">
                  <a16:creationId xmlns:a16="http://schemas.microsoft.com/office/drawing/2014/main" id="{39149D11-F8B8-4DB3-A6DE-6222692269ED}"/>
                </a:ext>
              </a:extLst>
            </p:cNvPr>
            <p:cNvCxnSpPr>
              <a:cxnSpLocks/>
            </p:cNvCxnSpPr>
            <p:nvPr/>
          </p:nvCxnSpPr>
          <p:spPr>
            <a:xfrm flipV="1">
              <a:off x="6743206" y="1906550"/>
              <a:ext cx="1578492" cy="843574"/>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9" name="直接箭头连接符 88">
              <a:extLst>
                <a:ext uri="{FF2B5EF4-FFF2-40B4-BE49-F238E27FC236}">
                  <a16:creationId xmlns:a16="http://schemas.microsoft.com/office/drawing/2014/main" id="{A01F14DB-6580-44CD-8A83-35BB52C769FF}"/>
                </a:ext>
              </a:extLst>
            </p:cNvPr>
            <p:cNvCxnSpPr>
              <a:cxnSpLocks/>
            </p:cNvCxnSpPr>
            <p:nvPr/>
          </p:nvCxnSpPr>
          <p:spPr>
            <a:xfrm>
              <a:off x="8321698" y="1899713"/>
              <a:ext cx="1775419" cy="858484"/>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0" name="直接箭头连接符 89">
              <a:extLst>
                <a:ext uri="{FF2B5EF4-FFF2-40B4-BE49-F238E27FC236}">
                  <a16:creationId xmlns:a16="http://schemas.microsoft.com/office/drawing/2014/main" id="{D5475D18-CA59-4CC9-A97E-94A7651CF6CB}"/>
                </a:ext>
              </a:extLst>
            </p:cNvPr>
            <p:cNvCxnSpPr>
              <a:cxnSpLocks/>
            </p:cNvCxnSpPr>
            <p:nvPr/>
          </p:nvCxnSpPr>
          <p:spPr>
            <a:xfrm flipV="1">
              <a:off x="10082326" y="2456711"/>
              <a:ext cx="539772" cy="285704"/>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grpSp>
        <p:nvGrpSpPr>
          <p:cNvPr id="20" name="组合 19">
            <a:extLst>
              <a:ext uri="{FF2B5EF4-FFF2-40B4-BE49-F238E27FC236}">
                <a16:creationId xmlns:a16="http://schemas.microsoft.com/office/drawing/2014/main" id="{6744AF9F-3F11-42D9-B97D-178D53D4AC98}"/>
              </a:ext>
            </a:extLst>
          </p:cNvPr>
          <p:cNvGrpSpPr/>
          <p:nvPr/>
        </p:nvGrpSpPr>
        <p:grpSpPr>
          <a:xfrm>
            <a:off x="3841867" y="3474301"/>
            <a:ext cx="5981378" cy="846375"/>
            <a:chOff x="4640720" y="1903749"/>
            <a:chExt cx="5981378" cy="846375"/>
          </a:xfrm>
        </p:grpSpPr>
        <p:cxnSp>
          <p:nvCxnSpPr>
            <p:cNvPr id="91" name="直接箭头连接符 90">
              <a:extLst>
                <a:ext uri="{FF2B5EF4-FFF2-40B4-BE49-F238E27FC236}">
                  <a16:creationId xmlns:a16="http://schemas.microsoft.com/office/drawing/2014/main" id="{0C3BDAD8-D5FE-4ED4-BBE1-FF6FE10922CD}"/>
                </a:ext>
              </a:extLst>
            </p:cNvPr>
            <p:cNvCxnSpPr>
              <a:cxnSpLocks/>
            </p:cNvCxnSpPr>
            <p:nvPr/>
          </p:nvCxnSpPr>
          <p:spPr>
            <a:xfrm flipV="1">
              <a:off x="4640720" y="1903749"/>
              <a:ext cx="848320" cy="409080"/>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2" name="直接箭头连接符 91">
              <a:extLst>
                <a:ext uri="{FF2B5EF4-FFF2-40B4-BE49-F238E27FC236}">
                  <a16:creationId xmlns:a16="http://schemas.microsoft.com/office/drawing/2014/main" id="{311859E1-1F1C-40E2-A8B3-E41F127BCAE2}"/>
                </a:ext>
              </a:extLst>
            </p:cNvPr>
            <p:cNvCxnSpPr>
              <a:cxnSpLocks/>
            </p:cNvCxnSpPr>
            <p:nvPr/>
          </p:nvCxnSpPr>
          <p:spPr>
            <a:xfrm>
              <a:off x="5467218" y="1920526"/>
              <a:ext cx="2548609" cy="829598"/>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3" name="直接箭头连接符 92">
              <a:extLst>
                <a:ext uri="{FF2B5EF4-FFF2-40B4-BE49-F238E27FC236}">
                  <a16:creationId xmlns:a16="http://schemas.microsoft.com/office/drawing/2014/main" id="{49DF367F-95F5-420C-94E1-72A3DB72CEBF}"/>
                </a:ext>
              </a:extLst>
            </p:cNvPr>
            <p:cNvCxnSpPr>
              <a:cxnSpLocks/>
            </p:cNvCxnSpPr>
            <p:nvPr/>
          </p:nvCxnSpPr>
          <p:spPr>
            <a:xfrm flipV="1">
              <a:off x="7932675" y="1923329"/>
              <a:ext cx="2024876" cy="826795"/>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215FD7A8-8099-4C80-A0EC-6AEFD8DA14A8}"/>
                </a:ext>
              </a:extLst>
            </p:cNvPr>
            <p:cNvCxnSpPr>
              <a:cxnSpLocks/>
            </p:cNvCxnSpPr>
            <p:nvPr/>
          </p:nvCxnSpPr>
          <p:spPr>
            <a:xfrm>
              <a:off x="9917130" y="1917409"/>
              <a:ext cx="704968" cy="190880"/>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sp>
        <p:nvSpPr>
          <p:cNvPr id="95" name="文本框 94">
            <a:extLst>
              <a:ext uri="{FF2B5EF4-FFF2-40B4-BE49-F238E27FC236}">
                <a16:creationId xmlns:a16="http://schemas.microsoft.com/office/drawing/2014/main" id="{05604F71-E004-4AD4-9B49-63242722A9E6}"/>
              </a:ext>
            </a:extLst>
          </p:cNvPr>
          <p:cNvSpPr txBox="1"/>
          <p:nvPr/>
        </p:nvSpPr>
        <p:spPr>
          <a:xfrm>
            <a:off x="4773322" y="2679179"/>
            <a:ext cx="4183192" cy="369332"/>
          </a:xfrm>
          <a:prstGeom prst="rect">
            <a:avLst/>
          </a:prstGeom>
          <a:noFill/>
        </p:spPr>
        <p:txBody>
          <a:bodyPr wrap="square" rtlCol="0">
            <a:spAutoFit/>
          </a:bodyPr>
          <a:lstStyle/>
          <a:p>
            <a:pPr algn="ctr"/>
            <a:r>
              <a:rPr lang="zh-CN" altLang="en-US" b="1" dirty="0">
                <a:latin typeface="+mn-ea"/>
              </a:rPr>
              <a:t>光在光纤中传输的方式是</a:t>
            </a:r>
            <a:r>
              <a:rPr lang="zh-CN" altLang="en-US" b="1" dirty="0">
                <a:solidFill>
                  <a:schemeClr val="accent1">
                    <a:lumMod val="75000"/>
                  </a:schemeClr>
                </a:solidFill>
                <a:latin typeface="+mn-ea"/>
              </a:rPr>
              <a:t>不断地全反射</a:t>
            </a:r>
          </a:p>
        </p:txBody>
      </p:sp>
      <p:sp>
        <p:nvSpPr>
          <p:cNvPr id="96" name="文本框 95">
            <a:extLst>
              <a:ext uri="{FF2B5EF4-FFF2-40B4-BE49-F238E27FC236}">
                <a16:creationId xmlns:a16="http://schemas.microsoft.com/office/drawing/2014/main" id="{94A59734-959A-459A-A092-C3E17390BE38}"/>
              </a:ext>
            </a:extLst>
          </p:cNvPr>
          <p:cNvSpPr txBox="1"/>
          <p:nvPr/>
        </p:nvSpPr>
        <p:spPr>
          <a:xfrm>
            <a:off x="4882458" y="4753923"/>
            <a:ext cx="4183192" cy="369332"/>
          </a:xfrm>
          <a:prstGeom prst="rect">
            <a:avLst/>
          </a:prstGeom>
          <a:noFill/>
        </p:spPr>
        <p:txBody>
          <a:bodyPr wrap="square" rtlCol="0">
            <a:spAutoFit/>
          </a:bodyPr>
          <a:lstStyle/>
          <a:p>
            <a:pPr algn="ctr"/>
            <a:r>
              <a:rPr lang="zh-CN" altLang="en-US" b="1" dirty="0">
                <a:latin typeface="+mn-ea"/>
              </a:rPr>
              <a:t>多条光波在</a:t>
            </a:r>
            <a:r>
              <a:rPr lang="zh-CN" altLang="en-US" b="1" dirty="0">
                <a:solidFill>
                  <a:schemeClr val="accent1">
                    <a:lumMod val="75000"/>
                  </a:schemeClr>
                </a:solidFill>
                <a:latin typeface="+mn-ea"/>
              </a:rPr>
              <a:t>多模光纤</a:t>
            </a:r>
            <a:r>
              <a:rPr lang="zh-CN" altLang="en-US" b="1" dirty="0">
                <a:latin typeface="+mn-ea"/>
              </a:rPr>
              <a:t>中不断地全反射</a:t>
            </a:r>
            <a:endParaRPr lang="zh-CN" altLang="en-US" b="1" dirty="0">
              <a:solidFill>
                <a:schemeClr val="accent1">
                  <a:lumMod val="75000"/>
                </a:schemeClr>
              </a:solidFill>
              <a:latin typeface="+mn-ea"/>
            </a:endParaRPr>
          </a:p>
        </p:txBody>
      </p:sp>
    </p:spTree>
    <p:custDataLst>
      <p:tags r:id="rId1"/>
    </p:custDataLst>
    <p:extLst>
      <p:ext uri="{BB962C8B-B14F-4D97-AF65-F5344CB8AC3E}">
        <p14:creationId xmlns:p14="http://schemas.microsoft.com/office/powerpoint/2010/main" val="1350086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3000"/>
                                        <p:tgtEl>
                                          <p:spTgt spid="1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95"/>
                                        </p:tgtEl>
                                        <p:attrNameLst>
                                          <p:attrName>style.visibility</p:attrName>
                                        </p:attrNameLst>
                                      </p:cBhvr>
                                      <p:to>
                                        <p:strVal val="visible"/>
                                      </p:to>
                                    </p:set>
                                    <p:animEffect transition="in" filter="wipe(left)">
                                      <p:cBhvr>
                                        <p:cTn id="10" dur="3000"/>
                                        <p:tgtEl>
                                          <p:spTgt spid="9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left)">
                                      <p:cBhvr>
                                        <p:cTn id="15" dur="3000"/>
                                        <p:tgtEl>
                                          <p:spTgt spid="20"/>
                                        </p:tgtEl>
                                      </p:cBhvr>
                                    </p:animEffect>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96"/>
                                        </p:tgtEl>
                                        <p:attrNameLst>
                                          <p:attrName>style.visibility</p:attrName>
                                        </p:attrNameLst>
                                      </p:cBhvr>
                                      <p:to>
                                        <p:strVal val="visible"/>
                                      </p:to>
                                    </p:set>
                                    <p:animEffect transition="in" filter="fade">
                                      <p:cBhvr>
                                        <p:cTn id="20" dur="1000"/>
                                        <p:tgtEl>
                                          <p:spTgt spid="96"/>
                                        </p:tgtEl>
                                      </p:cBhvr>
                                    </p:animEffect>
                                    <p:anim calcmode="lin" valueType="num">
                                      <p:cBhvr>
                                        <p:cTn id="21" dur="1000" fill="hold"/>
                                        <p:tgtEl>
                                          <p:spTgt spid="96"/>
                                        </p:tgtEl>
                                        <p:attrNameLst>
                                          <p:attrName>ppt_x</p:attrName>
                                        </p:attrNameLst>
                                      </p:cBhvr>
                                      <p:tavLst>
                                        <p:tav tm="0">
                                          <p:val>
                                            <p:strVal val="#ppt_x"/>
                                          </p:val>
                                        </p:tav>
                                        <p:tav tm="100000">
                                          <p:val>
                                            <p:strVal val="#ppt_x"/>
                                          </p:val>
                                        </p:tav>
                                      </p:tavLst>
                                    </p:anim>
                                    <p:anim calcmode="lin" valueType="num">
                                      <p:cBhvr>
                                        <p:cTn id="22"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9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a:extLst>
              <a:ext uri="{FF2B5EF4-FFF2-40B4-BE49-F238E27FC236}">
                <a16:creationId xmlns:a16="http://schemas.microsoft.com/office/drawing/2014/main" id="{880AB60E-6CF3-4945-B4BA-C10E12AA8B92}"/>
              </a:ext>
            </a:extLst>
          </p:cNvPr>
          <p:cNvGrpSpPr/>
          <p:nvPr/>
        </p:nvGrpSpPr>
        <p:grpSpPr>
          <a:xfrm>
            <a:off x="1751023" y="4719465"/>
            <a:ext cx="1106688" cy="1072111"/>
            <a:chOff x="1751023" y="4719465"/>
            <a:chExt cx="1106688" cy="1072111"/>
          </a:xfrm>
        </p:grpSpPr>
        <p:pic>
          <p:nvPicPr>
            <p:cNvPr id="75" name="图片 74">
              <a:extLst>
                <a:ext uri="{FF2B5EF4-FFF2-40B4-BE49-F238E27FC236}">
                  <a16:creationId xmlns:a16="http://schemas.microsoft.com/office/drawing/2014/main" id="{234E71D3-68EF-401C-BE09-EAE5D7F0024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015293" y="5088797"/>
              <a:ext cx="584712" cy="702779"/>
            </a:xfrm>
            <a:prstGeom prst="rect">
              <a:avLst/>
            </a:prstGeom>
          </p:spPr>
        </p:pic>
        <p:sp>
          <p:nvSpPr>
            <p:cNvPr id="76" name="文本框 75">
              <a:extLst>
                <a:ext uri="{FF2B5EF4-FFF2-40B4-BE49-F238E27FC236}">
                  <a16:creationId xmlns:a16="http://schemas.microsoft.com/office/drawing/2014/main" id="{A0910814-D228-42BA-977F-42197E5A4646}"/>
                </a:ext>
              </a:extLst>
            </p:cNvPr>
            <p:cNvSpPr txBox="1"/>
            <p:nvPr/>
          </p:nvSpPr>
          <p:spPr>
            <a:xfrm>
              <a:off x="1751023" y="4719465"/>
              <a:ext cx="1106688" cy="369332"/>
            </a:xfrm>
            <a:prstGeom prst="rect">
              <a:avLst/>
            </a:prstGeom>
            <a:noFill/>
          </p:spPr>
          <p:txBody>
            <a:bodyPr wrap="square" rtlCol="0">
              <a:spAutoFit/>
            </a:bodyPr>
            <a:lstStyle/>
            <a:p>
              <a:pPr algn="ctr"/>
              <a:r>
                <a:rPr lang="zh-CN" altLang="en-US" b="1" dirty="0">
                  <a:latin typeface="+mn-ea"/>
                </a:rPr>
                <a:t>输入脉冲</a:t>
              </a:r>
              <a:endParaRPr lang="zh-CN" altLang="en-US" b="1" dirty="0">
                <a:solidFill>
                  <a:schemeClr val="accent1">
                    <a:lumMod val="75000"/>
                  </a:schemeClr>
                </a:solidFill>
                <a:latin typeface="+mn-ea"/>
              </a:endParaRPr>
            </a:p>
          </p:txBody>
        </p:sp>
      </p:grpSp>
      <p:grpSp>
        <p:nvGrpSpPr>
          <p:cNvPr id="18" name="组合 17">
            <a:extLst>
              <a:ext uri="{FF2B5EF4-FFF2-40B4-BE49-F238E27FC236}">
                <a16:creationId xmlns:a16="http://schemas.microsoft.com/office/drawing/2014/main" id="{D17FBA28-534C-4FA2-933B-89E2C5322DAF}"/>
              </a:ext>
            </a:extLst>
          </p:cNvPr>
          <p:cNvGrpSpPr/>
          <p:nvPr/>
        </p:nvGrpSpPr>
        <p:grpSpPr>
          <a:xfrm>
            <a:off x="9462463" y="4719465"/>
            <a:ext cx="1106688" cy="1072111"/>
            <a:chOff x="9462463" y="4719465"/>
            <a:chExt cx="1106688" cy="1072111"/>
          </a:xfrm>
        </p:grpSpPr>
        <p:sp>
          <p:nvSpPr>
            <p:cNvPr id="79" name="文本框 78">
              <a:extLst>
                <a:ext uri="{FF2B5EF4-FFF2-40B4-BE49-F238E27FC236}">
                  <a16:creationId xmlns:a16="http://schemas.microsoft.com/office/drawing/2014/main" id="{3C911DBE-DB59-445E-93B9-0E1526CDBA52}"/>
                </a:ext>
              </a:extLst>
            </p:cNvPr>
            <p:cNvSpPr txBox="1"/>
            <p:nvPr/>
          </p:nvSpPr>
          <p:spPr>
            <a:xfrm>
              <a:off x="9462463" y="4719465"/>
              <a:ext cx="1106688" cy="369332"/>
            </a:xfrm>
            <a:prstGeom prst="rect">
              <a:avLst/>
            </a:prstGeom>
            <a:noFill/>
          </p:spPr>
          <p:txBody>
            <a:bodyPr wrap="square" rtlCol="0">
              <a:spAutoFit/>
            </a:bodyPr>
            <a:lstStyle/>
            <a:p>
              <a:pPr algn="ctr"/>
              <a:r>
                <a:rPr lang="zh-CN" altLang="en-US" b="1" dirty="0">
                  <a:latin typeface="+mn-ea"/>
                </a:rPr>
                <a:t>输出脉冲</a:t>
              </a:r>
              <a:endParaRPr lang="zh-CN" altLang="en-US" b="1" dirty="0">
                <a:solidFill>
                  <a:schemeClr val="accent1">
                    <a:lumMod val="75000"/>
                  </a:schemeClr>
                </a:solidFill>
                <a:latin typeface="+mn-ea"/>
              </a:endParaRPr>
            </a:p>
          </p:txBody>
        </p:sp>
        <p:pic>
          <p:nvPicPr>
            <p:cNvPr id="97" name="图片 96">
              <a:extLst>
                <a:ext uri="{FF2B5EF4-FFF2-40B4-BE49-F238E27FC236}">
                  <a16:creationId xmlns:a16="http://schemas.microsoft.com/office/drawing/2014/main" id="{252B0316-F9C9-401A-A147-943C33EFEBD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9723451" y="5088797"/>
              <a:ext cx="584712" cy="702779"/>
            </a:xfrm>
            <a:prstGeom prst="rect">
              <a:avLst/>
            </a:prstGeom>
          </p:spPr>
        </p:pic>
      </p:grpSp>
      <p:grpSp>
        <p:nvGrpSpPr>
          <p:cNvPr id="13" name="组合 12">
            <a:extLst>
              <a:ext uri="{FF2B5EF4-FFF2-40B4-BE49-F238E27FC236}">
                <a16:creationId xmlns:a16="http://schemas.microsoft.com/office/drawing/2014/main" id="{C0922AFF-B0A8-4FB8-BABF-2BFF701A5B55}"/>
              </a:ext>
            </a:extLst>
          </p:cNvPr>
          <p:cNvGrpSpPr/>
          <p:nvPr/>
        </p:nvGrpSpPr>
        <p:grpSpPr>
          <a:xfrm>
            <a:off x="1719322" y="2310193"/>
            <a:ext cx="1106688" cy="1072111"/>
            <a:chOff x="1719322" y="2290459"/>
            <a:chExt cx="1106688" cy="1072111"/>
          </a:xfrm>
        </p:grpSpPr>
        <p:pic>
          <p:nvPicPr>
            <p:cNvPr id="10" name="图片 9">
              <a:extLst>
                <a:ext uri="{FF2B5EF4-FFF2-40B4-BE49-F238E27FC236}">
                  <a16:creationId xmlns:a16="http://schemas.microsoft.com/office/drawing/2014/main" id="{E256DBA1-96C6-46E1-8219-83FBBE351A09}"/>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983592" y="2659791"/>
              <a:ext cx="584712" cy="702779"/>
            </a:xfrm>
            <a:prstGeom prst="rect">
              <a:avLst/>
            </a:prstGeom>
          </p:spPr>
        </p:pic>
        <p:sp>
          <p:nvSpPr>
            <p:cNvPr id="72" name="文本框 71">
              <a:extLst>
                <a:ext uri="{FF2B5EF4-FFF2-40B4-BE49-F238E27FC236}">
                  <a16:creationId xmlns:a16="http://schemas.microsoft.com/office/drawing/2014/main" id="{0819D041-FED0-4F3E-9307-9D114A1B2CA2}"/>
                </a:ext>
              </a:extLst>
            </p:cNvPr>
            <p:cNvSpPr txBox="1"/>
            <p:nvPr/>
          </p:nvSpPr>
          <p:spPr>
            <a:xfrm>
              <a:off x="1719322" y="2290459"/>
              <a:ext cx="1106688" cy="369332"/>
            </a:xfrm>
            <a:prstGeom prst="rect">
              <a:avLst/>
            </a:prstGeom>
            <a:noFill/>
          </p:spPr>
          <p:txBody>
            <a:bodyPr wrap="square" rtlCol="0">
              <a:spAutoFit/>
            </a:bodyPr>
            <a:lstStyle/>
            <a:p>
              <a:pPr algn="ctr"/>
              <a:r>
                <a:rPr lang="zh-CN" altLang="en-US" b="1" dirty="0">
                  <a:latin typeface="+mn-ea"/>
                </a:rPr>
                <a:t>输入脉冲</a:t>
              </a:r>
              <a:endParaRPr lang="zh-CN" altLang="en-US" b="1" dirty="0">
                <a:solidFill>
                  <a:schemeClr val="accent1">
                    <a:lumMod val="75000"/>
                  </a:schemeClr>
                </a:solidFill>
                <a:latin typeface="+mn-ea"/>
              </a:endParaRPr>
            </a:p>
          </p:txBody>
        </p:sp>
      </p:grpSp>
      <p:grpSp>
        <p:nvGrpSpPr>
          <p:cNvPr id="14" name="组合 13">
            <a:extLst>
              <a:ext uri="{FF2B5EF4-FFF2-40B4-BE49-F238E27FC236}">
                <a16:creationId xmlns:a16="http://schemas.microsoft.com/office/drawing/2014/main" id="{A1E0AF7E-6CD5-4A36-97A7-685D248D3C5F}"/>
              </a:ext>
            </a:extLst>
          </p:cNvPr>
          <p:cNvGrpSpPr/>
          <p:nvPr/>
        </p:nvGrpSpPr>
        <p:grpSpPr>
          <a:xfrm>
            <a:off x="9430762" y="2310193"/>
            <a:ext cx="1106688" cy="895098"/>
            <a:chOff x="9430762" y="2290459"/>
            <a:chExt cx="1106688" cy="895098"/>
          </a:xfrm>
        </p:grpSpPr>
        <p:pic>
          <p:nvPicPr>
            <p:cNvPr id="12" name="图片 11">
              <a:extLst>
                <a:ext uri="{FF2B5EF4-FFF2-40B4-BE49-F238E27FC236}">
                  <a16:creationId xmlns:a16="http://schemas.microsoft.com/office/drawing/2014/main" id="{463F73CD-7A48-44F6-9BDB-01673A10F1AD}"/>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9517143" y="2831356"/>
              <a:ext cx="922046" cy="354201"/>
            </a:xfrm>
            <a:prstGeom prst="rect">
              <a:avLst/>
            </a:prstGeom>
          </p:spPr>
        </p:pic>
        <p:sp>
          <p:nvSpPr>
            <p:cNvPr id="73" name="文本框 72">
              <a:extLst>
                <a:ext uri="{FF2B5EF4-FFF2-40B4-BE49-F238E27FC236}">
                  <a16:creationId xmlns:a16="http://schemas.microsoft.com/office/drawing/2014/main" id="{2CBB04A7-C851-4502-9AEC-8B1BCFAD3A17}"/>
                </a:ext>
              </a:extLst>
            </p:cNvPr>
            <p:cNvSpPr txBox="1"/>
            <p:nvPr/>
          </p:nvSpPr>
          <p:spPr>
            <a:xfrm>
              <a:off x="9430762" y="2290459"/>
              <a:ext cx="1106688" cy="369332"/>
            </a:xfrm>
            <a:prstGeom prst="rect">
              <a:avLst/>
            </a:prstGeom>
            <a:noFill/>
          </p:spPr>
          <p:txBody>
            <a:bodyPr wrap="square" rtlCol="0">
              <a:spAutoFit/>
            </a:bodyPr>
            <a:lstStyle/>
            <a:p>
              <a:pPr algn="ctr"/>
              <a:r>
                <a:rPr lang="zh-CN" altLang="en-US" b="1" dirty="0">
                  <a:latin typeface="+mn-ea"/>
                </a:rPr>
                <a:t>输出脉冲</a:t>
              </a:r>
              <a:endParaRPr lang="zh-CN" altLang="en-US" b="1" dirty="0">
                <a:solidFill>
                  <a:schemeClr val="accent1">
                    <a:lumMod val="75000"/>
                  </a:schemeClr>
                </a:solidFill>
                <a:latin typeface="+mn-ea"/>
              </a:endParaRPr>
            </a:p>
          </p:txBody>
        </p: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grpSp>
        <p:nvGrpSpPr>
          <p:cNvPr id="2" name="组合 1">
            <a:extLst>
              <a:ext uri="{FF2B5EF4-FFF2-40B4-BE49-F238E27FC236}">
                <a16:creationId xmlns:a16="http://schemas.microsoft.com/office/drawing/2014/main" id="{3F5D9CA5-8187-4FA5-89A8-38F44F1B9FCE}"/>
              </a:ext>
            </a:extLst>
          </p:cNvPr>
          <p:cNvGrpSpPr/>
          <p:nvPr/>
        </p:nvGrpSpPr>
        <p:grpSpPr>
          <a:xfrm>
            <a:off x="2875451" y="1823989"/>
            <a:ext cx="6465899" cy="2030967"/>
            <a:chOff x="2875451" y="1804255"/>
            <a:chExt cx="6465899" cy="2030967"/>
          </a:xfrm>
        </p:grpSpPr>
        <p:grpSp>
          <p:nvGrpSpPr>
            <p:cNvPr id="4" name="组合 3">
              <a:extLst>
                <a:ext uri="{FF2B5EF4-FFF2-40B4-BE49-F238E27FC236}">
                  <a16:creationId xmlns:a16="http://schemas.microsoft.com/office/drawing/2014/main" id="{CAC828DB-1C36-48AD-A863-539FDF8D2422}"/>
                </a:ext>
              </a:extLst>
            </p:cNvPr>
            <p:cNvGrpSpPr/>
            <p:nvPr/>
          </p:nvGrpSpPr>
          <p:grpSpPr>
            <a:xfrm>
              <a:off x="2875451" y="2233406"/>
              <a:ext cx="6465899" cy="1601816"/>
              <a:chOff x="3631971" y="3108330"/>
              <a:chExt cx="3869344" cy="1601816"/>
            </a:xfrm>
          </p:grpSpPr>
          <p:sp>
            <p:nvSpPr>
              <p:cNvPr id="55" name="矩形: 圆角 54">
                <a:extLst>
                  <a:ext uri="{FF2B5EF4-FFF2-40B4-BE49-F238E27FC236}">
                    <a16:creationId xmlns:a16="http://schemas.microsoft.com/office/drawing/2014/main" id="{0D0901A8-0C19-4B22-BBF6-7BBD2544323A}"/>
                  </a:ext>
                </a:extLst>
              </p:cNvPr>
              <p:cNvSpPr/>
              <p:nvPr/>
            </p:nvSpPr>
            <p:spPr>
              <a:xfrm>
                <a:off x="3631971" y="3108330"/>
                <a:ext cx="3869343" cy="369332"/>
              </a:xfrm>
              <a:prstGeom prst="roundRect">
                <a:avLst>
                  <a:gd name="adj" fmla="val 32051"/>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56" name="矩形: 圆角 55">
                <a:extLst>
                  <a:ext uri="{FF2B5EF4-FFF2-40B4-BE49-F238E27FC236}">
                    <a16:creationId xmlns:a16="http://schemas.microsoft.com/office/drawing/2014/main" id="{CC02ADFD-DC4D-47C5-9B88-94C96C6EDAD4}"/>
                  </a:ext>
                </a:extLst>
              </p:cNvPr>
              <p:cNvSpPr/>
              <p:nvPr/>
            </p:nvSpPr>
            <p:spPr>
              <a:xfrm>
                <a:off x="3631971" y="3477662"/>
                <a:ext cx="3869343" cy="863152"/>
              </a:xfrm>
              <a:prstGeom prst="roundRect">
                <a:avLst>
                  <a:gd name="adj" fmla="val 32051"/>
                </a:avLst>
              </a:prstGeom>
              <a:solidFill>
                <a:schemeClr val="bg1">
                  <a:lumMod val="95000"/>
                </a:schemeClr>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57" name="矩形: 圆角 56">
                <a:extLst>
                  <a:ext uri="{FF2B5EF4-FFF2-40B4-BE49-F238E27FC236}">
                    <a16:creationId xmlns:a16="http://schemas.microsoft.com/office/drawing/2014/main" id="{36E6FDE1-9CBE-4750-AD2A-4DF3653E2FDF}"/>
                  </a:ext>
                </a:extLst>
              </p:cNvPr>
              <p:cNvSpPr/>
              <p:nvPr/>
            </p:nvSpPr>
            <p:spPr>
              <a:xfrm>
                <a:off x="3631972" y="4340814"/>
                <a:ext cx="3869343" cy="369332"/>
              </a:xfrm>
              <a:prstGeom prst="roundRect">
                <a:avLst>
                  <a:gd name="adj" fmla="val 32051"/>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grpSp>
          <p:nvGrpSpPr>
            <p:cNvPr id="19" name="组合 18">
              <a:extLst>
                <a:ext uri="{FF2B5EF4-FFF2-40B4-BE49-F238E27FC236}">
                  <a16:creationId xmlns:a16="http://schemas.microsoft.com/office/drawing/2014/main" id="{4F4D2092-8D54-4339-9F5C-ECE079EA31FC}"/>
                </a:ext>
              </a:extLst>
            </p:cNvPr>
            <p:cNvGrpSpPr/>
            <p:nvPr/>
          </p:nvGrpSpPr>
          <p:grpSpPr>
            <a:xfrm>
              <a:off x="3033254" y="2604045"/>
              <a:ext cx="6033472" cy="867188"/>
              <a:chOff x="4588626" y="1899713"/>
              <a:chExt cx="6033472" cy="867188"/>
            </a:xfrm>
          </p:grpSpPr>
          <p:cxnSp>
            <p:nvCxnSpPr>
              <p:cNvPr id="86" name="直接箭头连接符 85">
                <a:extLst>
                  <a:ext uri="{FF2B5EF4-FFF2-40B4-BE49-F238E27FC236}">
                    <a16:creationId xmlns:a16="http://schemas.microsoft.com/office/drawing/2014/main" id="{A8073BA3-9D14-44C2-8880-A4E35ACAFD56}"/>
                  </a:ext>
                </a:extLst>
              </p:cNvPr>
              <p:cNvCxnSpPr>
                <a:cxnSpLocks/>
              </p:cNvCxnSpPr>
              <p:nvPr/>
            </p:nvCxnSpPr>
            <p:spPr>
              <a:xfrm flipV="1">
                <a:off x="4588626" y="1903749"/>
                <a:ext cx="420792" cy="297168"/>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7" name="直接箭头连接符 86">
                <a:extLst>
                  <a:ext uri="{FF2B5EF4-FFF2-40B4-BE49-F238E27FC236}">
                    <a16:creationId xmlns:a16="http://schemas.microsoft.com/office/drawing/2014/main" id="{84789756-722E-40B0-A443-8B55F596D97A}"/>
                  </a:ext>
                </a:extLst>
              </p:cNvPr>
              <p:cNvCxnSpPr>
                <a:cxnSpLocks/>
              </p:cNvCxnSpPr>
              <p:nvPr/>
            </p:nvCxnSpPr>
            <p:spPr>
              <a:xfrm>
                <a:off x="4984565" y="1923328"/>
                <a:ext cx="1777096" cy="843573"/>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8" name="直接箭头连接符 87">
                <a:extLst>
                  <a:ext uri="{FF2B5EF4-FFF2-40B4-BE49-F238E27FC236}">
                    <a16:creationId xmlns:a16="http://schemas.microsoft.com/office/drawing/2014/main" id="{39149D11-F8B8-4DB3-A6DE-6222692269ED}"/>
                  </a:ext>
                </a:extLst>
              </p:cNvPr>
              <p:cNvCxnSpPr>
                <a:cxnSpLocks/>
              </p:cNvCxnSpPr>
              <p:nvPr/>
            </p:nvCxnSpPr>
            <p:spPr>
              <a:xfrm flipV="1">
                <a:off x="6743206" y="1906550"/>
                <a:ext cx="1578492" cy="843574"/>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9" name="直接箭头连接符 88">
                <a:extLst>
                  <a:ext uri="{FF2B5EF4-FFF2-40B4-BE49-F238E27FC236}">
                    <a16:creationId xmlns:a16="http://schemas.microsoft.com/office/drawing/2014/main" id="{A01F14DB-6580-44CD-8A83-35BB52C769FF}"/>
                  </a:ext>
                </a:extLst>
              </p:cNvPr>
              <p:cNvCxnSpPr>
                <a:cxnSpLocks/>
              </p:cNvCxnSpPr>
              <p:nvPr/>
            </p:nvCxnSpPr>
            <p:spPr>
              <a:xfrm>
                <a:off x="8321698" y="1899713"/>
                <a:ext cx="1775419" cy="858484"/>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0" name="直接箭头连接符 89">
                <a:extLst>
                  <a:ext uri="{FF2B5EF4-FFF2-40B4-BE49-F238E27FC236}">
                    <a16:creationId xmlns:a16="http://schemas.microsoft.com/office/drawing/2014/main" id="{D5475D18-CA59-4CC9-A97E-94A7651CF6CB}"/>
                  </a:ext>
                </a:extLst>
              </p:cNvPr>
              <p:cNvCxnSpPr>
                <a:cxnSpLocks/>
              </p:cNvCxnSpPr>
              <p:nvPr/>
            </p:nvCxnSpPr>
            <p:spPr>
              <a:xfrm flipV="1">
                <a:off x="10082326" y="2456711"/>
                <a:ext cx="539772" cy="285704"/>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grpSp>
          <p:nvGrpSpPr>
            <p:cNvPr id="20" name="组合 19">
              <a:extLst>
                <a:ext uri="{FF2B5EF4-FFF2-40B4-BE49-F238E27FC236}">
                  <a16:creationId xmlns:a16="http://schemas.microsoft.com/office/drawing/2014/main" id="{6744AF9F-3F11-42D9-B97D-178D53D4AC98}"/>
                </a:ext>
              </a:extLst>
            </p:cNvPr>
            <p:cNvGrpSpPr/>
            <p:nvPr/>
          </p:nvGrpSpPr>
          <p:grpSpPr>
            <a:xfrm>
              <a:off x="3085348" y="2599377"/>
              <a:ext cx="5981378" cy="846375"/>
              <a:chOff x="4640720" y="1903749"/>
              <a:chExt cx="5981378" cy="846375"/>
            </a:xfrm>
          </p:grpSpPr>
          <p:cxnSp>
            <p:nvCxnSpPr>
              <p:cNvPr id="91" name="直接箭头连接符 90">
                <a:extLst>
                  <a:ext uri="{FF2B5EF4-FFF2-40B4-BE49-F238E27FC236}">
                    <a16:creationId xmlns:a16="http://schemas.microsoft.com/office/drawing/2014/main" id="{0C3BDAD8-D5FE-4ED4-BBE1-FF6FE10922CD}"/>
                  </a:ext>
                </a:extLst>
              </p:cNvPr>
              <p:cNvCxnSpPr>
                <a:cxnSpLocks/>
              </p:cNvCxnSpPr>
              <p:nvPr/>
            </p:nvCxnSpPr>
            <p:spPr>
              <a:xfrm flipV="1">
                <a:off x="4640720" y="1903749"/>
                <a:ext cx="848320" cy="409080"/>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2" name="直接箭头连接符 91">
                <a:extLst>
                  <a:ext uri="{FF2B5EF4-FFF2-40B4-BE49-F238E27FC236}">
                    <a16:creationId xmlns:a16="http://schemas.microsoft.com/office/drawing/2014/main" id="{311859E1-1F1C-40E2-A8B3-E41F127BCAE2}"/>
                  </a:ext>
                </a:extLst>
              </p:cNvPr>
              <p:cNvCxnSpPr>
                <a:cxnSpLocks/>
              </p:cNvCxnSpPr>
              <p:nvPr/>
            </p:nvCxnSpPr>
            <p:spPr>
              <a:xfrm>
                <a:off x="5467218" y="1920526"/>
                <a:ext cx="2548609" cy="829598"/>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3" name="直接箭头连接符 92">
                <a:extLst>
                  <a:ext uri="{FF2B5EF4-FFF2-40B4-BE49-F238E27FC236}">
                    <a16:creationId xmlns:a16="http://schemas.microsoft.com/office/drawing/2014/main" id="{49DF367F-95F5-420C-94E1-72A3DB72CEBF}"/>
                  </a:ext>
                </a:extLst>
              </p:cNvPr>
              <p:cNvCxnSpPr>
                <a:cxnSpLocks/>
              </p:cNvCxnSpPr>
              <p:nvPr/>
            </p:nvCxnSpPr>
            <p:spPr>
              <a:xfrm flipV="1">
                <a:off x="7932675" y="1923329"/>
                <a:ext cx="2024876" cy="826795"/>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215FD7A8-8099-4C80-A0EC-6AEFD8DA14A8}"/>
                  </a:ext>
                </a:extLst>
              </p:cNvPr>
              <p:cNvCxnSpPr>
                <a:cxnSpLocks/>
              </p:cNvCxnSpPr>
              <p:nvPr/>
            </p:nvCxnSpPr>
            <p:spPr>
              <a:xfrm>
                <a:off x="9917130" y="1917409"/>
                <a:ext cx="704968" cy="190880"/>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sp>
          <p:nvSpPr>
            <p:cNvPr id="95" name="文本框 94">
              <a:extLst>
                <a:ext uri="{FF2B5EF4-FFF2-40B4-BE49-F238E27FC236}">
                  <a16:creationId xmlns:a16="http://schemas.microsoft.com/office/drawing/2014/main" id="{05604F71-E004-4AD4-9B49-63242722A9E6}"/>
                </a:ext>
              </a:extLst>
            </p:cNvPr>
            <p:cNvSpPr txBox="1"/>
            <p:nvPr/>
          </p:nvSpPr>
          <p:spPr>
            <a:xfrm>
              <a:off x="4016803" y="1804255"/>
              <a:ext cx="4183192" cy="369332"/>
            </a:xfrm>
            <a:prstGeom prst="rect">
              <a:avLst/>
            </a:prstGeom>
            <a:noFill/>
          </p:spPr>
          <p:txBody>
            <a:bodyPr wrap="square" rtlCol="0">
              <a:spAutoFit/>
            </a:bodyPr>
            <a:lstStyle/>
            <a:p>
              <a:pPr algn="ctr"/>
              <a:r>
                <a:rPr lang="zh-CN" altLang="en-US" b="1" dirty="0">
                  <a:latin typeface="+mn-ea"/>
                </a:rPr>
                <a:t>多模光纤</a:t>
              </a:r>
              <a:endParaRPr lang="zh-CN" altLang="en-US" b="1" dirty="0">
                <a:solidFill>
                  <a:schemeClr val="accent1">
                    <a:lumMod val="75000"/>
                  </a:schemeClr>
                </a:solidFill>
                <a:latin typeface="+mn-ea"/>
              </a:endParaRPr>
            </a:p>
          </p:txBody>
        </p:sp>
      </p:grpSp>
      <p:grpSp>
        <p:nvGrpSpPr>
          <p:cNvPr id="6" name="组合 5">
            <a:extLst>
              <a:ext uri="{FF2B5EF4-FFF2-40B4-BE49-F238E27FC236}">
                <a16:creationId xmlns:a16="http://schemas.microsoft.com/office/drawing/2014/main" id="{05509359-5673-43EC-A44A-EE153542E680}"/>
              </a:ext>
            </a:extLst>
          </p:cNvPr>
          <p:cNvGrpSpPr/>
          <p:nvPr/>
        </p:nvGrpSpPr>
        <p:grpSpPr>
          <a:xfrm>
            <a:off x="2868392" y="4881008"/>
            <a:ext cx="6465897" cy="791905"/>
            <a:chOff x="2868392" y="4295536"/>
            <a:chExt cx="6465897" cy="791905"/>
          </a:xfrm>
        </p:grpSpPr>
        <p:sp>
          <p:nvSpPr>
            <p:cNvPr id="62" name="矩形: 圆角 61">
              <a:extLst>
                <a:ext uri="{FF2B5EF4-FFF2-40B4-BE49-F238E27FC236}">
                  <a16:creationId xmlns:a16="http://schemas.microsoft.com/office/drawing/2014/main" id="{E48B2F81-D24F-4C89-B06D-FB0BF05AC92F}"/>
                </a:ext>
              </a:extLst>
            </p:cNvPr>
            <p:cNvSpPr/>
            <p:nvPr/>
          </p:nvSpPr>
          <p:spPr>
            <a:xfrm>
              <a:off x="2868392" y="4724687"/>
              <a:ext cx="6465897" cy="114703"/>
            </a:xfrm>
            <a:prstGeom prst="roundRect">
              <a:avLst>
                <a:gd name="adj" fmla="val 32051"/>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63" name="矩形: 圆角 62">
              <a:extLst>
                <a:ext uri="{FF2B5EF4-FFF2-40B4-BE49-F238E27FC236}">
                  <a16:creationId xmlns:a16="http://schemas.microsoft.com/office/drawing/2014/main" id="{3D7268E1-42B7-4FFC-BA48-610F31C3230A}"/>
                </a:ext>
              </a:extLst>
            </p:cNvPr>
            <p:cNvSpPr/>
            <p:nvPr/>
          </p:nvSpPr>
          <p:spPr>
            <a:xfrm>
              <a:off x="2868392" y="4849391"/>
              <a:ext cx="6465897" cy="114703"/>
            </a:xfrm>
            <a:prstGeom prst="roundRect">
              <a:avLst>
                <a:gd name="adj" fmla="val 32051"/>
              </a:avLst>
            </a:prstGeom>
            <a:solidFill>
              <a:schemeClr val="bg1">
                <a:lumMod val="95000"/>
              </a:schemeClr>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64" name="矩形: 圆角 63">
              <a:extLst>
                <a:ext uri="{FF2B5EF4-FFF2-40B4-BE49-F238E27FC236}">
                  <a16:creationId xmlns:a16="http://schemas.microsoft.com/office/drawing/2014/main" id="{62B511C7-55B3-4A85-A241-F6B30B1F1511}"/>
                </a:ext>
              </a:extLst>
            </p:cNvPr>
            <p:cNvSpPr/>
            <p:nvPr/>
          </p:nvSpPr>
          <p:spPr>
            <a:xfrm>
              <a:off x="2868392" y="4972738"/>
              <a:ext cx="6465897" cy="114703"/>
            </a:xfrm>
            <a:prstGeom prst="roundRect">
              <a:avLst>
                <a:gd name="adj" fmla="val 32051"/>
              </a:avLst>
            </a:prstGeom>
            <a:solidFill>
              <a:schemeClr val="accent3"/>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39" name="文本框 38">
              <a:extLst>
                <a:ext uri="{FF2B5EF4-FFF2-40B4-BE49-F238E27FC236}">
                  <a16:creationId xmlns:a16="http://schemas.microsoft.com/office/drawing/2014/main" id="{A3DD6DF8-AD0D-4BB9-B3B6-33D1DD3D1FB1}"/>
                </a:ext>
              </a:extLst>
            </p:cNvPr>
            <p:cNvSpPr txBox="1"/>
            <p:nvPr/>
          </p:nvSpPr>
          <p:spPr>
            <a:xfrm>
              <a:off x="4009744" y="4295536"/>
              <a:ext cx="4183192" cy="369332"/>
            </a:xfrm>
            <a:prstGeom prst="rect">
              <a:avLst/>
            </a:prstGeom>
            <a:noFill/>
          </p:spPr>
          <p:txBody>
            <a:bodyPr wrap="square" rtlCol="0">
              <a:spAutoFit/>
            </a:bodyPr>
            <a:lstStyle/>
            <a:p>
              <a:pPr algn="ctr"/>
              <a:r>
                <a:rPr lang="zh-CN" altLang="en-US" b="1" dirty="0">
                  <a:latin typeface="+mn-ea"/>
                </a:rPr>
                <a:t>单模光纤</a:t>
              </a:r>
              <a:endParaRPr lang="zh-CN" altLang="en-US" b="1" dirty="0">
                <a:solidFill>
                  <a:schemeClr val="accent1">
                    <a:lumMod val="75000"/>
                  </a:schemeClr>
                </a:solidFill>
                <a:latin typeface="+mn-ea"/>
              </a:endParaRPr>
            </a:p>
          </p:txBody>
        </p:sp>
      </p:grpSp>
      <p:cxnSp>
        <p:nvCxnSpPr>
          <p:cNvPr id="65" name="直接箭头连接符 64">
            <a:extLst>
              <a:ext uri="{FF2B5EF4-FFF2-40B4-BE49-F238E27FC236}">
                <a16:creationId xmlns:a16="http://schemas.microsoft.com/office/drawing/2014/main" id="{D251248B-26FF-49E4-B392-FC10CDE50C26}"/>
              </a:ext>
            </a:extLst>
          </p:cNvPr>
          <p:cNvCxnSpPr>
            <a:cxnSpLocks/>
            <a:endCxn id="63" idx="3"/>
          </p:cNvCxnSpPr>
          <p:nvPr/>
        </p:nvCxnSpPr>
        <p:spPr>
          <a:xfrm>
            <a:off x="2875451" y="5490363"/>
            <a:ext cx="6458838" cy="1852"/>
          </a:xfrm>
          <a:prstGeom prst="straightConnector1">
            <a:avLst/>
          </a:prstGeom>
          <a:ln w="381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
        <p:nvSpPr>
          <p:cNvPr id="66" name="文本框 65">
            <a:extLst>
              <a:ext uri="{FF2B5EF4-FFF2-40B4-BE49-F238E27FC236}">
                <a16:creationId xmlns:a16="http://schemas.microsoft.com/office/drawing/2014/main" id="{AD973380-42D2-412D-88DD-3C04FC517E3E}"/>
              </a:ext>
            </a:extLst>
          </p:cNvPr>
          <p:cNvSpPr txBox="1"/>
          <p:nvPr/>
        </p:nvSpPr>
        <p:spPr>
          <a:xfrm>
            <a:off x="4446801" y="5684956"/>
            <a:ext cx="3298397" cy="369332"/>
          </a:xfrm>
          <a:prstGeom prst="rect">
            <a:avLst/>
          </a:prstGeom>
          <a:noFill/>
        </p:spPr>
        <p:txBody>
          <a:bodyPr wrap="square" rtlCol="0">
            <a:spAutoFit/>
          </a:bodyPr>
          <a:lstStyle/>
          <a:p>
            <a:pPr algn="ctr"/>
            <a:r>
              <a:rPr lang="zh-CN" altLang="en-US" b="1" dirty="0">
                <a:latin typeface="+mn-ea"/>
              </a:rPr>
              <a:t>光在单模光纤中一直向前传播</a:t>
            </a:r>
            <a:endParaRPr lang="zh-CN" altLang="en-US" b="1" dirty="0">
              <a:solidFill>
                <a:schemeClr val="accent1">
                  <a:lumMod val="75000"/>
                </a:schemeClr>
              </a:solidFill>
              <a:latin typeface="+mn-ea"/>
            </a:endParaRPr>
          </a:p>
        </p:txBody>
      </p:sp>
      <p:sp>
        <p:nvSpPr>
          <p:cNvPr id="80" name="文本框 79">
            <a:extLst>
              <a:ext uri="{FF2B5EF4-FFF2-40B4-BE49-F238E27FC236}">
                <a16:creationId xmlns:a16="http://schemas.microsoft.com/office/drawing/2014/main" id="{D72BFEAD-9824-478F-8E3E-05232A669013}"/>
              </a:ext>
            </a:extLst>
          </p:cNvPr>
          <p:cNvSpPr txBox="1"/>
          <p:nvPr/>
        </p:nvSpPr>
        <p:spPr>
          <a:xfrm>
            <a:off x="4350417" y="4184842"/>
            <a:ext cx="3508906" cy="338554"/>
          </a:xfrm>
          <a:prstGeom prst="rect">
            <a:avLst/>
          </a:prstGeom>
          <a:noFill/>
        </p:spPr>
        <p:txBody>
          <a:bodyPr wrap="square" rtlCol="0">
            <a:spAutoFit/>
          </a:bodyPr>
          <a:lstStyle/>
          <a:p>
            <a:pPr algn="ctr"/>
            <a:r>
              <a:rPr lang="zh-CN" altLang="en-US" sz="1600" b="1" dirty="0">
                <a:latin typeface="+mn-ea"/>
              </a:rPr>
              <a:t>（只适合于建筑物内的</a:t>
            </a:r>
            <a:r>
              <a:rPr lang="zh-CN" altLang="en-US" sz="1600" b="1" dirty="0">
                <a:solidFill>
                  <a:schemeClr val="accent1">
                    <a:lumMod val="75000"/>
                  </a:schemeClr>
                </a:solidFill>
                <a:latin typeface="+mn-ea"/>
              </a:rPr>
              <a:t>近距离传输</a:t>
            </a:r>
            <a:r>
              <a:rPr lang="zh-CN" altLang="en-US" sz="1600" b="1" dirty="0">
                <a:latin typeface="+mn-ea"/>
              </a:rPr>
              <a:t>）</a:t>
            </a:r>
            <a:endParaRPr lang="zh-CN" altLang="en-US" sz="1600" b="1" dirty="0">
              <a:solidFill>
                <a:schemeClr val="accent1">
                  <a:lumMod val="75000"/>
                </a:schemeClr>
              </a:solidFill>
              <a:latin typeface="+mn-ea"/>
            </a:endParaRPr>
          </a:p>
        </p:txBody>
      </p:sp>
      <p:sp>
        <p:nvSpPr>
          <p:cNvPr id="81" name="文本框 80">
            <a:extLst>
              <a:ext uri="{FF2B5EF4-FFF2-40B4-BE49-F238E27FC236}">
                <a16:creationId xmlns:a16="http://schemas.microsoft.com/office/drawing/2014/main" id="{854DE5A8-95F1-42F9-A35D-01D5332B5EF2}"/>
              </a:ext>
            </a:extLst>
          </p:cNvPr>
          <p:cNvSpPr txBox="1"/>
          <p:nvPr/>
        </p:nvSpPr>
        <p:spPr>
          <a:xfrm>
            <a:off x="4673718" y="5976875"/>
            <a:ext cx="2862303" cy="338554"/>
          </a:xfrm>
          <a:prstGeom prst="rect">
            <a:avLst/>
          </a:prstGeom>
          <a:noFill/>
        </p:spPr>
        <p:txBody>
          <a:bodyPr wrap="square" rtlCol="0">
            <a:spAutoFit/>
          </a:bodyPr>
          <a:lstStyle/>
          <a:p>
            <a:pPr algn="ctr"/>
            <a:r>
              <a:rPr lang="zh-CN" altLang="en-US" sz="1600" b="1" dirty="0">
                <a:latin typeface="+mn-ea"/>
              </a:rPr>
              <a:t>（适合</a:t>
            </a:r>
            <a:r>
              <a:rPr lang="zh-CN" altLang="en-US" sz="1600" b="1" dirty="0">
                <a:solidFill>
                  <a:schemeClr val="accent1">
                    <a:lumMod val="75000"/>
                  </a:schemeClr>
                </a:solidFill>
                <a:latin typeface="+mn-ea"/>
              </a:rPr>
              <a:t>长距离传输</a:t>
            </a:r>
            <a:r>
              <a:rPr lang="zh-CN" altLang="en-US" sz="1600" b="1" dirty="0">
                <a:latin typeface="+mn-ea"/>
              </a:rPr>
              <a:t>且衰减更小）</a:t>
            </a:r>
            <a:endParaRPr lang="zh-CN" altLang="en-US" sz="1600" b="1" dirty="0">
              <a:solidFill>
                <a:schemeClr val="accent1">
                  <a:lumMod val="75000"/>
                </a:schemeClr>
              </a:solidFill>
              <a:latin typeface="+mn-ea"/>
            </a:endParaRPr>
          </a:p>
        </p:txBody>
      </p:sp>
      <p:sp>
        <p:nvSpPr>
          <p:cNvPr id="16" name="矩形 15">
            <a:extLst>
              <a:ext uri="{FF2B5EF4-FFF2-40B4-BE49-F238E27FC236}">
                <a16:creationId xmlns:a16="http://schemas.microsoft.com/office/drawing/2014/main" id="{8ACFD9E9-27D6-4094-BDC3-04891EF03656}"/>
              </a:ext>
            </a:extLst>
          </p:cNvPr>
          <p:cNvSpPr/>
          <p:nvPr/>
        </p:nvSpPr>
        <p:spPr>
          <a:xfrm>
            <a:off x="410021" y="2679525"/>
            <a:ext cx="1027801" cy="592057"/>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发光</a:t>
            </a:r>
            <a:endParaRPr lang="en-US" altLang="zh-CN" sz="1600" b="1" dirty="0"/>
          </a:p>
          <a:p>
            <a:pPr algn="ctr"/>
            <a:r>
              <a:rPr lang="zh-CN" altLang="en-US" sz="1600" b="1" dirty="0"/>
              <a:t>二极管</a:t>
            </a:r>
          </a:p>
        </p:txBody>
      </p:sp>
      <p:sp>
        <p:nvSpPr>
          <p:cNvPr id="82" name="矩形 81">
            <a:extLst>
              <a:ext uri="{FF2B5EF4-FFF2-40B4-BE49-F238E27FC236}">
                <a16:creationId xmlns:a16="http://schemas.microsoft.com/office/drawing/2014/main" id="{443098C4-A9B9-4433-A5BB-2AC136784ECB}"/>
              </a:ext>
            </a:extLst>
          </p:cNvPr>
          <p:cNvSpPr/>
          <p:nvPr/>
        </p:nvSpPr>
        <p:spPr>
          <a:xfrm>
            <a:off x="10713245" y="2679525"/>
            <a:ext cx="1027801" cy="592057"/>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光电</a:t>
            </a:r>
            <a:endParaRPr lang="en-US" altLang="zh-CN" sz="1600" b="1" dirty="0"/>
          </a:p>
          <a:p>
            <a:pPr algn="ctr"/>
            <a:r>
              <a:rPr lang="zh-CN" altLang="en-US" sz="1600" b="1" dirty="0"/>
              <a:t>二极管</a:t>
            </a:r>
          </a:p>
        </p:txBody>
      </p:sp>
      <p:sp>
        <p:nvSpPr>
          <p:cNvPr id="83" name="矩形 82">
            <a:extLst>
              <a:ext uri="{FF2B5EF4-FFF2-40B4-BE49-F238E27FC236}">
                <a16:creationId xmlns:a16="http://schemas.microsoft.com/office/drawing/2014/main" id="{37093F40-4D64-4EEF-A40A-788CE22CF891}"/>
              </a:ext>
            </a:extLst>
          </p:cNvPr>
          <p:cNvSpPr/>
          <p:nvPr/>
        </p:nvSpPr>
        <p:spPr>
          <a:xfrm>
            <a:off x="410021" y="5176000"/>
            <a:ext cx="1027801" cy="592057"/>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半导体</a:t>
            </a:r>
            <a:endParaRPr lang="en-US" altLang="zh-CN" sz="1600" b="1" dirty="0"/>
          </a:p>
          <a:p>
            <a:pPr algn="ctr"/>
            <a:r>
              <a:rPr lang="zh-CN" altLang="en-US" sz="1600" b="1" dirty="0"/>
              <a:t>激光器</a:t>
            </a:r>
          </a:p>
        </p:txBody>
      </p:sp>
      <p:sp>
        <p:nvSpPr>
          <p:cNvPr id="84" name="矩形 83">
            <a:extLst>
              <a:ext uri="{FF2B5EF4-FFF2-40B4-BE49-F238E27FC236}">
                <a16:creationId xmlns:a16="http://schemas.microsoft.com/office/drawing/2014/main" id="{294D95F4-1FF0-4541-B25D-FB3345E6AD01}"/>
              </a:ext>
            </a:extLst>
          </p:cNvPr>
          <p:cNvSpPr/>
          <p:nvPr/>
        </p:nvSpPr>
        <p:spPr>
          <a:xfrm>
            <a:off x="10713245" y="5176000"/>
            <a:ext cx="1027801" cy="592057"/>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激光</a:t>
            </a:r>
            <a:endParaRPr lang="en-US" altLang="zh-CN" sz="1600" b="1" dirty="0"/>
          </a:p>
          <a:p>
            <a:pPr algn="ctr"/>
            <a:r>
              <a:rPr lang="zh-CN" altLang="en-US" sz="1600" b="1" dirty="0"/>
              <a:t>检波器</a:t>
            </a:r>
          </a:p>
        </p:txBody>
      </p:sp>
      <p:sp>
        <p:nvSpPr>
          <p:cNvPr id="85" name="文本框 84">
            <a:extLst>
              <a:ext uri="{FF2B5EF4-FFF2-40B4-BE49-F238E27FC236}">
                <a16:creationId xmlns:a16="http://schemas.microsoft.com/office/drawing/2014/main" id="{C013F2F9-712B-49A8-AF33-8E184FD07FC3}"/>
              </a:ext>
            </a:extLst>
          </p:cNvPr>
          <p:cNvSpPr txBox="1"/>
          <p:nvPr/>
        </p:nvSpPr>
        <p:spPr>
          <a:xfrm>
            <a:off x="4016803" y="3861668"/>
            <a:ext cx="4183192" cy="369332"/>
          </a:xfrm>
          <a:prstGeom prst="rect">
            <a:avLst/>
          </a:prstGeom>
          <a:noFill/>
        </p:spPr>
        <p:txBody>
          <a:bodyPr wrap="square" rtlCol="0">
            <a:spAutoFit/>
          </a:bodyPr>
          <a:lstStyle/>
          <a:p>
            <a:pPr algn="ctr"/>
            <a:r>
              <a:rPr lang="zh-CN" altLang="en-US" b="1" dirty="0">
                <a:latin typeface="+mn-ea"/>
              </a:rPr>
              <a:t>多条光波在</a:t>
            </a:r>
            <a:r>
              <a:rPr lang="zh-CN" altLang="en-US" b="1" dirty="0">
                <a:solidFill>
                  <a:schemeClr val="accent1">
                    <a:lumMod val="75000"/>
                  </a:schemeClr>
                </a:solidFill>
                <a:latin typeface="+mn-ea"/>
              </a:rPr>
              <a:t>多模光纤</a:t>
            </a:r>
            <a:r>
              <a:rPr lang="zh-CN" altLang="en-US" b="1" dirty="0">
                <a:latin typeface="+mn-ea"/>
              </a:rPr>
              <a:t>中不断地全反射</a:t>
            </a:r>
            <a:endParaRPr lang="zh-CN" altLang="en-US" b="1" dirty="0">
              <a:solidFill>
                <a:schemeClr val="accent1">
                  <a:lumMod val="75000"/>
                </a:schemeClr>
              </a:solidFill>
              <a:latin typeface="+mn-ea"/>
            </a:endParaRPr>
          </a:p>
        </p:txBody>
      </p:sp>
    </p:spTree>
    <p:custDataLst>
      <p:tags r:id="rId1"/>
    </p:custDataLst>
    <p:extLst>
      <p:ext uri="{BB962C8B-B14F-4D97-AF65-F5344CB8AC3E}">
        <p14:creationId xmlns:p14="http://schemas.microsoft.com/office/powerpoint/2010/main" val="2272923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65"/>
                                        </p:tgtEl>
                                        <p:attrNameLst>
                                          <p:attrName>style.visibility</p:attrName>
                                        </p:attrNameLst>
                                      </p:cBhvr>
                                      <p:to>
                                        <p:strVal val="visible"/>
                                      </p:to>
                                    </p:set>
                                    <p:animEffect transition="in" filter="wipe(left)">
                                      <p:cBhvr>
                                        <p:cTn id="14" dur="2000"/>
                                        <p:tgtEl>
                                          <p:spTgt spid="65"/>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wipe(left)">
                                      <p:cBhvr>
                                        <p:cTn id="17" dur="2000"/>
                                        <p:tgtEl>
                                          <p:spTgt spid="66"/>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8"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additive="base">
                                        <p:cTn id="22" dur="500"/>
                                        <p:tgtEl>
                                          <p:spTgt spid="13"/>
                                        </p:tgtEl>
                                        <p:attrNameLst>
                                          <p:attrName>ppt_x</p:attrName>
                                        </p:attrNameLst>
                                      </p:cBhvr>
                                      <p:tavLst>
                                        <p:tav tm="0">
                                          <p:val>
                                            <p:strVal val="#ppt_x-#ppt_w*1.125000"/>
                                          </p:val>
                                        </p:tav>
                                        <p:tav tm="100000">
                                          <p:val>
                                            <p:strVal val="#ppt_x"/>
                                          </p:val>
                                        </p:tav>
                                      </p:tavLst>
                                    </p:anim>
                                    <p:animEffect transition="in" filter="wipe(right)">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12" presetClass="entr" presetSubtype="8"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additive="base">
                                        <p:cTn id="28" dur="500"/>
                                        <p:tgtEl>
                                          <p:spTgt spid="14"/>
                                        </p:tgtEl>
                                        <p:attrNameLst>
                                          <p:attrName>ppt_x</p:attrName>
                                        </p:attrNameLst>
                                      </p:cBhvr>
                                      <p:tavLst>
                                        <p:tav tm="0">
                                          <p:val>
                                            <p:strVal val="#ppt_x-#ppt_w*1.125000"/>
                                          </p:val>
                                        </p:tav>
                                        <p:tav tm="100000">
                                          <p:val>
                                            <p:strVal val="#ppt_x"/>
                                          </p:val>
                                        </p:tav>
                                      </p:tavLst>
                                    </p:anim>
                                    <p:animEffect transition="in" filter="wipe(right)">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12" presetClass="entr" presetSubtype="8" fill="hold" nodeType="clickEffect">
                                  <p:stCondLst>
                                    <p:cond delay="0"/>
                                  </p:stCondLst>
                                  <p:childTnLst>
                                    <p:set>
                                      <p:cBhvr>
                                        <p:cTn id="33" dur="1" fill="hold">
                                          <p:stCondLst>
                                            <p:cond delay="0"/>
                                          </p:stCondLst>
                                        </p:cTn>
                                        <p:tgtEl>
                                          <p:spTgt spid="17"/>
                                        </p:tgtEl>
                                        <p:attrNameLst>
                                          <p:attrName>style.visibility</p:attrName>
                                        </p:attrNameLst>
                                      </p:cBhvr>
                                      <p:to>
                                        <p:strVal val="visible"/>
                                      </p:to>
                                    </p:set>
                                    <p:anim calcmode="lin" valueType="num">
                                      <p:cBhvr additive="base">
                                        <p:cTn id="34" dur="500"/>
                                        <p:tgtEl>
                                          <p:spTgt spid="17"/>
                                        </p:tgtEl>
                                        <p:attrNameLst>
                                          <p:attrName>ppt_x</p:attrName>
                                        </p:attrNameLst>
                                      </p:cBhvr>
                                      <p:tavLst>
                                        <p:tav tm="0">
                                          <p:val>
                                            <p:strVal val="#ppt_x-#ppt_w*1.125000"/>
                                          </p:val>
                                        </p:tav>
                                        <p:tav tm="100000">
                                          <p:val>
                                            <p:strVal val="#ppt_x"/>
                                          </p:val>
                                        </p:tav>
                                      </p:tavLst>
                                    </p:anim>
                                    <p:animEffect transition="in" filter="wipe(right)">
                                      <p:cBhvr>
                                        <p:cTn id="35" dur="500"/>
                                        <p:tgtEl>
                                          <p:spTgt spid="17"/>
                                        </p:tgtEl>
                                      </p:cBhvr>
                                    </p:animEffect>
                                  </p:childTnLst>
                                </p:cTn>
                              </p:par>
                            </p:childTnLst>
                          </p:cTn>
                        </p:par>
                      </p:childTnLst>
                    </p:cTn>
                  </p:par>
                  <p:par>
                    <p:cTn id="36" fill="hold">
                      <p:stCondLst>
                        <p:cond delay="indefinite"/>
                      </p:stCondLst>
                      <p:childTnLst>
                        <p:par>
                          <p:cTn id="37" fill="hold">
                            <p:stCondLst>
                              <p:cond delay="0"/>
                            </p:stCondLst>
                            <p:childTnLst>
                              <p:par>
                                <p:cTn id="38" presetID="12" presetClass="entr" presetSubtype="8" fill="hold" nodeType="clickEffect">
                                  <p:stCondLst>
                                    <p:cond delay="0"/>
                                  </p:stCondLst>
                                  <p:childTnLst>
                                    <p:set>
                                      <p:cBhvr>
                                        <p:cTn id="39" dur="1" fill="hold">
                                          <p:stCondLst>
                                            <p:cond delay="0"/>
                                          </p:stCondLst>
                                        </p:cTn>
                                        <p:tgtEl>
                                          <p:spTgt spid="18"/>
                                        </p:tgtEl>
                                        <p:attrNameLst>
                                          <p:attrName>style.visibility</p:attrName>
                                        </p:attrNameLst>
                                      </p:cBhvr>
                                      <p:to>
                                        <p:strVal val="visible"/>
                                      </p:to>
                                    </p:set>
                                    <p:anim calcmode="lin" valueType="num">
                                      <p:cBhvr additive="base">
                                        <p:cTn id="40" dur="500"/>
                                        <p:tgtEl>
                                          <p:spTgt spid="18"/>
                                        </p:tgtEl>
                                        <p:attrNameLst>
                                          <p:attrName>ppt_x</p:attrName>
                                        </p:attrNameLst>
                                      </p:cBhvr>
                                      <p:tavLst>
                                        <p:tav tm="0">
                                          <p:val>
                                            <p:strVal val="#ppt_x-#ppt_w*1.125000"/>
                                          </p:val>
                                        </p:tav>
                                        <p:tav tm="100000">
                                          <p:val>
                                            <p:strVal val="#ppt_x"/>
                                          </p:val>
                                        </p:tav>
                                      </p:tavLst>
                                    </p:anim>
                                    <p:animEffect transition="in" filter="wipe(right)">
                                      <p:cBhvr>
                                        <p:cTn id="41" dur="500"/>
                                        <p:tgtEl>
                                          <p:spTgt spid="18"/>
                                        </p:tgtEl>
                                      </p:cBhvr>
                                    </p:animEffect>
                                  </p:childTnLst>
                                </p:cTn>
                              </p:par>
                            </p:childTnLst>
                          </p:cTn>
                        </p:par>
                      </p:childTnLst>
                    </p:cTn>
                  </p:par>
                  <p:par>
                    <p:cTn id="42" fill="hold">
                      <p:stCondLst>
                        <p:cond delay="indefinite"/>
                      </p:stCondLst>
                      <p:childTnLst>
                        <p:par>
                          <p:cTn id="43" fill="hold">
                            <p:stCondLst>
                              <p:cond delay="0"/>
                            </p:stCondLst>
                            <p:childTnLst>
                              <p:par>
                                <p:cTn id="44" presetID="12" presetClass="entr" presetSubtype="1" fill="hold" grpId="0" nodeType="clickEffect">
                                  <p:stCondLst>
                                    <p:cond delay="0"/>
                                  </p:stCondLst>
                                  <p:childTnLst>
                                    <p:set>
                                      <p:cBhvr>
                                        <p:cTn id="45" dur="1" fill="hold">
                                          <p:stCondLst>
                                            <p:cond delay="0"/>
                                          </p:stCondLst>
                                        </p:cTn>
                                        <p:tgtEl>
                                          <p:spTgt spid="80"/>
                                        </p:tgtEl>
                                        <p:attrNameLst>
                                          <p:attrName>style.visibility</p:attrName>
                                        </p:attrNameLst>
                                      </p:cBhvr>
                                      <p:to>
                                        <p:strVal val="visible"/>
                                      </p:to>
                                    </p:set>
                                    <p:anim calcmode="lin" valueType="num">
                                      <p:cBhvr additive="base">
                                        <p:cTn id="46" dur="500"/>
                                        <p:tgtEl>
                                          <p:spTgt spid="80"/>
                                        </p:tgtEl>
                                        <p:attrNameLst>
                                          <p:attrName>ppt_y</p:attrName>
                                        </p:attrNameLst>
                                      </p:cBhvr>
                                      <p:tavLst>
                                        <p:tav tm="0">
                                          <p:val>
                                            <p:strVal val="#ppt_y-#ppt_h*1.125000"/>
                                          </p:val>
                                        </p:tav>
                                        <p:tav tm="100000">
                                          <p:val>
                                            <p:strVal val="#ppt_y"/>
                                          </p:val>
                                        </p:tav>
                                      </p:tavLst>
                                    </p:anim>
                                    <p:animEffect transition="in" filter="wipe(down)">
                                      <p:cBhvr>
                                        <p:cTn id="47" dur="500"/>
                                        <p:tgtEl>
                                          <p:spTgt spid="80"/>
                                        </p:tgtEl>
                                      </p:cBhvr>
                                    </p:animEffect>
                                  </p:childTnLst>
                                </p:cTn>
                              </p:par>
                            </p:childTnLst>
                          </p:cTn>
                        </p:par>
                      </p:childTnLst>
                    </p:cTn>
                  </p:par>
                  <p:par>
                    <p:cTn id="48" fill="hold">
                      <p:stCondLst>
                        <p:cond delay="indefinite"/>
                      </p:stCondLst>
                      <p:childTnLst>
                        <p:par>
                          <p:cTn id="49" fill="hold">
                            <p:stCondLst>
                              <p:cond delay="0"/>
                            </p:stCondLst>
                            <p:childTnLst>
                              <p:par>
                                <p:cTn id="50" presetID="12" presetClass="entr" presetSubtype="1" fill="hold" grpId="0" nodeType="clickEffect">
                                  <p:stCondLst>
                                    <p:cond delay="0"/>
                                  </p:stCondLst>
                                  <p:childTnLst>
                                    <p:set>
                                      <p:cBhvr>
                                        <p:cTn id="51" dur="1" fill="hold">
                                          <p:stCondLst>
                                            <p:cond delay="0"/>
                                          </p:stCondLst>
                                        </p:cTn>
                                        <p:tgtEl>
                                          <p:spTgt spid="81"/>
                                        </p:tgtEl>
                                        <p:attrNameLst>
                                          <p:attrName>style.visibility</p:attrName>
                                        </p:attrNameLst>
                                      </p:cBhvr>
                                      <p:to>
                                        <p:strVal val="visible"/>
                                      </p:to>
                                    </p:set>
                                    <p:anim calcmode="lin" valueType="num">
                                      <p:cBhvr additive="base">
                                        <p:cTn id="52" dur="500"/>
                                        <p:tgtEl>
                                          <p:spTgt spid="81"/>
                                        </p:tgtEl>
                                        <p:attrNameLst>
                                          <p:attrName>ppt_y</p:attrName>
                                        </p:attrNameLst>
                                      </p:cBhvr>
                                      <p:tavLst>
                                        <p:tav tm="0">
                                          <p:val>
                                            <p:strVal val="#ppt_y-#ppt_h*1.125000"/>
                                          </p:val>
                                        </p:tav>
                                        <p:tav tm="100000">
                                          <p:val>
                                            <p:strVal val="#ppt_y"/>
                                          </p:val>
                                        </p:tav>
                                      </p:tavLst>
                                    </p:anim>
                                    <p:animEffect transition="in" filter="wipe(down)">
                                      <p:cBhvr>
                                        <p:cTn id="53" dur="500"/>
                                        <p:tgtEl>
                                          <p:spTgt spid="81"/>
                                        </p:tgtEl>
                                      </p:cBhvr>
                                    </p:animEffect>
                                  </p:childTnLst>
                                </p:cTn>
                              </p:par>
                            </p:childTnLst>
                          </p:cTn>
                        </p:par>
                      </p:childTnLst>
                    </p:cTn>
                  </p:par>
                  <p:par>
                    <p:cTn id="54" fill="hold">
                      <p:stCondLst>
                        <p:cond delay="indefinite"/>
                      </p:stCondLst>
                      <p:childTnLst>
                        <p:par>
                          <p:cTn id="55" fill="hold">
                            <p:stCondLst>
                              <p:cond delay="0"/>
                            </p:stCondLst>
                            <p:childTnLst>
                              <p:par>
                                <p:cTn id="56" presetID="49" presetClass="entr" presetSubtype="0" decel="100000" fill="hold" grpId="0" nodeType="click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500" fill="hold"/>
                                        <p:tgtEl>
                                          <p:spTgt spid="16"/>
                                        </p:tgtEl>
                                        <p:attrNameLst>
                                          <p:attrName>ppt_w</p:attrName>
                                        </p:attrNameLst>
                                      </p:cBhvr>
                                      <p:tavLst>
                                        <p:tav tm="0">
                                          <p:val>
                                            <p:fltVal val="0"/>
                                          </p:val>
                                        </p:tav>
                                        <p:tav tm="100000">
                                          <p:val>
                                            <p:strVal val="#ppt_w"/>
                                          </p:val>
                                        </p:tav>
                                      </p:tavLst>
                                    </p:anim>
                                    <p:anim calcmode="lin" valueType="num">
                                      <p:cBhvr>
                                        <p:cTn id="59" dur="500" fill="hold"/>
                                        <p:tgtEl>
                                          <p:spTgt spid="16"/>
                                        </p:tgtEl>
                                        <p:attrNameLst>
                                          <p:attrName>ppt_h</p:attrName>
                                        </p:attrNameLst>
                                      </p:cBhvr>
                                      <p:tavLst>
                                        <p:tav tm="0">
                                          <p:val>
                                            <p:fltVal val="0"/>
                                          </p:val>
                                        </p:tav>
                                        <p:tav tm="100000">
                                          <p:val>
                                            <p:strVal val="#ppt_h"/>
                                          </p:val>
                                        </p:tav>
                                      </p:tavLst>
                                    </p:anim>
                                    <p:anim calcmode="lin" valueType="num">
                                      <p:cBhvr>
                                        <p:cTn id="60" dur="500" fill="hold"/>
                                        <p:tgtEl>
                                          <p:spTgt spid="16"/>
                                        </p:tgtEl>
                                        <p:attrNameLst>
                                          <p:attrName>style.rotation</p:attrName>
                                        </p:attrNameLst>
                                      </p:cBhvr>
                                      <p:tavLst>
                                        <p:tav tm="0">
                                          <p:val>
                                            <p:fltVal val="360"/>
                                          </p:val>
                                        </p:tav>
                                        <p:tav tm="100000">
                                          <p:val>
                                            <p:fltVal val="0"/>
                                          </p:val>
                                        </p:tav>
                                      </p:tavLst>
                                    </p:anim>
                                    <p:animEffect transition="in" filter="fade">
                                      <p:cBhvr>
                                        <p:cTn id="61" dur="500"/>
                                        <p:tgtEl>
                                          <p:spTgt spid="16"/>
                                        </p:tgtEl>
                                      </p:cBhvr>
                                    </p:animEffect>
                                  </p:childTnLst>
                                </p:cTn>
                              </p:par>
                            </p:childTnLst>
                          </p:cTn>
                        </p:par>
                      </p:childTnLst>
                    </p:cTn>
                  </p:par>
                  <p:par>
                    <p:cTn id="62" fill="hold">
                      <p:stCondLst>
                        <p:cond delay="indefinite"/>
                      </p:stCondLst>
                      <p:childTnLst>
                        <p:par>
                          <p:cTn id="63" fill="hold">
                            <p:stCondLst>
                              <p:cond delay="0"/>
                            </p:stCondLst>
                            <p:childTnLst>
                              <p:par>
                                <p:cTn id="64" presetID="49" presetClass="entr" presetSubtype="0" decel="100000" fill="hold" grpId="0" nodeType="clickEffect">
                                  <p:stCondLst>
                                    <p:cond delay="0"/>
                                  </p:stCondLst>
                                  <p:childTnLst>
                                    <p:set>
                                      <p:cBhvr>
                                        <p:cTn id="65" dur="1" fill="hold">
                                          <p:stCondLst>
                                            <p:cond delay="0"/>
                                          </p:stCondLst>
                                        </p:cTn>
                                        <p:tgtEl>
                                          <p:spTgt spid="82"/>
                                        </p:tgtEl>
                                        <p:attrNameLst>
                                          <p:attrName>style.visibility</p:attrName>
                                        </p:attrNameLst>
                                      </p:cBhvr>
                                      <p:to>
                                        <p:strVal val="visible"/>
                                      </p:to>
                                    </p:set>
                                    <p:anim calcmode="lin" valueType="num">
                                      <p:cBhvr>
                                        <p:cTn id="66" dur="500" fill="hold"/>
                                        <p:tgtEl>
                                          <p:spTgt spid="82"/>
                                        </p:tgtEl>
                                        <p:attrNameLst>
                                          <p:attrName>ppt_w</p:attrName>
                                        </p:attrNameLst>
                                      </p:cBhvr>
                                      <p:tavLst>
                                        <p:tav tm="0">
                                          <p:val>
                                            <p:fltVal val="0"/>
                                          </p:val>
                                        </p:tav>
                                        <p:tav tm="100000">
                                          <p:val>
                                            <p:strVal val="#ppt_w"/>
                                          </p:val>
                                        </p:tav>
                                      </p:tavLst>
                                    </p:anim>
                                    <p:anim calcmode="lin" valueType="num">
                                      <p:cBhvr>
                                        <p:cTn id="67" dur="500" fill="hold"/>
                                        <p:tgtEl>
                                          <p:spTgt spid="82"/>
                                        </p:tgtEl>
                                        <p:attrNameLst>
                                          <p:attrName>ppt_h</p:attrName>
                                        </p:attrNameLst>
                                      </p:cBhvr>
                                      <p:tavLst>
                                        <p:tav tm="0">
                                          <p:val>
                                            <p:fltVal val="0"/>
                                          </p:val>
                                        </p:tav>
                                        <p:tav tm="100000">
                                          <p:val>
                                            <p:strVal val="#ppt_h"/>
                                          </p:val>
                                        </p:tav>
                                      </p:tavLst>
                                    </p:anim>
                                    <p:anim calcmode="lin" valueType="num">
                                      <p:cBhvr>
                                        <p:cTn id="68" dur="500" fill="hold"/>
                                        <p:tgtEl>
                                          <p:spTgt spid="82"/>
                                        </p:tgtEl>
                                        <p:attrNameLst>
                                          <p:attrName>style.rotation</p:attrName>
                                        </p:attrNameLst>
                                      </p:cBhvr>
                                      <p:tavLst>
                                        <p:tav tm="0">
                                          <p:val>
                                            <p:fltVal val="360"/>
                                          </p:val>
                                        </p:tav>
                                        <p:tav tm="100000">
                                          <p:val>
                                            <p:fltVal val="0"/>
                                          </p:val>
                                        </p:tav>
                                      </p:tavLst>
                                    </p:anim>
                                    <p:animEffect transition="in" filter="fade">
                                      <p:cBhvr>
                                        <p:cTn id="69" dur="500"/>
                                        <p:tgtEl>
                                          <p:spTgt spid="82"/>
                                        </p:tgtEl>
                                      </p:cBhvr>
                                    </p:animEffect>
                                  </p:childTnLst>
                                </p:cTn>
                              </p:par>
                            </p:childTnLst>
                          </p:cTn>
                        </p:par>
                      </p:childTnLst>
                    </p:cTn>
                  </p:par>
                  <p:par>
                    <p:cTn id="70" fill="hold">
                      <p:stCondLst>
                        <p:cond delay="indefinite"/>
                      </p:stCondLst>
                      <p:childTnLst>
                        <p:par>
                          <p:cTn id="71" fill="hold">
                            <p:stCondLst>
                              <p:cond delay="0"/>
                            </p:stCondLst>
                            <p:childTnLst>
                              <p:par>
                                <p:cTn id="72" presetID="49" presetClass="entr" presetSubtype="0" decel="100000" fill="hold" grpId="0" nodeType="clickEffect">
                                  <p:stCondLst>
                                    <p:cond delay="0"/>
                                  </p:stCondLst>
                                  <p:childTnLst>
                                    <p:set>
                                      <p:cBhvr>
                                        <p:cTn id="73" dur="1" fill="hold">
                                          <p:stCondLst>
                                            <p:cond delay="0"/>
                                          </p:stCondLst>
                                        </p:cTn>
                                        <p:tgtEl>
                                          <p:spTgt spid="83"/>
                                        </p:tgtEl>
                                        <p:attrNameLst>
                                          <p:attrName>style.visibility</p:attrName>
                                        </p:attrNameLst>
                                      </p:cBhvr>
                                      <p:to>
                                        <p:strVal val="visible"/>
                                      </p:to>
                                    </p:set>
                                    <p:anim calcmode="lin" valueType="num">
                                      <p:cBhvr>
                                        <p:cTn id="74" dur="500" fill="hold"/>
                                        <p:tgtEl>
                                          <p:spTgt spid="83"/>
                                        </p:tgtEl>
                                        <p:attrNameLst>
                                          <p:attrName>ppt_w</p:attrName>
                                        </p:attrNameLst>
                                      </p:cBhvr>
                                      <p:tavLst>
                                        <p:tav tm="0">
                                          <p:val>
                                            <p:fltVal val="0"/>
                                          </p:val>
                                        </p:tav>
                                        <p:tav tm="100000">
                                          <p:val>
                                            <p:strVal val="#ppt_w"/>
                                          </p:val>
                                        </p:tav>
                                      </p:tavLst>
                                    </p:anim>
                                    <p:anim calcmode="lin" valueType="num">
                                      <p:cBhvr>
                                        <p:cTn id="75" dur="500" fill="hold"/>
                                        <p:tgtEl>
                                          <p:spTgt spid="83"/>
                                        </p:tgtEl>
                                        <p:attrNameLst>
                                          <p:attrName>ppt_h</p:attrName>
                                        </p:attrNameLst>
                                      </p:cBhvr>
                                      <p:tavLst>
                                        <p:tav tm="0">
                                          <p:val>
                                            <p:fltVal val="0"/>
                                          </p:val>
                                        </p:tav>
                                        <p:tav tm="100000">
                                          <p:val>
                                            <p:strVal val="#ppt_h"/>
                                          </p:val>
                                        </p:tav>
                                      </p:tavLst>
                                    </p:anim>
                                    <p:anim calcmode="lin" valueType="num">
                                      <p:cBhvr>
                                        <p:cTn id="76" dur="500" fill="hold"/>
                                        <p:tgtEl>
                                          <p:spTgt spid="83"/>
                                        </p:tgtEl>
                                        <p:attrNameLst>
                                          <p:attrName>style.rotation</p:attrName>
                                        </p:attrNameLst>
                                      </p:cBhvr>
                                      <p:tavLst>
                                        <p:tav tm="0">
                                          <p:val>
                                            <p:fltVal val="360"/>
                                          </p:val>
                                        </p:tav>
                                        <p:tav tm="100000">
                                          <p:val>
                                            <p:fltVal val="0"/>
                                          </p:val>
                                        </p:tav>
                                      </p:tavLst>
                                    </p:anim>
                                    <p:animEffect transition="in" filter="fade">
                                      <p:cBhvr>
                                        <p:cTn id="77" dur="500"/>
                                        <p:tgtEl>
                                          <p:spTgt spid="83"/>
                                        </p:tgtEl>
                                      </p:cBhvr>
                                    </p:animEffect>
                                  </p:childTnLst>
                                </p:cTn>
                              </p:par>
                            </p:childTnLst>
                          </p:cTn>
                        </p:par>
                      </p:childTnLst>
                    </p:cTn>
                  </p:par>
                  <p:par>
                    <p:cTn id="78" fill="hold">
                      <p:stCondLst>
                        <p:cond delay="indefinite"/>
                      </p:stCondLst>
                      <p:childTnLst>
                        <p:par>
                          <p:cTn id="79" fill="hold">
                            <p:stCondLst>
                              <p:cond delay="0"/>
                            </p:stCondLst>
                            <p:childTnLst>
                              <p:par>
                                <p:cTn id="80" presetID="49" presetClass="entr" presetSubtype="0" decel="100000" fill="hold" grpId="0" nodeType="clickEffect">
                                  <p:stCondLst>
                                    <p:cond delay="0"/>
                                  </p:stCondLst>
                                  <p:childTnLst>
                                    <p:set>
                                      <p:cBhvr>
                                        <p:cTn id="81" dur="1" fill="hold">
                                          <p:stCondLst>
                                            <p:cond delay="0"/>
                                          </p:stCondLst>
                                        </p:cTn>
                                        <p:tgtEl>
                                          <p:spTgt spid="84"/>
                                        </p:tgtEl>
                                        <p:attrNameLst>
                                          <p:attrName>style.visibility</p:attrName>
                                        </p:attrNameLst>
                                      </p:cBhvr>
                                      <p:to>
                                        <p:strVal val="visible"/>
                                      </p:to>
                                    </p:set>
                                    <p:anim calcmode="lin" valueType="num">
                                      <p:cBhvr>
                                        <p:cTn id="82" dur="500" fill="hold"/>
                                        <p:tgtEl>
                                          <p:spTgt spid="84"/>
                                        </p:tgtEl>
                                        <p:attrNameLst>
                                          <p:attrName>ppt_w</p:attrName>
                                        </p:attrNameLst>
                                      </p:cBhvr>
                                      <p:tavLst>
                                        <p:tav tm="0">
                                          <p:val>
                                            <p:fltVal val="0"/>
                                          </p:val>
                                        </p:tav>
                                        <p:tav tm="100000">
                                          <p:val>
                                            <p:strVal val="#ppt_w"/>
                                          </p:val>
                                        </p:tav>
                                      </p:tavLst>
                                    </p:anim>
                                    <p:anim calcmode="lin" valueType="num">
                                      <p:cBhvr>
                                        <p:cTn id="83" dur="500" fill="hold"/>
                                        <p:tgtEl>
                                          <p:spTgt spid="84"/>
                                        </p:tgtEl>
                                        <p:attrNameLst>
                                          <p:attrName>ppt_h</p:attrName>
                                        </p:attrNameLst>
                                      </p:cBhvr>
                                      <p:tavLst>
                                        <p:tav tm="0">
                                          <p:val>
                                            <p:fltVal val="0"/>
                                          </p:val>
                                        </p:tav>
                                        <p:tav tm="100000">
                                          <p:val>
                                            <p:strVal val="#ppt_h"/>
                                          </p:val>
                                        </p:tav>
                                      </p:tavLst>
                                    </p:anim>
                                    <p:anim calcmode="lin" valueType="num">
                                      <p:cBhvr>
                                        <p:cTn id="84" dur="500" fill="hold"/>
                                        <p:tgtEl>
                                          <p:spTgt spid="84"/>
                                        </p:tgtEl>
                                        <p:attrNameLst>
                                          <p:attrName>style.rotation</p:attrName>
                                        </p:attrNameLst>
                                      </p:cBhvr>
                                      <p:tavLst>
                                        <p:tav tm="0">
                                          <p:val>
                                            <p:fltVal val="360"/>
                                          </p:val>
                                        </p:tav>
                                        <p:tav tm="100000">
                                          <p:val>
                                            <p:fltVal val="0"/>
                                          </p:val>
                                        </p:tav>
                                      </p:tavLst>
                                    </p:anim>
                                    <p:animEffect transition="in" filter="fade">
                                      <p:cBhvr>
                                        <p:cTn id="85"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80" grpId="0"/>
      <p:bldP spid="81" grpId="0"/>
      <p:bldP spid="16" grpId="0" animBg="1"/>
      <p:bldP spid="82" grpId="0" animBg="1"/>
      <p:bldP spid="83" grpId="0" animBg="1"/>
      <p:bldP spid="8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52" name="矩形 51">
            <a:extLst>
              <a:ext uri="{FF2B5EF4-FFF2-40B4-BE49-F238E27FC236}">
                <a16:creationId xmlns:a16="http://schemas.microsoft.com/office/drawing/2014/main" id="{BCBE1046-5A50-4A2D-B5D6-43004CF26C36}"/>
              </a:ext>
            </a:extLst>
          </p:cNvPr>
          <p:cNvSpPr/>
          <p:nvPr/>
        </p:nvSpPr>
        <p:spPr>
          <a:xfrm>
            <a:off x="1110858" y="1955480"/>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íşlïḍè">
            <a:extLst>
              <a:ext uri="{FF2B5EF4-FFF2-40B4-BE49-F238E27FC236}">
                <a16:creationId xmlns:a16="http://schemas.microsoft.com/office/drawing/2014/main" id="{9C63CB08-2571-4BA4-B915-21EED92DF859}"/>
              </a:ext>
            </a:extLst>
          </p:cNvPr>
          <p:cNvSpPr txBox="1"/>
          <p:nvPr/>
        </p:nvSpPr>
        <p:spPr>
          <a:xfrm>
            <a:off x="1402820" y="1916510"/>
            <a:ext cx="5872909" cy="342300"/>
          </a:xfrm>
          <a:prstGeom prst="rect">
            <a:avLst/>
          </a:prstGeom>
          <a:noFill/>
        </p:spPr>
        <p:txBody>
          <a:bodyPr wrap="square" lIns="91440" tIns="45720" rIns="91440" bIns="45720" anchor="ctr">
            <a:noAutofit/>
          </a:bodyPr>
          <a:lstStyle/>
          <a:p>
            <a:r>
              <a:rPr lang="zh-CN" altLang="en-US" b="1" dirty="0"/>
              <a:t>在光纤通信中，常用的三个光波波段的</a:t>
            </a:r>
            <a:r>
              <a:rPr lang="zh-CN" altLang="en-US" b="1" dirty="0">
                <a:solidFill>
                  <a:schemeClr val="accent1">
                    <a:lumMod val="75000"/>
                  </a:schemeClr>
                </a:solidFill>
              </a:rPr>
              <a:t>中心波长</a:t>
            </a:r>
            <a:r>
              <a:rPr lang="zh-CN" altLang="en-US" b="1" dirty="0"/>
              <a:t>分别为</a:t>
            </a:r>
            <a:endParaRPr lang="en-US" altLang="zh-CN" b="1" dirty="0"/>
          </a:p>
        </p:txBody>
      </p:sp>
      <p:sp>
        <p:nvSpPr>
          <p:cNvPr id="54" name="矩形 53">
            <a:extLst>
              <a:ext uri="{FF2B5EF4-FFF2-40B4-BE49-F238E27FC236}">
                <a16:creationId xmlns:a16="http://schemas.microsoft.com/office/drawing/2014/main" id="{6DC0E79B-822B-43A2-9BAE-9EF8715084D1}"/>
              </a:ext>
            </a:extLst>
          </p:cNvPr>
          <p:cNvSpPr/>
          <p:nvPr/>
        </p:nvSpPr>
        <p:spPr>
          <a:xfrm>
            <a:off x="1492710" y="2373372"/>
            <a:ext cx="218524" cy="2185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íşlïḍè">
            <a:extLst>
              <a:ext uri="{FF2B5EF4-FFF2-40B4-BE49-F238E27FC236}">
                <a16:creationId xmlns:a16="http://schemas.microsoft.com/office/drawing/2014/main" id="{A24329DB-5425-473B-BD79-D3083BCBC5A3}"/>
              </a:ext>
            </a:extLst>
          </p:cNvPr>
          <p:cNvSpPr txBox="1"/>
          <p:nvPr/>
        </p:nvSpPr>
        <p:spPr>
          <a:xfrm>
            <a:off x="1743309" y="2311484"/>
            <a:ext cx="970891" cy="342300"/>
          </a:xfrm>
          <a:prstGeom prst="rect">
            <a:avLst/>
          </a:prstGeom>
          <a:noFill/>
        </p:spPr>
        <p:txBody>
          <a:bodyPr wrap="square" lIns="91440" tIns="45720" rIns="91440" bIns="45720" anchor="ctr">
            <a:noAutofit/>
          </a:bodyPr>
          <a:lstStyle/>
          <a:p>
            <a:r>
              <a:rPr lang="en-US" altLang="zh-CN" b="1" dirty="0"/>
              <a:t>850nm</a:t>
            </a:r>
          </a:p>
        </p:txBody>
      </p:sp>
      <p:sp>
        <p:nvSpPr>
          <p:cNvPr id="59" name="矩形 58">
            <a:extLst>
              <a:ext uri="{FF2B5EF4-FFF2-40B4-BE49-F238E27FC236}">
                <a16:creationId xmlns:a16="http://schemas.microsoft.com/office/drawing/2014/main" id="{1AB33A55-0223-4B14-BCEF-D3947C6D4895}"/>
              </a:ext>
            </a:extLst>
          </p:cNvPr>
          <p:cNvSpPr/>
          <p:nvPr/>
        </p:nvSpPr>
        <p:spPr>
          <a:xfrm>
            <a:off x="1492710" y="2796174"/>
            <a:ext cx="218524" cy="2185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íşlïḍè">
            <a:extLst>
              <a:ext uri="{FF2B5EF4-FFF2-40B4-BE49-F238E27FC236}">
                <a16:creationId xmlns:a16="http://schemas.microsoft.com/office/drawing/2014/main" id="{27A856A0-5145-40E4-B8E9-59E4ABD8330D}"/>
              </a:ext>
            </a:extLst>
          </p:cNvPr>
          <p:cNvSpPr txBox="1"/>
          <p:nvPr/>
        </p:nvSpPr>
        <p:spPr>
          <a:xfrm>
            <a:off x="1743309" y="2734286"/>
            <a:ext cx="970891" cy="342300"/>
          </a:xfrm>
          <a:prstGeom prst="rect">
            <a:avLst/>
          </a:prstGeom>
          <a:noFill/>
        </p:spPr>
        <p:txBody>
          <a:bodyPr wrap="square" lIns="91440" tIns="45720" rIns="91440" bIns="45720" anchor="ctr">
            <a:noAutofit/>
          </a:bodyPr>
          <a:lstStyle/>
          <a:p>
            <a:r>
              <a:rPr lang="en-US" altLang="zh-CN" b="1" dirty="0"/>
              <a:t>1300nm</a:t>
            </a:r>
          </a:p>
        </p:txBody>
      </p:sp>
      <p:sp>
        <p:nvSpPr>
          <p:cNvPr id="61" name="矩形 60">
            <a:extLst>
              <a:ext uri="{FF2B5EF4-FFF2-40B4-BE49-F238E27FC236}">
                <a16:creationId xmlns:a16="http://schemas.microsoft.com/office/drawing/2014/main" id="{68FA772F-E275-46F7-B261-A7589E38D9AC}"/>
              </a:ext>
            </a:extLst>
          </p:cNvPr>
          <p:cNvSpPr/>
          <p:nvPr/>
        </p:nvSpPr>
        <p:spPr>
          <a:xfrm>
            <a:off x="1492710" y="3218976"/>
            <a:ext cx="218524" cy="2185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íşlïḍè">
            <a:extLst>
              <a:ext uri="{FF2B5EF4-FFF2-40B4-BE49-F238E27FC236}">
                <a16:creationId xmlns:a16="http://schemas.microsoft.com/office/drawing/2014/main" id="{A4FB29EF-8560-4EB0-8BD3-A72A430766EA}"/>
              </a:ext>
            </a:extLst>
          </p:cNvPr>
          <p:cNvSpPr txBox="1"/>
          <p:nvPr/>
        </p:nvSpPr>
        <p:spPr>
          <a:xfrm>
            <a:off x="1743309" y="3157088"/>
            <a:ext cx="970891" cy="342300"/>
          </a:xfrm>
          <a:prstGeom prst="rect">
            <a:avLst/>
          </a:prstGeom>
          <a:noFill/>
        </p:spPr>
        <p:txBody>
          <a:bodyPr wrap="square" lIns="91440" tIns="45720" rIns="91440" bIns="45720" anchor="ctr">
            <a:noAutofit/>
          </a:bodyPr>
          <a:lstStyle/>
          <a:p>
            <a:r>
              <a:rPr lang="en-US" altLang="zh-CN" b="1" dirty="0"/>
              <a:t>1550nm</a:t>
            </a:r>
          </a:p>
        </p:txBody>
      </p:sp>
      <p:sp>
        <p:nvSpPr>
          <p:cNvPr id="68" name="íşlïḍè">
            <a:extLst>
              <a:ext uri="{FF2B5EF4-FFF2-40B4-BE49-F238E27FC236}">
                <a16:creationId xmlns:a16="http://schemas.microsoft.com/office/drawing/2014/main" id="{F8942D1C-9049-4FB8-B532-1A56FB262E35}"/>
              </a:ext>
            </a:extLst>
          </p:cNvPr>
          <p:cNvSpPr txBox="1"/>
          <p:nvPr/>
        </p:nvSpPr>
        <p:spPr>
          <a:xfrm>
            <a:off x="2956132" y="2734286"/>
            <a:ext cx="1748734" cy="342300"/>
          </a:xfrm>
          <a:prstGeom prst="rect">
            <a:avLst/>
          </a:prstGeom>
          <a:noFill/>
        </p:spPr>
        <p:txBody>
          <a:bodyPr wrap="square" lIns="91440" tIns="45720" rIns="91440" bIns="45720" anchor="ctr">
            <a:noAutofit/>
          </a:bodyPr>
          <a:lstStyle/>
          <a:p>
            <a:r>
              <a:rPr lang="zh-CN" altLang="en-US" sz="1600" b="1" dirty="0"/>
              <a:t>衰减较小</a:t>
            </a:r>
            <a:endParaRPr lang="en-US" altLang="zh-CN" sz="1600" b="1" dirty="0"/>
          </a:p>
        </p:txBody>
      </p:sp>
      <p:sp>
        <p:nvSpPr>
          <p:cNvPr id="69" name="íşlïḍè">
            <a:extLst>
              <a:ext uri="{FF2B5EF4-FFF2-40B4-BE49-F238E27FC236}">
                <a16:creationId xmlns:a16="http://schemas.microsoft.com/office/drawing/2014/main" id="{885118FA-7E63-4919-9502-8D1150BE56E0}"/>
              </a:ext>
            </a:extLst>
          </p:cNvPr>
          <p:cNvSpPr txBox="1"/>
          <p:nvPr/>
        </p:nvSpPr>
        <p:spPr>
          <a:xfrm>
            <a:off x="2956132" y="3157088"/>
            <a:ext cx="1748734" cy="342300"/>
          </a:xfrm>
          <a:prstGeom prst="rect">
            <a:avLst/>
          </a:prstGeom>
          <a:noFill/>
        </p:spPr>
        <p:txBody>
          <a:bodyPr wrap="square" lIns="91440" tIns="45720" rIns="91440" bIns="45720" anchor="ctr">
            <a:noAutofit/>
          </a:bodyPr>
          <a:lstStyle/>
          <a:p>
            <a:r>
              <a:rPr lang="zh-CN" altLang="en-US" sz="1600" b="1" dirty="0"/>
              <a:t>衰减较小</a:t>
            </a:r>
            <a:endParaRPr lang="en-US" altLang="zh-CN" sz="1600" b="1" dirty="0"/>
          </a:p>
        </p:txBody>
      </p:sp>
      <p:sp>
        <p:nvSpPr>
          <p:cNvPr id="70" name="íşlïḍè">
            <a:extLst>
              <a:ext uri="{FF2B5EF4-FFF2-40B4-BE49-F238E27FC236}">
                <a16:creationId xmlns:a16="http://schemas.microsoft.com/office/drawing/2014/main" id="{CAF8E87E-767B-44F0-9864-79E7B01BC43C}"/>
              </a:ext>
            </a:extLst>
          </p:cNvPr>
          <p:cNvSpPr txBox="1"/>
          <p:nvPr/>
        </p:nvSpPr>
        <p:spPr>
          <a:xfrm>
            <a:off x="2956132" y="2305783"/>
            <a:ext cx="2713369" cy="342300"/>
          </a:xfrm>
          <a:prstGeom prst="rect">
            <a:avLst/>
          </a:prstGeom>
          <a:noFill/>
        </p:spPr>
        <p:txBody>
          <a:bodyPr wrap="square" lIns="91440" tIns="45720" rIns="91440" bIns="45720" anchor="ctr">
            <a:noAutofit/>
          </a:bodyPr>
          <a:lstStyle/>
          <a:p>
            <a:r>
              <a:rPr lang="zh-CN" altLang="en-US" sz="1600" b="1" dirty="0"/>
              <a:t>衰减较大，但其他特性较好</a:t>
            </a:r>
            <a:endParaRPr lang="en-US" altLang="zh-CN" sz="1600" b="1" dirty="0"/>
          </a:p>
        </p:txBody>
      </p:sp>
      <p:grpSp>
        <p:nvGrpSpPr>
          <p:cNvPr id="5" name="组合 4">
            <a:extLst>
              <a:ext uri="{FF2B5EF4-FFF2-40B4-BE49-F238E27FC236}">
                <a16:creationId xmlns:a16="http://schemas.microsoft.com/office/drawing/2014/main" id="{C7B6B335-13E0-46A1-94F1-B8703F14A88F}"/>
              </a:ext>
            </a:extLst>
          </p:cNvPr>
          <p:cNvGrpSpPr/>
          <p:nvPr/>
        </p:nvGrpSpPr>
        <p:grpSpPr>
          <a:xfrm>
            <a:off x="5652154" y="2444945"/>
            <a:ext cx="2352080" cy="920979"/>
            <a:chOff x="5652154" y="2444945"/>
            <a:chExt cx="2352080" cy="920979"/>
          </a:xfrm>
        </p:grpSpPr>
        <p:sp>
          <p:nvSpPr>
            <p:cNvPr id="3" name="右大括号 2">
              <a:extLst>
                <a:ext uri="{FF2B5EF4-FFF2-40B4-BE49-F238E27FC236}">
                  <a16:creationId xmlns:a16="http://schemas.microsoft.com/office/drawing/2014/main" id="{46A75A5F-E964-4F3A-B44F-2F9DC8077676}"/>
                </a:ext>
              </a:extLst>
            </p:cNvPr>
            <p:cNvSpPr/>
            <p:nvPr/>
          </p:nvSpPr>
          <p:spPr>
            <a:xfrm>
              <a:off x="5652154" y="2444945"/>
              <a:ext cx="181632" cy="920979"/>
            </a:xfrm>
            <a:prstGeom prst="rightBrace">
              <a:avLst>
                <a:gd name="adj1" fmla="val 66789"/>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1" name="íşlïḍè">
              <a:extLst>
                <a:ext uri="{FF2B5EF4-FFF2-40B4-BE49-F238E27FC236}">
                  <a16:creationId xmlns:a16="http://schemas.microsoft.com/office/drawing/2014/main" id="{53B2D81F-D993-4F05-B398-A9005FAE2FBA}"/>
                </a:ext>
              </a:extLst>
            </p:cNvPr>
            <p:cNvSpPr txBox="1"/>
            <p:nvPr/>
          </p:nvSpPr>
          <p:spPr>
            <a:xfrm>
              <a:off x="5848038" y="2534709"/>
              <a:ext cx="2156196" cy="741452"/>
            </a:xfrm>
            <a:prstGeom prst="rect">
              <a:avLst/>
            </a:prstGeom>
            <a:noFill/>
          </p:spPr>
          <p:txBody>
            <a:bodyPr wrap="square" lIns="91440" tIns="45720" rIns="91440" bIns="45720" anchor="ctr">
              <a:noAutofit/>
            </a:bodyPr>
            <a:lstStyle/>
            <a:p>
              <a:r>
                <a:rPr lang="en-US" altLang="zh-CN" sz="1600" b="1" dirty="0"/>
                <a:t>25000~30000GHz</a:t>
              </a:r>
              <a:r>
                <a:rPr lang="zh-CN" altLang="en-US" sz="1600" b="1" dirty="0"/>
                <a:t>的带宽</a:t>
              </a:r>
              <a:endParaRPr lang="en-US" altLang="zh-CN" sz="1600" b="1" dirty="0"/>
            </a:p>
            <a:p>
              <a:r>
                <a:rPr lang="zh-CN" altLang="en-US" sz="1600" b="1" dirty="0"/>
                <a:t>光纤的</a:t>
              </a:r>
              <a:r>
                <a:rPr lang="zh-CN" altLang="en-US" sz="1600" b="1" dirty="0">
                  <a:solidFill>
                    <a:schemeClr val="accent1">
                      <a:lumMod val="75000"/>
                    </a:schemeClr>
                  </a:solidFill>
                </a:rPr>
                <a:t>通信容量很大</a:t>
              </a:r>
              <a:endParaRPr lang="en-US" altLang="zh-CN" sz="1600" b="1" dirty="0">
                <a:solidFill>
                  <a:schemeClr val="accent1">
                    <a:lumMod val="75000"/>
                  </a:schemeClr>
                </a:solidFill>
              </a:endParaRPr>
            </a:p>
          </p:txBody>
        </p:sp>
      </p:grpSp>
      <p:sp>
        <p:nvSpPr>
          <p:cNvPr id="122" name="矩形 121">
            <a:extLst>
              <a:ext uri="{FF2B5EF4-FFF2-40B4-BE49-F238E27FC236}">
                <a16:creationId xmlns:a16="http://schemas.microsoft.com/office/drawing/2014/main" id="{8F7AA8F8-40DB-4B24-9E51-803FEE704668}"/>
              </a:ext>
            </a:extLst>
          </p:cNvPr>
          <p:cNvSpPr/>
          <p:nvPr/>
        </p:nvSpPr>
        <p:spPr>
          <a:xfrm>
            <a:off x="1110858" y="3890870"/>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íşlïḍè">
            <a:extLst>
              <a:ext uri="{FF2B5EF4-FFF2-40B4-BE49-F238E27FC236}">
                <a16:creationId xmlns:a16="http://schemas.microsoft.com/office/drawing/2014/main" id="{7E6E05A8-6544-4CC7-9981-94BBA43F5A5B}"/>
              </a:ext>
            </a:extLst>
          </p:cNvPr>
          <p:cNvSpPr txBox="1"/>
          <p:nvPr/>
        </p:nvSpPr>
        <p:spPr>
          <a:xfrm>
            <a:off x="1402820" y="3851900"/>
            <a:ext cx="5872909" cy="342300"/>
          </a:xfrm>
          <a:prstGeom prst="rect">
            <a:avLst/>
          </a:prstGeom>
          <a:noFill/>
        </p:spPr>
        <p:txBody>
          <a:bodyPr wrap="square" lIns="91440" tIns="45720" rIns="91440" bIns="45720" anchor="ctr">
            <a:noAutofit/>
          </a:bodyPr>
          <a:lstStyle/>
          <a:p>
            <a:r>
              <a:rPr lang="zh-CN" altLang="en-US" b="1" dirty="0"/>
              <a:t>常用的光纤规格有</a:t>
            </a:r>
            <a:endParaRPr lang="en-US" altLang="zh-CN" b="1" dirty="0"/>
          </a:p>
        </p:txBody>
      </p:sp>
      <p:sp>
        <p:nvSpPr>
          <p:cNvPr id="124" name="矩形 123">
            <a:extLst>
              <a:ext uri="{FF2B5EF4-FFF2-40B4-BE49-F238E27FC236}">
                <a16:creationId xmlns:a16="http://schemas.microsoft.com/office/drawing/2014/main" id="{BF17B1F6-08B0-434F-B9C0-BE683D4A8CCE}"/>
              </a:ext>
            </a:extLst>
          </p:cNvPr>
          <p:cNvSpPr/>
          <p:nvPr/>
        </p:nvSpPr>
        <p:spPr>
          <a:xfrm>
            <a:off x="1492710" y="4308762"/>
            <a:ext cx="218524" cy="2185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íşlïḍè">
            <a:extLst>
              <a:ext uri="{FF2B5EF4-FFF2-40B4-BE49-F238E27FC236}">
                <a16:creationId xmlns:a16="http://schemas.microsoft.com/office/drawing/2014/main" id="{94EB2246-110B-4941-A87E-3DA3F6CA523A}"/>
              </a:ext>
            </a:extLst>
          </p:cNvPr>
          <p:cNvSpPr txBox="1"/>
          <p:nvPr/>
        </p:nvSpPr>
        <p:spPr>
          <a:xfrm>
            <a:off x="1743309" y="4246874"/>
            <a:ext cx="5065353" cy="342300"/>
          </a:xfrm>
          <a:prstGeom prst="rect">
            <a:avLst/>
          </a:prstGeom>
          <a:noFill/>
        </p:spPr>
        <p:txBody>
          <a:bodyPr wrap="square" lIns="91440" tIns="45720" rIns="91440" bIns="45720" anchor="ctr">
            <a:noAutofit/>
          </a:bodyPr>
          <a:lstStyle/>
          <a:p>
            <a:r>
              <a:rPr lang="zh-CN" altLang="en-US" b="1" dirty="0"/>
              <a:t>单模光纤 </a:t>
            </a:r>
            <a:r>
              <a:rPr lang="en-US" altLang="zh-CN" b="1" dirty="0"/>
              <a:t>8/125</a:t>
            </a:r>
            <a:r>
              <a:rPr lang="el-GR" altLang="zh-CN" b="1" dirty="0"/>
              <a:t>μ</a:t>
            </a:r>
            <a:r>
              <a:rPr lang="en-US" altLang="zh-CN" b="1" dirty="0"/>
              <a:t>m</a:t>
            </a:r>
            <a:r>
              <a:rPr lang="zh-CN" altLang="en-US" b="1" dirty="0"/>
              <a:t>、</a:t>
            </a:r>
            <a:r>
              <a:rPr lang="en-US" altLang="zh-CN" b="1" dirty="0"/>
              <a:t>9/125</a:t>
            </a:r>
            <a:r>
              <a:rPr lang="el-GR" altLang="zh-CN" b="1" dirty="0"/>
              <a:t> μ</a:t>
            </a:r>
            <a:r>
              <a:rPr lang="en-US" altLang="zh-CN" b="1" dirty="0"/>
              <a:t>m</a:t>
            </a:r>
            <a:r>
              <a:rPr lang="zh-CN" altLang="en-US" b="1" dirty="0"/>
              <a:t>、</a:t>
            </a:r>
            <a:r>
              <a:rPr lang="en-US" altLang="zh-CN" b="1" dirty="0"/>
              <a:t>10/125</a:t>
            </a:r>
            <a:r>
              <a:rPr lang="el-GR" altLang="zh-CN" b="1" dirty="0"/>
              <a:t>μ</a:t>
            </a:r>
            <a:r>
              <a:rPr lang="en-US" altLang="zh-CN" b="1" dirty="0"/>
              <a:t>m</a:t>
            </a:r>
          </a:p>
        </p:txBody>
      </p:sp>
      <p:sp>
        <p:nvSpPr>
          <p:cNvPr id="126" name="矩形 125">
            <a:extLst>
              <a:ext uri="{FF2B5EF4-FFF2-40B4-BE49-F238E27FC236}">
                <a16:creationId xmlns:a16="http://schemas.microsoft.com/office/drawing/2014/main" id="{3103C025-4409-4006-B9B9-76B297F6D0C5}"/>
              </a:ext>
            </a:extLst>
          </p:cNvPr>
          <p:cNvSpPr/>
          <p:nvPr/>
        </p:nvSpPr>
        <p:spPr>
          <a:xfrm>
            <a:off x="1492710" y="4731564"/>
            <a:ext cx="218524" cy="2185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íşlïḍè">
            <a:extLst>
              <a:ext uri="{FF2B5EF4-FFF2-40B4-BE49-F238E27FC236}">
                <a16:creationId xmlns:a16="http://schemas.microsoft.com/office/drawing/2014/main" id="{3BDB8F89-C9FE-4933-B7C0-8A7E40C4D0B0}"/>
              </a:ext>
            </a:extLst>
          </p:cNvPr>
          <p:cNvSpPr txBox="1"/>
          <p:nvPr/>
        </p:nvSpPr>
        <p:spPr>
          <a:xfrm>
            <a:off x="1743309" y="4669676"/>
            <a:ext cx="6260925" cy="342300"/>
          </a:xfrm>
          <a:prstGeom prst="rect">
            <a:avLst/>
          </a:prstGeom>
          <a:noFill/>
        </p:spPr>
        <p:txBody>
          <a:bodyPr wrap="square" lIns="91440" tIns="45720" rIns="91440" bIns="45720" anchor="ctr">
            <a:noAutofit/>
          </a:bodyPr>
          <a:lstStyle/>
          <a:p>
            <a:r>
              <a:rPr lang="zh-CN" altLang="en-US" b="1" dirty="0"/>
              <a:t>多模光纤 </a:t>
            </a:r>
            <a:r>
              <a:rPr lang="en-US" altLang="zh-CN" b="1" dirty="0"/>
              <a:t>50/125</a:t>
            </a:r>
            <a:r>
              <a:rPr lang="el-GR" altLang="zh-CN" b="1" dirty="0"/>
              <a:t>μ</a:t>
            </a:r>
            <a:r>
              <a:rPr lang="en-US" altLang="zh-CN" b="1" dirty="0"/>
              <a:t>m</a:t>
            </a:r>
            <a:r>
              <a:rPr lang="zh-CN" altLang="en-US" b="1" dirty="0"/>
              <a:t>（欧洲标准），</a:t>
            </a:r>
            <a:r>
              <a:rPr lang="en-US" altLang="zh-CN" b="1" dirty="0"/>
              <a:t>62.5/125</a:t>
            </a:r>
            <a:r>
              <a:rPr lang="el-GR" altLang="zh-CN" b="1" dirty="0"/>
              <a:t> μ</a:t>
            </a:r>
            <a:r>
              <a:rPr lang="en-US" altLang="zh-CN" b="1" dirty="0"/>
              <a:t>m</a:t>
            </a:r>
            <a:r>
              <a:rPr lang="zh-CN" altLang="en-US" b="1" dirty="0"/>
              <a:t>（美国标准）</a:t>
            </a:r>
            <a:endParaRPr lang="en-US" altLang="zh-CN" b="1" dirty="0"/>
          </a:p>
        </p:txBody>
      </p:sp>
    </p:spTree>
    <p:custDataLst>
      <p:tags r:id="rId1"/>
    </p:custDataLst>
    <p:extLst>
      <p:ext uri="{BB962C8B-B14F-4D97-AF65-F5344CB8AC3E}">
        <p14:creationId xmlns:p14="http://schemas.microsoft.com/office/powerpoint/2010/main" val="1296920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p:cTn id="7" dur="500" fill="hold"/>
                                        <p:tgtEl>
                                          <p:spTgt spid="52"/>
                                        </p:tgtEl>
                                        <p:attrNameLst>
                                          <p:attrName>ppt_w</p:attrName>
                                        </p:attrNameLst>
                                      </p:cBhvr>
                                      <p:tavLst>
                                        <p:tav tm="0">
                                          <p:val>
                                            <p:fltVal val="0"/>
                                          </p:val>
                                        </p:tav>
                                        <p:tav tm="100000">
                                          <p:val>
                                            <p:strVal val="#ppt_w"/>
                                          </p:val>
                                        </p:tav>
                                      </p:tavLst>
                                    </p:anim>
                                    <p:anim calcmode="lin" valueType="num">
                                      <p:cBhvr>
                                        <p:cTn id="8" dur="500" fill="hold"/>
                                        <p:tgtEl>
                                          <p:spTgt spid="52"/>
                                        </p:tgtEl>
                                        <p:attrNameLst>
                                          <p:attrName>ppt_h</p:attrName>
                                        </p:attrNameLst>
                                      </p:cBhvr>
                                      <p:tavLst>
                                        <p:tav tm="0">
                                          <p:val>
                                            <p:fltVal val="0"/>
                                          </p:val>
                                        </p:tav>
                                        <p:tav tm="100000">
                                          <p:val>
                                            <p:strVal val="#ppt_h"/>
                                          </p:val>
                                        </p:tav>
                                      </p:tavLst>
                                    </p:anim>
                                    <p:anim calcmode="lin" valueType="num">
                                      <p:cBhvr>
                                        <p:cTn id="9" dur="500" fill="hold"/>
                                        <p:tgtEl>
                                          <p:spTgt spid="52"/>
                                        </p:tgtEl>
                                        <p:attrNameLst>
                                          <p:attrName>style.rotation</p:attrName>
                                        </p:attrNameLst>
                                      </p:cBhvr>
                                      <p:tavLst>
                                        <p:tav tm="0">
                                          <p:val>
                                            <p:fltVal val="360"/>
                                          </p:val>
                                        </p:tav>
                                        <p:tav tm="100000">
                                          <p:val>
                                            <p:fltVal val="0"/>
                                          </p:val>
                                        </p:tav>
                                      </p:tavLst>
                                    </p:anim>
                                    <p:animEffect transition="in" filter="fade">
                                      <p:cBhvr>
                                        <p:cTn id="10" dur="500"/>
                                        <p:tgtEl>
                                          <p:spTgt spid="52"/>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5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54"/>
                                        </p:tgtEl>
                                        <p:attrNameLst>
                                          <p:attrName>style.visibility</p:attrName>
                                        </p:attrNameLst>
                                      </p:cBhvr>
                                      <p:to>
                                        <p:strVal val="visible"/>
                                      </p:to>
                                    </p:set>
                                    <p:anim calcmode="lin" valueType="num">
                                      <p:cBhvr>
                                        <p:cTn id="18" dur="500" fill="hold"/>
                                        <p:tgtEl>
                                          <p:spTgt spid="54"/>
                                        </p:tgtEl>
                                        <p:attrNameLst>
                                          <p:attrName>ppt_w</p:attrName>
                                        </p:attrNameLst>
                                      </p:cBhvr>
                                      <p:tavLst>
                                        <p:tav tm="0">
                                          <p:val>
                                            <p:fltVal val="0"/>
                                          </p:val>
                                        </p:tav>
                                        <p:tav tm="100000">
                                          <p:val>
                                            <p:strVal val="#ppt_w"/>
                                          </p:val>
                                        </p:tav>
                                      </p:tavLst>
                                    </p:anim>
                                    <p:anim calcmode="lin" valueType="num">
                                      <p:cBhvr>
                                        <p:cTn id="19" dur="500" fill="hold"/>
                                        <p:tgtEl>
                                          <p:spTgt spid="54"/>
                                        </p:tgtEl>
                                        <p:attrNameLst>
                                          <p:attrName>ppt_h</p:attrName>
                                        </p:attrNameLst>
                                      </p:cBhvr>
                                      <p:tavLst>
                                        <p:tav tm="0">
                                          <p:val>
                                            <p:fltVal val="0"/>
                                          </p:val>
                                        </p:tav>
                                        <p:tav tm="100000">
                                          <p:val>
                                            <p:strVal val="#ppt_h"/>
                                          </p:val>
                                        </p:tav>
                                      </p:tavLst>
                                    </p:anim>
                                    <p:anim calcmode="lin" valueType="num">
                                      <p:cBhvr>
                                        <p:cTn id="20" dur="500" fill="hold"/>
                                        <p:tgtEl>
                                          <p:spTgt spid="54"/>
                                        </p:tgtEl>
                                        <p:attrNameLst>
                                          <p:attrName>style.rotation</p:attrName>
                                        </p:attrNameLst>
                                      </p:cBhvr>
                                      <p:tavLst>
                                        <p:tav tm="0">
                                          <p:val>
                                            <p:fltVal val="360"/>
                                          </p:val>
                                        </p:tav>
                                        <p:tav tm="100000">
                                          <p:val>
                                            <p:fltVal val="0"/>
                                          </p:val>
                                        </p:tav>
                                      </p:tavLst>
                                    </p:anim>
                                    <p:animEffect transition="in" filter="fade">
                                      <p:cBhvr>
                                        <p:cTn id="21" dur="500"/>
                                        <p:tgtEl>
                                          <p:spTgt spid="54"/>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5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59"/>
                                        </p:tgtEl>
                                        <p:attrNameLst>
                                          <p:attrName>style.visibility</p:attrName>
                                        </p:attrNameLst>
                                      </p:cBhvr>
                                      <p:to>
                                        <p:strVal val="visible"/>
                                      </p:to>
                                    </p:set>
                                    <p:anim calcmode="lin" valueType="num">
                                      <p:cBhvr>
                                        <p:cTn id="29" dur="500" fill="hold"/>
                                        <p:tgtEl>
                                          <p:spTgt spid="59"/>
                                        </p:tgtEl>
                                        <p:attrNameLst>
                                          <p:attrName>ppt_w</p:attrName>
                                        </p:attrNameLst>
                                      </p:cBhvr>
                                      <p:tavLst>
                                        <p:tav tm="0">
                                          <p:val>
                                            <p:fltVal val="0"/>
                                          </p:val>
                                        </p:tav>
                                        <p:tav tm="100000">
                                          <p:val>
                                            <p:strVal val="#ppt_w"/>
                                          </p:val>
                                        </p:tav>
                                      </p:tavLst>
                                    </p:anim>
                                    <p:anim calcmode="lin" valueType="num">
                                      <p:cBhvr>
                                        <p:cTn id="30" dur="500" fill="hold"/>
                                        <p:tgtEl>
                                          <p:spTgt spid="59"/>
                                        </p:tgtEl>
                                        <p:attrNameLst>
                                          <p:attrName>ppt_h</p:attrName>
                                        </p:attrNameLst>
                                      </p:cBhvr>
                                      <p:tavLst>
                                        <p:tav tm="0">
                                          <p:val>
                                            <p:fltVal val="0"/>
                                          </p:val>
                                        </p:tav>
                                        <p:tav tm="100000">
                                          <p:val>
                                            <p:strVal val="#ppt_h"/>
                                          </p:val>
                                        </p:tav>
                                      </p:tavLst>
                                    </p:anim>
                                    <p:anim calcmode="lin" valueType="num">
                                      <p:cBhvr>
                                        <p:cTn id="31" dur="500" fill="hold"/>
                                        <p:tgtEl>
                                          <p:spTgt spid="59"/>
                                        </p:tgtEl>
                                        <p:attrNameLst>
                                          <p:attrName>style.rotation</p:attrName>
                                        </p:attrNameLst>
                                      </p:cBhvr>
                                      <p:tavLst>
                                        <p:tav tm="0">
                                          <p:val>
                                            <p:fltVal val="360"/>
                                          </p:val>
                                        </p:tav>
                                        <p:tav tm="100000">
                                          <p:val>
                                            <p:fltVal val="0"/>
                                          </p:val>
                                        </p:tav>
                                      </p:tavLst>
                                    </p:anim>
                                    <p:animEffect transition="in" filter="fade">
                                      <p:cBhvr>
                                        <p:cTn id="32" dur="500"/>
                                        <p:tgtEl>
                                          <p:spTgt spid="59"/>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60"/>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49" presetClass="entr" presetSubtype="0" decel="100000" fill="hold" grpId="0" nodeType="clickEffect">
                                  <p:stCondLst>
                                    <p:cond delay="0"/>
                                  </p:stCondLst>
                                  <p:childTnLst>
                                    <p:set>
                                      <p:cBhvr>
                                        <p:cTn id="39" dur="1" fill="hold">
                                          <p:stCondLst>
                                            <p:cond delay="0"/>
                                          </p:stCondLst>
                                        </p:cTn>
                                        <p:tgtEl>
                                          <p:spTgt spid="61"/>
                                        </p:tgtEl>
                                        <p:attrNameLst>
                                          <p:attrName>style.visibility</p:attrName>
                                        </p:attrNameLst>
                                      </p:cBhvr>
                                      <p:to>
                                        <p:strVal val="visible"/>
                                      </p:to>
                                    </p:set>
                                    <p:anim calcmode="lin" valueType="num">
                                      <p:cBhvr>
                                        <p:cTn id="40" dur="500" fill="hold"/>
                                        <p:tgtEl>
                                          <p:spTgt spid="61"/>
                                        </p:tgtEl>
                                        <p:attrNameLst>
                                          <p:attrName>ppt_w</p:attrName>
                                        </p:attrNameLst>
                                      </p:cBhvr>
                                      <p:tavLst>
                                        <p:tav tm="0">
                                          <p:val>
                                            <p:fltVal val="0"/>
                                          </p:val>
                                        </p:tav>
                                        <p:tav tm="100000">
                                          <p:val>
                                            <p:strVal val="#ppt_w"/>
                                          </p:val>
                                        </p:tav>
                                      </p:tavLst>
                                    </p:anim>
                                    <p:anim calcmode="lin" valueType="num">
                                      <p:cBhvr>
                                        <p:cTn id="41" dur="500" fill="hold"/>
                                        <p:tgtEl>
                                          <p:spTgt spid="61"/>
                                        </p:tgtEl>
                                        <p:attrNameLst>
                                          <p:attrName>ppt_h</p:attrName>
                                        </p:attrNameLst>
                                      </p:cBhvr>
                                      <p:tavLst>
                                        <p:tav tm="0">
                                          <p:val>
                                            <p:fltVal val="0"/>
                                          </p:val>
                                        </p:tav>
                                        <p:tav tm="100000">
                                          <p:val>
                                            <p:strVal val="#ppt_h"/>
                                          </p:val>
                                        </p:tav>
                                      </p:tavLst>
                                    </p:anim>
                                    <p:anim calcmode="lin" valueType="num">
                                      <p:cBhvr>
                                        <p:cTn id="42" dur="500" fill="hold"/>
                                        <p:tgtEl>
                                          <p:spTgt spid="61"/>
                                        </p:tgtEl>
                                        <p:attrNameLst>
                                          <p:attrName>style.rotation</p:attrName>
                                        </p:attrNameLst>
                                      </p:cBhvr>
                                      <p:tavLst>
                                        <p:tav tm="0">
                                          <p:val>
                                            <p:fltVal val="360"/>
                                          </p:val>
                                        </p:tav>
                                        <p:tav tm="100000">
                                          <p:val>
                                            <p:fltVal val="0"/>
                                          </p:val>
                                        </p:tav>
                                      </p:tavLst>
                                    </p:anim>
                                    <p:animEffect transition="in" filter="fade">
                                      <p:cBhvr>
                                        <p:cTn id="43" dur="500"/>
                                        <p:tgtEl>
                                          <p:spTgt spid="61"/>
                                        </p:tgtEl>
                                      </p:cBhvr>
                                    </p:animEffect>
                                  </p:childTnLst>
                                </p:cTn>
                              </p:par>
                            </p:childTnLst>
                          </p:cTn>
                        </p:par>
                        <p:par>
                          <p:cTn id="44" fill="hold">
                            <p:stCondLst>
                              <p:cond delay="500"/>
                            </p:stCondLst>
                            <p:childTnLst>
                              <p:par>
                                <p:cTn id="45" presetID="1" presetClass="entr" presetSubtype="0" fill="hold" grpId="0" nodeType="afterEffect">
                                  <p:stCondLst>
                                    <p:cond delay="0"/>
                                  </p:stCondLst>
                                  <p:iterate type="lt">
                                    <p:tmAbs val="100"/>
                                  </p:iterate>
                                  <p:childTnLst>
                                    <p:set>
                                      <p:cBhvr>
                                        <p:cTn id="46" dur="1" fill="hold">
                                          <p:stCondLst>
                                            <p:cond delay="0"/>
                                          </p:stCondLst>
                                        </p:cTn>
                                        <p:tgtEl>
                                          <p:spTgt spid="6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2" presetClass="entr" presetSubtype="8" fill="hold" grpId="0" nodeType="clickEffect">
                                  <p:stCondLst>
                                    <p:cond delay="0"/>
                                  </p:stCondLst>
                                  <p:childTnLst>
                                    <p:set>
                                      <p:cBhvr>
                                        <p:cTn id="50" dur="1" fill="hold">
                                          <p:stCondLst>
                                            <p:cond delay="0"/>
                                          </p:stCondLst>
                                        </p:cTn>
                                        <p:tgtEl>
                                          <p:spTgt spid="68"/>
                                        </p:tgtEl>
                                        <p:attrNameLst>
                                          <p:attrName>style.visibility</p:attrName>
                                        </p:attrNameLst>
                                      </p:cBhvr>
                                      <p:to>
                                        <p:strVal val="visible"/>
                                      </p:to>
                                    </p:set>
                                    <p:anim calcmode="lin" valueType="num">
                                      <p:cBhvr additive="base">
                                        <p:cTn id="51" dur="500"/>
                                        <p:tgtEl>
                                          <p:spTgt spid="68"/>
                                        </p:tgtEl>
                                        <p:attrNameLst>
                                          <p:attrName>ppt_x</p:attrName>
                                        </p:attrNameLst>
                                      </p:cBhvr>
                                      <p:tavLst>
                                        <p:tav tm="0">
                                          <p:val>
                                            <p:strVal val="#ppt_x-#ppt_w*1.125000"/>
                                          </p:val>
                                        </p:tav>
                                        <p:tav tm="100000">
                                          <p:val>
                                            <p:strVal val="#ppt_x"/>
                                          </p:val>
                                        </p:tav>
                                      </p:tavLst>
                                    </p:anim>
                                    <p:animEffect transition="in" filter="wipe(right)">
                                      <p:cBhvr>
                                        <p:cTn id="52" dur="500"/>
                                        <p:tgtEl>
                                          <p:spTgt spid="68"/>
                                        </p:tgtEl>
                                      </p:cBhvr>
                                    </p:animEffect>
                                  </p:childTnLst>
                                </p:cTn>
                              </p:par>
                              <p:par>
                                <p:cTn id="53" presetID="12" presetClass="entr" presetSubtype="8" fill="hold" grpId="0" nodeType="withEffect">
                                  <p:stCondLst>
                                    <p:cond delay="0"/>
                                  </p:stCondLst>
                                  <p:childTnLst>
                                    <p:set>
                                      <p:cBhvr>
                                        <p:cTn id="54" dur="1" fill="hold">
                                          <p:stCondLst>
                                            <p:cond delay="0"/>
                                          </p:stCondLst>
                                        </p:cTn>
                                        <p:tgtEl>
                                          <p:spTgt spid="69"/>
                                        </p:tgtEl>
                                        <p:attrNameLst>
                                          <p:attrName>style.visibility</p:attrName>
                                        </p:attrNameLst>
                                      </p:cBhvr>
                                      <p:to>
                                        <p:strVal val="visible"/>
                                      </p:to>
                                    </p:set>
                                    <p:anim calcmode="lin" valueType="num">
                                      <p:cBhvr additive="base">
                                        <p:cTn id="55" dur="500"/>
                                        <p:tgtEl>
                                          <p:spTgt spid="69"/>
                                        </p:tgtEl>
                                        <p:attrNameLst>
                                          <p:attrName>ppt_x</p:attrName>
                                        </p:attrNameLst>
                                      </p:cBhvr>
                                      <p:tavLst>
                                        <p:tav tm="0">
                                          <p:val>
                                            <p:strVal val="#ppt_x-#ppt_w*1.125000"/>
                                          </p:val>
                                        </p:tav>
                                        <p:tav tm="100000">
                                          <p:val>
                                            <p:strVal val="#ppt_x"/>
                                          </p:val>
                                        </p:tav>
                                      </p:tavLst>
                                    </p:anim>
                                    <p:animEffect transition="in" filter="wipe(right)">
                                      <p:cBhvr>
                                        <p:cTn id="56" dur="500"/>
                                        <p:tgtEl>
                                          <p:spTgt spid="69"/>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8" fill="hold" grpId="0" nodeType="clickEffect">
                                  <p:stCondLst>
                                    <p:cond delay="0"/>
                                  </p:stCondLst>
                                  <p:childTnLst>
                                    <p:set>
                                      <p:cBhvr>
                                        <p:cTn id="60" dur="1" fill="hold">
                                          <p:stCondLst>
                                            <p:cond delay="0"/>
                                          </p:stCondLst>
                                        </p:cTn>
                                        <p:tgtEl>
                                          <p:spTgt spid="70"/>
                                        </p:tgtEl>
                                        <p:attrNameLst>
                                          <p:attrName>style.visibility</p:attrName>
                                        </p:attrNameLst>
                                      </p:cBhvr>
                                      <p:to>
                                        <p:strVal val="visible"/>
                                      </p:to>
                                    </p:set>
                                    <p:anim calcmode="lin" valueType="num">
                                      <p:cBhvr additive="base">
                                        <p:cTn id="61" dur="500"/>
                                        <p:tgtEl>
                                          <p:spTgt spid="70"/>
                                        </p:tgtEl>
                                        <p:attrNameLst>
                                          <p:attrName>ppt_x</p:attrName>
                                        </p:attrNameLst>
                                      </p:cBhvr>
                                      <p:tavLst>
                                        <p:tav tm="0">
                                          <p:val>
                                            <p:strVal val="#ppt_x-#ppt_w*1.125000"/>
                                          </p:val>
                                        </p:tav>
                                        <p:tav tm="100000">
                                          <p:val>
                                            <p:strVal val="#ppt_x"/>
                                          </p:val>
                                        </p:tav>
                                      </p:tavLst>
                                    </p:anim>
                                    <p:animEffect transition="in" filter="wipe(right)">
                                      <p:cBhvr>
                                        <p:cTn id="62" dur="500"/>
                                        <p:tgtEl>
                                          <p:spTgt spid="70"/>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wipe(left)">
                                      <p:cBhvr>
                                        <p:cTn id="67" dur="500"/>
                                        <p:tgtEl>
                                          <p:spTgt spid="5"/>
                                        </p:tgtEl>
                                      </p:cBhvr>
                                    </p:animEffect>
                                  </p:childTnLst>
                                </p:cTn>
                              </p:par>
                            </p:childTnLst>
                          </p:cTn>
                        </p:par>
                      </p:childTnLst>
                    </p:cTn>
                  </p:par>
                  <p:par>
                    <p:cTn id="68" fill="hold">
                      <p:stCondLst>
                        <p:cond delay="indefinite"/>
                      </p:stCondLst>
                      <p:childTnLst>
                        <p:par>
                          <p:cTn id="69" fill="hold">
                            <p:stCondLst>
                              <p:cond delay="0"/>
                            </p:stCondLst>
                            <p:childTnLst>
                              <p:par>
                                <p:cTn id="70" presetID="49" presetClass="entr" presetSubtype="0" decel="100000" fill="hold" grpId="0" nodeType="clickEffect">
                                  <p:stCondLst>
                                    <p:cond delay="0"/>
                                  </p:stCondLst>
                                  <p:childTnLst>
                                    <p:set>
                                      <p:cBhvr>
                                        <p:cTn id="71" dur="1" fill="hold">
                                          <p:stCondLst>
                                            <p:cond delay="0"/>
                                          </p:stCondLst>
                                        </p:cTn>
                                        <p:tgtEl>
                                          <p:spTgt spid="122"/>
                                        </p:tgtEl>
                                        <p:attrNameLst>
                                          <p:attrName>style.visibility</p:attrName>
                                        </p:attrNameLst>
                                      </p:cBhvr>
                                      <p:to>
                                        <p:strVal val="visible"/>
                                      </p:to>
                                    </p:set>
                                    <p:anim calcmode="lin" valueType="num">
                                      <p:cBhvr>
                                        <p:cTn id="72" dur="500" fill="hold"/>
                                        <p:tgtEl>
                                          <p:spTgt spid="122"/>
                                        </p:tgtEl>
                                        <p:attrNameLst>
                                          <p:attrName>ppt_w</p:attrName>
                                        </p:attrNameLst>
                                      </p:cBhvr>
                                      <p:tavLst>
                                        <p:tav tm="0">
                                          <p:val>
                                            <p:fltVal val="0"/>
                                          </p:val>
                                        </p:tav>
                                        <p:tav tm="100000">
                                          <p:val>
                                            <p:strVal val="#ppt_w"/>
                                          </p:val>
                                        </p:tav>
                                      </p:tavLst>
                                    </p:anim>
                                    <p:anim calcmode="lin" valueType="num">
                                      <p:cBhvr>
                                        <p:cTn id="73" dur="500" fill="hold"/>
                                        <p:tgtEl>
                                          <p:spTgt spid="122"/>
                                        </p:tgtEl>
                                        <p:attrNameLst>
                                          <p:attrName>ppt_h</p:attrName>
                                        </p:attrNameLst>
                                      </p:cBhvr>
                                      <p:tavLst>
                                        <p:tav tm="0">
                                          <p:val>
                                            <p:fltVal val="0"/>
                                          </p:val>
                                        </p:tav>
                                        <p:tav tm="100000">
                                          <p:val>
                                            <p:strVal val="#ppt_h"/>
                                          </p:val>
                                        </p:tav>
                                      </p:tavLst>
                                    </p:anim>
                                    <p:anim calcmode="lin" valueType="num">
                                      <p:cBhvr>
                                        <p:cTn id="74" dur="500" fill="hold"/>
                                        <p:tgtEl>
                                          <p:spTgt spid="122"/>
                                        </p:tgtEl>
                                        <p:attrNameLst>
                                          <p:attrName>style.rotation</p:attrName>
                                        </p:attrNameLst>
                                      </p:cBhvr>
                                      <p:tavLst>
                                        <p:tav tm="0">
                                          <p:val>
                                            <p:fltVal val="360"/>
                                          </p:val>
                                        </p:tav>
                                        <p:tav tm="100000">
                                          <p:val>
                                            <p:fltVal val="0"/>
                                          </p:val>
                                        </p:tav>
                                      </p:tavLst>
                                    </p:anim>
                                    <p:animEffect transition="in" filter="fade">
                                      <p:cBhvr>
                                        <p:cTn id="75" dur="500"/>
                                        <p:tgtEl>
                                          <p:spTgt spid="122"/>
                                        </p:tgtEl>
                                      </p:cBhvr>
                                    </p:animEffect>
                                  </p:childTnLst>
                                </p:cTn>
                              </p:par>
                            </p:childTnLst>
                          </p:cTn>
                        </p:par>
                        <p:par>
                          <p:cTn id="76" fill="hold">
                            <p:stCondLst>
                              <p:cond delay="500"/>
                            </p:stCondLst>
                            <p:childTnLst>
                              <p:par>
                                <p:cTn id="77" presetID="1" presetClass="entr" presetSubtype="0" fill="hold" grpId="0" nodeType="afterEffect">
                                  <p:stCondLst>
                                    <p:cond delay="0"/>
                                  </p:stCondLst>
                                  <p:iterate type="lt">
                                    <p:tmAbs val="100"/>
                                  </p:iterate>
                                  <p:childTnLst>
                                    <p:set>
                                      <p:cBhvr>
                                        <p:cTn id="78" dur="1" fill="hold">
                                          <p:stCondLst>
                                            <p:cond delay="0"/>
                                          </p:stCondLst>
                                        </p:cTn>
                                        <p:tgtEl>
                                          <p:spTgt spid="123"/>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49" presetClass="entr" presetSubtype="0" decel="100000" fill="hold" grpId="0" nodeType="clickEffect">
                                  <p:stCondLst>
                                    <p:cond delay="0"/>
                                  </p:stCondLst>
                                  <p:childTnLst>
                                    <p:set>
                                      <p:cBhvr>
                                        <p:cTn id="82" dur="1" fill="hold">
                                          <p:stCondLst>
                                            <p:cond delay="0"/>
                                          </p:stCondLst>
                                        </p:cTn>
                                        <p:tgtEl>
                                          <p:spTgt spid="124"/>
                                        </p:tgtEl>
                                        <p:attrNameLst>
                                          <p:attrName>style.visibility</p:attrName>
                                        </p:attrNameLst>
                                      </p:cBhvr>
                                      <p:to>
                                        <p:strVal val="visible"/>
                                      </p:to>
                                    </p:set>
                                    <p:anim calcmode="lin" valueType="num">
                                      <p:cBhvr>
                                        <p:cTn id="83" dur="500" fill="hold"/>
                                        <p:tgtEl>
                                          <p:spTgt spid="124"/>
                                        </p:tgtEl>
                                        <p:attrNameLst>
                                          <p:attrName>ppt_w</p:attrName>
                                        </p:attrNameLst>
                                      </p:cBhvr>
                                      <p:tavLst>
                                        <p:tav tm="0">
                                          <p:val>
                                            <p:fltVal val="0"/>
                                          </p:val>
                                        </p:tav>
                                        <p:tav tm="100000">
                                          <p:val>
                                            <p:strVal val="#ppt_w"/>
                                          </p:val>
                                        </p:tav>
                                      </p:tavLst>
                                    </p:anim>
                                    <p:anim calcmode="lin" valueType="num">
                                      <p:cBhvr>
                                        <p:cTn id="84" dur="500" fill="hold"/>
                                        <p:tgtEl>
                                          <p:spTgt spid="124"/>
                                        </p:tgtEl>
                                        <p:attrNameLst>
                                          <p:attrName>ppt_h</p:attrName>
                                        </p:attrNameLst>
                                      </p:cBhvr>
                                      <p:tavLst>
                                        <p:tav tm="0">
                                          <p:val>
                                            <p:fltVal val="0"/>
                                          </p:val>
                                        </p:tav>
                                        <p:tav tm="100000">
                                          <p:val>
                                            <p:strVal val="#ppt_h"/>
                                          </p:val>
                                        </p:tav>
                                      </p:tavLst>
                                    </p:anim>
                                    <p:anim calcmode="lin" valueType="num">
                                      <p:cBhvr>
                                        <p:cTn id="85" dur="500" fill="hold"/>
                                        <p:tgtEl>
                                          <p:spTgt spid="124"/>
                                        </p:tgtEl>
                                        <p:attrNameLst>
                                          <p:attrName>style.rotation</p:attrName>
                                        </p:attrNameLst>
                                      </p:cBhvr>
                                      <p:tavLst>
                                        <p:tav tm="0">
                                          <p:val>
                                            <p:fltVal val="360"/>
                                          </p:val>
                                        </p:tav>
                                        <p:tav tm="100000">
                                          <p:val>
                                            <p:fltVal val="0"/>
                                          </p:val>
                                        </p:tav>
                                      </p:tavLst>
                                    </p:anim>
                                    <p:animEffect transition="in" filter="fade">
                                      <p:cBhvr>
                                        <p:cTn id="86" dur="500"/>
                                        <p:tgtEl>
                                          <p:spTgt spid="124"/>
                                        </p:tgtEl>
                                      </p:cBhvr>
                                    </p:animEffect>
                                  </p:childTnLst>
                                </p:cTn>
                              </p:par>
                            </p:childTnLst>
                          </p:cTn>
                        </p:par>
                        <p:par>
                          <p:cTn id="87" fill="hold">
                            <p:stCondLst>
                              <p:cond delay="500"/>
                            </p:stCondLst>
                            <p:childTnLst>
                              <p:par>
                                <p:cTn id="88" presetID="1" presetClass="entr" presetSubtype="0" fill="hold" grpId="0" nodeType="afterEffect">
                                  <p:stCondLst>
                                    <p:cond delay="0"/>
                                  </p:stCondLst>
                                  <p:iterate type="lt">
                                    <p:tmAbs val="100"/>
                                  </p:iterate>
                                  <p:childTnLst>
                                    <p:set>
                                      <p:cBhvr>
                                        <p:cTn id="89" dur="1" fill="hold">
                                          <p:stCondLst>
                                            <p:cond delay="0"/>
                                          </p:stCondLst>
                                        </p:cTn>
                                        <p:tgtEl>
                                          <p:spTgt spid="125"/>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49" presetClass="entr" presetSubtype="0" decel="100000" fill="hold" grpId="0" nodeType="clickEffect">
                                  <p:stCondLst>
                                    <p:cond delay="0"/>
                                  </p:stCondLst>
                                  <p:childTnLst>
                                    <p:set>
                                      <p:cBhvr>
                                        <p:cTn id="93" dur="1" fill="hold">
                                          <p:stCondLst>
                                            <p:cond delay="0"/>
                                          </p:stCondLst>
                                        </p:cTn>
                                        <p:tgtEl>
                                          <p:spTgt spid="126"/>
                                        </p:tgtEl>
                                        <p:attrNameLst>
                                          <p:attrName>style.visibility</p:attrName>
                                        </p:attrNameLst>
                                      </p:cBhvr>
                                      <p:to>
                                        <p:strVal val="visible"/>
                                      </p:to>
                                    </p:set>
                                    <p:anim calcmode="lin" valueType="num">
                                      <p:cBhvr>
                                        <p:cTn id="94" dur="500" fill="hold"/>
                                        <p:tgtEl>
                                          <p:spTgt spid="126"/>
                                        </p:tgtEl>
                                        <p:attrNameLst>
                                          <p:attrName>ppt_w</p:attrName>
                                        </p:attrNameLst>
                                      </p:cBhvr>
                                      <p:tavLst>
                                        <p:tav tm="0">
                                          <p:val>
                                            <p:fltVal val="0"/>
                                          </p:val>
                                        </p:tav>
                                        <p:tav tm="100000">
                                          <p:val>
                                            <p:strVal val="#ppt_w"/>
                                          </p:val>
                                        </p:tav>
                                      </p:tavLst>
                                    </p:anim>
                                    <p:anim calcmode="lin" valueType="num">
                                      <p:cBhvr>
                                        <p:cTn id="95" dur="500" fill="hold"/>
                                        <p:tgtEl>
                                          <p:spTgt spid="126"/>
                                        </p:tgtEl>
                                        <p:attrNameLst>
                                          <p:attrName>ppt_h</p:attrName>
                                        </p:attrNameLst>
                                      </p:cBhvr>
                                      <p:tavLst>
                                        <p:tav tm="0">
                                          <p:val>
                                            <p:fltVal val="0"/>
                                          </p:val>
                                        </p:tav>
                                        <p:tav tm="100000">
                                          <p:val>
                                            <p:strVal val="#ppt_h"/>
                                          </p:val>
                                        </p:tav>
                                      </p:tavLst>
                                    </p:anim>
                                    <p:anim calcmode="lin" valueType="num">
                                      <p:cBhvr>
                                        <p:cTn id="96" dur="500" fill="hold"/>
                                        <p:tgtEl>
                                          <p:spTgt spid="126"/>
                                        </p:tgtEl>
                                        <p:attrNameLst>
                                          <p:attrName>style.rotation</p:attrName>
                                        </p:attrNameLst>
                                      </p:cBhvr>
                                      <p:tavLst>
                                        <p:tav tm="0">
                                          <p:val>
                                            <p:fltVal val="360"/>
                                          </p:val>
                                        </p:tav>
                                        <p:tav tm="100000">
                                          <p:val>
                                            <p:fltVal val="0"/>
                                          </p:val>
                                        </p:tav>
                                      </p:tavLst>
                                    </p:anim>
                                    <p:animEffect transition="in" filter="fade">
                                      <p:cBhvr>
                                        <p:cTn id="97" dur="500"/>
                                        <p:tgtEl>
                                          <p:spTgt spid="126"/>
                                        </p:tgtEl>
                                      </p:cBhvr>
                                    </p:animEffect>
                                  </p:childTnLst>
                                </p:cTn>
                              </p:par>
                            </p:childTnLst>
                          </p:cTn>
                        </p:par>
                        <p:par>
                          <p:cTn id="98" fill="hold">
                            <p:stCondLst>
                              <p:cond delay="500"/>
                            </p:stCondLst>
                            <p:childTnLst>
                              <p:par>
                                <p:cTn id="99" presetID="1" presetClass="entr" presetSubtype="0" fill="hold" grpId="0" nodeType="afterEffect">
                                  <p:stCondLst>
                                    <p:cond delay="0"/>
                                  </p:stCondLst>
                                  <p:iterate type="lt">
                                    <p:tmAbs val="100"/>
                                  </p:iterate>
                                  <p:childTnLst>
                                    <p:set>
                                      <p:cBhvr>
                                        <p:cTn id="100" dur="1" fill="hold">
                                          <p:stCondLst>
                                            <p:cond delay="0"/>
                                          </p:stCondLst>
                                        </p:cTn>
                                        <p:tgtEl>
                                          <p:spTgt spid="1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p:bldP spid="54" grpId="0" animBg="1"/>
      <p:bldP spid="58" grpId="0"/>
      <p:bldP spid="59" grpId="0" animBg="1"/>
      <p:bldP spid="60" grpId="0"/>
      <p:bldP spid="61" grpId="0" animBg="1"/>
      <p:bldP spid="67" grpId="0"/>
      <p:bldP spid="68" grpId="0"/>
      <p:bldP spid="69" grpId="0"/>
      <p:bldP spid="70" grpId="0"/>
      <p:bldP spid="122" grpId="0" animBg="1"/>
      <p:bldP spid="123" grpId="0"/>
      <p:bldP spid="124" grpId="0" animBg="1"/>
      <p:bldP spid="125" grpId="0"/>
      <p:bldP spid="126" grpId="0" animBg="1"/>
      <p:bldP spid="12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graphicFrame>
        <p:nvGraphicFramePr>
          <p:cNvPr id="2" name="表格 3">
            <a:extLst>
              <a:ext uri="{FF2B5EF4-FFF2-40B4-BE49-F238E27FC236}">
                <a16:creationId xmlns:a16="http://schemas.microsoft.com/office/drawing/2014/main" id="{2F51C867-B897-42FF-944B-237F4F7F2D31}"/>
              </a:ext>
            </a:extLst>
          </p:cNvPr>
          <p:cNvGraphicFramePr>
            <a:graphicFrameLocks noGrp="1"/>
          </p:cNvGraphicFramePr>
          <p:nvPr/>
        </p:nvGraphicFramePr>
        <p:xfrm>
          <a:off x="2126292" y="1931587"/>
          <a:ext cx="7939416" cy="4389120"/>
        </p:xfrm>
        <a:graphic>
          <a:graphicData uri="http://schemas.openxmlformats.org/drawingml/2006/table">
            <a:tbl>
              <a:tblPr firstRow="1" bandRow="1">
                <a:tableStyleId>{00A15C55-8517-42AA-B614-E9B94910E393}</a:tableStyleId>
              </a:tblPr>
              <a:tblGrid>
                <a:gridCol w="3685143">
                  <a:extLst>
                    <a:ext uri="{9D8B030D-6E8A-4147-A177-3AD203B41FA5}">
                      <a16:colId xmlns:a16="http://schemas.microsoft.com/office/drawing/2014/main" val="1980501375"/>
                    </a:ext>
                  </a:extLst>
                </a:gridCol>
                <a:gridCol w="1418091">
                  <a:extLst>
                    <a:ext uri="{9D8B030D-6E8A-4147-A177-3AD203B41FA5}">
                      <a16:colId xmlns:a16="http://schemas.microsoft.com/office/drawing/2014/main" val="3216290884"/>
                    </a:ext>
                  </a:extLst>
                </a:gridCol>
                <a:gridCol w="1418091">
                  <a:extLst>
                    <a:ext uri="{9D8B030D-6E8A-4147-A177-3AD203B41FA5}">
                      <a16:colId xmlns:a16="http://schemas.microsoft.com/office/drawing/2014/main" val="2137528538"/>
                    </a:ext>
                  </a:extLst>
                </a:gridCol>
                <a:gridCol w="1418091">
                  <a:extLst>
                    <a:ext uri="{9D8B030D-6E8A-4147-A177-3AD203B41FA5}">
                      <a16:colId xmlns:a16="http://schemas.microsoft.com/office/drawing/2014/main" val="49892353"/>
                    </a:ext>
                  </a:extLst>
                </a:gridCol>
              </a:tblGrid>
              <a:tr h="344688">
                <a:tc>
                  <a:txBody>
                    <a:bodyPr/>
                    <a:lstStyle/>
                    <a:p>
                      <a:pPr algn="ctr"/>
                      <a:r>
                        <a:rPr lang="zh-CN" altLang="en-US" b="1" dirty="0">
                          <a:solidFill>
                            <a:schemeClr val="bg1"/>
                          </a:solidFill>
                        </a:rPr>
                        <a:t>光  纤</a:t>
                      </a:r>
                    </a:p>
                  </a:txBody>
                  <a:tcPr anchor="ctr"/>
                </a:tc>
                <a:tc>
                  <a:txBody>
                    <a:bodyPr/>
                    <a:lstStyle/>
                    <a:p>
                      <a:pPr algn="ctr"/>
                      <a:r>
                        <a:rPr lang="zh-CN" altLang="en-US" b="1" dirty="0">
                          <a:solidFill>
                            <a:schemeClr val="bg1"/>
                          </a:solidFill>
                        </a:rPr>
                        <a:t>波  长</a:t>
                      </a:r>
                    </a:p>
                  </a:txBody>
                  <a:tcPr anchor="ctr"/>
                </a:tc>
                <a:tc>
                  <a:txBody>
                    <a:bodyPr/>
                    <a:lstStyle/>
                    <a:p>
                      <a:pPr algn="ctr"/>
                      <a:r>
                        <a:rPr lang="zh-CN" altLang="en-US" b="1" dirty="0">
                          <a:solidFill>
                            <a:schemeClr val="bg1"/>
                          </a:solidFill>
                        </a:rPr>
                        <a:t>传输速率</a:t>
                      </a:r>
                    </a:p>
                  </a:txBody>
                  <a:tcPr anchor="ctr"/>
                </a:tc>
                <a:tc>
                  <a:txBody>
                    <a:bodyPr/>
                    <a:lstStyle/>
                    <a:p>
                      <a:pPr algn="ctr"/>
                      <a:r>
                        <a:rPr lang="zh-CN" altLang="en-US" b="1" dirty="0">
                          <a:solidFill>
                            <a:schemeClr val="bg1"/>
                          </a:solidFill>
                        </a:rPr>
                        <a:t>传输距离</a:t>
                      </a:r>
                    </a:p>
                  </a:txBody>
                  <a:tcPr anchor="ctr"/>
                </a:tc>
                <a:extLst>
                  <a:ext uri="{0D108BD9-81ED-4DB2-BD59-A6C34878D82A}">
                    <a16:rowId xmlns:a16="http://schemas.microsoft.com/office/drawing/2014/main" val="3757116963"/>
                  </a:ext>
                </a:extLst>
              </a:tr>
              <a:tr h="315964">
                <a:tc rowSpan="3">
                  <a:txBody>
                    <a:bodyPr/>
                    <a:lstStyle/>
                    <a:p>
                      <a:pPr algn="l"/>
                      <a:r>
                        <a:rPr lang="en-US" altLang="zh-CN" sz="1600" b="1" dirty="0">
                          <a:solidFill>
                            <a:schemeClr val="tx1"/>
                          </a:solidFill>
                        </a:rPr>
                        <a:t>G.652</a:t>
                      </a:r>
                      <a:r>
                        <a:rPr lang="zh-CN" altLang="en-US" sz="1600" b="1" dirty="0">
                          <a:solidFill>
                            <a:schemeClr val="tx1"/>
                          </a:solidFill>
                        </a:rPr>
                        <a:t>单模光纤（纤芯直径</a:t>
                      </a:r>
                      <a:r>
                        <a:rPr lang="en-US" altLang="zh-CN" sz="1600" b="1" dirty="0">
                          <a:solidFill>
                            <a:schemeClr val="tx1"/>
                          </a:solidFill>
                        </a:rPr>
                        <a:t>9</a:t>
                      </a:r>
                      <a:r>
                        <a:rPr lang="el-GR" altLang="zh-CN" sz="1600" b="1" dirty="0">
                          <a:solidFill>
                            <a:schemeClr val="tx1"/>
                          </a:solidFill>
                        </a:rPr>
                        <a:t>μ</a:t>
                      </a:r>
                      <a:r>
                        <a:rPr lang="en-US" altLang="zh-CN" sz="1600" b="1" dirty="0">
                          <a:solidFill>
                            <a:schemeClr val="tx1"/>
                          </a:solidFill>
                        </a:rPr>
                        <a:t>m</a:t>
                      </a:r>
                      <a:r>
                        <a:rPr lang="zh-CN" altLang="en-US" sz="1600" b="1" dirty="0">
                          <a:solidFill>
                            <a:schemeClr val="tx1"/>
                          </a:solidFill>
                        </a:rPr>
                        <a:t>）</a:t>
                      </a:r>
                    </a:p>
                  </a:txBody>
                  <a:tcPr anchor="ctr">
                    <a:solidFill>
                      <a:schemeClr val="accent4">
                        <a:alpha val="34000"/>
                      </a:schemeClr>
                    </a:solidFill>
                  </a:tcPr>
                </a:tc>
                <a:tc rowSpan="3">
                  <a:txBody>
                    <a:bodyPr/>
                    <a:lstStyle/>
                    <a:p>
                      <a:pPr algn="ctr"/>
                      <a:r>
                        <a:rPr lang="en-US" altLang="zh-CN" sz="1600" b="1" dirty="0">
                          <a:solidFill>
                            <a:schemeClr val="tx1"/>
                          </a:solidFill>
                        </a:rPr>
                        <a:t>1550nm</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2.5Gb/s</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100km</a:t>
                      </a:r>
                      <a:endParaRPr lang="zh-CN" altLang="en-US" sz="1600" b="1" dirty="0">
                        <a:solidFill>
                          <a:schemeClr val="tx1"/>
                        </a:solidFill>
                      </a:endParaRPr>
                    </a:p>
                  </a:txBody>
                  <a:tcPr anchor="ctr">
                    <a:solidFill>
                      <a:schemeClr val="accent4">
                        <a:alpha val="34000"/>
                      </a:schemeClr>
                    </a:solidFill>
                  </a:tcPr>
                </a:tc>
                <a:extLst>
                  <a:ext uri="{0D108BD9-81ED-4DB2-BD59-A6C34878D82A}">
                    <a16:rowId xmlns:a16="http://schemas.microsoft.com/office/drawing/2014/main" val="1627412493"/>
                  </a:ext>
                </a:extLst>
              </a:tr>
              <a:tr h="315964">
                <a:tc vMerge="1">
                  <a:txBody>
                    <a:bodyPr/>
                    <a:lstStyle/>
                    <a:p>
                      <a:pPr algn="l"/>
                      <a:endParaRPr lang="zh-CN" altLang="en-US" sz="1600" b="1" dirty="0">
                        <a:solidFill>
                          <a:schemeClr val="tx1"/>
                        </a:solidFill>
                      </a:endParaRPr>
                    </a:p>
                  </a:txBody>
                  <a:tcPr anchor="ctr"/>
                </a:tc>
                <a:tc vMerge="1">
                  <a:txBody>
                    <a:bodyPr/>
                    <a:lstStyle/>
                    <a:p>
                      <a:pPr algn="ctr"/>
                      <a:endParaRPr lang="zh-CN" altLang="en-US" sz="1600" b="1" dirty="0">
                        <a:solidFill>
                          <a:schemeClr val="tx1"/>
                        </a:solidFill>
                      </a:endParaRPr>
                    </a:p>
                  </a:txBody>
                  <a:tcPr anchor="ctr"/>
                </a:tc>
                <a:tc>
                  <a:txBody>
                    <a:bodyPr/>
                    <a:lstStyle/>
                    <a:p>
                      <a:pPr algn="ctr"/>
                      <a:r>
                        <a:rPr lang="en-US" altLang="zh-CN" sz="1600" b="1" dirty="0">
                          <a:solidFill>
                            <a:schemeClr val="tx1"/>
                          </a:solidFill>
                        </a:rPr>
                        <a:t>10Gb/s</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60km</a:t>
                      </a:r>
                      <a:endParaRPr lang="zh-CN" altLang="en-US" sz="1600" b="1" dirty="0">
                        <a:solidFill>
                          <a:schemeClr val="tx1"/>
                        </a:solidFill>
                      </a:endParaRPr>
                    </a:p>
                  </a:txBody>
                  <a:tcPr anchor="ctr">
                    <a:solidFill>
                      <a:schemeClr val="accent4">
                        <a:alpha val="34000"/>
                      </a:schemeClr>
                    </a:solidFill>
                  </a:tcPr>
                </a:tc>
                <a:extLst>
                  <a:ext uri="{0D108BD9-81ED-4DB2-BD59-A6C34878D82A}">
                    <a16:rowId xmlns:a16="http://schemas.microsoft.com/office/drawing/2014/main" val="3088060729"/>
                  </a:ext>
                </a:extLst>
              </a:tr>
              <a:tr h="315964">
                <a:tc vMerge="1">
                  <a:txBody>
                    <a:bodyPr/>
                    <a:lstStyle/>
                    <a:p>
                      <a:pPr algn="l"/>
                      <a:endParaRPr lang="zh-CN" altLang="en-US" sz="1600" b="1" dirty="0">
                        <a:solidFill>
                          <a:schemeClr val="tx1"/>
                        </a:solidFill>
                      </a:endParaRPr>
                    </a:p>
                  </a:txBody>
                  <a:tcPr anchor="ctr"/>
                </a:tc>
                <a:tc vMerge="1">
                  <a:txBody>
                    <a:bodyPr/>
                    <a:lstStyle/>
                    <a:p>
                      <a:pPr algn="ctr"/>
                      <a:endParaRPr lang="zh-CN" altLang="en-US" sz="1600" b="1" dirty="0">
                        <a:solidFill>
                          <a:schemeClr val="tx1"/>
                        </a:solidFill>
                      </a:endParaRPr>
                    </a:p>
                  </a:txBody>
                  <a:tcPr anchor="ctr"/>
                </a:tc>
                <a:tc>
                  <a:txBody>
                    <a:bodyPr/>
                    <a:lstStyle/>
                    <a:p>
                      <a:pPr algn="ctr"/>
                      <a:r>
                        <a:rPr lang="en-US" altLang="zh-CN" sz="1600" b="1" dirty="0">
                          <a:solidFill>
                            <a:schemeClr val="tx1"/>
                          </a:solidFill>
                        </a:rPr>
                        <a:t>40Gb/s</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4km</a:t>
                      </a:r>
                      <a:endParaRPr lang="zh-CN" altLang="en-US" sz="1600" b="1" dirty="0">
                        <a:solidFill>
                          <a:schemeClr val="tx1"/>
                        </a:solidFill>
                      </a:endParaRPr>
                    </a:p>
                  </a:txBody>
                  <a:tcPr anchor="ctr">
                    <a:solidFill>
                      <a:schemeClr val="accent4">
                        <a:alpha val="34000"/>
                      </a:schemeClr>
                    </a:solidFill>
                  </a:tcPr>
                </a:tc>
                <a:extLst>
                  <a:ext uri="{0D108BD9-81ED-4DB2-BD59-A6C34878D82A}">
                    <a16:rowId xmlns:a16="http://schemas.microsoft.com/office/drawing/2014/main" val="1859120251"/>
                  </a:ext>
                </a:extLst>
              </a:tr>
              <a:tr h="315964">
                <a:tc rowSpan="3">
                  <a:txBody>
                    <a:bodyPr/>
                    <a:lstStyle/>
                    <a:p>
                      <a:pPr algn="l"/>
                      <a:r>
                        <a:rPr lang="en-US" altLang="zh-CN" sz="1600" b="1" dirty="0">
                          <a:solidFill>
                            <a:schemeClr val="tx1"/>
                          </a:solidFill>
                        </a:rPr>
                        <a:t>G.655</a:t>
                      </a:r>
                      <a:r>
                        <a:rPr lang="zh-CN" altLang="en-US" sz="1600" b="1" dirty="0">
                          <a:solidFill>
                            <a:schemeClr val="tx1"/>
                          </a:solidFill>
                        </a:rPr>
                        <a:t>单模光纤（纤芯直径</a:t>
                      </a:r>
                      <a:r>
                        <a:rPr lang="en-US" altLang="zh-CN" sz="1600" b="1" dirty="0">
                          <a:solidFill>
                            <a:schemeClr val="tx1"/>
                          </a:solidFill>
                        </a:rPr>
                        <a:t>9</a:t>
                      </a:r>
                      <a:r>
                        <a:rPr lang="el-GR" altLang="zh-CN" sz="1600" b="1" dirty="0">
                          <a:solidFill>
                            <a:schemeClr val="tx1"/>
                          </a:solidFill>
                        </a:rPr>
                        <a:t>μ</a:t>
                      </a:r>
                      <a:r>
                        <a:rPr lang="en-US" altLang="zh-CN" sz="1600" b="1" dirty="0">
                          <a:solidFill>
                            <a:schemeClr val="tx1"/>
                          </a:solidFill>
                        </a:rPr>
                        <a:t>m</a:t>
                      </a:r>
                      <a:r>
                        <a:rPr lang="zh-CN" altLang="en-US" sz="1600" b="1" dirty="0">
                          <a:solidFill>
                            <a:schemeClr val="tx1"/>
                          </a:solidFill>
                        </a:rPr>
                        <a:t>）</a:t>
                      </a:r>
                    </a:p>
                  </a:txBody>
                  <a:tcPr anchor="ctr">
                    <a:solidFill>
                      <a:schemeClr val="accent4">
                        <a:alpha val="14000"/>
                      </a:schemeClr>
                    </a:solidFill>
                  </a:tcPr>
                </a:tc>
                <a:tc rowSpan="3">
                  <a:txBody>
                    <a:bodyPr/>
                    <a:lstStyle/>
                    <a:p>
                      <a:pPr algn="ctr"/>
                      <a:r>
                        <a:rPr lang="en-US" altLang="zh-CN" sz="1600" b="1" dirty="0">
                          <a:solidFill>
                            <a:schemeClr val="tx1"/>
                          </a:solidFill>
                        </a:rPr>
                        <a:t>1550nm</a:t>
                      </a:r>
                      <a:endParaRPr lang="zh-CN" altLang="en-US" sz="1600" b="1" dirty="0">
                        <a:solidFill>
                          <a:schemeClr val="tx1"/>
                        </a:solidFill>
                      </a:endParaRPr>
                    </a:p>
                  </a:txBody>
                  <a:tcPr anchor="ctr">
                    <a:solidFill>
                      <a:schemeClr val="accent4">
                        <a:alpha val="14000"/>
                      </a:schemeClr>
                    </a:solidFill>
                  </a:tcPr>
                </a:tc>
                <a:tc>
                  <a:txBody>
                    <a:bodyPr/>
                    <a:lstStyle/>
                    <a:p>
                      <a:pPr algn="ctr"/>
                      <a:r>
                        <a:rPr lang="en-US" altLang="zh-CN" sz="1600" b="1" dirty="0">
                          <a:solidFill>
                            <a:schemeClr val="tx1"/>
                          </a:solidFill>
                        </a:rPr>
                        <a:t>2.5Gb/s</a:t>
                      </a:r>
                      <a:endParaRPr lang="zh-CN" altLang="en-US" sz="1600" b="1" dirty="0">
                        <a:solidFill>
                          <a:schemeClr val="tx1"/>
                        </a:solidFill>
                      </a:endParaRPr>
                    </a:p>
                  </a:txBody>
                  <a:tcPr anchor="ctr">
                    <a:solidFill>
                      <a:schemeClr val="accent4">
                        <a:alpha val="14000"/>
                      </a:schemeClr>
                    </a:solidFill>
                  </a:tcPr>
                </a:tc>
                <a:tc>
                  <a:txBody>
                    <a:bodyPr/>
                    <a:lstStyle/>
                    <a:p>
                      <a:pPr algn="ctr"/>
                      <a:r>
                        <a:rPr lang="en-US" altLang="zh-CN" sz="1600" b="1" dirty="0">
                          <a:solidFill>
                            <a:schemeClr val="tx1"/>
                          </a:solidFill>
                        </a:rPr>
                        <a:t>390km</a:t>
                      </a:r>
                      <a:endParaRPr lang="zh-CN" altLang="en-US" sz="1600" b="1" dirty="0">
                        <a:solidFill>
                          <a:schemeClr val="tx1"/>
                        </a:solidFill>
                      </a:endParaRPr>
                    </a:p>
                  </a:txBody>
                  <a:tcPr anchor="ctr">
                    <a:solidFill>
                      <a:schemeClr val="accent4">
                        <a:alpha val="14000"/>
                      </a:schemeClr>
                    </a:solidFill>
                  </a:tcPr>
                </a:tc>
                <a:extLst>
                  <a:ext uri="{0D108BD9-81ED-4DB2-BD59-A6C34878D82A}">
                    <a16:rowId xmlns:a16="http://schemas.microsoft.com/office/drawing/2014/main" val="1018021820"/>
                  </a:ext>
                </a:extLst>
              </a:tr>
              <a:tr h="315964">
                <a:tc vMerge="1">
                  <a:txBody>
                    <a:bodyPr/>
                    <a:lstStyle/>
                    <a:p>
                      <a:pPr algn="l"/>
                      <a:endParaRPr lang="zh-CN" altLang="en-US" sz="1600" b="1" dirty="0">
                        <a:solidFill>
                          <a:schemeClr val="tx1"/>
                        </a:solidFill>
                      </a:endParaRPr>
                    </a:p>
                  </a:txBody>
                  <a:tcPr anchor="ctr"/>
                </a:tc>
                <a:tc vMerge="1">
                  <a:txBody>
                    <a:bodyPr/>
                    <a:lstStyle/>
                    <a:p>
                      <a:pPr algn="ctr"/>
                      <a:endParaRPr lang="zh-CN" altLang="en-US" sz="1600" b="1" dirty="0">
                        <a:solidFill>
                          <a:schemeClr val="tx1"/>
                        </a:solidFill>
                      </a:endParaRPr>
                    </a:p>
                  </a:txBody>
                  <a:tcPr anchor="ctr"/>
                </a:tc>
                <a:tc>
                  <a:txBody>
                    <a:bodyPr/>
                    <a:lstStyle/>
                    <a:p>
                      <a:pPr algn="ctr"/>
                      <a:r>
                        <a:rPr lang="en-US" altLang="zh-CN" sz="1600" b="1" dirty="0">
                          <a:solidFill>
                            <a:schemeClr val="tx1"/>
                          </a:solidFill>
                        </a:rPr>
                        <a:t>10Gb/s</a:t>
                      </a:r>
                      <a:endParaRPr lang="zh-CN" altLang="en-US" sz="1600" b="1" dirty="0">
                        <a:solidFill>
                          <a:schemeClr val="tx1"/>
                        </a:solidFill>
                      </a:endParaRPr>
                    </a:p>
                  </a:txBody>
                  <a:tcPr anchor="ctr">
                    <a:solidFill>
                      <a:schemeClr val="accent4">
                        <a:alpha val="14000"/>
                      </a:schemeClr>
                    </a:solidFill>
                  </a:tcPr>
                </a:tc>
                <a:tc>
                  <a:txBody>
                    <a:bodyPr/>
                    <a:lstStyle/>
                    <a:p>
                      <a:pPr algn="ctr"/>
                      <a:r>
                        <a:rPr lang="en-US" altLang="zh-CN" sz="1600" b="1" dirty="0">
                          <a:solidFill>
                            <a:schemeClr val="tx1"/>
                          </a:solidFill>
                        </a:rPr>
                        <a:t>240km</a:t>
                      </a:r>
                      <a:endParaRPr lang="zh-CN" altLang="en-US" sz="1600" b="1" dirty="0">
                        <a:solidFill>
                          <a:schemeClr val="tx1"/>
                        </a:solidFill>
                      </a:endParaRPr>
                    </a:p>
                  </a:txBody>
                  <a:tcPr anchor="ctr">
                    <a:solidFill>
                      <a:schemeClr val="accent4">
                        <a:alpha val="14000"/>
                      </a:schemeClr>
                    </a:solidFill>
                  </a:tcPr>
                </a:tc>
                <a:extLst>
                  <a:ext uri="{0D108BD9-81ED-4DB2-BD59-A6C34878D82A}">
                    <a16:rowId xmlns:a16="http://schemas.microsoft.com/office/drawing/2014/main" val="1547228091"/>
                  </a:ext>
                </a:extLst>
              </a:tr>
              <a:tr h="315964">
                <a:tc vMerge="1">
                  <a:txBody>
                    <a:bodyPr/>
                    <a:lstStyle/>
                    <a:p>
                      <a:pPr algn="l"/>
                      <a:endParaRPr lang="zh-CN" altLang="en-US" sz="1600" b="1" dirty="0">
                        <a:solidFill>
                          <a:schemeClr val="tx1"/>
                        </a:solidFill>
                      </a:endParaRPr>
                    </a:p>
                  </a:txBody>
                  <a:tcPr anchor="ctr"/>
                </a:tc>
                <a:tc vMerge="1">
                  <a:txBody>
                    <a:bodyPr/>
                    <a:lstStyle/>
                    <a:p>
                      <a:pPr algn="ctr"/>
                      <a:endParaRPr lang="zh-CN" altLang="en-US" sz="1600" b="1" dirty="0">
                        <a:solidFill>
                          <a:schemeClr val="tx1"/>
                        </a:solidFill>
                      </a:endParaRPr>
                    </a:p>
                  </a:txBody>
                  <a:tcPr anchor="ctr"/>
                </a:tc>
                <a:tc>
                  <a:txBody>
                    <a:bodyPr/>
                    <a:lstStyle/>
                    <a:p>
                      <a:pPr algn="ctr"/>
                      <a:r>
                        <a:rPr lang="en-US" altLang="zh-CN" sz="1600" b="1" dirty="0">
                          <a:solidFill>
                            <a:schemeClr val="tx1"/>
                          </a:solidFill>
                        </a:rPr>
                        <a:t>40Gb/s</a:t>
                      </a:r>
                      <a:endParaRPr lang="zh-CN" altLang="en-US" sz="1600" b="1" dirty="0">
                        <a:solidFill>
                          <a:schemeClr val="tx1"/>
                        </a:solidFill>
                      </a:endParaRPr>
                    </a:p>
                  </a:txBody>
                  <a:tcPr anchor="ctr">
                    <a:solidFill>
                      <a:schemeClr val="accent4">
                        <a:alpha val="14000"/>
                      </a:schemeClr>
                    </a:solidFill>
                  </a:tcPr>
                </a:tc>
                <a:tc>
                  <a:txBody>
                    <a:bodyPr/>
                    <a:lstStyle/>
                    <a:p>
                      <a:pPr algn="ctr"/>
                      <a:r>
                        <a:rPr lang="en-US" altLang="zh-CN" sz="1600" b="1" dirty="0">
                          <a:solidFill>
                            <a:schemeClr val="tx1"/>
                          </a:solidFill>
                        </a:rPr>
                        <a:t>16km</a:t>
                      </a:r>
                      <a:endParaRPr lang="zh-CN" altLang="en-US" sz="1600" b="1" dirty="0">
                        <a:solidFill>
                          <a:schemeClr val="tx1"/>
                        </a:solidFill>
                      </a:endParaRPr>
                    </a:p>
                  </a:txBody>
                  <a:tcPr anchor="ctr">
                    <a:solidFill>
                      <a:schemeClr val="accent4">
                        <a:alpha val="14000"/>
                      </a:schemeClr>
                    </a:solidFill>
                  </a:tcPr>
                </a:tc>
                <a:extLst>
                  <a:ext uri="{0D108BD9-81ED-4DB2-BD59-A6C34878D82A}">
                    <a16:rowId xmlns:a16="http://schemas.microsoft.com/office/drawing/2014/main" val="880077059"/>
                  </a:ext>
                </a:extLst>
              </a:tr>
              <a:tr h="315964">
                <a:tc rowSpan="2">
                  <a:txBody>
                    <a:bodyPr/>
                    <a:lstStyle/>
                    <a:p>
                      <a:pPr algn="l"/>
                      <a:r>
                        <a:rPr lang="zh-CN" altLang="en-US" sz="1600" b="1" dirty="0">
                          <a:solidFill>
                            <a:schemeClr val="tx1"/>
                          </a:solidFill>
                        </a:rPr>
                        <a:t>普通多模光纤（纤芯直径</a:t>
                      </a:r>
                      <a:r>
                        <a:rPr lang="en-US" altLang="zh-CN" sz="1600" b="1" dirty="0">
                          <a:solidFill>
                            <a:schemeClr val="tx1"/>
                          </a:solidFill>
                        </a:rPr>
                        <a:t>50</a:t>
                      </a:r>
                      <a:r>
                        <a:rPr lang="el-GR" altLang="zh-CN" sz="1600" b="1" dirty="0">
                          <a:solidFill>
                            <a:schemeClr val="tx1"/>
                          </a:solidFill>
                        </a:rPr>
                        <a:t>μ</a:t>
                      </a:r>
                      <a:r>
                        <a:rPr lang="en-US" altLang="zh-CN" sz="1600" b="1" dirty="0">
                          <a:solidFill>
                            <a:schemeClr val="tx1"/>
                          </a:solidFill>
                        </a:rPr>
                        <a:t>m</a:t>
                      </a:r>
                      <a:r>
                        <a:rPr lang="zh-CN" altLang="en-US" sz="1600" b="1" dirty="0">
                          <a:solidFill>
                            <a:schemeClr val="tx1"/>
                          </a:solidFill>
                        </a:rPr>
                        <a:t>）</a:t>
                      </a:r>
                    </a:p>
                  </a:txBody>
                  <a:tcPr anchor="ctr">
                    <a:solidFill>
                      <a:schemeClr val="accent4">
                        <a:alpha val="34000"/>
                      </a:schemeClr>
                    </a:solidFill>
                  </a:tcPr>
                </a:tc>
                <a:tc rowSpan="2">
                  <a:txBody>
                    <a:bodyPr/>
                    <a:lstStyle/>
                    <a:p>
                      <a:pPr algn="ctr"/>
                      <a:r>
                        <a:rPr lang="en-US" altLang="zh-CN" sz="1600" b="1" dirty="0">
                          <a:solidFill>
                            <a:schemeClr val="tx1"/>
                          </a:solidFill>
                        </a:rPr>
                        <a:t>850nm</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1Gb/s</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550m</a:t>
                      </a:r>
                      <a:endParaRPr lang="zh-CN" altLang="en-US" sz="1600" b="1" dirty="0">
                        <a:solidFill>
                          <a:schemeClr val="tx1"/>
                        </a:solidFill>
                      </a:endParaRPr>
                    </a:p>
                  </a:txBody>
                  <a:tcPr anchor="ctr">
                    <a:solidFill>
                      <a:schemeClr val="accent4">
                        <a:alpha val="34000"/>
                      </a:schemeClr>
                    </a:solidFill>
                  </a:tcPr>
                </a:tc>
                <a:extLst>
                  <a:ext uri="{0D108BD9-81ED-4DB2-BD59-A6C34878D82A}">
                    <a16:rowId xmlns:a16="http://schemas.microsoft.com/office/drawing/2014/main" val="3925635911"/>
                  </a:ext>
                </a:extLst>
              </a:tr>
              <a:tr h="315964">
                <a:tc vMerge="1">
                  <a:txBody>
                    <a:bodyPr/>
                    <a:lstStyle/>
                    <a:p>
                      <a:pPr algn="l"/>
                      <a:endParaRPr lang="zh-CN" altLang="en-US" sz="1600" b="1" dirty="0">
                        <a:solidFill>
                          <a:schemeClr val="tx1"/>
                        </a:solidFill>
                      </a:endParaRPr>
                    </a:p>
                  </a:txBody>
                  <a:tcPr anchor="ctr"/>
                </a:tc>
                <a:tc vMerge="1">
                  <a:txBody>
                    <a:bodyPr/>
                    <a:lstStyle/>
                    <a:p>
                      <a:pPr algn="ctr"/>
                      <a:endParaRPr lang="zh-CN" altLang="en-US" sz="1600" b="1" dirty="0">
                        <a:solidFill>
                          <a:schemeClr val="tx1"/>
                        </a:solidFill>
                      </a:endParaRPr>
                    </a:p>
                  </a:txBody>
                  <a:tcPr anchor="ctr"/>
                </a:tc>
                <a:tc>
                  <a:txBody>
                    <a:bodyPr/>
                    <a:lstStyle/>
                    <a:p>
                      <a:pPr algn="ctr"/>
                      <a:r>
                        <a:rPr lang="en-US" altLang="zh-CN" sz="1600" b="1" dirty="0">
                          <a:solidFill>
                            <a:schemeClr val="tx1"/>
                          </a:solidFill>
                        </a:rPr>
                        <a:t>10Gb/s</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250m</a:t>
                      </a:r>
                      <a:endParaRPr lang="zh-CN" altLang="en-US" sz="1600" b="1" dirty="0">
                        <a:solidFill>
                          <a:schemeClr val="tx1"/>
                        </a:solidFill>
                      </a:endParaRPr>
                    </a:p>
                  </a:txBody>
                  <a:tcPr anchor="ctr">
                    <a:solidFill>
                      <a:schemeClr val="accent4">
                        <a:alpha val="34000"/>
                      </a:schemeClr>
                    </a:solidFill>
                  </a:tcPr>
                </a:tc>
                <a:extLst>
                  <a:ext uri="{0D108BD9-81ED-4DB2-BD59-A6C34878D82A}">
                    <a16:rowId xmlns:a16="http://schemas.microsoft.com/office/drawing/2014/main" val="95858956"/>
                  </a:ext>
                </a:extLst>
              </a:tr>
              <a:tr h="315964">
                <a:tc rowSpan="2">
                  <a:txBody>
                    <a:bodyPr/>
                    <a:lstStyle/>
                    <a:p>
                      <a:pPr algn="l"/>
                      <a:r>
                        <a:rPr lang="zh-CN" altLang="en-US" sz="1600" b="1" dirty="0">
                          <a:solidFill>
                            <a:schemeClr val="tx1"/>
                          </a:solidFill>
                        </a:rPr>
                        <a:t>普通多模光纤（纤芯直径</a:t>
                      </a:r>
                      <a:r>
                        <a:rPr lang="en-US" altLang="zh-CN" sz="1600" b="1" dirty="0">
                          <a:solidFill>
                            <a:schemeClr val="tx1"/>
                          </a:solidFill>
                        </a:rPr>
                        <a:t>62.5</a:t>
                      </a:r>
                      <a:r>
                        <a:rPr lang="el-GR" altLang="zh-CN" sz="1600" b="1" dirty="0">
                          <a:solidFill>
                            <a:schemeClr val="tx1"/>
                          </a:solidFill>
                        </a:rPr>
                        <a:t>μ</a:t>
                      </a:r>
                      <a:r>
                        <a:rPr lang="en-US" altLang="zh-CN" sz="1600" b="1" dirty="0">
                          <a:solidFill>
                            <a:schemeClr val="tx1"/>
                          </a:solidFill>
                        </a:rPr>
                        <a:t>m</a:t>
                      </a:r>
                      <a:r>
                        <a:rPr lang="zh-CN" altLang="en-US" sz="1600" b="1" dirty="0">
                          <a:solidFill>
                            <a:schemeClr val="tx1"/>
                          </a:solidFill>
                        </a:rPr>
                        <a:t>）</a:t>
                      </a:r>
                    </a:p>
                  </a:txBody>
                  <a:tcPr anchor="ctr">
                    <a:solidFill>
                      <a:schemeClr val="accent4">
                        <a:alpha val="14000"/>
                      </a:schemeClr>
                    </a:solidFill>
                  </a:tcPr>
                </a:tc>
                <a:tc rowSpan="2">
                  <a:txBody>
                    <a:bodyPr/>
                    <a:lstStyle/>
                    <a:p>
                      <a:pPr algn="ctr"/>
                      <a:r>
                        <a:rPr lang="en-US" altLang="zh-CN" sz="1600" b="1" dirty="0">
                          <a:solidFill>
                            <a:schemeClr val="tx1"/>
                          </a:solidFill>
                        </a:rPr>
                        <a:t>850nm</a:t>
                      </a:r>
                      <a:endParaRPr lang="zh-CN" altLang="en-US" sz="1600" b="1" dirty="0">
                        <a:solidFill>
                          <a:schemeClr val="tx1"/>
                        </a:solidFill>
                      </a:endParaRPr>
                    </a:p>
                  </a:txBody>
                  <a:tcPr anchor="ctr">
                    <a:solidFill>
                      <a:schemeClr val="accent4">
                        <a:alpha val="14000"/>
                      </a:schemeClr>
                    </a:solidFill>
                  </a:tcPr>
                </a:tc>
                <a:tc>
                  <a:txBody>
                    <a:bodyPr/>
                    <a:lstStyle/>
                    <a:p>
                      <a:pPr algn="ctr"/>
                      <a:r>
                        <a:rPr lang="en-US" altLang="zh-CN" sz="1600" b="1" dirty="0">
                          <a:solidFill>
                            <a:schemeClr val="tx1"/>
                          </a:solidFill>
                        </a:rPr>
                        <a:t>1Gb/s</a:t>
                      </a:r>
                      <a:endParaRPr lang="zh-CN" altLang="en-US" sz="1600" b="1" dirty="0">
                        <a:solidFill>
                          <a:schemeClr val="tx1"/>
                        </a:solidFill>
                      </a:endParaRPr>
                    </a:p>
                  </a:txBody>
                  <a:tcPr anchor="ctr">
                    <a:solidFill>
                      <a:schemeClr val="accent4">
                        <a:alpha val="14000"/>
                      </a:schemeClr>
                    </a:solidFill>
                  </a:tcPr>
                </a:tc>
                <a:tc>
                  <a:txBody>
                    <a:bodyPr/>
                    <a:lstStyle/>
                    <a:p>
                      <a:pPr algn="ctr"/>
                      <a:r>
                        <a:rPr lang="en-US" altLang="zh-CN" sz="1600" b="1" dirty="0">
                          <a:solidFill>
                            <a:schemeClr val="tx1"/>
                          </a:solidFill>
                        </a:rPr>
                        <a:t>275m</a:t>
                      </a:r>
                      <a:endParaRPr lang="zh-CN" altLang="en-US" sz="1600" b="1" dirty="0">
                        <a:solidFill>
                          <a:schemeClr val="tx1"/>
                        </a:solidFill>
                      </a:endParaRPr>
                    </a:p>
                  </a:txBody>
                  <a:tcPr anchor="ctr">
                    <a:solidFill>
                      <a:schemeClr val="accent4">
                        <a:alpha val="14000"/>
                      </a:schemeClr>
                    </a:solidFill>
                  </a:tcPr>
                </a:tc>
                <a:extLst>
                  <a:ext uri="{0D108BD9-81ED-4DB2-BD59-A6C34878D82A}">
                    <a16:rowId xmlns:a16="http://schemas.microsoft.com/office/drawing/2014/main" val="2362526026"/>
                  </a:ext>
                </a:extLst>
              </a:tr>
              <a:tr h="315964">
                <a:tc vMerge="1">
                  <a:txBody>
                    <a:bodyPr/>
                    <a:lstStyle/>
                    <a:p>
                      <a:pPr algn="l"/>
                      <a:endParaRPr lang="zh-CN" altLang="en-US" sz="1600" b="1" dirty="0">
                        <a:solidFill>
                          <a:schemeClr val="tx1"/>
                        </a:solidFill>
                      </a:endParaRPr>
                    </a:p>
                  </a:txBody>
                  <a:tcPr anchor="ctr"/>
                </a:tc>
                <a:tc vMerge="1">
                  <a:txBody>
                    <a:bodyPr/>
                    <a:lstStyle/>
                    <a:p>
                      <a:pPr algn="ctr"/>
                      <a:endParaRPr lang="zh-CN" altLang="en-US" sz="1600" b="1" dirty="0">
                        <a:solidFill>
                          <a:schemeClr val="tx1"/>
                        </a:solidFill>
                      </a:endParaRPr>
                    </a:p>
                  </a:txBody>
                  <a:tcPr anchor="ctr"/>
                </a:tc>
                <a:tc>
                  <a:txBody>
                    <a:bodyPr/>
                    <a:lstStyle/>
                    <a:p>
                      <a:pPr algn="ctr"/>
                      <a:r>
                        <a:rPr lang="en-US" altLang="zh-CN" sz="1600" b="1" dirty="0">
                          <a:solidFill>
                            <a:schemeClr val="tx1"/>
                          </a:solidFill>
                        </a:rPr>
                        <a:t>10Gb/s</a:t>
                      </a:r>
                      <a:endParaRPr lang="zh-CN" altLang="en-US" sz="1600" b="1" dirty="0">
                        <a:solidFill>
                          <a:schemeClr val="tx1"/>
                        </a:solidFill>
                      </a:endParaRPr>
                    </a:p>
                  </a:txBody>
                  <a:tcPr anchor="ctr">
                    <a:solidFill>
                      <a:schemeClr val="accent4">
                        <a:alpha val="14000"/>
                      </a:schemeClr>
                    </a:solidFill>
                  </a:tcPr>
                </a:tc>
                <a:tc>
                  <a:txBody>
                    <a:bodyPr/>
                    <a:lstStyle/>
                    <a:p>
                      <a:pPr algn="ctr"/>
                      <a:r>
                        <a:rPr lang="en-US" altLang="zh-CN" sz="1600" b="1" dirty="0">
                          <a:solidFill>
                            <a:schemeClr val="tx1"/>
                          </a:solidFill>
                        </a:rPr>
                        <a:t>100m</a:t>
                      </a:r>
                      <a:endParaRPr lang="zh-CN" altLang="en-US" sz="1600" b="1" dirty="0">
                        <a:solidFill>
                          <a:schemeClr val="tx1"/>
                        </a:solidFill>
                      </a:endParaRPr>
                    </a:p>
                  </a:txBody>
                  <a:tcPr anchor="ctr">
                    <a:solidFill>
                      <a:schemeClr val="accent4">
                        <a:alpha val="14000"/>
                      </a:schemeClr>
                    </a:solidFill>
                  </a:tcPr>
                </a:tc>
                <a:extLst>
                  <a:ext uri="{0D108BD9-81ED-4DB2-BD59-A6C34878D82A}">
                    <a16:rowId xmlns:a16="http://schemas.microsoft.com/office/drawing/2014/main" val="3737474306"/>
                  </a:ext>
                </a:extLst>
              </a:tr>
              <a:tr h="315964">
                <a:tc rowSpan="2">
                  <a:txBody>
                    <a:bodyPr/>
                    <a:lstStyle/>
                    <a:p>
                      <a:pPr algn="l"/>
                      <a:r>
                        <a:rPr lang="zh-CN" altLang="en-US" sz="1600" b="1" dirty="0">
                          <a:solidFill>
                            <a:schemeClr val="tx1"/>
                          </a:solidFill>
                        </a:rPr>
                        <a:t>新型多模光纤（纤芯直径</a:t>
                      </a:r>
                      <a:r>
                        <a:rPr lang="en-US" altLang="zh-CN" sz="1600" b="1" dirty="0">
                          <a:solidFill>
                            <a:schemeClr val="tx1"/>
                          </a:solidFill>
                        </a:rPr>
                        <a:t>50</a:t>
                      </a:r>
                      <a:r>
                        <a:rPr lang="el-GR" altLang="zh-CN" sz="1600" b="1" dirty="0">
                          <a:solidFill>
                            <a:schemeClr val="tx1"/>
                          </a:solidFill>
                        </a:rPr>
                        <a:t>μ</a:t>
                      </a:r>
                      <a:r>
                        <a:rPr lang="en-US" altLang="zh-CN" sz="1600" b="1" dirty="0">
                          <a:solidFill>
                            <a:schemeClr val="tx1"/>
                          </a:solidFill>
                        </a:rPr>
                        <a:t>m</a:t>
                      </a:r>
                      <a:r>
                        <a:rPr lang="zh-CN" altLang="en-US" sz="1600" b="1" dirty="0">
                          <a:solidFill>
                            <a:schemeClr val="tx1"/>
                          </a:solidFill>
                        </a:rPr>
                        <a:t>）</a:t>
                      </a:r>
                    </a:p>
                  </a:txBody>
                  <a:tcPr anchor="ctr">
                    <a:solidFill>
                      <a:schemeClr val="accent4">
                        <a:alpha val="34000"/>
                      </a:schemeClr>
                    </a:solidFill>
                  </a:tcPr>
                </a:tc>
                <a:tc rowSpan="2">
                  <a:txBody>
                    <a:bodyPr/>
                    <a:lstStyle/>
                    <a:p>
                      <a:pPr algn="ctr"/>
                      <a:r>
                        <a:rPr lang="en-US" altLang="zh-CN" sz="1600" b="1" dirty="0">
                          <a:solidFill>
                            <a:schemeClr val="tx1"/>
                          </a:solidFill>
                        </a:rPr>
                        <a:t>850nm</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1Gb/s</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1100m</a:t>
                      </a:r>
                      <a:endParaRPr lang="zh-CN" altLang="en-US" sz="1600" b="1" dirty="0">
                        <a:solidFill>
                          <a:schemeClr val="tx1"/>
                        </a:solidFill>
                      </a:endParaRPr>
                    </a:p>
                  </a:txBody>
                  <a:tcPr anchor="ctr">
                    <a:solidFill>
                      <a:schemeClr val="accent4">
                        <a:alpha val="34000"/>
                      </a:schemeClr>
                    </a:solidFill>
                  </a:tcPr>
                </a:tc>
                <a:extLst>
                  <a:ext uri="{0D108BD9-81ED-4DB2-BD59-A6C34878D82A}">
                    <a16:rowId xmlns:a16="http://schemas.microsoft.com/office/drawing/2014/main" val="1399011112"/>
                  </a:ext>
                </a:extLst>
              </a:tr>
              <a:tr h="315964">
                <a:tc vMerge="1">
                  <a:txBody>
                    <a:bodyPr/>
                    <a:lstStyle/>
                    <a:p>
                      <a:pPr algn="l"/>
                      <a:endParaRPr lang="zh-CN" altLang="en-US" sz="1600" b="1" dirty="0">
                        <a:solidFill>
                          <a:schemeClr val="tx1"/>
                        </a:solidFill>
                      </a:endParaRPr>
                    </a:p>
                  </a:txBody>
                  <a:tcPr anchor="ctr"/>
                </a:tc>
                <a:tc vMerge="1">
                  <a:txBody>
                    <a:bodyPr/>
                    <a:lstStyle/>
                    <a:p>
                      <a:pPr algn="ctr"/>
                      <a:endParaRPr lang="zh-CN" altLang="en-US" sz="1600" b="1" dirty="0">
                        <a:solidFill>
                          <a:schemeClr val="tx1"/>
                        </a:solidFill>
                      </a:endParaRPr>
                    </a:p>
                  </a:txBody>
                  <a:tcPr anchor="ctr"/>
                </a:tc>
                <a:tc>
                  <a:txBody>
                    <a:bodyPr/>
                    <a:lstStyle/>
                    <a:p>
                      <a:pPr algn="ctr"/>
                      <a:r>
                        <a:rPr lang="en-US" altLang="zh-CN" sz="1600" b="1" dirty="0">
                          <a:solidFill>
                            <a:schemeClr val="tx1"/>
                          </a:solidFill>
                        </a:rPr>
                        <a:t>10Gb/s</a:t>
                      </a:r>
                      <a:endParaRPr lang="zh-CN" altLang="en-US" sz="1600" b="1" dirty="0">
                        <a:solidFill>
                          <a:schemeClr val="tx1"/>
                        </a:solidFill>
                      </a:endParaRPr>
                    </a:p>
                  </a:txBody>
                  <a:tcPr anchor="ctr">
                    <a:solidFill>
                      <a:schemeClr val="accent4">
                        <a:alpha val="34000"/>
                      </a:schemeClr>
                    </a:solidFill>
                  </a:tcPr>
                </a:tc>
                <a:tc>
                  <a:txBody>
                    <a:bodyPr/>
                    <a:lstStyle/>
                    <a:p>
                      <a:pPr algn="ctr"/>
                      <a:r>
                        <a:rPr lang="en-US" altLang="zh-CN" sz="1600" b="1" dirty="0">
                          <a:solidFill>
                            <a:schemeClr val="tx1"/>
                          </a:solidFill>
                        </a:rPr>
                        <a:t>550m</a:t>
                      </a:r>
                      <a:endParaRPr lang="zh-CN" altLang="en-US" sz="1600" b="1" dirty="0">
                        <a:solidFill>
                          <a:schemeClr val="tx1"/>
                        </a:solidFill>
                      </a:endParaRPr>
                    </a:p>
                  </a:txBody>
                  <a:tcPr anchor="ctr">
                    <a:solidFill>
                      <a:schemeClr val="accent4">
                        <a:alpha val="34000"/>
                      </a:schemeClr>
                    </a:solidFill>
                  </a:tcPr>
                </a:tc>
                <a:extLst>
                  <a:ext uri="{0D108BD9-81ED-4DB2-BD59-A6C34878D82A}">
                    <a16:rowId xmlns:a16="http://schemas.microsoft.com/office/drawing/2014/main" val="3204437160"/>
                  </a:ext>
                </a:extLst>
              </a:tr>
            </a:tbl>
          </a:graphicData>
        </a:graphic>
      </p:graphicFrame>
    </p:spTree>
    <p:custDataLst>
      <p:tags r:id="rId1"/>
    </p:custDataLst>
    <p:extLst>
      <p:ext uri="{BB962C8B-B14F-4D97-AF65-F5344CB8AC3E}">
        <p14:creationId xmlns:p14="http://schemas.microsoft.com/office/powerpoint/2010/main" val="771894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800" decel="100000"/>
                                        <p:tgtEl>
                                          <p:spTgt spid="2"/>
                                        </p:tgtEl>
                                      </p:cBhvr>
                                    </p:animEffect>
                                    <p:anim calcmode="lin" valueType="num">
                                      <p:cBhvr>
                                        <p:cTn id="8" dur="800" decel="100000" fill="hold"/>
                                        <p:tgtEl>
                                          <p:spTgt spid="2"/>
                                        </p:tgtEl>
                                        <p:attrNameLst>
                                          <p:attrName>style.rotation</p:attrName>
                                        </p:attrNameLst>
                                      </p:cBhvr>
                                      <p:tavLst>
                                        <p:tav tm="0">
                                          <p:val>
                                            <p:fltVal val="-90"/>
                                          </p:val>
                                        </p:tav>
                                        <p:tav tm="100000">
                                          <p:val>
                                            <p:fltVal val="0"/>
                                          </p:val>
                                        </p:tav>
                                      </p:tavLst>
                                    </p:anim>
                                    <p:anim calcmode="lin" valueType="num">
                                      <p:cBhvr>
                                        <p:cTn id="9" dur="800" decel="100000" fill="hold"/>
                                        <p:tgtEl>
                                          <p:spTgt spid="2"/>
                                        </p:tgtEl>
                                        <p:attrNameLst>
                                          <p:attrName>ppt_x</p:attrName>
                                        </p:attrNameLst>
                                      </p:cBhvr>
                                      <p:tavLst>
                                        <p:tav tm="0">
                                          <p:val>
                                            <p:strVal val="#ppt_x+0.4"/>
                                          </p:val>
                                        </p:tav>
                                        <p:tav tm="100000">
                                          <p:val>
                                            <p:strVal val="#ppt_x-0.05"/>
                                          </p:val>
                                        </p:tav>
                                      </p:tavLst>
                                    </p:anim>
                                    <p:anim calcmode="lin" valueType="num">
                                      <p:cBhvr>
                                        <p:cTn id="10" dur="800" decel="100000" fill="hold"/>
                                        <p:tgtEl>
                                          <p:spTgt spid="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EC90BE10-D9B4-A4DD-2F61-2C5491F21E3B}"/>
              </a:ext>
            </a:extLst>
          </p:cNvPr>
          <p:cNvGrpSpPr/>
          <p:nvPr/>
        </p:nvGrpSpPr>
        <p:grpSpPr>
          <a:xfrm>
            <a:off x="3156764" y="1188116"/>
            <a:ext cx="5900079" cy="2606668"/>
            <a:chOff x="3156764" y="1188116"/>
            <a:chExt cx="5900079" cy="2606668"/>
          </a:xfrm>
        </p:grpSpPr>
        <p:sp>
          <p:nvSpPr>
            <p:cNvPr id="12" name="íşlïḍè"/>
            <p:cNvSpPr txBox="1"/>
            <p:nvPr/>
          </p:nvSpPr>
          <p:spPr>
            <a:xfrm>
              <a:off x="3965618" y="1188116"/>
              <a:ext cx="4287076" cy="419100"/>
            </a:xfrm>
            <a:prstGeom prst="rect">
              <a:avLst/>
            </a:prstGeom>
            <a:noFill/>
          </p:spPr>
          <p:txBody>
            <a:bodyPr wrap="square" lIns="91440" tIns="45720" rIns="91440" bIns="45720" anchor="ctr">
              <a:noAutofit/>
            </a:bodyPr>
            <a:lstStyle/>
            <a:p>
              <a:pPr algn="ctr"/>
              <a:r>
                <a:rPr lang="en-US" altLang="zh-CN" sz="2400" b="1" dirty="0"/>
                <a:t>2.1 </a:t>
              </a:r>
              <a:r>
                <a:rPr lang="zh-CN" altLang="en-US" sz="2400" b="1" dirty="0"/>
                <a:t>物理层概述</a:t>
              </a:r>
              <a:endParaRPr lang="en-US" altLang="zh-CN" sz="2400" b="1" dirty="0"/>
            </a:p>
          </p:txBody>
        </p:sp>
        <p:grpSp>
          <p:nvGrpSpPr>
            <p:cNvPr id="6" name="组合 5"/>
            <p:cNvGrpSpPr/>
            <p:nvPr/>
          </p:nvGrpSpPr>
          <p:grpSpPr>
            <a:xfrm>
              <a:off x="3156764" y="2010058"/>
              <a:ext cx="5900079" cy="595554"/>
              <a:chOff x="1183243" y="2200834"/>
              <a:chExt cx="5900079"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物理层要实现的功能</a:t>
                </a:r>
              </a:p>
            </p:txBody>
          </p:sp>
        </p:grpSp>
        <p:grpSp>
          <p:nvGrpSpPr>
            <p:cNvPr id="32" name="组合 31"/>
            <p:cNvGrpSpPr/>
            <p:nvPr/>
          </p:nvGrpSpPr>
          <p:grpSpPr>
            <a:xfrm>
              <a:off x="3156764" y="3199230"/>
              <a:ext cx="5900079" cy="595554"/>
              <a:chOff x="1183242" y="3390006"/>
              <a:chExt cx="5900079"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物理层接口特性</a:t>
                </a: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pic>
        <p:nvPicPr>
          <p:cNvPr id="10" name="图片 9">
            <a:extLst>
              <a:ext uri="{FF2B5EF4-FFF2-40B4-BE49-F238E27FC236}">
                <a16:creationId xmlns:a16="http://schemas.microsoft.com/office/drawing/2014/main" id="{00F458B1-2B18-4D9B-80DF-EB8F8EB39BDA}"/>
              </a:ext>
            </a:extLst>
          </p:cNvPr>
          <p:cNvPicPr>
            <a:picLocks noChangeAspect="1"/>
          </p:cNvPicPr>
          <p:nvPr/>
        </p:nvPicPr>
        <p:blipFill>
          <a:blip r:embed="rId3"/>
          <a:stretch>
            <a:fillRect/>
          </a:stretch>
        </p:blipFill>
        <p:spPr>
          <a:xfrm>
            <a:off x="3282763" y="2270137"/>
            <a:ext cx="3870636" cy="3176561"/>
          </a:xfrm>
          <a:prstGeom prst="rect">
            <a:avLst/>
          </a:prstGeom>
        </p:spPr>
      </p:pic>
      <p:grpSp>
        <p:nvGrpSpPr>
          <p:cNvPr id="3" name="组合 2">
            <a:extLst>
              <a:ext uri="{FF2B5EF4-FFF2-40B4-BE49-F238E27FC236}">
                <a16:creationId xmlns:a16="http://schemas.microsoft.com/office/drawing/2014/main" id="{48D0217C-862B-4598-8F6E-BBD42415CCE0}"/>
              </a:ext>
            </a:extLst>
          </p:cNvPr>
          <p:cNvGrpSpPr/>
          <p:nvPr/>
        </p:nvGrpSpPr>
        <p:grpSpPr>
          <a:xfrm>
            <a:off x="5559899" y="2624680"/>
            <a:ext cx="3815330" cy="2112965"/>
            <a:chOff x="5559899" y="2624680"/>
            <a:chExt cx="3815330" cy="2112965"/>
          </a:xfrm>
        </p:grpSpPr>
        <p:sp>
          <p:nvSpPr>
            <p:cNvPr id="11" name="文本框 10">
              <a:extLst>
                <a:ext uri="{FF2B5EF4-FFF2-40B4-BE49-F238E27FC236}">
                  <a16:creationId xmlns:a16="http://schemas.microsoft.com/office/drawing/2014/main" id="{760A2811-FDBA-4313-B970-FFF3E6F0555F}"/>
                </a:ext>
              </a:extLst>
            </p:cNvPr>
            <p:cNvSpPr txBox="1"/>
            <p:nvPr/>
          </p:nvSpPr>
          <p:spPr>
            <a:xfrm>
              <a:off x="7728961" y="2624680"/>
              <a:ext cx="763398" cy="369332"/>
            </a:xfrm>
            <a:prstGeom prst="rect">
              <a:avLst/>
            </a:prstGeom>
            <a:noFill/>
          </p:spPr>
          <p:txBody>
            <a:bodyPr wrap="square" rtlCol="0">
              <a:spAutoFit/>
            </a:bodyPr>
            <a:lstStyle/>
            <a:p>
              <a:r>
                <a:rPr lang="zh-CN" altLang="en-US" b="1" dirty="0">
                  <a:latin typeface="+mn-ea"/>
                </a:rPr>
                <a:t>光纤</a:t>
              </a:r>
            </a:p>
          </p:txBody>
        </p:sp>
        <p:cxnSp>
          <p:nvCxnSpPr>
            <p:cNvPr id="12" name="直接连接符 11">
              <a:extLst>
                <a:ext uri="{FF2B5EF4-FFF2-40B4-BE49-F238E27FC236}">
                  <a16:creationId xmlns:a16="http://schemas.microsoft.com/office/drawing/2014/main" id="{61276A2A-329B-4FA5-BD3E-95F2813D97AF}"/>
                </a:ext>
              </a:extLst>
            </p:cNvPr>
            <p:cNvCxnSpPr>
              <a:cxnSpLocks/>
            </p:cNvCxnSpPr>
            <p:nvPr/>
          </p:nvCxnSpPr>
          <p:spPr>
            <a:xfrm>
              <a:off x="6789683" y="2809346"/>
              <a:ext cx="914401"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4877D37E-B182-4ABB-B080-EE37E09FC6EC}"/>
                </a:ext>
              </a:extLst>
            </p:cNvPr>
            <p:cNvCxnSpPr>
              <a:cxnSpLocks/>
            </p:cNvCxnSpPr>
            <p:nvPr/>
          </p:nvCxnSpPr>
          <p:spPr>
            <a:xfrm>
              <a:off x="6495393" y="3151446"/>
              <a:ext cx="1208691"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62A5D512-CA7B-4305-A6B5-7FFE112D0DBB}"/>
                </a:ext>
              </a:extLst>
            </p:cNvPr>
            <p:cNvSpPr txBox="1"/>
            <p:nvPr/>
          </p:nvSpPr>
          <p:spPr>
            <a:xfrm>
              <a:off x="7728961" y="2966780"/>
              <a:ext cx="1225853" cy="369332"/>
            </a:xfrm>
            <a:prstGeom prst="rect">
              <a:avLst/>
            </a:prstGeom>
            <a:noFill/>
          </p:spPr>
          <p:txBody>
            <a:bodyPr wrap="square" rtlCol="0">
              <a:spAutoFit/>
            </a:bodyPr>
            <a:lstStyle/>
            <a:p>
              <a:r>
                <a:rPr lang="zh-CN" altLang="en-US" b="1" dirty="0">
                  <a:latin typeface="+mn-ea"/>
                </a:rPr>
                <a:t>松套管</a:t>
              </a:r>
            </a:p>
          </p:txBody>
        </p:sp>
        <p:cxnSp>
          <p:nvCxnSpPr>
            <p:cNvPr id="15" name="直接连接符 14">
              <a:extLst>
                <a:ext uri="{FF2B5EF4-FFF2-40B4-BE49-F238E27FC236}">
                  <a16:creationId xmlns:a16="http://schemas.microsoft.com/office/drawing/2014/main" id="{A76FBCB8-339E-4A2C-A5E4-27DBF4031768}"/>
                </a:ext>
              </a:extLst>
            </p:cNvPr>
            <p:cNvCxnSpPr>
              <a:cxnSpLocks/>
            </p:cNvCxnSpPr>
            <p:nvPr/>
          </p:nvCxnSpPr>
          <p:spPr>
            <a:xfrm>
              <a:off x="6621518" y="3493546"/>
              <a:ext cx="108256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8E1E9382-0FB2-4550-A6C6-9FD32A8F1C7A}"/>
                </a:ext>
              </a:extLst>
            </p:cNvPr>
            <p:cNvSpPr txBox="1"/>
            <p:nvPr/>
          </p:nvSpPr>
          <p:spPr>
            <a:xfrm>
              <a:off x="7728961" y="3308880"/>
              <a:ext cx="1646268" cy="369332"/>
            </a:xfrm>
            <a:prstGeom prst="rect">
              <a:avLst/>
            </a:prstGeom>
            <a:noFill/>
          </p:spPr>
          <p:txBody>
            <a:bodyPr wrap="square" rtlCol="0">
              <a:spAutoFit/>
            </a:bodyPr>
            <a:lstStyle/>
            <a:p>
              <a:r>
                <a:rPr lang="zh-CN" altLang="en-US" b="1" dirty="0">
                  <a:latin typeface="+mn-ea"/>
                </a:rPr>
                <a:t>平行双钢丝</a:t>
              </a:r>
            </a:p>
          </p:txBody>
        </p:sp>
        <p:cxnSp>
          <p:nvCxnSpPr>
            <p:cNvPr id="17" name="直接连接符 16">
              <a:extLst>
                <a:ext uri="{FF2B5EF4-FFF2-40B4-BE49-F238E27FC236}">
                  <a16:creationId xmlns:a16="http://schemas.microsoft.com/office/drawing/2014/main" id="{70BB0A9F-E8CF-44DC-A209-BFFC323962FA}"/>
                </a:ext>
              </a:extLst>
            </p:cNvPr>
            <p:cNvCxnSpPr>
              <a:cxnSpLocks/>
            </p:cNvCxnSpPr>
            <p:nvPr/>
          </p:nvCxnSpPr>
          <p:spPr>
            <a:xfrm>
              <a:off x="5874991" y="3835647"/>
              <a:ext cx="1829093"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1D3F78FF-A0FA-497F-B99C-924250DD20B4}"/>
                </a:ext>
              </a:extLst>
            </p:cNvPr>
            <p:cNvSpPr txBox="1"/>
            <p:nvPr/>
          </p:nvSpPr>
          <p:spPr>
            <a:xfrm>
              <a:off x="7728961" y="3650980"/>
              <a:ext cx="1646268" cy="369332"/>
            </a:xfrm>
            <a:prstGeom prst="rect">
              <a:avLst/>
            </a:prstGeom>
            <a:noFill/>
          </p:spPr>
          <p:txBody>
            <a:bodyPr wrap="square" rtlCol="0">
              <a:spAutoFit/>
            </a:bodyPr>
            <a:lstStyle/>
            <a:p>
              <a:r>
                <a:rPr lang="zh-CN" altLang="en-US" b="1" dirty="0">
                  <a:latin typeface="+mn-ea"/>
                </a:rPr>
                <a:t>阻水层</a:t>
              </a:r>
            </a:p>
          </p:txBody>
        </p:sp>
        <p:cxnSp>
          <p:nvCxnSpPr>
            <p:cNvPr id="19" name="直接连接符 18">
              <a:extLst>
                <a:ext uri="{FF2B5EF4-FFF2-40B4-BE49-F238E27FC236}">
                  <a16:creationId xmlns:a16="http://schemas.microsoft.com/office/drawing/2014/main" id="{9B1F428A-F396-40A2-8C1B-459BDAB4B6FC}"/>
                </a:ext>
              </a:extLst>
            </p:cNvPr>
            <p:cNvCxnSpPr>
              <a:cxnSpLocks/>
            </p:cNvCxnSpPr>
            <p:nvPr/>
          </p:nvCxnSpPr>
          <p:spPr>
            <a:xfrm>
              <a:off x="5559899" y="4179861"/>
              <a:ext cx="212323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E50E02F7-3DCB-47E2-B8B1-D818D2A7F095}"/>
                </a:ext>
              </a:extLst>
            </p:cNvPr>
            <p:cNvSpPr txBox="1"/>
            <p:nvPr/>
          </p:nvSpPr>
          <p:spPr>
            <a:xfrm>
              <a:off x="7728961" y="3993080"/>
              <a:ext cx="1646268" cy="369332"/>
            </a:xfrm>
            <a:prstGeom prst="rect">
              <a:avLst/>
            </a:prstGeom>
            <a:noFill/>
          </p:spPr>
          <p:txBody>
            <a:bodyPr wrap="square" rtlCol="0">
              <a:spAutoFit/>
            </a:bodyPr>
            <a:lstStyle/>
            <a:p>
              <a:r>
                <a:rPr lang="zh-CN" altLang="en-US" b="1" dirty="0">
                  <a:latin typeface="+mn-ea"/>
                </a:rPr>
                <a:t>钢塑复合带</a:t>
              </a:r>
            </a:p>
          </p:txBody>
        </p:sp>
        <p:cxnSp>
          <p:nvCxnSpPr>
            <p:cNvPr id="21" name="直接连接符 20">
              <a:extLst>
                <a:ext uri="{FF2B5EF4-FFF2-40B4-BE49-F238E27FC236}">
                  <a16:creationId xmlns:a16="http://schemas.microsoft.com/office/drawing/2014/main" id="{44641E82-A039-4F68-8231-9A48FC14AFD3}"/>
                </a:ext>
              </a:extLst>
            </p:cNvPr>
            <p:cNvCxnSpPr>
              <a:cxnSpLocks/>
            </p:cNvCxnSpPr>
            <p:nvPr/>
          </p:nvCxnSpPr>
          <p:spPr>
            <a:xfrm>
              <a:off x="5559899" y="4552979"/>
              <a:ext cx="212323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F9A7F569-85BB-4114-B4B3-93BF09529D07}"/>
                </a:ext>
              </a:extLst>
            </p:cNvPr>
            <p:cNvSpPr txBox="1"/>
            <p:nvPr/>
          </p:nvSpPr>
          <p:spPr>
            <a:xfrm>
              <a:off x="7728961" y="4368313"/>
              <a:ext cx="1646268" cy="369332"/>
            </a:xfrm>
            <a:prstGeom prst="rect">
              <a:avLst/>
            </a:prstGeom>
            <a:noFill/>
          </p:spPr>
          <p:txBody>
            <a:bodyPr wrap="square" rtlCol="0">
              <a:spAutoFit/>
            </a:bodyPr>
            <a:lstStyle/>
            <a:p>
              <a:r>
                <a:rPr lang="en-US" altLang="zh-CN" b="1" dirty="0">
                  <a:latin typeface="+mn-ea"/>
                </a:rPr>
                <a:t>PE</a:t>
              </a:r>
              <a:r>
                <a:rPr lang="zh-CN" altLang="en-US" b="1" dirty="0">
                  <a:latin typeface="+mn-ea"/>
                </a:rPr>
                <a:t>护套</a:t>
              </a:r>
            </a:p>
          </p:txBody>
        </p:sp>
      </p:grpSp>
    </p:spTree>
    <p:custDataLst>
      <p:tags r:id="rId1"/>
    </p:custDataLst>
    <p:extLst>
      <p:ext uri="{BB962C8B-B14F-4D97-AF65-F5344CB8AC3E}">
        <p14:creationId xmlns:p14="http://schemas.microsoft.com/office/powerpoint/2010/main" val="1988958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1+#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同轴电缆</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双绞线</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sp>
        <p:nvSpPr>
          <p:cNvPr id="9" name="矩形 8">
            <a:extLst>
              <a:ext uri="{FF2B5EF4-FFF2-40B4-BE49-F238E27FC236}">
                <a16:creationId xmlns:a16="http://schemas.microsoft.com/office/drawing/2014/main" id="{0E924590-B951-4B2B-BC62-FC57B7586FDE}"/>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a:t>
            </a:r>
          </a:p>
        </p:txBody>
      </p:sp>
      <p:grpSp>
        <p:nvGrpSpPr>
          <p:cNvPr id="8" name="组合 7">
            <a:extLst>
              <a:ext uri="{FF2B5EF4-FFF2-40B4-BE49-F238E27FC236}">
                <a16:creationId xmlns:a16="http://schemas.microsoft.com/office/drawing/2014/main" id="{0581BFF5-A604-471B-A67F-8F0358C2768C}"/>
              </a:ext>
            </a:extLst>
          </p:cNvPr>
          <p:cNvGrpSpPr/>
          <p:nvPr/>
        </p:nvGrpSpPr>
        <p:grpSpPr>
          <a:xfrm>
            <a:off x="1110858" y="2400101"/>
            <a:ext cx="3671651" cy="3112614"/>
            <a:chOff x="1110858" y="2400101"/>
            <a:chExt cx="3671651" cy="3112614"/>
          </a:xfrm>
        </p:grpSpPr>
        <p:sp>
          <p:nvSpPr>
            <p:cNvPr id="80" name="矩形 79">
              <a:extLst>
                <a:ext uri="{FF2B5EF4-FFF2-40B4-BE49-F238E27FC236}">
                  <a16:creationId xmlns:a16="http://schemas.microsoft.com/office/drawing/2014/main" id="{1525B4A2-CD16-4096-ADDF-D3EEA4364C87}"/>
                </a:ext>
              </a:extLst>
            </p:cNvPr>
            <p:cNvSpPr/>
            <p:nvPr/>
          </p:nvSpPr>
          <p:spPr>
            <a:xfrm>
              <a:off x="1110858" y="2400101"/>
              <a:ext cx="3671651" cy="4191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光纤的优点</a:t>
              </a:r>
            </a:p>
          </p:txBody>
        </p:sp>
        <p:sp>
          <p:nvSpPr>
            <p:cNvPr id="81" name="矩形 80">
              <a:extLst>
                <a:ext uri="{FF2B5EF4-FFF2-40B4-BE49-F238E27FC236}">
                  <a16:creationId xmlns:a16="http://schemas.microsoft.com/office/drawing/2014/main" id="{FF61D0F8-0B98-4E23-9442-BC8BB22BA1BD}"/>
                </a:ext>
              </a:extLst>
            </p:cNvPr>
            <p:cNvSpPr/>
            <p:nvPr/>
          </p:nvSpPr>
          <p:spPr>
            <a:xfrm>
              <a:off x="1110858" y="2819201"/>
              <a:ext cx="3671651" cy="2693514"/>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endParaRPr>
            </a:p>
          </p:txBody>
        </p:sp>
      </p:grpSp>
      <p:sp>
        <p:nvSpPr>
          <p:cNvPr id="82" name="文本框 81">
            <a:extLst>
              <a:ext uri="{FF2B5EF4-FFF2-40B4-BE49-F238E27FC236}">
                <a16:creationId xmlns:a16="http://schemas.microsoft.com/office/drawing/2014/main" id="{1F9193FF-113F-4A3C-973B-69B5E980B60A}"/>
              </a:ext>
            </a:extLst>
          </p:cNvPr>
          <p:cNvSpPr txBox="1"/>
          <p:nvPr/>
        </p:nvSpPr>
        <p:spPr>
          <a:xfrm>
            <a:off x="1612967" y="3001822"/>
            <a:ext cx="3024816" cy="338554"/>
          </a:xfrm>
          <a:prstGeom prst="rect">
            <a:avLst/>
          </a:prstGeom>
          <a:noFill/>
        </p:spPr>
        <p:txBody>
          <a:bodyPr wrap="square" rtlCol="0">
            <a:spAutoFit/>
          </a:bodyPr>
          <a:lstStyle/>
          <a:p>
            <a:r>
              <a:rPr lang="zh-CN" altLang="en-US" sz="1600" b="1" dirty="0"/>
              <a:t>通信容量非常大</a:t>
            </a:r>
          </a:p>
        </p:txBody>
      </p:sp>
      <p:sp>
        <p:nvSpPr>
          <p:cNvPr id="83" name="椭圆 82">
            <a:extLst>
              <a:ext uri="{FF2B5EF4-FFF2-40B4-BE49-F238E27FC236}">
                <a16:creationId xmlns:a16="http://schemas.microsoft.com/office/drawing/2014/main" id="{E9001658-F6D3-48FF-93FB-3C0818A25F09}"/>
              </a:ext>
            </a:extLst>
          </p:cNvPr>
          <p:cNvSpPr/>
          <p:nvPr/>
        </p:nvSpPr>
        <p:spPr>
          <a:xfrm>
            <a:off x="1354807" y="3087124"/>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a:extLst>
              <a:ext uri="{FF2B5EF4-FFF2-40B4-BE49-F238E27FC236}">
                <a16:creationId xmlns:a16="http://schemas.microsoft.com/office/drawing/2014/main" id="{C7C0B691-2578-4A0A-9D96-EC2095915B56}"/>
              </a:ext>
            </a:extLst>
          </p:cNvPr>
          <p:cNvSpPr txBox="1"/>
          <p:nvPr/>
        </p:nvSpPr>
        <p:spPr>
          <a:xfrm>
            <a:off x="1612966" y="3488986"/>
            <a:ext cx="3091899" cy="338554"/>
          </a:xfrm>
          <a:prstGeom prst="rect">
            <a:avLst/>
          </a:prstGeom>
          <a:noFill/>
        </p:spPr>
        <p:txBody>
          <a:bodyPr wrap="square" rtlCol="0">
            <a:spAutoFit/>
          </a:bodyPr>
          <a:lstStyle/>
          <a:p>
            <a:r>
              <a:rPr lang="zh-CN" altLang="en-US" sz="1600" b="1" dirty="0"/>
              <a:t>抗雷电和电磁干扰性能好</a:t>
            </a:r>
          </a:p>
        </p:txBody>
      </p:sp>
      <p:sp>
        <p:nvSpPr>
          <p:cNvPr id="85" name="椭圆 84">
            <a:extLst>
              <a:ext uri="{FF2B5EF4-FFF2-40B4-BE49-F238E27FC236}">
                <a16:creationId xmlns:a16="http://schemas.microsoft.com/office/drawing/2014/main" id="{ACA38514-7FB5-4195-AD03-08C2C190EDAD}"/>
              </a:ext>
            </a:extLst>
          </p:cNvPr>
          <p:cNvSpPr/>
          <p:nvPr/>
        </p:nvSpPr>
        <p:spPr>
          <a:xfrm>
            <a:off x="1354807" y="3574288"/>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文本框 85">
            <a:extLst>
              <a:ext uri="{FF2B5EF4-FFF2-40B4-BE49-F238E27FC236}">
                <a16:creationId xmlns:a16="http://schemas.microsoft.com/office/drawing/2014/main" id="{420E8DD1-C708-45A5-AF4D-D557EB776812}"/>
              </a:ext>
            </a:extLst>
          </p:cNvPr>
          <p:cNvSpPr txBox="1"/>
          <p:nvPr/>
        </p:nvSpPr>
        <p:spPr>
          <a:xfrm>
            <a:off x="1612967" y="3976150"/>
            <a:ext cx="3024816" cy="338554"/>
          </a:xfrm>
          <a:prstGeom prst="rect">
            <a:avLst/>
          </a:prstGeom>
          <a:noFill/>
        </p:spPr>
        <p:txBody>
          <a:bodyPr wrap="square" rtlCol="0">
            <a:spAutoFit/>
          </a:bodyPr>
          <a:lstStyle/>
          <a:p>
            <a:r>
              <a:rPr lang="zh-CN" altLang="en-US" sz="1600" b="1" dirty="0"/>
              <a:t>传输损耗小，中继距离长</a:t>
            </a:r>
          </a:p>
        </p:txBody>
      </p:sp>
      <p:sp>
        <p:nvSpPr>
          <p:cNvPr id="87" name="椭圆 86">
            <a:extLst>
              <a:ext uri="{FF2B5EF4-FFF2-40B4-BE49-F238E27FC236}">
                <a16:creationId xmlns:a16="http://schemas.microsoft.com/office/drawing/2014/main" id="{D2E57B69-BCF4-49C2-9F29-7BEB83457415}"/>
              </a:ext>
            </a:extLst>
          </p:cNvPr>
          <p:cNvSpPr/>
          <p:nvPr/>
        </p:nvSpPr>
        <p:spPr>
          <a:xfrm>
            <a:off x="1354807" y="4061452"/>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文本框 87">
            <a:extLst>
              <a:ext uri="{FF2B5EF4-FFF2-40B4-BE49-F238E27FC236}">
                <a16:creationId xmlns:a16="http://schemas.microsoft.com/office/drawing/2014/main" id="{98191302-C37B-4BF0-88A2-B8D96DB7CA60}"/>
              </a:ext>
            </a:extLst>
          </p:cNvPr>
          <p:cNvSpPr txBox="1"/>
          <p:nvPr/>
        </p:nvSpPr>
        <p:spPr>
          <a:xfrm>
            <a:off x="1612967" y="4463314"/>
            <a:ext cx="3024816" cy="338554"/>
          </a:xfrm>
          <a:prstGeom prst="rect">
            <a:avLst/>
          </a:prstGeom>
          <a:noFill/>
        </p:spPr>
        <p:txBody>
          <a:bodyPr wrap="square" rtlCol="0">
            <a:spAutoFit/>
          </a:bodyPr>
          <a:lstStyle/>
          <a:p>
            <a:r>
              <a:rPr lang="zh-CN" altLang="en-US" sz="1600" b="1" dirty="0"/>
              <a:t>无串音干扰，保密性好</a:t>
            </a:r>
          </a:p>
        </p:txBody>
      </p:sp>
      <p:sp>
        <p:nvSpPr>
          <p:cNvPr id="89" name="椭圆 88">
            <a:extLst>
              <a:ext uri="{FF2B5EF4-FFF2-40B4-BE49-F238E27FC236}">
                <a16:creationId xmlns:a16="http://schemas.microsoft.com/office/drawing/2014/main" id="{B93B1DAB-0E33-4C67-A64A-3B1A80A53658}"/>
              </a:ext>
            </a:extLst>
          </p:cNvPr>
          <p:cNvSpPr/>
          <p:nvPr/>
        </p:nvSpPr>
        <p:spPr>
          <a:xfrm>
            <a:off x="1354807" y="4548616"/>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文本框 89">
            <a:extLst>
              <a:ext uri="{FF2B5EF4-FFF2-40B4-BE49-F238E27FC236}">
                <a16:creationId xmlns:a16="http://schemas.microsoft.com/office/drawing/2014/main" id="{42F8E65D-42BA-4A95-8979-871544A52AF6}"/>
              </a:ext>
            </a:extLst>
          </p:cNvPr>
          <p:cNvSpPr txBox="1"/>
          <p:nvPr/>
        </p:nvSpPr>
        <p:spPr>
          <a:xfrm>
            <a:off x="1612966" y="4950480"/>
            <a:ext cx="2327505" cy="338554"/>
          </a:xfrm>
          <a:prstGeom prst="rect">
            <a:avLst/>
          </a:prstGeom>
          <a:noFill/>
        </p:spPr>
        <p:txBody>
          <a:bodyPr wrap="square" rtlCol="0">
            <a:spAutoFit/>
          </a:bodyPr>
          <a:lstStyle/>
          <a:p>
            <a:r>
              <a:rPr lang="zh-CN" altLang="en-US" sz="1600" b="1" dirty="0"/>
              <a:t>体积小，重量轻</a:t>
            </a:r>
          </a:p>
        </p:txBody>
      </p:sp>
      <p:sp>
        <p:nvSpPr>
          <p:cNvPr id="91" name="椭圆 90">
            <a:extLst>
              <a:ext uri="{FF2B5EF4-FFF2-40B4-BE49-F238E27FC236}">
                <a16:creationId xmlns:a16="http://schemas.microsoft.com/office/drawing/2014/main" id="{286CF616-22C0-428E-8CAD-CF5858A01E9D}"/>
              </a:ext>
            </a:extLst>
          </p:cNvPr>
          <p:cNvSpPr/>
          <p:nvPr/>
        </p:nvSpPr>
        <p:spPr>
          <a:xfrm>
            <a:off x="1354807" y="5035782"/>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9" name="组合 108">
            <a:extLst>
              <a:ext uri="{FF2B5EF4-FFF2-40B4-BE49-F238E27FC236}">
                <a16:creationId xmlns:a16="http://schemas.microsoft.com/office/drawing/2014/main" id="{58BABD36-2449-412F-B7A4-FEBDF124AA0D}"/>
              </a:ext>
            </a:extLst>
          </p:cNvPr>
          <p:cNvGrpSpPr/>
          <p:nvPr/>
        </p:nvGrpSpPr>
        <p:grpSpPr>
          <a:xfrm>
            <a:off x="7409493" y="2400101"/>
            <a:ext cx="3671651" cy="1576049"/>
            <a:chOff x="7409493" y="2400101"/>
            <a:chExt cx="3671651" cy="1576049"/>
          </a:xfrm>
        </p:grpSpPr>
        <p:sp>
          <p:nvSpPr>
            <p:cNvPr id="92" name="矩形 91">
              <a:extLst>
                <a:ext uri="{FF2B5EF4-FFF2-40B4-BE49-F238E27FC236}">
                  <a16:creationId xmlns:a16="http://schemas.microsoft.com/office/drawing/2014/main" id="{3E26D3AA-3C00-4AEA-B438-4A674BD3EA6E}"/>
                </a:ext>
              </a:extLst>
            </p:cNvPr>
            <p:cNvSpPr/>
            <p:nvPr/>
          </p:nvSpPr>
          <p:spPr>
            <a:xfrm>
              <a:off x="7409493" y="2400101"/>
              <a:ext cx="3671651" cy="4191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光纤的缺点</a:t>
              </a:r>
            </a:p>
          </p:txBody>
        </p:sp>
        <p:sp>
          <p:nvSpPr>
            <p:cNvPr id="93" name="矩形 92">
              <a:extLst>
                <a:ext uri="{FF2B5EF4-FFF2-40B4-BE49-F238E27FC236}">
                  <a16:creationId xmlns:a16="http://schemas.microsoft.com/office/drawing/2014/main" id="{0AF98E37-2238-43EF-969E-D752C827A528}"/>
                </a:ext>
              </a:extLst>
            </p:cNvPr>
            <p:cNvSpPr/>
            <p:nvPr/>
          </p:nvSpPr>
          <p:spPr>
            <a:xfrm>
              <a:off x="7409493" y="2819201"/>
              <a:ext cx="3671651" cy="1156949"/>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endParaRPr>
            </a:p>
          </p:txBody>
        </p:sp>
      </p:grpSp>
      <p:sp>
        <p:nvSpPr>
          <p:cNvPr id="95" name="文本框 94">
            <a:extLst>
              <a:ext uri="{FF2B5EF4-FFF2-40B4-BE49-F238E27FC236}">
                <a16:creationId xmlns:a16="http://schemas.microsoft.com/office/drawing/2014/main" id="{E0FD71AF-0393-46C8-A97C-90D30861ED76}"/>
              </a:ext>
            </a:extLst>
          </p:cNvPr>
          <p:cNvSpPr txBox="1"/>
          <p:nvPr/>
        </p:nvSpPr>
        <p:spPr>
          <a:xfrm>
            <a:off x="7911602" y="3001822"/>
            <a:ext cx="3024816" cy="338554"/>
          </a:xfrm>
          <a:prstGeom prst="rect">
            <a:avLst/>
          </a:prstGeom>
          <a:noFill/>
        </p:spPr>
        <p:txBody>
          <a:bodyPr wrap="square" rtlCol="0">
            <a:spAutoFit/>
          </a:bodyPr>
          <a:lstStyle/>
          <a:p>
            <a:r>
              <a:rPr lang="zh-CN" altLang="en-US" sz="1600" b="1" dirty="0"/>
              <a:t>切割光纤需要较贵的专用设备</a:t>
            </a:r>
          </a:p>
        </p:txBody>
      </p:sp>
      <p:sp>
        <p:nvSpPr>
          <p:cNvPr id="96" name="椭圆 95">
            <a:extLst>
              <a:ext uri="{FF2B5EF4-FFF2-40B4-BE49-F238E27FC236}">
                <a16:creationId xmlns:a16="http://schemas.microsoft.com/office/drawing/2014/main" id="{DCCC5181-97B7-4DF4-BEA1-05D077831626}"/>
              </a:ext>
            </a:extLst>
          </p:cNvPr>
          <p:cNvSpPr/>
          <p:nvPr/>
        </p:nvSpPr>
        <p:spPr>
          <a:xfrm>
            <a:off x="7653442" y="3087124"/>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文本框 97">
            <a:extLst>
              <a:ext uri="{FF2B5EF4-FFF2-40B4-BE49-F238E27FC236}">
                <a16:creationId xmlns:a16="http://schemas.microsoft.com/office/drawing/2014/main" id="{27460492-5932-4892-95BC-1A286313987E}"/>
              </a:ext>
            </a:extLst>
          </p:cNvPr>
          <p:cNvSpPr txBox="1"/>
          <p:nvPr/>
        </p:nvSpPr>
        <p:spPr>
          <a:xfrm>
            <a:off x="7911601" y="3488987"/>
            <a:ext cx="3091899" cy="338554"/>
          </a:xfrm>
          <a:prstGeom prst="rect">
            <a:avLst/>
          </a:prstGeom>
          <a:noFill/>
        </p:spPr>
        <p:txBody>
          <a:bodyPr wrap="square" rtlCol="0">
            <a:spAutoFit/>
          </a:bodyPr>
          <a:lstStyle/>
          <a:p>
            <a:r>
              <a:rPr lang="zh-CN" altLang="en-US" sz="1600" b="1" dirty="0"/>
              <a:t>目前光电接口还比较昂贵</a:t>
            </a:r>
          </a:p>
        </p:txBody>
      </p:sp>
      <p:sp>
        <p:nvSpPr>
          <p:cNvPr id="99" name="椭圆 98">
            <a:extLst>
              <a:ext uri="{FF2B5EF4-FFF2-40B4-BE49-F238E27FC236}">
                <a16:creationId xmlns:a16="http://schemas.microsoft.com/office/drawing/2014/main" id="{688310CF-A6CC-48C5-8E4F-556F132349BF}"/>
              </a:ext>
            </a:extLst>
          </p:cNvPr>
          <p:cNvSpPr/>
          <p:nvPr/>
        </p:nvSpPr>
        <p:spPr>
          <a:xfrm>
            <a:off x="7653442" y="3574289"/>
            <a:ext cx="167951" cy="16795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555709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1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83"/>
                                        </p:tgtEl>
                                        <p:attrNameLst>
                                          <p:attrName>style.visibility</p:attrName>
                                        </p:attrNameLst>
                                      </p:cBhvr>
                                      <p:to>
                                        <p:strVal val="visible"/>
                                      </p:to>
                                    </p:set>
                                    <p:anim calcmode="lin" valueType="num">
                                      <p:cBhvr>
                                        <p:cTn id="12" dur="500" fill="hold"/>
                                        <p:tgtEl>
                                          <p:spTgt spid="83"/>
                                        </p:tgtEl>
                                        <p:attrNameLst>
                                          <p:attrName>ppt_w</p:attrName>
                                        </p:attrNameLst>
                                      </p:cBhvr>
                                      <p:tavLst>
                                        <p:tav tm="0">
                                          <p:val>
                                            <p:fltVal val="0"/>
                                          </p:val>
                                        </p:tav>
                                        <p:tav tm="100000">
                                          <p:val>
                                            <p:strVal val="#ppt_w"/>
                                          </p:val>
                                        </p:tav>
                                      </p:tavLst>
                                    </p:anim>
                                    <p:anim calcmode="lin" valueType="num">
                                      <p:cBhvr>
                                        <p:cTn id="13" dur="500" fill="hold"/>
                                        <p:tgtEl>
                                          <p:spTgt spid="83"/>
                                        </p:tgtEl>
                                        <p:attrNameLst>
                                          <p:attrName>ppt_h</p:attrName>
                                        </p:attrNameLst>
                                      </p:cBhvr>
                                      <p:tavLst>
                                        <p:tav tm="0">
                                          <p:val>
                                            <p:fltVal val="0"/>
                                          </p:val>
                                        </p:tav>
                                        <p:tav tm="100000">
                                          <p:val>
                                            <p:strVal val="#ppt_h"/>
                                          </p:val>
                                        </p:tav>
                                      </p:tavLst>
                                    </p:anim>
                                    <p:animEffect transition="in" filter="fade">
                                      <p:cBhvr>
                                        <p:cTn id="14" dur="500"/>
                                        <p:tgtEl>
                                          <p:spTgt spid="83"/>
                                        </p:tgtEl>
                                      </p:cBhvr>
                                    </p:animEffect>
                                  </p:childTnLst>
                                </p:cTn>
                              </p:par>
                            </p:childTnLst>
                          </p:cTn>
                        </p:par>
                        <p:par>
                          <p:cTn id="15" fill="hold">
                            <p:stCondLst>
                              <p:cond delay="500"/>
                            </p:stCondLst>
                            <p:childTnLst>
                              <p:par>
                                <p:cTn id="16" presetID="1" presetClass="entr" presetSubtype="0" fill="hold" grpId="0" nodeType="afterEffect">
                                  <p:stCondLst>
                                    <p:cond delay="0"/>
                                  </p:stCondLst>
                                  <p:iterate type="lt">
                                    <p:tmAbs val="100"/>
                                  </p:iterate>
                                  <p:childTnLst>
                                    <p:set>
                                      <p:cBhvr>
                                        <p:cTn id="17" dur="1" fill="hold">
                                          <p:stCondLst>
                                            <p:cond delay="0"/>
                                          </p:stCondLst>
                                        </p:cTn>
                                        <p:tgtEl>
                                          <p:spTgt spid="8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85"/>
                                        </p:tgtEl>
                                        <p:attrNameLst>
                                          <p:attrName>style.visibility</p:attrName>
                                        </p:attrNameLst>
                                      </p:cBhvr>
                                      <p:to>
                                        <p:strVal val="visible"/>
                                      </p:to>
                                    </p:set>
                                    <p:anim calcmode="lin" valueType="num">
                                      <p:cBhvr>
                                        <p:cTn id="22" dur="500" fill="hold"/>
                                        <p:tgtEl>
                                          <p:spTgt spid="85"/>
                                        </p:tgtEl>
                                        <p:attrNameLst>
                                          <p:attrName>ppt_w</p:attrName>
                                        </p:attrNameLst>
                                      </p:cBhvr>
                                      <p:tavLst>
                                        <p:tav tm="0">
                                          <p:val>
                                            <p:fltVal val="0"/>
                                          </p:val>
                                        </p:tav>
                                        <p:tav tm="100000">
                                          <p:val>
                                            <p:strVal val="#ppt_w"/>
                                          </p:val>
                                        </p:tav>
                                      </p:tavLst>
                                    </p:anim>
                                    <p:anim calcmode="lin" valueType="num">
                                      <p:cBhvr>
                                        <p:cTn id="23" dur="500" fill="hold"/>
                                        <p:tgtEl>
                                          <p:spTgt spid="85"/>
                                        </p:tgtEl>
                                        <p:attrNameLst>
                                          <p:attrName>ppt_h</p:attrName>
                                        </p:attrNameLst>
                                      </p:cBhvr>
                                      <p:tavLst>
                                        <p:tav tm="0">
                                          <p:val>
                                            <p:fltVal val="0"/>
                                          </p:val>
                                        </p:tav>
                                        <p:tav tm="100000">
                                          <p:val>
                                            <p:strVal val="#ppt_h"/>
                                          </p:val>
                                        </p:tav>
                                      </p:tavLst>
                                    </p:anim>
                                    <p:animEffect transition="in" filter="fade">
                                      <p:cBhvr>
                                        <p:cTn id="24" dur="500"/>
                                        <p:tgtEl>
                                          <p:spTgt spid="85"/>
                                        </p:tgtEl>
                                      </p:cBhvr>
                                    </p:animEffect>
                                  </p:childTnLst>
                                </p:cTn>
                              </p:par>
                            </p:childTnLst>
                          </p:cTn>
                        </p:par>
                        <p:par>
                          <p:cTn id="25" fill="hold">
                            <p:stCondLst>
                              <p:cond delay="500"/>
                            </p:stCondLst>
                            <p:childTnLst>
                              <p:par>
                                <p:cTn id="26" presetID="1" presetClass="entr" presetSubtype="0" fill="hold" grpId="0" nodeType="afterEffect">
                                  <p:stCondLst>
                                    <p:cond delay="0"/>
                                  </p:stCondLst>
                                  <p:iterate type="lt">
                                    <p:tmAbs val="100"/>
                                  </p:iterate>
                                  <p:childTnLst>
                                    <p:set>
                                      <p:cBhvr>
                                        <p:cTn id="27" dur="1" fill="hold">
                                          <p:stCondLst>
                                            <p:cond delay="0"/>
                                          </p:stCondLst>
                                        </p:cTn>
                                        <p:tgtEl>
                                          <p:spTgt spid="84"/>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87"/>
                                        </p:tgtEl>
                                        <p:attrNameLst>
                                          <p:attrName>style.visibility</p:attrName>
                                        </p:attrNameLst>
                                      </p:cBhvr>
                                      <p:to>
                                        <p:strVal val="visible"/>
                                      </p:to>
                                    </p:set>
                                    <p:anim calcmode="lin" valueType="num">
                                      <p:cBhvr>
                                        <p:cTn id="32" dur="500" fill="hold"/>
                                        <p:tgtEl>
                                          <p:spTgt spid="87"/>
                                        </p:tgtEl>
                                        <p:attrNameLst>
                                          <p:attrName>ppt_w</p:attrName>
                                        </p:attrNameLst>
                                      </p:cBhvr>
                                      <p:tavLst>
                                        <p:tav tm="0">
                                          <p:val>
                                            <p:fltVal val="0"/>
                                          </p:val>
                                        </p:tav>
                                        <p:tav tm="100000">
                                          <p:val>
                                            <p:strVal val="#ppt_w"/>
                                          </p:val>
                                        </p:tav>
                                      </p:tavLst>
                                    </p:anim>
                                    <p:anim calcmode="lin" valueType="num">
                                      <p:cBhvr>
                                        <p:cTn id="33" dur="500" fill="hold"/>
                                        <p:tgtEl>
                                          <p:spTgt spid="87"/>
                                        </p:tgtEl>
                                        <p:attrNameLst>
                                          <p:attrName>ppt_h</p:attrName>
                                        </p:attrNameLst>
                                      </p:cBhvr>
                                      <p:tavLst>
                                        <p:tav tm="0">
                                          <p:val>
                                            <p:fltVal val="0"/>
                                          </p:val>
                                        </p:tav>
                                        <p:tav tm="100000">
                                          <p:val>
                                            <p:strVal val="#ppt_h"/>
                                          </p:val>
                                        </p:tav>
                                      </p:tavLst>
                                    </p:anim>
                                    <p:animEffect transition="in" filter="fade">
                                      <p:cBhvr>
                                        <p:cTn id="34" dur="500"/>
                                        <p:tgtEl>
                                          <p:spTgt spid="87"/>
                                        </p:tgtEl>
                                      </p:cBhvr>
                                    </p:animEffect>
                                  </p:childTnLst>
                                </p:cTn>
                              </p:par>
                            </p:childTnLst>
                          </p:cTn>
                        </p:par>
                        <p:par>
                          <p:cTn id="35" fill="hold">
                            <p:stCondLst>
                              <p:cond delay="500"/>
                            </p:stCondLst>
                            <p:childTnLst>
                              <p:par>
                                <p:cTn id="36" presetID="1" presetClass="entr" presetSubtype="0" fill="hold" grpId="0" nodeType="afterEffect">
                                  <p:stCondLst>
                                    <p:cond delay="0"/>
                                  </p:stCondLst>
                                  <p:iterate type="lt">
                                    <p:tmAbs val="100"/>
                                  </p:iterate>
                                  <p:childTnLst>
                                    <p:set>
                                      <p:cBhvr>
                                        <p:cTn id="37" dur="1" fill="hold">
                                          <p:stCondLst>
                                            <p:cond delay="0"/>
                                          </p:stCondLst>
                                        </p:cTn>
                                        <p:tgtEl>
                                          <p:spTgt spid="86"/>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89"/>
                                        </p:tgtEl>
                                        <p:attrNameLst>
                                          <p:attrName>style.visibility</p:attrName>
                                        </p:attrNameLst>
                                      </p:cBhvr>
                                      <p:to>
                                        <p:strVal val="visible"/>
                                      </p:to>
                                    </p:set>
                                    <p:anim calcmode="lin" valueType="num">
                                      <p:cBhvr>
                                        <p:cTn id="42" dur="500" fill="hold"/>
                                        <p:tgtEl>
                                          <p:spTgt spid="89"/>
                                        </p:tgtEl>
                                        <p:attrNameLst>
                                          <p:attrName>ppt_w</p:attrName>
                                        </p:attrNameLst>
                                      </p:cBhvr>
                                      <p:tavLst>
                                        <p:tav tm="0">
                                          <p:val>
                                            <p:fltVal val="0"/>
                                          </p:val>
                                        </p:tav>
                                        <p:tav tm="100000">
                                          <p:val>
                                            <p:strVal val="#ppt_w"/>
                                          </p:val>
                                        </p:tav>
                                      </p:tavLst>
                                    </p:anim>
                                    <p:anim calcmode="lin" valueType="num">
                                      <p:cBhvr>
                                        <p:cTn id="43" dur="500" fill="hold"/>
                                        <p:tgtEl>
                                          <p:spTgt spid="89"/>
                                        </p:tgtEl>
                                        <p:attrNameLst>
                                          <p:attrName>ppt_h</p:attrName>
                                        </p:attrNameLst>
                                      </p:cBhvr>
                                      <p:tavLst>
                                        <p:tav tm="0">
                                          <p:val>
                                            <p:fltVal val="0"/>
                                          </p:val>
                                        </p:tav>
                                        <p:tav tm="100000">
                                          <p:val>
                                            <p:strVal val="#ppt_h"/>
                                          </p:val>
                                        </p:tav>
                                      </p:tavLst>
                                    </p:anim>
                                    <p:animEffect transition="in" filter="fade">
                                      <p:cBhvr>
                                        <p:cTn id="44" dur="500"/>
                                        <p:tgtEl>
                                          <p:spTgt spid="89"/>
                                        </p:tgtEl>
                                      </p:cBhvr>
                                    </p:animEffect>
                                  </p:childTnLst>
                                </p:cTn>
                              </p:par>
                            </p:childTnLst>
                          </p:cTn>
                        </p:par>
                        <p:par>
                          <p:cTn id="45" fill="hold">
                            <p:stCondLst>
                              <p:cond delay="500"/>
                            </p:stCondLst>
                            <p:childTnLst>
                              <p:par>
                                <p:cTn id="46" presetID="1" presetClass="entr" presetSubtype="0" fill="hold" grpId="0" nodeType="afterEffect">
                                  <p:stCondLst>
                                    <p:cond delay="0"/>
                                  </p:stCondLst>
                                  <p:iterate type="lt">
                                    <p:tmAbs val="100"/>
                                  </p:iterate>
                                  <p:childTnLst>
                                    <p:set>
                                      <p:cBhvr>
                                        <p:cTn id="47" dur="1" fill="hold">
                                          <p:stCondLst>
                                            <p:cond delay="0"/>
                                          </p:stCondLst>
                                        </p:cTn>
                                        <p:tgtEl>
                                          <p:spTgt spid="88"/>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53" presetClass="entr" presetSubtype="16" fill="hold" grpId="0" nodeType="clickEffect">
                                  <p:stCondLst>
                                    <p:cond delay="0"/>
                                  </p:stCondLst>
                                  <p:childTnLst>
                                    <p:set>
                                      <p:cBhvr>
                                        <p:cTn id="51" dur="1" fill="hold">
                                          <p:stCondLst>
                                            <p:cond delay="0"/>
                                          </p:stCondLst>
                                        </p:cTn>
                                        <p:tgtEl>
                                          <p:spTgt spid="91"/>
                                        </p:tgtEl>
                                        <p:attrNameLst>
                                          <p:attrName>style.visibility</p:attrName>
                                        </p:attrNameLst>
                                      </p:cBhvr>
                                      <p:to>
                                        <p:strVal val="visible"/>
                                      </p:to>
                                    </p:set>
                                    <p:anim calcmode="lin" valueType="num">
                                      <p:cBhvr>
                                        <p:cTn id="52" dur="500" fill="hold"/>
                                        <p:tgtEl>
                                          <p:spTgt spid="91"/>
                                        </p:tgtEl>
                                        <p:attrNameLst>
                                          <p:attrName>ppt_w</p:attrName>
                                        </p:attrNameLst>
                                      </p:cBhvr>
                                      <p:tavLst>
                                        <p:tav tm="0">
                                          <p:val>
                                            <p:fltVal val="0"/>
                                          </p:val>
                                        </p:tav>
                                        <p:tav tm="100000">
                                          <p:val>
                                            <p:strVal val="#ppt_w"/>
                                          </p:val>
                                        </p:tav>
                                      </p:tavLst>
                                    </p:anim>
                                    <p:anim calcmode="lin" valueType="num">
                                      <p:cBhvr>
                                        <p:cTn id="53" dur="500" fill="hold"/>
                                        <p:tgtEl>
                                          <p:spTgt spid="91"/>
                                        </p:tgtEl>
                                        <p:attrNameLst>
                                          <p:attrName>ppt_h</p:attrName>
                                        </p:attrNameLst>
                                      </p:cBhvr>
                                      <p:tavLst>
                                        <p:tav tm="0">
                                          <p:val>
                                            <p:fltVal val="0"/>
                                          </p:val>
                                        </p:tav>
                                        <p:tav tm="100000">
                                          <p:val>
                                            <p:strVal val="#ppt_h"/>
                                          </p:val>
                                        </p:tav>
                                      </p:tavLst>
                                    </p:anim>
                                    <p:animEffect transition="in" filter="fade">
                                      <p:cBhvr>
                                        <p:cTn id="54" dur="500"/>
                                        <p:tgtEl>
                                          <p:spTgt spid="91"/>
                                        </p:tgtEl>
                                      </p:cBhvr>
                                    </p:animEffect>
                                  </p:childTnLst>
                                </p:cTn>
                              </p:par>
                            </p:childTnLst>
                          </p:cTn>
                        </p:par>
                        <p:par>
                          <p:cTn id="55" fill="hold">
                            <p:stCondLst>
                              <p:cond delay="500"/>
                            </p:stCondLst>
                            <p:childTnLst>
                              <p:par>
                                <p:cTn id="56" presetID="1" presetClass="entr" presetSubtype="0" fill="hold" grpId="0" nodeType="afterEffect">
                                  <p:stCondLst>
                                    <p:cond delay="0"/>
                                  </p:stCondLst>
                                  <p:iterate type="lt">
                                    <p:tmAbs val="100"/>
                                  </p:iterate>
                                  <p:childTnLst>
                                    <p:set>
                                      <p:cBhvr>
                                        <p:cTn id="57" dur="1" fill="hold">
                                          <p:stCondLst>
                                            <p:cond delay="0"/>
                                          </p:stCondLst>
                                        </p:cTn>
                                        <p:tgtEl>
                                          <p:spTgt spid="90"/>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22" presetClass="entr" presetSubtype="1" fill="hold" nodeType="clickEffect">
                                  <p:stCondLst>
                                    <p:cond delay="0"/>
                                  </p:stCondLst>
                                  <p:childTnLst>
                                    <p:set>
                                      <p:cBhvr>
                                        <p:cTn id="61" dur="1" fill="hold">
                                          <p:stCondLst>
                                            <p:cond delay="0"/>
                                          </p:stCondLst>
                                        </p:cTn>
                                        <p:tgtEl>
                                          <p:spTgt spid="109"/>
                                        </p:tgtEl>
                                        <p:attrNameLst>
                                          <p:attrName>style.visibility</p:attrName>
                                        </p:attrNameLst>
                                      </p:cBhvr>
                                      <p:to>
                                        <p:strVal val="visible"/>
                                      </p:to>
                                    </p:set>
                                    <p:animEffect transition="in" filter="wipe(up)">
                                      <p:cBhvr>
                                        <p:cTn id="62" dur="1000"/>
                                        <p:tgtEl>
                                          <p:spTgt spid="109"/>
                                        </p:tgtEl>
                                      </p:cBhvr>
                                    </p:animEffect>
                                  </p:childTnLst>
                                </p:cTn>
                              </p:par>
                            </p:childTnLst>
                          </p:cTn>
                        </p:par>
                      </p:childTnLst>
                    </p:cTn>
                  </p:par>
                  <p:par>
                    <p:cTn id="63" fill="hold">
                      <p:stCondLst>
                        <p:cond delay="indefinite"/>
                      </p:stCondLst>
                      <p:childTnLst>
                        <p:par>
                          <p:cTn id="64" fill="hold">
                            <p:stCondLst>
                              <p:cond delay="0"/>
                            </p:stCondLst>
                            <p:childTnLst>
                              <p:par>
                                <p:cTn id="65" presetID="53" presetClass="entr" presetSubtype="16" fill="hold" grpId="0" nodeType="clickEffect">
                                  <p:stCondLst>
                                    <p:cond delay="0"/>
                                  </p:stCondLst>
                                  <p:childTnLst>
                                    <p:set>
                                      <p:cBhvr>
                                        <p:cTn id="66" dur="1" fill="hold">
                                          <p:stCondLst>
                                            <p:cond delay="0"/>
                                          </p:stCondLst>
                                        </p:cTn>
                                        <p:tgtEl>
                                          <p:spTgt spid="96"/>
                                        </p:tgtEl>
                                        <p:attrNameLst>
                                          <p:attrName>style.visibility</p:attrName>
                                        </p:attrNameLst>
                                      </p:cBhvr>
                                      <p:to>
                                        <p:strVal val="visible"/>
                                      </p:to>
                                    </p:set>
                                    <p:anim calcmode="lin" valueType="num">
                                      <p:cBhvr>
                                        <p:cTn id="67" dur="500" fill="hold"/>
                                        <p:tgtEl>
                                          <p:spTgt spid="96"/>
                                        </p:tgtEl>
                                        <p:attrNameLst>
                                          <p:attrName>ppt_w</p:attrName>
                                        </p:attrNameLst>
                                      </p:cBhvr>
                                      <p:tavLst>
                                        <p:tav tm="0">
                                          <p:val>
                                            <p:fltVal val="0"/>
                                          </p:val>
                                        </p:tav>
                                        <p:tav tm="100000">
                                          <p:val>
                                            <p:strVal val="#ppt_w"/>
                                          </p:val>
                                        </p:tav>
                                      </p:tavLst>
                                    </p:anim>
                                    <p:anim calcmode="lin" valueType="num">
                                      <p:cBhvr>
                                        <p:cTn id="68" dur="500" fill="hold"/>
                                        <p:tgtEl>
                                          <p:spTgt spid="96"/>
                                        </p:tgtEl>
                                        <p:attrNameLst>
                                          <p:attrName>ppt_h</p:attrName>
                                        </p:attrNameLst>
                                      </p:cBhvr>
                                      <p:tavLst>
                                        <p:tav tm="0">
                                          <p:val>
                                            <p:fltVal val="0"/>
                                          </p:val>
                                        </p:tav>
                                        <p:tav tm="100000">
                                          <p:val>
                                            <p:strVal val="#ppt_h"/>
                                          </p:val>
                                        </p:tav>
                                      </p:tavLst>
                                    </p:anim>
                                    <p:animEffect transition="in" filter="fade">
                                      <p:cBhvr>
                                        <p:cTn id="69" dur="500"/>
                                        <p:tgtEl>
                                          <p:spTgt spid="96"/>
                                        </p:tgtEl>
                                      </p:cBhvr>
                                    </p:animEffect>
                                  </p:childTnLst>
                                </p:cTn>
                              </p:par>
                            </p:childTnLst>
                          </p:cTn>
                        </p:par>
                        <p:par>
                          <p:cTn id="70" fill="hold">
                            <p:stCondLst>
                              <p:cond delay="500"/>
                            </p:stCondLst>
                            <p:childTnLst>
                              <p:par>
                                <p:cTn id="71" presetID="1" presetClass="entr" presetSubtype="0" fill="hold" grpId="0" nodeType="afterEffect">
                                  <p:stCondLst>
                                    <p:cond delay="0"/>
                                  </p:stCondLst>
                                  <p:iterate type="lt">
                                    <p:tmAbs val="100"/>
                                  </p:iterate>
                                  <p:childTnLst>
                                    <p:set>
                                      <p:cBhvr>
                                        <p:cTn id="72" dur="1" fill="hold">
                                          <p:stCondLst>
                                            <p:cond delay="0"/>
                                          </p:stCondLst>
                                        </p:cTn>
                                        <p:tgtEl>
                                          <p:spTgt spid="95"/>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53" presetClass="entr" presetSubtype="16" fill="hold" grpId="0" nodeType="clickEffect">
                                  <p:stCondLst>
                                    <p:cond delay="0"/>
                                  </p:stCondLst>
                                  <p:childTnLst>
                                    <p:set>
                                      <p:cBhvr>
                                        <p:cTn id="76" dur="1" fill="hold">
                                          <p:stCondLst>
                                            <p:cond delay="0"/>
                                          </p:stCondLst>
                                        </p:cTn>
                                        <p:tgtEl>
                                          <p:spTgt spid="99"/>
                                        </p:tgtEl>
                                        <p:attrNameLst>
                                          <p:attrName>style.visibility</p:attrName>
                                        </p:attrNameLst>
                                      </p:cBhvr>
                                      <p:to>
                                        <p:strVal val="visible"/>
                                      </p:to>
                                    </p:set>
                                    <p:anim calcmode="lin" valueType="num">
                                      <p:cBhvr>
                                        <p:cTn id="77" dur="500" fill="hold"/>
                                        <p:tgtEl>
                                          <p:spTgt spid="99"/>
                                        </p:tgtEl>
                                        <p:attrNameLst>
                                          <p:attrName>ppt_w</p:attrName>
                                        </p:attrNameLst>
                                      </p:cBhvr>
                                      <p:tavLst>
                                        <p:tav tm="0">
                                          <p:val>
                                            <p:fltVal val="0"/>
                                          </p:val>
                                        </p:tav>
                                        <p:tav tm="100000">
                                          <p:val>
                                            <p:strVal val="#ppt_w"/>
                                          </p:val>
                                        </p:tav>
                                      </p:tavLst>
                                    </p:anim>
                                    <p:anim calcmode="lin" valueType="num">
                                      <p:cBhvr>
                                        <p:cTn id="78" dur="500" fill="hold"/>
                                        <p:tgtEl>
                                          <p:spTgt spid="99"/>
                                        </p:tgtEl>
                                        <p:attrNameLst>
                                          <p:attrName>ppt_h</p:attrName>
                                        </p:attrNameLst>
                                      </p:cBhvr>
                                      <p:tavLst>
                                        <p:tav tm="0">
                                          <p:val>
                                            <p:fltVal val="0"/>
                                          </p:val>
                                        </p:tav>
                                        <p:tav tm="100000">
                                          <p:val>
                                            <p:strVal val="#ppt_h"/>
                                          </p:val>
                                        </p:tav>
                                      </p:tavLst>
                                    </p:anim>
                                    <p:animEffect transition="in" filter="fade">
                                      <p:cBhvr>
                                        <p:cTn id="79" dur="500"/>
                                        <p:tgtEl>
                                          <p:spTgt spid="99"/>
                                        </p:tgtEl>
                                      </p:cBhvr>
                                    </p:animEffect>
                                  </p:childTnLst>
                                </p:cTn>
                              </p:par>
                            </p:childTnLst>
                          </p:cTn>
                        </p:par>
                        <p:par>
                          <p:cTn id="80" fill="hold">
                            <p:stCondLst>
                              <p:cond delay="500"/>
                            </p:stCondLst>
                            <p:childTnLst>
                              <p:par>
                                <p:cTn id="81" presetID="1" presetClass="entr" presetSubtype="0" fill="hold" grpId="0" nodeType="afterEffect">
                                  <p:stCondLst>
                                    <p:cond delay="0"/>
                                  </p:stCondLst>
                                  <p:iterate type="lt">
                                    <p:tmAbs val="100"/>
                                  </p:iterate>
                                  <p:childTnLst>
                                    <p:set>
                                      <p:cBhvr>
                                        <p:cTn id="82" dur="1" fill="hold">
                                          <p:stCondLst>
                                            <p:cond delay="0"/>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83" grpId="0" animBg="1"/>
      <p:bldP spid="84" grpId="0"/>
      <p:bldP spid="85" grpId="0" animBg="1"/>
      <p:bldP spid="86" grpId="0"/>
      <p:bldP spid="87" grpId="0" animBg="1"/>
      <p:bldP spid="88" grpId="0"/>
      <p:bldP spid="89" grpId="0" animBg="1"/>
      <p:bldP spid="90" grpId="0"/>
      <p:bldP spid="91" grpId="0" animBg="1"/>
      <p:bldP spid="95" grpId="0"/>
      <p:bldP spid="96" grpId="0" animBg="1"/>
      <p:bldP spid="98" grpId="0"/>
      <p:bldP spid="9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a:extLst>
              <a:ext uri="{FF2B5EF4-FFF2-40B4-BE49-F238E27FC236}">
                <a16:creationId xmlns:a16="http://schemas.microsoft.com/office/drawing/2014/main" id="{494CA23B-2631-445D-8284-BD173ED00A7F}"/>
              </a:ext>
            </a:extLst>
          </p:cNvPr>
          <p:cNvGrpSpPr/>
          <p:nvPr/>
        </p:nvGrpSpPr>
        <p:grpSpPr>
          <a:xfrm>
            <a:off x="7525709" y="3495490"/>
            <a:ext cx="4033945" cy="2108151"/>
            <a:chOff x="7525709" y="3495490"/>
            <a:chExt cx="4033945" cy="2108151"/>
          </a:xfrm>
        </p:grpSpPr>
        <p:cxnSp>
          <p:nvCxnSpPr>
            <p:cNvPr id="27" name="直接连接符 26">
              <a:extLst>
                <a:ext uri="{FF2B5EF4-FFF2-40B4-BE49-F238E27FC236}">
                  <a16:creationId xmlns:a16="http://schemas.microsoft.com/office/drawing/2014/main" id="{65A735EE-A19D-43AC-9004-727AE409D4A5}"/>
                </a:ext>
              </a:extLst>
            </p:cNvPr>
            <p:cNvCxnSpPr>
              <a:cxnSpLocks/>
            </p:cNvCxnSpPr>
            <p:nvPr/>
          </p:nvCxnSpPr>
          <p:spPr>
            <a:xfrm flipV="1">
              <a:off x="10978465" y="3495490"/>
              <a:ext cx="581189" cy="72530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7D6FE2F8-52B9-404A-9851-E455E45210D3}"/>
                </a:ext>
              </a:extLst>
            </p:cNvPr>
            <p:cNvCxnSpPr/>
            <p:nvPr/>
          </p:nvCxnSpPr>
          <p:spPr>
            <a:xfrm flipH="1" flipV="1">
              <a:off x="7525709" y="3495490"/>
              <a:ext cx="418808" cy="76074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 name="矩形 3">
              <a:extLst>
                <a:ext uri="{FF2B5EF4-FFF2-40B4-BE49-F238E27FC236}">
                  <a16:creationId xmlns:a16="http://schemas.microsoft.com/office/drawing/2014/main" id="{F38C5E03-24FE-4791-909C-D271274618D2}"/>
                </a:ext>
              </a:extLst>
            </p:cNvPr>
            <p:cNvSpPr/>
            <p:nvPr/>
          </p:nvSpPr>
          <p:spPr>
            <a:xfrm>
              <a:off x="7944517" y="4220793"/>
              <a:ext cx="3033947" cy="1382848"/>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b="1" dirty="0">
                  <a:latin typeface="+mn-ea"/>
                </a:rPr>
                <a:t>很难产生和调制</a:t>
              </a:r>
              <a:endParaRPr lang="en-US" altLang="zh-CN" b="1" dirty="0">
                <a:latin typeface="+mn-ea"/>
              </a:endParaRPr>
            </a:p>
            <a:p>
              <a:pPr algn="ctr">
                <a:lnSpc>
                  <a:spcPct val="150000"/>
                </a:lnSpc>
              </a:pPr>
              <a:r>
                <a:rPr lang="zh-CN" altLang="en-US" b="1" dirty="0">
                  <a:latin typeface="+mn-ea"/>
                </a:rPr>
                <a:t>绕过障碍物能力很弱</a:t>
              </a:r>
              <a:endParaRPr lang="en-US" altLang="zh-CN" b="1" dirty="0">
                <a:latin typeface="+mn-ea"/>
              </a:endParaRPr>
            </a:p>
            <a:p>
              <a:pPr algn="ctr">
                <a:lnSpc>
                  <a:spcPct val="150000"/>
                </a:lnSpc>
              </a:pPr>
              <a:r>
                <a:rPr lang="zh-CN" altLang="en-US" b="1" dirty="0">
                  <a:latin typeface="+mn-ea"/>
                </a:rPr>
                <a:t>对生物有害</a:t>
              </a:r>
            </a:p>
          </p:txBody>
        </p:sp>
      </p:grpSp>
      <p:grpSp>
        <p:nvGrpSpPr>
          <p:cNvPr id="52" name="组合 51">
            <a:extLst>
              <a:ext uri="{FF2B5EF4-FFF2-40B4-BE49-F238E27FC236}">
                <a16:creationId xmlns:a16="http://schemas.microsoft.com/office/drawing/2014/main" id="{E0D4230B-BB1F-4D72-9E87-6542A800FC83}"/>
              </a:ext>
            </a:extLst>
          </p:cNvPr>
          <p:cNvGrpSpPr/>
          <p:nvPr/>
        </p:nvGrpSpPr>
        <p:grpSpPr>
          <a:xfrm>
            <a:off x="503711" y="3483370"/>
            <a:ext cx="2605664" cy="1638590"/>
            <a:chOff x="503711" y="3483370"/>
            <a:chExt cx="2605664" cy="1638590"/>
          </a:xfrm>
        </p:grpSpPr>
        <p:sp>
          <p:nvSpPr>
            <p:cNvPr id="32" name="矩形 31">
              <a:extLst>
                <a:ext uri="{FF2B5EF4-FFF2-40B4-BE49-F238E27FC236}">
                  <a16:creationId xmlns:a16="http://schemas.microsoft.com/office/drawing/2014/main" id="{FCFA523E-F45F-4D67-B324-084E123226D4}"/>
                </a:ext>
              </a:extLst>
            </p:cNvPr>
            <p:cNvSpPr/>
            <p:nvPr/>
          </p:nvSpPr>
          <p:spPr>
            <a:xfrm>
              <a:off x="503712" y="4409085"/>
              <a:ext cx="1785283" cy="712875"/>
            </a:xfrm>
            <a:prstGeom prst="rect">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b="1" dirty="0">
                  <a:solidFill>
                    <a:schemeClr val="bg1"/>
                  </a:solidFill>
                  <a:latin typeface="+mn-ea"/>
                </a:rPr>
                <a:t>一般不用于通信</a:t>
              </a:r>
            </a:p>
          </p:txBody>
        </p:sp>
        <p:cxnSp>
          <p:nvCxnSpPr>
            <p:cNvPr id="33" name="直接连接符 32">
              <a:extLst>
                <a:ext uri="{FF2B5EF4-FFF2-40B4-BE49-F238E27FC236}">
                  <a16:creationId xmlns:a16="http://schemas.microsoft.com/office/drawing/2014/main" id="{B13606A3-C497-43AF-AD56-9CD9D80980EA}"/>
                </a:ext>
              </a:extLst>
            </p:cNvPr>
            <p:cNvCxnSpPr>
              <a:cxnSpLocks/>
            </p:cNvCxnSpPr>
            <p:nvPr/>
          </p:nvCxnSpPr>
          <p:spPr>
            <a:xfrm flipH="1">
              <a:off x="503711" y="3483370"/>
              <a:ext cx="936129" cy="92571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EFA81192-DD3F-48FD-9E8E-BB5D652E59D5}"/>
                </a:ext>
              </a:extLst>
            </p:cNvPr>
            <p:cNvCxnSpPr>
              <a:cxnSpLocks/>
            </p:cNvCxnSpPr>
            <p:nvPr/>
          </p:nvCxnSpPr>
          <p:spPr>
            <a:xfrm flipH="1">
              <a:off x="2288996" y="3483370"/>
              <a:ext cx="820379" cy="92571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 name="组合 49">
            <a:extLst>
              <a:ext uri="{FF2B5EF4-FFF2-40B4-BE49-F238E27FC236}">
                <a16:creationId xmlns:a16="http://schemas.microsoft.com/office/drawing/2014/main" id="{1349304B-309D-4DF4-A6A4-C5448402F0F3}"/>
              </a:ext>
            </a:extLst>
          </p:cNvPr>
          <p:cNvGrpSpPr/>
          <p:nvPr/>
        </p:nvGrpSpPr>
        <p:grpSpPr>
          <a:xfrm>
            <a:off x="3103839" y="3483370"/>
            <a:ext cx="4421870" cy="1625697"/>
            <a:chOff x="3103839" y="3483370"/>
            <a:chExt cx="4421870" cy="1625697"/>
          </a:xfrm>
        </p:grpSpPr>
        <p:cxnSp>
          <p:nvCxnSpPr>
            <p:cNvPr id="46" name="直接连接符 45">
              <a:extLst>
                <a:ext uri="{FF2B5EF4-FFF2-40B4-BE49-F238E27FC236}">
                  <a16:creationId xmlns:a16="http://schemas.microsoft.com/office/drawing/2014/main" id="{C5C2B0E8-F6BD-4404-995A-964487E18A6E}"/>
                </a:ext>
              </a:extLst>
            </p:cNvPr>
            <p:cNvCxnSpPr>
              <a:cxnSpLocks/>
            </p:cNvCxnSpPr>
            <p:nvPr/>
          </p:nvCxnSpPr>
          <p:spPr>
            <a:xfrm>
              <a:off x="3103839" y="3483370"/>
              <a:ext cx="148146" cy="912822"/>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A297038-2FE2-42EA-8A96-C634A612F1FA}"/>
                </a:ext>
              </a:extLst>
            </p:cNvPr>
            <p:cNvCxnSpPr>
              <a:cxnSpLocks/>
            </p:cNvCxnSpPr>
            <p:nvPr/>
          </p:nvCxnSpPr>
          <p:spPr>
            <a:xfrm flipH="1">
              <a:off x="7336326" y="3495490"/>
              <a:ext cx="189383" cy="900702"/>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5" name="矩形 44">
              <a:extLst>
                <a:ext uri="{FF2B5EF4-FFF2-40B4-BE49-F238E27FC236}">
                  <a16:creationId xmlns:a16="http://schemas.microsoft.com/office/drawing/2014/main" id="{5BC90674-30FD-41D9-81BD-091426B11221}"/>
                </a:ext>
              </a:extLst>
            </p:cNvPr>
            <p:cNvSpPr/>
            <p:nvPr/>
          </p:nvSpPr>
          <p:spPr>
            <a:xfrm>
              <a:off x="3251986" y="4396192"/>
              <a:ext cx="4084340" cy="712875"/>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b="1" dirty="0">
                  <a:solidFill>
                    <a:schemeClr val="bg1"/>
                  </a:solidFill>
                  <a:latin typeface="+mn-ea"/>
                </a:rPr>
                <a:t>调制波的振幅、频率或相位来传输信息</a:t>
              </a:r>
            </a:p>
          </p:txBody>
        </p:sp>
      </p:grpSp>
      <p:grpSp>
        <p:nvGrpSpPr>
          <p:cNvPr id="2" name="组合 1">
            <a:extLst>
              <a:ext uri="{FF2B5EF4-FFF2-40B4-BE49-F238E27FC236}">
                <a16:creationId xmlns:a16="http://schemas.microsoft.com/office/drawing/2014/main" id="{2EC1BA00-FA83-45CD-B673-6A1B4312D9F6}"/>
              </a:ext>
            </a:extLst>
          </p:cNvPr>
          <p:cNvGrpSpPr/>
          <p:nvPr/>
        </p:nvGrpSpPr>
        <p:grpSpPr>
          <a:xfrm>
            <a:off x="304799" y="749300"/>
            <a:ext cx="9271731" cy="924160"/>
            <a:chOff x="304799" y="749300"/>
            <a:chExt cx="9271731" cy="92416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grpSp>
      <p:grpSp>
        <p:nvGrpSpPr>
          <p:cNvPr id="3" name="组合 2">
            <a:extLst>
              <a:ext uri="{FF2B5EF4-FFF2-40B4-BE49-F238E27FC236}">
                <a16:creationId xmlns:a16="http://schemas.microsoft.com/office/drawing/2014/main" id="{699D4ED9-80ED-480E-BFFD-55874BD0582C}"/>
              </a:ext>
            </a:extLst>
          </p:cNvPr>
          <p:cNvGrpSpPr/>
          <p:nvPr/>
        </p:nvGrpSpPr>
        <p:grpSpPr>
          <a:xfrm>
            <a:off x="574072" y="1880471"/>
            <a:ext cx="11057012" cy="2045126"/>
            <a:chOff x="565942" y="2485686"/>
            <a:chExt cx="11057012" cy="2045126"/>
          </a:xfrm>
        </p:grpSpPr>
        <p:pic>
          <p:nvPicPr>
            <p:cNvPr id="12" name="图片 11">
              <a:extLst>
                <a:ext uri="{FF2B5EF4-FFF2-40B4-BE49-F238E27FC236}">
                  <a16:creationId xmlns:a16="http://schemas.microsoft.com/office/drawing/2014/main" id="{24AEBF21-9715-4B95-9E98-FBFF9F4E008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380786" y="2968577"/>
              <a:ext cx="10242168" cy="1562235"/>
            </a:xfrm>
            <a:prstGeom prst="rect">
              <a:avLst/>
            </a:prstGeom>
          </p:spPr>
        </p:pic>
        <p:sp>
          <p:nvSpPr>
            <p:cNvPr id="13" name="文本框 12">
              <a:extLst>
                <a:ext uri="{FF2B5EF4-FFF2-40B4-BE49-F238E27FC236}">
                  <a16:creationId xmlns:a16="http://schemas.microsoft.com/office/drawing/2014/main" id="{166A835E-9709-42F2-B901-4255E85A160C}"/>
                </a:ext>
              </a:extLst>
            </p:cNvPr>
            <p:cNvSpPr txBox="1"/>
            <p:nvPr/>
          </p:nvSpPr>
          <p:spPr>
            <a:xfrm>
              <a:off x="3243856" y="3565028"/>
              <a:ext cx="1098958" cy="369332"/>
            </a:xfrm>
            <a:prstGeom prst="rect">
              <a:avLst/>
            </a:prstGeom>
            <a:solidFill>
              <a:srgbClr val="BFBFBF"/>
            </a:solidFill>
          </p:spPr>
          <p:txBody>
            <a:bodyPr wrap="square" rtlCol="0">
              <a:spAutoFit/>
            </a:bodyPr>
            <a:lstStyle/>
            <a:p>
              <a:pPr algn="ctr"/>
              <a:r>
                <a:rPr lang="zh-CN" altLang="en-US" b="1" dirty="0">
                  <a:latin typeface="+mn-ea"/>
                </a:rPr>
                <a:t>无线电</a:t>
              </a:r>
            </a:p>
          </p:txBody>
        </p:sp>
        <p:sp>
          <p:nvSpPr>
            <p:cNvPr id="14" name="文本框 13">
              <a:extLst>
                <a:ext uri="{FF2B5EF4-FFF2-40B4-BE49-F238E27FC236}">
                  <a16:creationId xmlns:a16="http://schemas.microsoft.com/office/drawing/2014/main" id="{5B76C8BC-ED04-4DA1-B4B5-75DCE99D234D}"/>
                </a:ext>
              </a:extLst>
            </p:cNvPr>
            <p:cNvSpPr txBox="1"/>
            <p:nvPr/>
          </p:nvSpPr>
          <p:spPr>
            <a:xfrm>
              <a:off x="4805607" y="3565028"/>
              <a:ext cx="837501" cy="369332"/>
            </a:xfrm>
            <a:prstGeom prst="rect">
              <a:avLst/>
            </a:prstGeom>
            <a:solidFill>
              <a:srgbClr val="BFBFBF"/>
            </a:solidFill>
          </p:spPr>
          <p:txBody>
            <a:bodyPr wrap="square" rtlCol="0">
              <a:spAutoFit/>
            </a:bodyPr>
            <a:lstStyle/>
            <a:p>
              <a:pPr algn="ctr"/>
              <a:r>
                <a:rPr lang="zh-CN" altLang="en-US" b="1" dirty="0">
                  <a:latin typeface="+mn-ea"/>
                </a:rPr>
                <a:t>微波</a:t>
              </a:r>
            </a:p>
          </p:txBody>
        </p:sp>
        <p:sp>
          <p:nvSpPr>
            <p:cNvPr id="15" name="文本框 14">
              <a:extLst>
                <a:ext uri="{FF2B5EF4-FFF2-40B4-BE49-F238E27FC236}">
                  <a16:creationId xmlns:a16="http://schemas.microsoft.com/office/drawing/2014/main" id="{822280A1-D999-4AC0-AF82-8FE05F417E4C}"/>
                </a:ext>
              </a:extLst>
            </p:cNvPr>
            <p:cNvSpPr txBox="1"/>
            <p:nvPr/>
          </p:nvSpPr>
          <p:spPr>
            <a:xfrm>
              <a:off x="5952391" y="3565028"/>
              <a:ext cx="1098958" cy="369332"/>
            </a:xfrm>
            <a:prstGeom prst="rect">
              <a:avLst/>
            </a:prstGeom>
            <a:solidFill>
              <a:srgbClr val="BFBFBF"/>
            </a:solidFill>
          </p:spPr>
          <p:txBody>
            <a:bodyPr wrap="square" rtlCol="0">
              <a:spAutoFit/>
            </a:bodyPr>
            <a:lstStyle/>
            <a:p>
              <a:pPr algn="ctr"/>
              <a:r>
                <a:rPr lang="zh-CN" altLang="en-US" b="1" dirty="0">
                  <a:latin typeface="+mn-ea"/>
                </a:rPr>
                <a:t>红外线</a:t>
              </a:r>
            </a:p>
          </p:txBody>
        </p:sp>
        <p:sp>
          <p:nvSpPr>
            <p:cNvPr id="16" name="文本框 15">
              <a:extLst>
                <a:ext uri="{FF2B5EF4-FFF2-40B4-BE49-F238E27FC236}">
                  <a16:creationId xmlns:a16="http://schemas.microsoft.com/office/drawing/2014/main" id="{2ECD2CA6-23EF-4A02-B8DE-B123197B5AD7}"/>
                </a:ext>
              </a:extLst>
            </p:cNvPr>
            <p:cNvSpPr txBox="1"/>
            <p:nvPr/>
          </p:nvSpPr>
          <p:spPr>
            <a:xfrm>
              <a:off x="7343854" y="3565028"/>
              <a:ext cx="463614" cy="369332"/>
            </a:xfrm>
            <a:prstGeom prst="rect">
              <a:avLst/>
            </a:prstGeom>
            <a:solidFill>
              <a:srgbClr val="BFBFBF"/>
            </a:solidFill>
          </p:spPr>
          <p:txBody>
            <a:bodyPr wrap="square" rtlCol="0">
              <a:spAutoFit/>
            </a:bodyPr>
            <a:lstStyle/>
            <a:p>
              <a:pPr algn="ctr"/>
              <a:endParaRPr lang="zh-CN" altLang="en-US" dirty="0">
                <a:latin typeface="宋体" panose="02010600030101010101" pitchFamily="2" charset="-122"/>
                <a:ea typeface="宋体" panose="02010600030101010101" pitchFamily="2" charset="-122"/>
              </a:endParaRPr>
            </a:p>
          </p:txBody>
        </p:sp>
        <p:sp>
          <p:nvSpPr>
            <p:cNvPr id="17" name="文本框 16">
              <a:extLst>
                <a:ext uri="{FF2B5EF4-FFF2-40B4-BE49-F238E27FC236}">
                  <a16:creationId xmlns:a16="http://schemas.microsoft.com/office/drawing/2014/main" id="{52B65112-D9EC-44C2-BCCE-D392800B4193}"/>
                </a:ext>
              </a:extLst>
            </p:cNvPr>
            <p:cNvSpPr txBox="1"/>
            <p:nvPr/>
          </p:nvSpPr>
          <p:spPr>
            <a:xfrm>
              <a:off x="7214935" y="3565028"/>
              <a:ext cx="721452" cy="369332"/>
            </a:xfrm>
            <a:prstGeom prst="rect">
              <a:avLst/>
            </a:prstGeom>
            <a:noFill/>
          </p:spPr>
          <p:txBody>
            <a:bodyPr wrap="square" rtlCol="0">
              <a:spAutoFit/>
            </a:bodyPr>
            <a:lstStyle/>
            <a:p>
              <a:pPr algn="ctr"/>
              <a:r>
                <a:rPr lang="zh-CN" altLang="en-US" b="1" dirty="0">
                  <a:latin typeface="+mn-ea"/>
                </a:rPr>
                <a:t>紫外</a:t>
              </a:r>
            </a:p>
          </p:txBody>
        </p:sp>
        <p:sp>
          <p:nvSpPr>
            <p:cNvPr id="18" name="文本框 17">
              <a:extLst>
                <a:ext uri="{FF2B5EF4-FFF2-40B4-BE49-F238E27FC236}">
                  <a16:creationId xmlns:a16="http://schemas.microsoft.com/office/drawing/2014/main" id="{C721A33F-B00B-427D-96B0-4933216CB515}"/>
                </a:ext>
              </a:extLst>
            </p:cNvPr>
            <p:cNvSpPr txBox="1"/>
            <p:nvPr/>
          </p:nvSpPr>
          <p:spPr>
            <a:xfrm>
              <a:off x="8504042" y="3565028"/>
              <a:ext cx="1098958" cy="369332"/>
            </a:xfrm>
            <a:prstGeom prst="rect">
              <a:avLst/>
            </a:prstGeom>
            <a:solidFill>
              <a:srgbClr val="BFBFBF"/>
            </a:solidFill>
          </p:spPr>
          <p:txBody>
            <a:bodyPr wrap="square" rtlCol="0">
              <a:spAutoFit/>
            </a:bodyPr>
            <a:lstStyle/>
            <a:p>
              <a:pPr algn="ctr"/>
              <a:r>
                <a:rPr lang="en-US" altLang="zh-CN" b="1" dirty="0">
                  <a:latin typeface="Times New Roman" panose="02020603050405020304" pitchFamily="18" charset="0"/>
                  <a:cs typeface="Times New Roman" panose="02020603050405020304" pitchFamily="18" charset="0"/>
                </a:rPr>
                <a:t>X</a:t>
              </a:r>
              <a:r>
                <a:rPr lang="zh-CN" altLang="en-US" b="1" dirty="0">
                  <a:latin typeface="+mn-ea"/>
                </a:rPr>
                <a:t>射线</a:t>
              </a:r>
            </a:p>
          </p:txBody>
        </p:sp>
        <p:sp>
          <p:nvSpPr>
            <p:cNvPr id="19" name="文本框 18">
              <a:extLst>
                <a:ext uri="{FF2B5EF4-FFF2-40B4-BE49-F238E27FC236}">
                  <a16:creationId xmlns:a16="http://schemas.microsoft.com/office/drawing/2014/main" id="{CD160FBC-19A5-4419-B7DF-53C7E0379513}"/>
                </a:ext>
              </a:extLst>
            </p:cNvPr>
            <p:cNvSpPr txBox="1"/>
            <p:nvPr/>
          </p:nvSpPr>
          <p:spPr>
            <a:xfrm>
              <a:off x="10374787" y="3565028"/>
              <a:ext cx="1098958" cy="369332"/>
            </a:xfrm>
            <a:prstGeom prst="rect">
              <a:avLst/>
            </a:prstGeom>
            <a:solidFill>
              <a:srgbClr val="BFBFBF"/>
            </a:solidFill>
          </p:spPr>
          <p:txBody>
            <a:bodyPr wrap="square" rtlCol="0">
              <a:spAutoFit/>
            </a:bodyPr>
            <a:lstStyle/>
            <a:p>
              <a:pPr algn="ctr"/>
              <a:r>
                <a:rPr lang="el-GR" altLang="zh-CN" b="1" dirty="0">
                  <a:latin typeface="Times New Roman" panose="02020603050405020304" pitchFamily="18" charset="0"/>
                  <a:ea typeface="宋体" panose="02010600030101010101" pitchFamily="2" charset="-122"/>
                  <a:cs typeface="Times New Roman" panose="02020603050405020304" pitchFamily="18" charset="0"/>
                </a:rPr>
                <a:t>γ</a:t>
              </a:r>
              <a:r>
                <a:rPr lang="en-US" altLang="zh-CN" b="1" dirty="0">
                  <a:latin typeface="Times New Roman" panose="02020603050405020304" pitchFamily="18" charset="0"/>
                  <a:ea typeface="宋体" panose="02010600030101010101" pitchFamily="2" charset="-122"/>
                  <a:cs typeface="Times New Roman" panose="02020603050405020304" pitchFamily="18" charset="0"/>
                </a:rPr>
                <a:t> </a:t>
              </a:r>
              <a:r>
                <a:rPr lang="zh-CN" altLang="en-US" b="1" dirty="0">
                  <a:latin typeface="+mn-ea"/>
                </a:rPr>
                <a:t>射线</a:t>
              </a:r>
            </a:p>
          </p:txBody>
        </p:sp>
        <p:sp>
          <p:nvSpPr>
            <p:cNvPr id="20" name="文本框 19">
              <a:extLst>
                <a:ext uri="{FF2B5EF4-FFF2-40B4-BE49-F238E27FC236}">
                  <a16:creationId xmlns:a16="http://schemas.microsoft.com/office/drawing/2014/main" id="{94A43F93-08A0-4C85-9B5D-DDBA8CBFE20B}"/>
                </a:ext>
              </a:extLst>
            </p:cNvPr>
            <p:cNvSpPr txBox="1"/>
            <p:nvPr/>
          </p:nvSpPr>
          <p:spPr>
            <a:xfrm>
              <a:off x="565943" y="2968577"/>
              <a:ext cx="814843" cy="369332"/>
            </a:xfrm>
            <a:prstGeom prst="rect">
              <a:avLst/>
            </a:prstGeom>
            <a:noFill/>
          </p:spPr>
          <p:txBody>
            <a:bodyPr wrap="square" rtlCol="0">
              <a:spAutoFit/>
            </a:bodyPr>
            <a:lstStyle/>
            <a:p>
              <a:r>
                <a:rPr lang="en-US" altLang="zh-CN" b="1" dirty="0">
                  <a:latin typeface="Times New Roman" panose="02020603050405020304" pitchFamily="18" charset="0"/>
                  <a:ea typeface="宋体" panose="02010600030101010101" pitchFamily="2" charset="-122"/>
                  <a:cs typeface="Times New Roman" panose="02020603050405020304" pitchFamily="18" charset="0"/>
                </a:rPr>
                <a:t>f(Hz)</a:t>
              </a:r>
              <a:endParaRPr lang="zh-CN" altLang="en-US" b="1"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21" name="文本框 20">
              <a:extLst>
                <a:ext uri="{FF2B5EF4-FFF2-40B4-BE49-F238E27FC236}">
                  <a16:creationId xmlns:a16="http://schemas.microsoft.com/office/drawing/2014/main" id="{1ED913F7-A7E4-4B4C-A7A8-AAFA7A75FD3B}"/>
                </a:ext>
              </a:extLst>
            </p:cNvPr>
            <p:cNvSpPr txBox="1"/>
            <p:nvPr/>
          </p:nvSpPr>
          <p:spPr>
            <a:xfrm>
              <a:off x="565942" y="4161480"/>
              <a:ext cx="814843" cy="369332"/>
            </a:xfrm>
            <a:prstGeom prst="rect">
              <a:avLst/>
            </a:prstGeom>
            <a:noFill/>
          </p:spPr>
          <p:txBody>
            <a:bodyPr wrap="square" rtlCol="0">
              <a:spAutoFit/>
            </a:bodyPr>
            <a:lstStyle/>
            <a:p>
              <a:r>
                <a:rPr lang="el-GR" altLang="zh-CN" b="1" dirty="0">
                  <a:latin typeface="Times New Roman" panose="02020603050405020304" pitchFamily="18" charset="0"/>
                  <a:ea typeface="宋体" panose="02010600030101010101" pitchFamily="2" charset="-122"/>
                  <a:cs typeface="Times New Roman" panose="02020603050405020304" pitchFamily="18" charset="0"/>
                </a:rPr>
                <a:t>λ</a:t>
              </a:r>
              <a:r>
                <a:rPr lang="en-US" altLang="zh-CN" b="1" dirty="0">
                  <a:latin typeface="Times New Roman" panose="02020603050405020304" pitchFamily="18" charset="0"/>
                  <a:ea typeface="宋体" panose="02010600030101010101" pitchFamily="2" charset="-122"/>
                  <a:cs typeface="Times New Roman" panose="02020603050405020304" pitchFamily="18" charset="0"/>
                </a:rPr>
                <a:t>(m)</a:t>
              </a:r>
              <a:endParaRPr lang="zh-CN" altLang="en-US" b="1"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22" name="文本框 21">
              <a:extLst>
                <a:ext uri="{FF2B5EF4-FFF2-40B4-BE49-F238E27FC236}">
                  <a16:creationId xmlns:a16="http://schemas.microsoft.com/office/drawing/2014/main" id="{F22EC099-59B2-442A-86DE-7847F4CF758A}"/>
                </a:ext>
              </a:extLst>
            </p:cNvPr>
            <p:cNvSpPr txBox="1"/>
            <p:nvPr/>
          </p:nvSpPr>
          <p:spPr>
            <a:xfrm>
              <a:off x="7051349" y="2485686"/>
              <a:ext cx="1106088" cy="369332"/>
            </a:xfrm>
            <a:prstGeom prst="rect">
              <a:avLst/>
            </a:prstGeom>
            <a:noFill/>
          </p:spPr>
          <p:txBody>
            <a:bodyPr wrap="square" rtlCol="0">
              <a:spAutoFit/>
            </a:bodyPr>
            <a:lstStyle/>
            <a:p>
              <a:pPr algn="ctr"/>
              <a:r>
                <a:rPr lang="zh-CN" altLang="en-US" b="1" dirty="0">
                  <a:latin typeface="+mn-ea"/>
                </a:rPr>
                <a:t>可见光</a:t>
              </a:r>
            </a:p>
          </p:txBody>
        </p:sp>
        <p:cxnSp>
          <p:nvCxnSpPr>
            <p:cNvPr id="23" name="直接箭头连接符 22">
              <a:extLst>
                <a:ext uri="{FF2B5EF4-FFF2-40B4-BE49-F238E27FC236}">
                  <a16:creationId xmlns:a16="http://schemas.microsoft.com/office/drawing/2014/main" id="{360E4EA7-51A6-4049-909E-D9A5F6523E1A}"/>
                </a:ext>
              </a:extLst>
            </p:cNvPr>
            <p:cNvCxnSpPr>
              <a:stCxn id="22" idx="2"/>
            </p:cNvCxnSpPr>
            <p:nvPr/>
          </p:nvCxnSpPr>
          <p:spPr>
            <a:xfrm flipH="1">
              <a:off x="7278961" y="2855018"/>
              <a:ext cx="325432" cy="543665"/>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126719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down)">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10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wipe(up)">
                                      <p:cBhvr>
                                        <p:cTn id="18" dur="500"/>
                                        <p:tgtEl>
                                          <p:spTgt spid="51"/>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52"/>
                                        </p:tgtEl>
                                        <p:attrNameLst>
                                          <p:attrName>style.visibility</p:attrName>
                                        </p:attrNameLst>
                                      </p:cBhvr>
                                      <p:to>
                                        <p:strVal val="visible"/>
                                      </p:to>
                                    </p:set>
                                    <p:animEffect transition="in" filter="wipe(up)">
                                      <p:cBhvr>
                                        <p:cTn id="23" dur="500"/>
                                        <p:tgtEl>
                                          <p:spTgt spid="52"/>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nodeType="click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up)">
                                      <p:cBhvr>
                                        <p:cTn id="28"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EC1BA00-FA83-45CD-B673-6A1B4312D9F6}"/>
              </a:ext>
            </a:extLst>
          </p:cNvPr>
          <p:cNvGrpSpPr/>
          <p:nvPr/>
        </p:nvGrpSpPr>
        <p:grpSpPr>
          <a:xfrm>
            <a:off x="304799" y="749300"/>
            <a:ext cx="9271731" cy="924160"/>
            <a:chOff x="304799" y="749300"/>
            <a:chExt cx="9271731" cy="92416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grpSp>
      <p:graphicFrame>
        <p:nvGraphicFramePr>
          <p:cNvPr id="5" name="表格 6">
            <a:extLst>
              <a:ext uri="{FF2B5EF4-FFF2-40B4-BE49-F238E27FC236}">
                <a16:creationId xmlns:a16="http://schemas.microsoft.com/office/drawing/2014/main" id="{E46BBD23-64F9-4384-8FB2-D221274DD1C3}"/>
              </a:ext>
            </a:extLst>
          </p:cNvPr>
          <p:cNvGraphicFramePr>
            <a:graphicFrameLocks noGrp="1"/>
          </p:cNvGraphicFramePr>
          <p:nvPr/>
        </p:nvGraphicFramePr>
        <p:xfrm>
          <a:off x="304800" y="1858638"/>
          <a:ext cx="11582401" cy="4580262"/>
        </p:xfrm>
        <a:graphic>
          <a:graphicData uri="http://schemas.openxmlformats.org/drawingml/2006/table">
            <a:tbl>
              <a:tblPr firstRow="1" bandRow="1">
                <a:tableStyleId>{00A15C55-8517-42AA-B614-E9B94910E393}</a:tableStyleId>
              </a:tblPr>
              <a:tblGrid>
                <a:gridCol w="1064279">
                  <a:extLst>
                    <a:ext uri="{9D8B030D-6E8A-4147-A177-3AD203B41FA5}">
                      <a16:colId xmlns:a16="http://schemas.microsoft.com/office/drawing/2014/main" val="2660220132"/>
                    </a:ext>
                  </a:extLst>
                </a:gridCol>
                <a:gridCol w="1064279">
                  <a:extLst>
                    <a:ext uri="{9D8B030D-6E8A-4147-A177-3AD203B41FA5}">
                      <a16:colId xmlns:a16="http://schemas.microsoft.com/office/drawing/2014/main" val="3592577121"/>
                    </a:ext>
                  </a:extLst>
                </a:gridCol>
                <a:gridCol w="1064279">
                  <a:extLst>
                    <a:ext uri="{9D8B030D-6E8A-4147-A177-3AD203B41FA5}">
                      <a16:colId xmlns:a16="http://schemas.microsoft.com/office/drawing/2014/main" val="1384819001"/>
                    </a:ext>
                  </a:extLst>
                </a:gridCol>
                <a:gridCol w="1848485">
                  <a:extLst>
                    <a:ext uri="{9D8B030D-6E8A-4147-A177-3AD203B41FA5}">
                      <a16:colId xmlns:a16="http://schemas.microsoft.com/office/drawing/2014/main" val="394630403"/>
                    </a:ext>
                  </a:extLst>
                </a:gridCol>
                <a:gridCol w="1848485">
                  <a:extLst>
                    <a:ext uri="{9D8B030D-6E8A-4147-A177-3AD203B41FA5}">
                      <a16:colId xmlns:a16="http://schemas.microsoft.com/office/drawing/2014/main" val="2355757926"/>
                    </a:ext>
                  </a:extLst>
                </a:gridCol>
                <a:gridCol w="1126001">
                  <a:extLst>
                    <a:ext uri="{9D8B030D-6E8A-4147-A177-3AD203B41FA5}">
                      <a16:colId xmlns:a16="http://schemas.microsoft.com/office/drawing/2014/main" val="193416908"/>
                    </a:ext>
                  </a:extLst>
                </a:gridCol>
                <a:gridCol w="1126001">
                  <a:extLst>
                    <a:ext uri="{9D8B030D-6E8A-4147-A177-3AD203B41FA5}">
                      <a16:colId xmlns:a16="http://schemas.microsoft.com/office/drawing/2014/main" val="2511270341"/>
                    </a:ext>
                  </a:extLst>
                </a:gridCol>
                <a:gridCol w="2440592">
                  <a:extLst>
                    <a:ext uri="{9D8B030D-6E8A-4147-A177-3AD203B41FA5}">
                      <a16:colId xmlns:a16="http://schemas.microsoft.com/office/drawing/2014/main" val="4142866480"/>
                    </a:ext>
                  </a:extLst>
                </a:gridCol>
              </a:tblGrid>
              <a:tr h="440754">
                <a:tc gridSpan="8">
                  <a:txBody>
                    <a:bodyPr/>
                    <a:lstStyle/>
                    <a:p>
                      <a:pPr algn="ctr"/>
                      <a:r>
                        <a:rPr lang="zh-CN" altLang="en-US" b="1" dirty="0">
                          <a:solidFill>
                            <a:schemeClr val="bg1"/>
                          </a:solidFill>
                        </a:rPr>
                        <a:t>国际电信联盟</a:t>
                      </a:r>
                      <a:r>
                        <a:rPr lang="en-US" altLang="zh-CN" b="1" dirty="0">
                          <a:solidFill>
                            <a:schemeClr val="bg1"/>
                          </a:solidFill>
                        </a:rPr>
                        <a:t>ITU</a:t>
                      </a:r>
                      <a:r>
                        <a:rPr lang="zh-CN" altLang="en-US" b="1" dirty="0">
                          <a:solidFill>
                            <a:schemeClr val="bg1"/>
                          </a:solidFill>
                        </a:rPr>
                        <a:t>对无线电频谱和波段的划分</a:t>
                      </a:r>
                    </a:p>
                  </a:txBody>
                  <a:tcPr anchor="ctr"/>
                </a:tc>
                <a:tc hMerge="1">
                  <a:txBody>
                    <a:bodyPr/>
                    <a:lstStyle/>
                    <a:p>
                      <a:pPr algn="ctr"/>
                      <a:endParaRPr lang="zh-CN" altLang="en-US" b="1" dirty="0">
                        <a:solidFill>
                          <a:schemeClr val="bg1"/>
                        </a:solidFill>
                      </a:endParaRPr>
                    </a:p>
                  </a:txBody>
                  <a:tcPr anchor="ctr"/>
                </a:tc>
                <a:tc hMerge="1">
                  <a:txBody>
                    <a:bodyPr/>
                    <a:lstStyle/>
                    <a:p>
                      <a:pPr algn="ctr"/>
                      <a:endParaRPr lang="zh-CN" altLang="en-US" b="1" dirty="0">
                        <a:solidFill>
                          <a:schemeClr val="bg1"/>
                        </a:solidFill>
                      </a:endParaRPr>
                    </a:p>
                  </a:txBody>
                  <a:tcPr anchor="ctr"/>
                </a:tc>
                <a:tc hMerge="1">
                  <a:txBody>
                    <a:bodyPr/>
                    <a:lstStyle/>
                    <a:p>
                      <a:pPr algn="ctr"/>
                      <a:endParaRPr lang="zh-CN" altLang="en-US" b="1" dirty="0">
                        <a:solidFill>
                          <a:schemeClr val="bg1"/>
                        </a:solidFill>
                      </a:endParaRPr>
                    </a:p>
                  </a:txBody>
                  <a:tcPr anchor="ctr"/>
                </a:tc>
                <a:tc hMerge="1">
                  <a:txBody>
                    <a:bodyPr/>
                    <a:lstStyle/>
                    <a:p>
                      <a:pPr algn="ctr"/>
                      <a:endParaRPr lang="zh-CN" altLang="en-US" b="1" dirty="0">
                        <a:solidFill>
                          <a:schemeClr val="bg1"/>
                        </a:solidFill>
                      </a:endParaRPr>
                    </a:p>
                  </a:txBody>
                  <a:tcPr anchor="ctr"/>
                </a:tc>
                <a:tc hMerge="1">
                  <a:txBody>
                    <a:bodyPr/>
                    <a:lstStyle/>
                    <a:p>
                      <a:pPr algn="ctr"/>
                      <a:endParaRPr lang="zh-CN" altLang="en-US" b="1" dirty="0">
                        <a:solidFill>
                          <a:schemeClr val="bg1"/>
                        </a:solidFill>
                      </a:endParaRPr>
                    </a:p>
                  </a:txBody>
                  <a:tcPr anchor="ctr"/>
                </a:tc>
                <a:tc hMerge="1">
                  <a:txBody>
                    <a:bodyPr/>
                    <a:lstStyle/>
                    <a:p>
                      <a:endParaRPr lang="zh-CN" altLang="en-US"/>
                    </a:p>
                  </a:txBody>
                  <a:tcPr/>
                </a:tc>
                <a:tc hMerge="1">
                  <a:txBody>
                    <a:bodyPr/>
                    <a:lstStyle/>
                    <a:p>
                      <a:pPr algn="ctr"/>
                      <a:endParaRPr lang="zh-CN" altLang="en-US" b="1" dirty="0">
                        <a:solidFill>
                          <a:schemeClr val="bg1"/>
                        </a:solidFill>
                      </a:endParaRPr>
                    </a:p>
                  </a:txBody>
                  <a:tcPr anchor="ctr"/>
                </a:tc>
                <a:extLst>
                  <a:ext uri="{0D108BD9-81ED-4DB2-BD59-A6C34878D82A}">
                    <a16:rowId xmlns:a16="http://schemas.microsoft.com/office/drawing/2014/main" val="272208686"/>
                  </a:ext>
                </a:extLst>
              </a:tr>
              <a:tr h="385071">
                <a:tc>
                  <a:txBody>
                    <a:bodyPr/>
                    <a:lstStyle/>
                    <a:p>
                      <a:pPr algn="ctr"/>
                      <a:r>
                        <a:rPr lang="zh-CN" altLang="en-US" b="1" dirty="0">
                          <a:solidFill>
                            <a:schemeClr val="tx1"/>
                          </a:solidFill>
                        </a:rPr>
                        <a:t>波段号</a:t>
                      </a:r>
                    </a:p>
                  </a:txBody>
                  <a:tcPr anchor="ctr"/>
                </a:tc>
                <a:tc>
                  <a:txBody>
                    <a:bodyPr/>
                    <a:lstStyle/>
                    <a:p>
                      <a:pPr algn="ctr"/>
                      <a:r>
                        <a:rPr lang="zh-CN" altLang="en-US" b="1" dirty="0">
                          <a:solidFill>
                            <a:schemeClr val="tx1"/>
                          </a:solidFill>
                        </a:rPr>
                        <a:t>名称</a:t>
                      </a:r>
                    </a:p>
                  </a:txBody>
                  <a:tcPr anchor="ctr"/>
                </a:tc>
                <a:tc>
                  <a:txBody>
                    <a:bodyPr/>
                    <a:lstStyle/>
                    <a:p>
                      <a:pPr algn="ctr"/>
                      <a:r>
                        <a:rPr lang="zh-CN" altLang="en-US" b="1" dirty="0">
                          <a:solidFill>
                            <a:schemeClr val="tx1"/>
                          </a:solidFill>
                        </a:rPr>
                        <a:t>缩写</a:t>
                      </a:r>
                    </a:p>
                  </a:txBody>
                  <a:tcPr anchor="ctr"/>
                </a:tc>
                <a:tc>
                  <a:txBody>
                    <a:bodyPr/>
                    <a:lstStyle/>
                    <a:p>
                      <a:pPr algn="ctr"/>
                      <a:r>
                        <a:rPr lang="zh-CN" altLang="en-US" b="1" dirty="0">
                          <a:solidFill>
                            <a:schemeClr val="tx1"/>
                          </a:solidFill>
                        </a:rPr>
                        <a:t>频率范围</a:t>
                      </a:r>
                    </a:p>
                  </a:txBody>
                  <a:tcPr anchor="ctr"/>
                </a:tc>
                <a:tc>
                  <a:txBody>
                    <a:bodyPr/>
                    <a:lstStyle/>
                    <a:p>
                      <a:pPr algn="ctr"/>
                      <a:r>
                        <a:rPr lang="zh-CN" altLang="en-US" b="1" dirty="0">
                          <a:solidFill>
                            <a:schemeClr val="tx1"/>
                          </a:solidFill>
                        </a:rPr>
                        <a:t>波长范围</a:t>
                      </a:r>
                    </a:p>
                  </a:txBody>
                  <a:tcPr anchor="ctr"/>
                </a:tc>
                <a:tc gridSpan="2">
                  <a:txBody>
                    <a:bodyPr/>
                    <a:lstStyle/>
                    <a:p>
                      <a:pPr algn="ctr"/>
                      <a:r>
                        <a:rPr lang="zh-CN" altLang="en-US" b="1" dirty="0">
                          <a:solidFill>
                            <a:schemeClr val="tx1"/>
                          </a:solidFill>
                        </a:rPr>
                        <a:t>波段名称</a:t>
                      </a:r>
                    </a:p>
                  </a:txBody>
                  <a:tcPr anchor="ctr"/>
                </a:tc>
                <a:tc hMerge="1">
                  <a:txBody>
                    <a:bodyPr/>
                    <a:lstStyle/>
                    <a:p>
                      <a:pPr algn="ctr"/>
                      <a:endParaRPr lang="zh-CN" altLang="en-US" b="1" dirty="0">
                        <a:solidFill>
                          <a:schemeClr val="bg1"/>
                        </a:solidFill>
                      </a:endParaRPr>
                    </a:p>
                  </a:txBody>
                  <a:tcPr anchor="ctr"/>
                </a:tc>
                <a:tc>
                  <a:txBody>
                    <a:bodyPr/>
                    <a:lstStyle/>
                    <a:p>
                      <a:pPr algn="ctr"/>
                      <a:r>
                        <a:rPr lang="zh-CN" altLang="en-US" b="1" dirty="0">
                          <a:solidFill>
                            <a:schemeClr val="tx1"/>
                          </a:solidFill>
                        </a:rPr>
                        <a:t>用途</a:t>
                      </a:r>
                    </a:p>
                  </a:txBody>
                  <a:tcPr anchor="ctr"/>
                </a:tc>
                <a:extLst>
                  <a:ext uri="{0D108BD9-81ED-4DB2-BD59-A6C34878D82A}">
                    <a16:rowId xmlns:a16="http://schemas.microsoft.com/office/drawing/2014/main" val="3013688721"/>
                  </a:ext>
                </a:extLst>
              </a:tr>
              <a:tr h="352981">
                <a:tc>
                  <a:txBody>
                    <a:bodyPr/>
                    <a:lstStyle/>
                    <a:p>
                      <a:pPr algn="ctr"/>
                      <a:r>
                        <a:rPr lang="en-US" altLang="zh-CN" sz="1600" b="1" dirty="0">
                          <a:solidFill>
                            <a:schemeClr val="tx1"/>
                          </a:solidFill>
                        </a:rPr>
                        <a:t>5</a:t>
                      </a:r>
                      <a:endParaRPr lang="zh-CN" altLang="en-US" sz="1600" b="1" dirty="0">
                        <a:solidFill>
                          <a:schemeClr val="tx1"/>
                        </a:solidFill>
                      </a:endParaRPr>
                    </a:p>
                  </a:txBody>
                  <a:tcPr anchor="ctr"/>
                </a:tc>
                <a:tc>
                  <a:txBody>
                    <a:bodyPr/>
                    <a:lstStyle/>
                    <a:p>
                      <a:pPr algn="ctr"/>
                      <a:r>
                        <a:rPr lang="zh-CN" altLang="en-US" sz="1600" b="1" dirty="0">
                          <a:solidFill>
                            <a:schemeClr val="tx1"/>
                          </a:solidFill>
                        </a:rPr>
                        <a:t>低频</a:t>
                      </a:r>
                    </a:p>
                  </a:txBody>
                  <a:tcPr anchor="ctr"/>
                </a:tc>
                <a:tc>
                  <a:txBody>
                    <a:bodyPr/>
                    <a:lstStyle/>
                    <a:p>
                      <a:pPr algn="ctr"/>
                      <a:r>
                        <a:rPr lang="en-US" altLang="zh-CN" sz="1600" b="1" dirty="0">
                          <a:solidFill>
                            <a:schemeClr val="tx1"/>
                          </a:solidFill>
                        </a:rPr>
                        <a:t>LF</a:t>
                      </a:r>
                      <a:endParaRPr lang="zh-CN" altLang="en-US" sz="1600" b="1" dirty="0">
                        <a:solidFill>
                          <a:schemeClr val="tx1"/>
                        </a:solidFill>
                      </a:endParaRPr>
                    </a:p>
                  </a:txBody>
                  <a:tcPr anchor="ctr"/>
                </a:tc>
                <a:tc>
                  <a:txBody>
                    <a:bodyPr/>
                    <a:lstStyle/>
                    <a:p>
                      <a:pPr algn="ctr"/>
                      <a:r>
                        <a:rPr lang="en-US" altLang="zh-CN" sz="1600" b="1" dirty="0">
                          <a:solidFill>
                            <a:schemeClr val="tx1"/>
                          </a:solidFill>
                        </a:rPr>
                        <a:t>30 ~ 300kHz</a:t>
                      </a:r>
                      <a:endParaRPr lang="zh-CN" altLang="en-US" sz="1600" b="1" dirty="0">
                        <a:solidFill>
                          <a:schemeClr val="tx1"/>
                        </a:solidFill>
                      </a:endParaRPr>
                    </a:p>
                  </a:txBody>
                  <a:tcPr anchor="ctr"/>
                </a:tc>
                <a:tc>
                  <a:txBody>
                    <a:bodyPr/>
                    <a:lstStyle/>
                    <a:p>
                      <a:pPr algn="ctr"/>
                      <a:r>
                        <a:rPr lang="en-US" altLang="zh-CN" sz="1600" b="1" dirty="0">
                          <a:solidFill>
                            <a:schemeClr val="tx1"/>
                          </a:solidFill>
                        </a:rPr>
                        <a:t>1 ~ 10km</a:t>
                      </a:r>
                      <a:endParaRPr lang="zh-CN" altLang="en-US" sz="1600" b="1" dirty="0">
                        <a:solidFill>
                          <a:schemeClr val="tx1"/>
                        </a:solidFill>
                      </a:endParaRPr>
                    </a:p>
                  </a:txBody>
                  <a:tcPr anchor="ctr"/>
                </a:tc>
                <a:tc>
                  <a:txBody>
                    <a:bodyPr/>
                    <a:lstStyle/>
                    <a:p>
                      <a:pPr algn="ctr"/>
                      <a:r>
                        <a:rPr lang="zh-CN" altLang="en-US" sz="1600" b="1" dirty="0">
                          <a:solidFill>
                            <a:schemeClr val="tx1"/>
                          </a:solidFill>
                        </a:rPr>
                        <a:t>长波</a:t>
                      </a:r>
                    </a:p>
                  </a:txBody>
                  <a:tcPr anchor="ctr"/>
                </a:tc>
                <a:tc rowSpan="4">
                  <a:txBody>
                    <a:bodyPr/>
                    <a:lstStyle/>
                    <a:p>
                      <a:pPr algn="ctr"/>
                      <a:r>
                        <a:rPr lang="zh-CN" altLang="en-US" sz="1600" b="1" dirty="0">
                          <a:solidFill>
                            <a:schemeClr val="tx1"/>
                          </a:solidFill>
                        </a:rPr>
                        <a:t>无线电波</a:t>
                      </a:r>
                    </a:p>
                  </a:txBody>
                  <a:tcPr anchor="ctr"/>
                </a:tc>
                <a:tc>
                  <a:txBody>
                    <a:bodyPr/>
                    <a:lstStyle/>
                    <a:p>
                      <a:pPr algn="l"/>
                      <a:r>
                        <a:rPr lang="zh-CN" altLang="en-US" sz="1600" b="1" dirty="0">
                          <a:solidFill>
                            <a:schemeClr val="tx1"/>
                          </a:solidFill>
                        </a:rPr>
                        <a:t>国际广播，全向信标</a:t>
                      </a:r>
                    </a:p>
                  </a:txBody>
                  <a:tcPr anchor="ctr"/>
                </a:tc>
                <a:extLst>
                  <a:ext uri="{0D108BD9-81ED-4DB2-BD59-A6C34878D82A}">
                    <a16:rowId xmlns:a16="http://schemas.microsoft.com/office/drawing/2014/main" val="1595702644"/>
                  </a:ext>
                </a:extLst>
              </a:tr>
              <a:tr h="609695">
                <a:tc>
                  <a:txBody>
                    <a:bodyPr/>
                    <a:lstStyle/>
                    <a:p>
                      <a:pPr algn="ctr"/>
                      <a:r>
                        <a:rPr lang="en-US" altLang="zh-CN" sz="1600" b="1" dirty="0">
                          <a:solidFill>
                            <a:schemeClr val="tx1"/>
                          </a:solidFill>
                        </a:rPr>
                        <a:t>6</a:t>
                      </a:r>
                      <a:endParaRPr lang="zh-CN" altLang="en-US" sz="1600" b="1" dirty="0">
                        <a:solidFill>
                          <a:schemeClr val="tx1"/>
                        </a:solidFill>
                      </a:endParaRPr>
                    </a:p>
                  </a:txBody>
                  <a:tcPr anchor="ctr"/>
                </a:tc>
                <a:tc>
                  <a:txBody>
                    <a:bodyPr/>
                    <a:lstStyle/>
                    <a:p>
                      <a:pPr algn="ctr"/>
                      <a:r>
                        <a:rPr lang="zh-CN" altLang="en-US" sz="1600" b="1" dirty="0">
                          <a:solidFill>
                            <a:schemeClr val="tx1"/>
                          </a:solidFill>
                        </a:rPr>
                        <a:t>中频</a:t>
                      </a:r>
                    </a:p>
                  </a:txBody>
                  <a:tcPr anchor="ctr"/>
                </a:tc>
                <a:tc>
                  <a:txBody>
                    <a:bodyPr/>
                    <a:lstStyle/>
                    <a:p>
                      <a:pPr algn="ctr"/>
                      <a:r>
                        <a:rPr lang="en-US" altLang="zh-CN" sz="1600" b="1" dirty="0">
                          <a:solidFill>
                            <a:schemeClr val="tx1"/>
                          </a:solidFill>
                        </a:rPr>
                        <a:t>MF</a:t>
                      </a:r>
                      <a:endParaRPr lang="zh-CN" altLang="en-US" sz="1600" b="1"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tx1"/>
                          </a:solidFill>
                        </a:rPr>
                        <a:t>300 ~ 3000kHz</a:t>
                      </a:r>
                      <a:endParaRPr lang="zh-CN" altLang="en-US" sz="1600" b="1" dirty="0">
                        <a:solidFill>
                          <a:schemeClr val="tx1"/>
                        </a:solidFill>
                      </a:endParaRPr>
                    </a:p>
                  </a:txBody>
                  <a:tcPr anchor="ctr"/>
                </a:tc>
                <a:tc>
                  <a:txBody>
                    <a:bodyPr/>
                    <a:lstStyle/>
                    <a:p>
                      <a:pPr algn="ctr"/>
                      <a:r>
                        <a:rPr lang="en-US" altLang="zh-CN" sz="1600" b="1" dirty="0">
                          <a:solidFill>
                            <a:schemeClr val="tx1"/>
                          </a:solidFill>
                        </a:rPr>
                        <a:t>100 ~ 1000m</a:t>
                      </a:r>
                      <a:endParaRPr lang="zh-CN" altLang="en-US" sz="1600" b="1" dirty="0">
                        <a:solidFill>
                          <a:schemeClr val="tx1"/>
                        </a:solidFill>
                      </a:endParaRPr>
                    </a:p>
                  </a:txBody>
                  <a:tcPr anchor="ctr"/>
                </a:tc>
                <a:tc>
                  <a:txBody>
                    <a:bodyPr/>
                    <a:lstStyle/>
                    <a:p>
                      <a:pPr algn="ctr"/>
                      <a:r>
                        <a:rPr lang="zh-CN" altLang="en-US" sz="1600" b="1" dirty="0">
                          <a:solidFill>
                            <a:schemeClr val="tx1"/>
                          </a:solidFill>
                        </a:rPr>
                        <a:t>中波</a:t>
                      </a:r>
                    </a:p>
                  </a:txBody>
                  <a:tcPr anchor="ctr"/>
                </a:tc>
                <a:tc vMerge="1">
                  <a:txBody>
                    <a:bodyPr/>
                    <a:lstStyle/>
                    <a:p>
                      <a:pPr algn="ctr"/>
                      <a:endParaRPr lang="zh-CN" altLang="en-US" b="1" dirty="0">
                        <a:solidFill>
                          <a:schemeClr val="tx1"/>
                        </a:solidFill>
                      </a:endParaRPr>
                    </a:p>
                  </a:txBody>
                  <a:tcPr anchor="ctr"/>
                </a:tc>
                <a:tc>
                  <a:txBody>
                    <a:bodyPr/>
                    <a:lstStyle/>
                    <a:p>
                      <a:pPr algn="l"/>
                      <a:r>
                        <a:rPr lang="zh-CN" altLang="en-US" sz="1600" b="1" dirty="0">
                          <a:solidFill>
                            <a:schemeClr val="tx1"/>
                          </a:solidFill>
                        </a:rPr>
                        <a:t>调幅广播，全向信标，海事及航空通讯</a:t>
                      </a:r>
                    </a:p>
                  </a:txBody>
                  <a:tcPr anchor="ctr"/>
                </a:tc>
                <a:extLst>
                  <a:ext uri="{0D108BD9-81ED-4DB2-BD59-A6C34878D82A}">
                    <a16:rowId xmlns:a16="http://schemas.microsoft.com/office/drawing/2014/main" val="1580435104"/>
                  </a:ext>
                </a:extLst>
              </a:tr>
              <a:tr h="352981">
                <a:tc>
                  <a:txBody>
                    <a:bodyPr/>
                    <a:lstStyle/>
                    <a:p>
                      <a:pPr algn="ctr"/>
                      <a:r>
                        <a:rPr lang="en-US" altLang="zh-CN" sz="1600" b="1" dirty="0">
                          <a:solidFill>
                            <a:schemeClr val="tx1"/>
                          </a:solidFill>
                        </a:rPr>
                        <a:t>7</a:t>
                      </a:r>
                      <a:endParaRPr lang="zh-CN" altLang="en-US" sz="1600" b="1" dirty="0">
                        <a:solidFill>
                          <a:schemeClr val="tx1"/>
                        </a:solidFill>
                      </a:endParaRPr>
                    </a:p>
                  </a:txBody>
                  <a:tcPr anchor="ctr"/>
                </a:tc>
                <a:tc>
                  <a:txBody>
                    <a:bodyPr/>
                    <a:lstStyle/>
                    <a:p>
                      <a:pPr algn="ctr"/>
                      <a:r>
                        <a:rPr lang="zh-CN" altLang="en-US" sz="1600" b="1" dirty="0">
                          <a:solidFill>
                            <a:schemeClr val="tx1"/>
                          </a:solidFill>
                        </a:rPr>
                        <a:t>高频</a:t>
                      </a:r>
                    </a:p>
                  </a:txBody>
                  <a:tcPr anchor="ctr"/>
                </a:tc>
                <a:tc>
                  <a:txBody>
                    <a:bodyPr/>
                    <a:lstStyle/>
                    <a:p>
                      <a:pPr algn="ctr"/>
                      <a:r>
                        <a:rPr lang="en-US" altLang="zh-CN" sz="1600" b="1" dirty="0">
                          <a:solidFill>
                            <a:schemeClr val="tx1"/>
                          </a:solidFill>
                        </a:rPr>
                        <a:t>HF</a:t>
                      </a:r>
                      <a:endParaRPr lang="zh-CN" altLang="en-US" sz="1600" b="1"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tx1"/>
                          </a:solidFill>
                        </a:rPr>
                        <a:t>3 ~ 30MHz</a:t>
                      </a:r>
                      <a:endParaRPr lang="zh-CN" altLang="en-US" sz="1600" b="1" dirty="0">
                        <a:solidFill>
                          <a:schemeClr val="tx1"/>
                        </a:solidFill>
                      </a:endParaRPr>
                    </a:p>
                  </a:txBody>
                  <a:tcPr anchor="ctr"/>
                </a:tc>
                <a:tc>
                  <a:txBody>
                    <a:bodyPr/>
                    <a:lstStyle/>
                    <a:p>
                      <a:pPr algn="ctr"/>
                      <a:r>
                        <a:rPr lang="en-US" altLang="zh-CN" sz="1600" b="1" dirty="0">
                          <a:solidFill>
                            <a:schemeClr val="tx1"/>
                          </a:solidFill>
                        </a:rPr>
                        <a:t>10 ~ 100m</a:t>
                      </a:r>
                      <a:endParaRPr lang="zh-CN" altLang="en-US" sz="1600" b="1" dirty="0">
                        <a:solidFill>
                          <a:schemeClr val="tx1"/>
                        </a:solidFill>
                      </a:endParaRPr>
                    </a:p>
                  </a:txBody>
                  <a:tcPr anchor="ctr"/>
                </a:tc>
                <a:tc>
                  <a:txBody>
                    <a:bodyPr/>
                    <a:lstStyle/>
                    <a:p>
                      <a:pPr algn="ctr"/>
                      <a:r>
                        <a:rPr lang="zh-CN" altLang="en-US" sz="1600" b="1" dirty="0">
                          <a:solidFill>
                            <a:schemeClr val="tx1"/>
                          </a:solidFill>
                        </a:rPr>
                        <a:t>短波</a:t>
                      </a:r>
                    </a:p>
                  </a:txBody>
                  <a:tcPr anchor="ctr"/>
                </a:tc>
                <a:tc vMerge="1">
                  <a:txBody>
                    <a:bodyPr/>
                    <a:lstStyle/>
                    <a:p>
                      <a:pPr algn="ctr"/>
                      <a:endParaRPr lang="zh-CN" altLang="en-US" b="1" dirty="0">
                        <a:solidFill>
                          <a:schemeClr val="tx1"/>
                        </a:solidFill>
                      </a:endParaRPr>
                    </a:p>
                  </a:txBody>
                  <a:tcPr anchor="ctr"/>
                </a:tc>
                <a:tc>
                  <a:txBody>
                    <a:bodyPr/>
                    <a:lstStyle/>
                    <a:p>
                      <a:pPr algn="l"/>
                      <a:r>
                        <a:rPr lang="zh-CN" altLang="en-US" sz="1600" b="1" dirty="0">
                          <a:solidFill>
                            <a:schemeClr val="tx1"/>
                          </a:solidFill>
                        </a:rPr>
                        <a:t>短波民用电台</a:t>
                      </a:r>
                    </a:p>
                  </a:txBody>
                  <a:tcPr anchor="ctr"/>
                </a:tc>
                <a:extLst>
                  <a:ext uri="{0D108BD9-81ED-4DB2-BD59-A6C34878D82A}">
                    <a16:rowId xmlns:a16="http://schemas.microsoft.com/office/drawing/2014/main" val="3938344797"/>
                  </a:ext>
                </a:extLst>
              </a:tr>
              <a:tr h="609695">
                <a:tc>
                  <a:txBody>
                    <a:bodyPr/>
                    <a:lstStyle/>
                    <a:p>
                      <a:pPr algn="ctr"/>
                      <a:r>
                        <a:rPr lang="en-US" altLang="zh-CN" sz="1600" b="1" dirty="0">
                          <a:solidFill>
                            <a:schemeClr val="tx1"/>
                          </a:solidFill>
                        </a:rPr>
                        <a:t>8</a:t>
                      </a:r>
                      <a:endParaRPr lang="zh-CN" altLang="en-US" sz="1600" b="1" dirty="0">
                        <a:solidFill>
                          <a:schemeClr val="tx1"/>
                        </a:solidFill>
                      </a:endParaRPr>
                    </a:p>
                  </a:txBody>
                  <a:tcPr anchor="ctr"/>
                </a:tc>
                <a:tc>
                  <a:txBody>
                    <a:bodyPr/>
                    <a:lstStyle/>
                    <a:p>
                      <a:pPr algn="ctr"/>
                      <a:r>
                        <a:rPr lang="zh-CN" altLang="en-US" sz="1600" b="1" dirty="0">
                          <a:solidFill>
                            <a:schemeClr val="tx1"/>
                          </a:solidFill>
                        </a:rPr>
                        <a:t>甚高频</a:t>
                      </a:r>
                    </a:p>
                  </a:txBody>
                  <a:tcPr anchor="ctr"/>
                </a:tc>
                <a:tc>
                  <a:txBody>
                    <a:bodyPr/>
                    <a:lstStyle/>
                    <a:p>
                      <a:pPr algn="ctr"/>
                      <a:r>
                        <a:rPr lang="en-US" altLang="zh-CN" sz="1600" b="1" dirty="0">
                          <a:solidFill>
                            <a:schemeClr val="tx1"/>
                          </a:solidFill>
                        </a:rPr>
                        <a:t>VHF</a:t>
                      </a:r>
                      <a:endParaRPr lang="zh-CN" altLang="en-US" sz="1600" b="1"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tx1"/>
                          </a:solidFill>
                        </a:rPr>
                        <a:t>30 ~ 300MHz</a:t>
                      </a:r>
                      <a:endParaRPr lang="zh-CN" altLang="en-US" sz="1600" b="1" dirty="0">
                        <a:solidFill>
                          <a:schemeClr val="tx1"/>
                        </a:solidFill>
                      </a:endParaRPr>
                    </a:p>
                  </a:txBody>
                  <a:tcPr anchor="ctr"/>
                </a:tc>
                <a:tc>
                  <a:txBody>
                    <a:bodyPr/>
                    <a:lstStyle/>
                    <a:p>
                      <a:pPr algn="ctr"/>
                      <a:r>
                        <a:rPr lang="en-US" altLang="zh-CN" sz="1600" b="1" dirty="0">
                          <a:solidFill>
                            <a:schemeClr val="tx1"/>
                          </a:solidFill>
                        </a:rPr>
                        <a:t>1 ~ 10m</a:t>
                      </a:r>
                      <a:endParaRPr lang="zh-CN" altLang="en-US" sz="1600" b="1" dirty="0">
                        <a:solidFill>
                          <a:schemeClr val="tx1"/>
                        </a:solidFill>
                      </a:endParaRPr>
                    </a:p>
                  </a:txBody>
                  <a:tcPr anchor="ctr"/>
                </a:tc>
                <a:tc>
                  <a:txBody>
                    <a:bodyPr/>
                    <a:lstStyle/>
                    <a:p>
                      <a:pPr algn="ctr"/>
                      <a:r>
                        <a:rPr lang="zh-CN" altLang="en-US" sz="1600" b="1" dirty="0">
                          <a:solidFill>
                            <a:schemeClr val="tx1"/>
                          </a:solidFill>
                        </a:rPr>
                        <a:t>米波</a:t>
                      </a:r>
                    </a:p>
                  </a:txBody>
                  <a:tcPr anchor="ctr"/>
                </a:tc>
                <a:tc vMerge="1">
                  <a:txBody>
                    <a:bodyPr/>
                    <a:lstStyle/>
                    <a:p>
                      <a:pPr algn="ctr"/>
                      <a:endParaRPr lang="zh-CN" altLang="en-US" b="1" dirty="0">
                        <a:solidFill>
                          <a:schemeClr val="tx1"/>
                        </a:solidFill>
                      </a:endParaRPr>
                    </a:p>
                  </a:txBody>
                  <a:tcPr anchor="ctr"/>
                </a:tc>
                <a:tc>
                  <a:txBody>
                    <a:bodyPr/>
                    <a:lstStyle/>
                    <a:p>
                      <a:pPr algn="l"/>
                      <a:r>
                        <a:rPr lang="zh-CN" altLang="en-US" sz="1600" b="1" dirty="0">
                          <a:solidFill>
                            <a:schemeClr val="tx1"/>
                          </a:solidFill>
                        </a:rPr>
                        <a:t>调频广播，电视广播，航空通讯</a:t>
                      </a:r>
                    </a:p>
                  </a:txBody>
                  <a:tcPr anchor="ctr"/>
                </a:tc>
                <a:extLst>
                  <a:ext uri="{0D108BD9-81ED-4DB2-BD59-A6C34878D82A}">
                    <a16:rowId xmlns:a16="http://schemas.microsoft.com/office/drawing/2014/main" val="2045287820"/>
                  </a:ext>
                </a:extLst>
              </a:tr>
              <a:tr h="609695">
                <a:tc>
                  <a:txBody>
                    <a:bodyPr/>
                    <a:lstStyle/>
                    <a:p>
                      <a:pPr algn="ctr"/>
                      <a:r>
                        <a:rPr lang="en-US" altLang="zh-CN" sz="1600" b="1" dirty="0">
                          <a:solidFill>
                            <a:schemeClr val="tx1"/>
                          </a:solidFill>
                        </a:rPr>
                        <a:t>9</a:t>
                      </a:r>
                      <a:endParaRPr lang="zh-CN" altLang="en-US" sz="1600" b="1" dirty="0">
                        <a:solidFill>
                          <a:schemeClr val="tx1"/>
                        </a:solidFill>
                      </a:endParaRPr>
                    </a:p>
                  </a:txBody>
                  <a:tcPr anchor="ctr"/>
                </a:tc>
                <a:tc>
                  <a:txBody>
                    <a:bodyPr/>
                    <a:lstStyle/>
                    <a:p>
                      <a:pPr algn="ctr"/>
                      <a:r>
                        <a:rPr lang="zh-CN" altLang="en-US" sz="1600" b="1" dirty="0">
                          <a:solidFill>
                            <a:schemeClr val="tx1"/>
                          </a:solidFill>
                        </a:rPr>
                        <a:t>特高频</a:t>
                      </a:r>
                    </a:p>
                  </a:txBody>
                  <a:tcPr anchor="ctr"/>
                </a:tc>
                <a:tc>
                  <a:txBody>
                    <a:bodyPr/>
                    <a:lstStyle/>
                    <a:p>
                      <a:pPr algn="ctr"/>
                      <a:r>
                        <a:rPr lang="en-US" altLang="zh-CN" sz="1600" b="1" dirty="0">
                          <a:solidFill>
                            <a:schemeClr val="tx1"/>
                          </a:solidFill>
                        </a:rPr>
                        <a:t>UHF</a:t>
                      </a:r>
                      <a:endParaRPr lang="zh-CN" altLang="en-US" sz="1600" b="1"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tx1"/>
                          </a:solidFill>
                        </a:rPr>
                        <a:t>300 ~ 3000MHz</a:t>
                      </a:r>
                      <a:endParaRPr lang="zh-CN" altLang="en-US" sz="1600" b="1" dirty="0">
                        <a:solidFill>
                          <a:schemeClr val="tx1"/>
                        </a:solidFill>
                      </a:endParaRPr>
                    </a:p>
                  </a:txBody>
                  <a:tcPr anchor="ctr"/>
                </a:tc>
                <a:tc>
                  <a:txBody>
                    <a:bodyPr/>
                    <a:lstStyle/>
                    <a:p>
                      <a:pPr algn="ctr"/>
                      <a:r>
                        <a:rPr lang="en-US" altLang="zh-CN" sz="1600" b="1" dirty="0">
                          <a:solidFill>
                            <a:schemeClr val="tx1"/>
                          </a:solidFill>
                        </a:rPr>
                        <a:t>10 ~ 100cm</a:t>
                      </a:r>
                      <a:endParaRPr lang="zh-CN" altLang="en-US" sz="1600" b="1" dirty="0">
                        <a:solidFill>
                          <a:schemeClr val="tx1"/>
                        </a:solidFill>
                      </a:endParaRPr>
                    </a:p>
                  </a:txBody>
                  <a:tcPr anchor="ctr"/>
                </a:tc>
                <a:tc>
                  <a:txBody>
                    <a:bodyPr/>
                    <a:lstStyle/>
                    <a:p>
                      <a:pPr algn="ctr"/>
                      <a:r>
                        <a:rPr lang="zh-CN" altLang="en-US" sz="1600" b="1" dirty="0">
                          <a:solidFill>
                            <a:schemeClr val="tx1"/>
                          </a:solidFill>
                        </a:rPr>
                        <a:t>分米波</a:t>
                      </a:r>
                    </a:p>
                  </a:txBody>
                  <a:tcPr anchor="ctr"/>
                </a:tc>
                <a:tc rowSpan="3">
                  <a:txBody>
                    <a:bodyPr/>
                    <a:lstStyle/>
                    <a:p>
                      <a:pPr algn="ctr"/>
                      <a:r>
                        <a:rPr lang="zh-CN" altLang="en-US" sz="1600" b="1" dirty="0">
                          <a:solidFill>
                            <a:schemeClr val="tx1"/>
                          </a:solidFill>
                        </a:rPr>
                        <a:t>微波</a:t>
                      </a:r>
                    </a:p>
                  </a:txBody>
                  <a:tcPr anchor="ctr"/>
                </a:tc>
                <a:tc>
                  <a:txBody>
                    <a:bodyPr/>
                    <a:lstStyle/>
                    <a:p>
                      <a:pPr algn="l"/>
                      <a:r>
                        <a:rPr lang="zh-CN" altLang="en-US" sz="1600" b="1" dirty="0">
                          <a:solidFill>
                            <a:schemeClr val="tx1"/>
                          </a:solidFill>
                        </a:rPr>
                        <a:t>电视广播，无线电话，无线网络，微波炉</a:t>
                      </a:r>
                    </a:p>
                  </a:txBody>
                  <a:tcPr anchor="ctr"/>
                </a:tc>
                <a:extLst>
                  <a:ext uri="{0D108BD9-81ED-4DB2-BD59-A6C34878D82A}">
                    <a16:rowId xmlns:a16="http://schemas.microsoft.com/office/drawing/2014/main" val="2127531979"/>
                  </a:ext>
                </a:extLst>
              </a:tr>
              <a:tr h="609695">
                <a:tc>
                  <a:txBody>
                    <a:bodyPr/>
                    <a:lstStyle/>
                    <a:p>
                      <a:pPr algn="ctr"/>
                      <a:r>
                        <a:rPr lang="en-US" altLang="zh-CN" sz="1600" b="1" dirty="0">
                          <a:solidFill>
                            <a:schemeClr val="tx1"/>
                          </a:solidFill>
                        </a:rPr>
                        <a:t>10</a:t>
                      </a:r>
                      <a:endParaRPr lang="zh-CN" altLang="en-US" sz="1600" b="1" dirty="0">
                        <a:solidFill>
                          <a:schemeClr val="tx1"/>
                        </a:solidFill>
                      </a:endParaRPr>
                    </a:p>
                  </a:txBody>
                  <a:tcPr anchor="ctr"/>
                </a:tc>
                <a:tc>
                  <a:txBody>
                    <a:bodyPr/>
                    <a:lstStyle/>
                    <a:p>
                      <a:pPr algn="ctr"/>
                      <a:r>
                        <a:rPr lang="zh-CN" altLang="en-US" sz="1600" b="1" dirty="0">
                          <a:solidFill>
                            <a:schemeClr val="tx1"/>
                          </a:solidFill>
                        </a:rPr>
                        <a:t>超高频</a:t>
                      </a:r>
                    </a:p>
                  </a:txBody>
                  <a:tcPr anchor="ctr"/>
                </a:tc>
                <a:tc>
                  <a:txBody>
                    <a:bodyPr/>
                    <a:lstStyle/>
                    <a:p>
                      <a:pPr algn="ctr"/>
                      <a:r>
                        <a:rPr lang="en-US" altLang="zh-CN" sz="1600" b="1" dirty="0">
                          <a:solidFill>
                            <a:schemeClr val="tx1"/>
                          </a:solidFill>
                        </a:rPr>
                        <a:t>SHF</a:t>
                      </a:r>
                      <a:endParaRPr lang="zh-CN" altLang="en-US" sz="1600" b="1"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tx1"/>
                          </a:solidFill>
                        </a:rPr>
                        <a:t>3 ~ 30GHz</a:t>
                      </a:r>
                      <a:endParaRPr lang="zh-CN" altLang="en-US" sz="1600" b="1" dirty="0">
                        <a:solidFill>
                          <a:schemeClr val="tx1"/>
                        </a:solidFill>
                      </a:endParaRPr>
                    </a:p>
                  </a:txBody>
                  <a:tcPr anchor="ctr"/>
                </a:tc>
                <a:tc>
                  <a:txBody>
                    <a:bodyPr/>
                    <a:lstStyle/>
                    <a:p>
                      <a:pPr algn="ctr"/>
                      <a:r>
                        <a:rPr lang="en-US" altLang="zh-CN" sz="1600" b="1" dirty="0">
                          <a:solidFill>
                            <a:schemeClr val="tx1"/>
                          </a:solidFill>
                        </a:rPr>
                        <a:t>1 ~ 10cm</a:t>
                      </a:r>
                      <a:endParaRPr lang="zh-CN" altLang="en-US" sz="1600" b="1" dirty="0">
                        <a:solidFill>
                          <a:schemeClr val="tx1"/>
                        </a:solidFill>
                      </a:endParaRPr>
                    </a:p>
                  </a:txBody>
                  <a:tcPr anchor="ctr"/>
                </a:tc>
                <a:tc>
                  <a:txBody>
                    <a:bodyPr/>
                    <a:lstStyle/>
                    <a:p>
                      <a:pPr algn="ctr"/>
                      <a:r>
                        <a:rPr lang="zh-CN" altLang="en-US" sz="1600" b="1" dirty="0">
                          <a:solidFill>
                            <a:schemeClr val="tx1"/>
                          </a:solidFill>
                        </a:rPr>
                        <a:t>厘米波</a:t>
                      </a:r>
                    </a:p>
                  </a:txBody>
                  <a:tcPr anchor="ctr"/>
                </a:tc>
                <a:tc vMerge="1">
                  <a:txBody>
                    <a:bodyPr/>
                    <a:lstStyle/>
                    <a:p>
                      <a:pPr algn="ctr"/>
                      <a:endParaRPr lang="zh-CN" altLang="en-US" b="1" dirty="0">
                        <a:solidFill>
                          <a:schemeClr val="tx1"/>
                        </a:solidFill>
                      </a:endParaRPr>
                    </a:p>
                  </a:txBody>
                  <a:tcPr anchor="ctr"/>
                </a:tc>
                <a:tc>
                  <a:txBody>
                    <a:bodyPr/>
                    <a:lstStyle/>
                    <a:p>
                      <a:pPr algn="l"/>
                      <a:r>
                        <a:rPr lang="zh-CN" altLang="en-US" sz="1600" b="1" dirty="0">
                          <a:solidFill>
                            <a:schemeClr val="tx1"/>
                          </a:solidFill>
                        </a:rPr>
                        <a:t>无线网络，雷达，人造卫星接收</a:t>
                      </a:r>
                    </a:p>
                  </a:txBody>
                  <a:tcPr anchor="ctr"/>
                </a:tc>
                <a:extLst>
                  <a:ext uri="{0D108BD9-81ED-4DB2-BD59-A6C34878D82A}">
                    <a16:rowId xmlns:a16="http://schemas.microsoft.com/office/drawing/2014/main" val="2364629863"/>
                  </a:ext>
                </a:extLst>
              </a:tr>
              <a:tr h="609695">
                <a:tc>
                  <a:txBody>
                    <a:bodyPr/>
                    <a:lstStyle/>
                    <a:p>
                      <a:pPr algn="ctr"/>
                      <a:r>
                        <a:rPr lang="en-US" altLang="zh-CN" sz="1600" b="1" dirty="0">
                          <a:solidFill>
                            <a:schemeClr val="tx1"/>
                          </a:solidFill>
                        </a:rPr>
                        <a:t>11</a:t>
                      </a:r>
                      <a:endParaRPr lang="zh-CN" altLang="en-US" sz="1600" b="1" dirty="0">
                        <a:solidFill>
                          <a:schemeClr val="tx1"/>
                        </a:solidFill>
                      </a:endParaRPr>
                    </a:p>
                  </a:txBody>
                  <a:tcPr anchor="ctr"/>
                </a:tc>
                <a:tc>
                  <a:txBody>
                    <a:bodyPr/>
                    <a:lstStyle/>
                    <a:p>
                      <a:pPr algn="ctr"/>
                      <a:r>
                        <a:rPr lang="zh-CN" altLang="en-US" sz="1600" b="1" dirty="0">
                          <a:solidFill>
                            <a:schemeClr val="tx1"/>
                          </a:solidFill>
                        </a:rPr>
                        <a:t>极高频</a:t>
                      </a:r>
                    </a:p>
                  </a:txBody>
                  <a:tcPr anchor="ctr"/>
                </a:tc>
                <a:tc>
                  <a:txBody>
                    <a:bodyPr/>
                    <a:lstStyle/>
                    <a:p>
                      <a:pPr algn="ctr"/>
                      <a:r>
                        <a:rPr lang="en-US" altLang="zh-CN" sz="1600" b="1" dirty="0">
                          <a:solidFill>
                            <a:schemeClr val="tx1"/>
                          </a:solidFill>
                        </a:rPr>
                        <a:t>EHF</a:t>
                      </a:r>
                      <a:endParaRPr lang="zh-CN" altLang="en-US" sz="1600" b="1"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tx1"/>
                          </a:solidFill>
                        </a:rPr>
                        <a:t>30 ~ 300GHz</a:t>
                      </a:r>
                      <a:endParaRPr lang="zh-CN" altLang="en-US" sz="1600" b="1" dirty="0">
                        <a:solidFill>
                          <a:schemeClr val="tx1"/>
                        </a:solidFill>
                      </a:endParaRPr>
                    </a:p>
                  </a:txBody>
                  <a:tcPr anchor="ctr"/>
                </a:tc>
                <a:tc>
                  <a:txBody>
                    <a:bodyPr/>
                    <a:lstStyle/>
                    <a:p>
                      <a:pPr algn="ctr"/>
                      <a:r>
                        <a:rPr lang="en-US" altLang="zh-CN" sz="1600" b="1" dirty="0">
                          <a:solidFill>
                            <a:schemeClr val="tx1"/>
                          </a:solidFill>
                        </a:rPr>
                        <a:t>1 ~ 10mm</a:t>
                      </a:r>
                      <a:endParaRPr lang="zh-CN" altLang="en-US" sz="1600" b="1" dirty="0">
                        <a:solidFill>
                          <a:schemeClr val="tx1"/>
                        </a:solidFill>
                      </a:endParaRPr>
                    </a:p>
                  </a:txBody>
                  <a:tcPr anchor="ctr"/>
                </a:tc>
                <a:tc>
                  <a:txBody>
                    <a:bodyPr/>
                    <a:lstStyle/>
                    <a:p>
                      <a:pPr algn="ctr"/>
                      <a:r>
                        <a:rPr lang="zh-CN" altLang="en-US" sz="1600" b="1" dirty="0">
                          <a:solidFill>
                            <a:schemeClr val="tx1"/>
                          </a:solidFill>
                        </a:rPr>
                        <a:t>毫米波</a:t>
                      </a:r>
                    </a:p>
                  </a:txBody>
                  <a:tcPr anchor="ctr"/>
                </a:tc>
                <a:tc vMerge="1">
                  <a:txBody>
                    <a:bodyPr/>
                    <a:lstStyle/>
                    <a:p>
                      <a:pPr algn="ctr"/>
                      <a:endParaRPr lang="zh-CN" altLang="en-US" b="1" dirty="0">
                        <a:solidFill>
                          <a:schemeClr val="tx1"/>
                        </a:solidFill>
                      </a:endParaRPr>
                    </a:p>
                  </a:txBody>
                  <a:tcPr anchor="ctr"/>
                </a:tc>
                <a:tc>
                  <a:txBody>
                    <a:bodyPr/>
                    <a:lstStyle/>
                    <a:p>
                      <a:pPr algn="l"/>
                      <a:r>
                        <a:rPr lang="zh-CN" altLang="en-US" sz="1600" b="1" dirty="0">
                          <a:solidFill>
                            <a:schemeClr val="tx1"/>
                          </a:solidFill>
                        </a:rPr>
                        <a:t>雷达，射电天文，遥感，人体扫描安检仪</a:t>
                      </a:r>
                    </a:p>
                  </a:txBody>
                  <a:tcPr anchor="ctr"/>
                </a:tc>
                <a:extLst>
                  <a:ext uri="{0D108BD9-81ED-4DB2-BD59-A6C34878D82A}">
                    <a16:rowId xmlns:a16="http://schemas.microsoft.com/office/drawing/2014/main" val="1684773231"/>
                  </a:ext>
                </a:extLst>
              </a:tr>
            </a:tbl>
          </a:graphicData>
        </a:graphic>
      </p:graphicFrame>
    </p:spTree>
    <p:custDataLst>
      <p:tags r:id="rId1"/>
    </p:custDataLst>
    <p:extLst>
      <p:ext uri="{BB962C8B-B14F-4D97-AF65-F5344CB8AC3E}">
        <p14:creationId xmlns:p14="http://schemas.microsoft.com/office/powerpoint/2010/main" val="3772485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800" decel="100000"/>
                                        <p:tgtEl>
                                          <p:spTgt spid="5"/>
                                        </p:tgtEl>
                                      </p:cBhvr>
                                    </p:animEffect>
                                    <p:anim calcmode="lin" valueType="num">
                                      <p:cBhvr>
                                        <p:cTn id="8" dur="800" decel="100000" fill="hold"/>
                                        <p:tgtEl>
                                          <p:spTgt spid="5"/>
                                        </p:tgtEl>
                                        <p:attrNameLst>
                                          <p:attrName>style.rotation</p:attrName>
                                        </p:attrNameLst>
                                      </p:cBhvr>
                                      <p:tavLst>
                                        <p:tav tm="0">
                                          <p:val>
                                            <p:fltVal val="-90"/>
                                          </p:val>
                                        </p:tav>
                                        <p:tav tm="100000">
                                          <p:val>
                                            <p:fltVal val="0"/>
                                          </p:val>
                                        </p:tav>
                                      </p:tavLst>
                                    </p:anim>
                                    <p:anim calcmode="lin" valueType="num">
                                      <p:cBhvr>
                                        <p:cTn id="9" dur="800" decel="100000" fill="hold"/>
                                        <p:tgtEl>
                                          <p:spTgt spid="5"/>
                                        </p:tgtEl>
                                        <p:attrNameLst>
                                          <p:attrName>ppt_x</p:attrName>
                                        </p:attrNameLst>
                                      </p:cBhvr>
                                      <p:tavLst>
                                        <p:tav tm="0">
                                          <p:val>
                                            <p:strVal val="#ppt_x+0.4"/>
                                          </p:val>
                                        </p:tav>
                                        <p:tav tm="100000">
                                          <p:val>
                                            <p:strVal val="#ppt_x-0.05"/>
                                          </p:val>
                                        </p:tav>
                                      </p:tavLst>
                                    </p:anim>
                                    <p:anim calcmode="lin" valueType="num">
                                      <p:cBhvr>
                                        <p:cTn id="10" dur="800" decel="100000" fill="hold"/>
                                        <p:tgtEl>
                                          <p:spTgt spid="5"/>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EC1BA00-FA83-45CD-B673-6A1B4312D9F6}"/>
              </a:ext>
            </a:extLst>
          </p:cNvPr>
          <p:cNvGrpSpPr/>
          <p:nvPr/>
        </p:nvGrpSpPr>
        <p:grpSpPr>
          <a:xfrm>
            <a:off x="304799" y="749300"/>
            <a:ext cx="9271731" cy="924160"/>
            <a:chOff x="304799" y="749300"/>
            <a:chExt cx="9271731" cy="92416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grpSp>
      <p:sp>
        <p:nvSpPr>
          <p:cNvPr id="12" name="文本框 11">
            <a:extLst>
              <a:ext uri="{FF2B5EF4-FFF2-40B4-BE49-F238E27FC236}">
                <a16:creationId xmlns:a16="http://schemas.microsoft.com/office/drawing/2014/main" id="{95264FBD-63C2-44A2-9A7C-080786A4A15C}"/>
              </a:ext>
            </a:extLst>
          </p:cNvPr>
          <p:cNvSpPr txBox="1"/>
          <p:nvPr/>
        </p:nvSpPr>
        <p:spPr>
          <a:xfrm>
            <a:off x="1021112" y="1868728"/>
            <a:ext cx="2893955" cy="369332"/>
          </a:xfrm>
          <a:prstGeom prst="rect">
            <a:avLst/>
          </a:prstGeom>
          <a:noFill/>
        </p:spPr>
        <p:txBody>
          <a:bodyPr wrap="square" rtlCol="0">
            <a:spAutoFit/>
          </a:bodyPr>
          <a:lstStyle/>
          <a:p>
            <a:r>
              <a:rPr lang="zh-CN" altLang="en-US" b="1" dirty="0">
                <a:solidFill>
                  <a:schemeClr val="accent3"/>
                </a:solidFill>
              </a:rPr>
              <a:t>无线电频谱管理机构</a:t>
            </a:r>
          </a:p>
        </p:txBody>
      </p:sp>
      <p:sp>
        <p:nvSpPr>
          <p:cNvPr id="13" name="文本框 12">
            <a:extLst>
              <a:ext uri="{FF2B5EF4-FFF2-40B4-BE49-F238E27FC236}">
                <a16:creationId xmlns:a16="http://schemas.microsoft.com/office/drawing/2014/main" id="{66E50877-5921-4C8C-AED6-553C6817BF7F}"/>
              </a:ext>
            </a:extLst>
          </p:cNvPr>
          <p:cNvSpPr txBox="1"/>
          <p:nvPr/>
        </p:nvSpPr>
        <p:spPr>
          <a:xfrm>
            <a:off x="1017036" y="2263706"/>
            <a:ext cx="6978243" cy="369332"/>
          </a:xfrm>
          <a:prstGeom prst="rect">
            <a:avLst/>
          </a:prstGeom>
          <a:noFill/>
        </p:spPr>
        <p:txBody>
          <a:bodyPr wrap="square" rtlCol="0">
            <a:spAutoFit/>
          </a:bodyPr>
          <a:lstStyle/>
          <a:p>
            <a:r>
              <a:rPr lang="zh-CN" altLang="en-US" b="1" dirty="0"/>
              <a:t>中国：工业和信息化部无线电管理局（国家无线电办公室）</a:t>
            </a:r>
          </a:p>
        </p:txBody>
      </p:sp>
      <p:sp>
        <p:nvSpPr>
          <p:cNvPr id="14" name="文本框 13">
            <a:extLst>
              <a:ext uri="{FF2B5EF4-FFF2-40B4-BE49-F238E27FC236}">
                <a16:creationId xmlns:a16="http://schemas.microsoft.com/office/drawing/2014/main" id="{AC98087D-4F2B-4DA8-84CB-AC3F28A89224}"/>
              </a:ext>
            </a:extLst>
          </p:cNvPr>
          <p:cNvSpPr txBox="1"/>
          <p:nvPr/>
        </p:nvSpPr>
        <p:spPr>
          <a:xfrm>
            <a:off x="1017037" y="2639180"/>
            <a:ext cx="3278670" cy="369332"/>
          </a:xfrm>
          <a:prstGeom prst="rect">
            <a:avLst/>
          </a:prstGeom>
          <a:noFill/>
        </p:spPr>
        <p:txBody>
          <a:bodyPr wrap="square" rtlCol="0">
            <a:spAutoFit/>
          </a:bodyPr>
          <a:lstStyle/>
          <a:p>
            <a:r>
              <a:rPr lang="zh-CN" altLang="en-US" b="1" dirty="0"/>
              <a:t>美国：联邦通讯委员会</a:t>
            </a:r>
            <a:r>
              <a:rPr lang="en-US" altLang="zh-CN" b="1" dirty="0"/>
              <a:t>FCC</a:t>
            </a:r>
            <a:endParaRPr lang="zh-CN" altLang="en-US" b="1" dirty="0"/>
          </a:p>
        </p:txBody>
      </p:sp>
      <p:sp>
        <p:nvSpPr>
          <p:cNvPr id="15" name="文本框 14">
            <a:extLst>
              <a:ext uri="{FF2B5EF4-FFF2-40B4-BE49-F238E27FC236}">
                <a16:creationId xmlns:a16="http://schemas.microsoft.com/office/drawing/2014/main" id="{B3C66D85-B507-46EF-95F6-6C2C8A6924A6}"/>
              </a:ext>
            </a:extLst>
          </p:cNvPr>
          <p:cNvSpPr txBox="1"/>
          <p:nvPr/>
        </p:nvSpPr>
        <p:spPr>
          <a:xfrm>
            <a:off x="1007754" y="3075595"/>
            <a:ext cx="3912902" cy="369332"/>
          </a:xfrm>
          <a:prstGeom prst="rect">
            <a:avLst/>
          </a:prstGeom>
          <a:noFill/>
        </p:spPr>
        <p:txBody>
          <a:bodyPr wrap="square" rtlCol="0">
            <a:spAutoFit/>
          </a:bodyPr>
          <a:lstStyle/>
          <a:p>
            <a:r>
              <a:rPr lang="zh-CN" altLang="en-US" b="1" dirty="0">
                <a:solidFill>
                  <a:schemeClr val="accent3"/>
                </a:solidFill>
              </a:rPr>
              <a:t>可自由使用的一些无线电频段</a:t>
            </a:r>
          </a:p>
        </p:txBody>
      </p:sp>
      <p:sp>
        <p:nvSpPr>
          <p:cNvPr id="16" name="文本框 15">
            <a:extLst>
              <a:ext uri="{FF2B5EF4-FFF2-40B4-BE49-F238E27FC236}">
                <a16:creationId xmlns:a16="http://schemas.microsoft.com/office/drawing/2014/main" id="{4031E5FA-9156-468B-A8CF-7719E80B2348}"/>
              </a:ext>
            </a:extLst>
          </p:cNvPr>
          <p:cNvSpPr txBox="1"/>
          <p:nvPr/>
        </p:nvSpPr>
        <p:spPr>
          <a:xfrm>
            <a:off x="1110858" y="3485259"/>
            <a:ext cx="4763669" cy="369332"/>
          </a:xfrm>
          <a:prstGeom prst="rect">
            <a:avLst/>
          </a:prstGeom>
          <a:noFill/>
        </p:spPr>
        <p:txBody>
          <a:bodyPr wrap="square" rtlCol="0">
            <a:spAutoFit/>
          </a:bodyPr>
          <a:lstStyle/>
          <a:p>
            <a:r>
              <a:rPr lang="en-US" altLang="zh-CN" b="1" dirty="0">
                <a:solidFill>
                  <a:schemeClr val="accent1">
                    <a:lumMod val="75000"/>
                  </a:schemeClr>
                </a:solidFill>
              </a:rPr>
              <a:t>ISM</a:t>
            </a:r>
            <a:r>
              <a:rPr lang="zh-CN" altLang="en-US" b="1" dirty="0"/>
              <a:t>（</a:t>
            </a:r>
            <a:r>
              <a:rPr lang="en-US" altLang="zh-CN" b="1" dirty="0">
                <a:solidFill>
                  <a:schemeClr val="accent1">
                    <a:lumMod val="75000"/>
                  </a:schemeClr>
                </a:solidFill>
              </a:rPr>
              <a:t>I</a:t>
            </a:r>
            <a:r>
              <a:rPr lang="en-US" altLang="zh-CN" dirty="0"/>
              <a:t>ndustrial</a:t>
            </a:r>
            <a:r>
              <a:rPr lang="zh-CN" altLang="en-US" dirty="0"/>
              <a:t>，</a:t>
            </a:r>
            <a:r>
              <a:rPr lang="en-US" altLang="zh-CN" b="1" dirty="0">
                <a:solidFill>
                  <a:schemeClr val="accent1">
                    <a:lumMod val="75000"/>
                  </a:schemeClr>
                </a:solidFill>
              </a:rPr>
              <a:t>S</a:t>
            </a:r>
            <a:r>
              <a:rPr lang="en-US" altLang="zh-CN" dirty="0"/>
              <a:t>cientific</a:t>
            </a:r>
            <a:r>
              <a:rPr lang="zh-CN" altLang="en-US" dirty="0"/>
              <a:t>，</a:t>
            </a:r>
            <a:r>
              <a:rPr lang="en-US" altLang="zh-CN" dirty="0"/>
              <a:t>and </a:t>
            </a:r>
            <a:r>
              <a:rPr lang="en-US" altLang="zh-CN" b="1" dirty="0">
                <a:solidFill>
                  <a:schemeClr val="accent1">
                    <a:lumMod val="75000"/>
                  </a:schemeClr>
                </a:solidFill>
              </a:rPr>
              <a:t>M</a:t>
            </a:r>
            <a:r>
              <a:rPr lang="en-US" altLang="zh-CN" dirty="0"/>
              <a:t>edical</a:t>
            </a:r>
            <a:r>
              <a:rPr lang="zh-CN" altLang="en-US" b="1" dirty="0"/>
              <a:t>）频段</a:t>
            </a:r>
          </a:p>
        </p:txBody>
      </p:sp>
      <p:grpSp>
        <p:nvGrpSpPr>
          <p:cNvPr id="3" name="组合 2">
            <a:extLst>
              <a:ext uri="{FF2B5EF4-FFF2-40B4-BE49-F238E27FC236}">
                <a16:creationId xmlns:a16="http://schemas.microsoft.com/office/drawing/2014/main" id="{C40F0BDD-69F6-4753-9065-9FCDA1E8B991}"/>
              </a:ext>
            </a:extLst>
          </p:cNvPr>
          <p:cNvGrpSpPr/>
          <p:nvPr/>
        </p:nvGrpSpPr>
        <p:grpSpPr>
          <a:xfrm>
            <a:off x="395499" y="4067082"/>
            <a:ext cx="11469141" cy="2374880"/>
            <a:chOff x="395499" y="4067082"/>
            <a:chExt cx="11469141" cy="2374880"/>
          </a:xfrm>
        </p:grpSpPr>
        <p:sp>
          <p:nvSpPr>
            <p:cNvPr id="17" name="文本框 16">
              <a:extLst>
                <a:ext uri="{FF2B5EF4-FFF2-40B4-BE49-F238E27FC236}">
                  <a16:creationId xmlns:a16="http://schemas.microsoft.com/office/drawing/2014/main" id="{17688313-F0E0-416E-B01D-59063E9B1AC0}"/>
                </a:ext>
              </a:extLst>
            </p:cNvPr>
            <p:cNvSpPr txBox="1"/>
            <p:nvPr/>
          </p:nvSpPr>
          <p:spPr>
            <a:xfrm>
              <a:off x="395499" y="4067082"/>
              <a:ext cx="802003" cy="369332"/>
            </a:xfrm>
            <a:prstGeom prst="rect">
              <a:avLst/>
            </a:prstGeom>
            <a:noFill/>
          </p:spPr>
          <p:txBody>
            <a:bodyPr wrap="square" rtlCol="0">
              <a:spAutoFit/>
            </a:bodyPr>
            <a:lstStyle/>
            <a:p>
              <a:pPr algn="ctr"/>
              <a:r>
                <a:rPr lang="zh-CN" altLang="en-US" b="1" dirty="0">
                  <a:latin typeface="Arial Narrow" panose="020B0606020202030204" pitchFamily="34" charset="0"/>
                </a:rPr>
                <a:t>频带</a:t>
              </a:r>
            </a:p>
          </p:txBody>
        </p:sp>
        <p:cxnSp>
          <p:nvCxnSpPr>
            <p:cNvPr id="18" name="直接连接符 17">
              <a:extLst>
                <a:ext uri="{FF2B5EF4-FFF2-40B4-BE49-F238E27FC236}">
                  <a16:creationId xmlns:a16="http://schemas.microsoft.com/office/drawing/2014/main" id="{191075C0-42BB-4BE1-80E4-4C79A52858DA}"/>
                </a:ext>
              </a:extLst>
            </p:cNvPr>
            <p:cNvCxnSpPr>
              <a:cxnSpLocks/>
            </p:cNvCxnSpPr>
            <p:nvPr/>
          </p:nvCxnSpPr>
          <p:spPr>
            <a:xfrm>
              <a:off x="1330964" y="4448108"/>
              <a:ext cx="10453085"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B00E5C8C-AA2A-45E0-BBC0-E07186D8121B}"/>
                </a:ext>
              </a:extLst>
            </p:cNvPr>
            <p:cNvCxnSpPr>
              <a:cxnSpLocks/>
            </p:cNvCxnSpPr>
            <p:nvPr/>
          </p:nvCxnSpPr>
          <p:spPr>
            <a:xfrm>
              <a:off x="1330964" y="5754387"/>
              <a:ext cx="10453085"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6783A736-779E-4DA1-9394-E1BF32AE6159}"/>
                </a:ext>
              </a:extLst>
            </p:cNvPr>
            <p:cNvSpPr/>
            <p:nvPr/>
          </p:nvSpPr>
          <p:spPr>
            <a:xfrm>
              <a:off x="1641554" y="4448108"/>
              <a:ext cx="1287743" cy="1306279"/>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Narrow" panose="020B0606020202030204" pitchFamily="34" charset="0"/>
              </a:endParaRPr>
            </a:p>
          </p:txBody>
        </p:sp>
        <p:sp>
          <p:nvSpPr>
            <p:cNvPr id="21" name="矩形 20">
              <a:extLst>
                <a:ext uri="{FF2B5EF4-FFF2-40B4-BE49-F238E27FC236}">
                  <a16:creationId xmlns:a16="http://schemas.microsoft.com/office/drawing/2014/main" id="{7FE304D1-2C17-41E3-BB59-AC78A888CD5C}"/>
                </a:ext>
              </a:extLst>
            </p:cNvPr>
            <p:cNvSpPr/>
            <p:nvPr/>
          </p:nvSpPr>
          <p:spPr>
            <a:xfrm>
              <a:off x="4014638" y="4448108"/>
              <a:ext cx="2320332" cy="1306279"/>
            </a:xfrm>
            <a:prstGeom prst="rec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Narrow" panose="020B0606020202030204" pitchFamily="34" charset="0"/>
              </a:endParaRPr>
            </a:p>
          </p:txBody>
        </p:sp>
        <p:sp>
          <p:nvSpPr>
            <p:cNvPr id="22" name="矩形 21">
              <a:extLst>
                <a:ext uri="{FF2B5EF4-FFF2-40B4-BE49-F238E27FC236}">
                  <a16:creationId xmlns:a16="http://schemas.microsoft.com/office/drawing/2014/main" id="{226E7153-CCA0-4DB9-B860-B80DC64A4B6A}"/>
                </a:ext>
              </a:extLst>
            </p:cNvPr>
            <p:cNvSpPr/>
            <p:nvPr/>
          </p:nvSpPr>
          <p:spPr>
            <a:xfrm>
              <a:off x="8329721" y="4448108"/>
              <a:ext cx="3090437" cy="1306279"/>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Narrow" panose="020B0606020202030204" pitchFamily="34" charset="0"/>
              </a:endParaRPr>
            </a:p>
          </p:txBody>
        </p:sp>
        <p:sp>
          <p:nvSpPr>
            <p:cNvPr id="23" name="文本框 22">
              <a:extLst>
                <a:ext uri="{FF2B5EF4-FFF2-40B4-BE49-F238E27FC236}">
                  <a16:creationId xmlns:a16="http://schemas.microsoft.com/office/drawing/2014/main" id="{6BABBA88-AB4D-464C-A4AE-F2989CA474AF}"/>
                </a:ext>
              </a:extLst>
            </p:cNvPr>
            <p:cNvSpPr txBox="1"/>
            <p:nvPr/>
          </p:nvSpPr>
          <p:spPr>
            <a:xfrm>
              <a:off x="395499" y="5795631"/>
              <a:ext cx="802003" cy="369332"/>
            </a:xfrm>
            <a:prstGeom prst="rect">
              <a:avLst/>
            </a:prstGeom>
            <a:noFill/>
          </p:spPr>
          <p:txBody>
            <a:bodyPr wrap="square" rtlCol="0">
              <a:spAutoFit/>
            </a:bodyPr>
            <a:lstStyle/>
            <a:p>
              <a:pPr algn="ctr"/>
              <a:r>
                <a:rPr lang="zh-CN" altLang="en-US" b="1" dirty="0">
                  <a:latin typeface="Arial Narrow" panose="020B0606020202030204" pitchFamily="34" charset="0"/>
                </a:rPr>
                <a:t>频率</a:t>
              </a:r>
            </a:p>
          </p:txBody>
        </p:sp>
        <p:cxnSp>
          <p:nvCxnSpPr>
            <p:cNvPr id="24" name="直接连接符 23">
              <a:extLst>
                <a:ext uri="{FF2B5EF4-FFF2-40B4-BE49-F238E27FC236}">
                  <a16:creationId xmlns:a16="http://schemas.microsoft.com/office/drawing/2014/main" id="{FC18D5F4-66EB-41E5-8513-8B4B91F48C6C}"/>
                </a:ext>
              </a:extLst>
            </p:cNvPr>
            <p:cNvCxnSpPr>
              <a:cxnSpLocks/>
            </p:cNvCxnSpPr>
            <p:nvPr/>
          </p:nvCxnSpPr>
          <p:spPr>
            <a:xfrm flipV="1">
              <a:off x="1641554" y="4105982"/>
              <a:ext cx="0" cy="342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892D0AAB-5D45-40F6-B84D-7E6F7AA64D17}"/>
                </a:ext>
              </a:extLst>
            </p:cNvPr>
            <p:cNvCxnSpPr>
              <a:cxnSpLocks/>
            </p:cNvCxnSpPr>
            <p:nvPr/>
          </p:nvCxnSpPr>
          <p:spPr>
            <a:xfrm flipV="1">
              <a:off x="2929297" y="4105982"/>
              <a:ext cx="0" cy="342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DF5D554D-DEBC-4C3D-B3CC-21D5C5445381}"/>
                </a:ext>
              </a:extLst>
            </p:cNvPr>
            <p:cNvCxnSpPr/>
            <p:nvPr/>
          </p:nvCxnSpPr>
          <p:spPr>
            <a:xfrm>
              <a:off x="1641554" y="4251748"/>
              <a:ext cx="1287743" cy="0"/>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ADCD8E3F-BF60-4BB5-A74A-4107F7165BE7}"/>
                </a:ext>
              </a:extLst>
            </p:cNvPr>
            <p:cNvSpPr txBox="1"/>
            <p:nvPr/>
          </p:nvSpPr>
          <p:spPr>
            <a:xfrm>
              <a:off x="1901302" y="4067082"/>
              <a:ext cx="778512" cy="369332"/>
            </a:xfrm>
            <a:prstGeom prst="rect">
              <a:avLst/>
            </a:prstGeom>
            <a:solidFill>
              <a:schemeClr val="bg1"/>
            </a:solidFill>
          </p:spPr>
          <p:txBody>
            <a:bodyPr wrap="square" rtlCol="0">
              <a:spAutoFit/>
            </a:bodyPr>
            <a:lstStyle/>
            <a:p>
              <a:pPr algn="ctr"/>
              <a:r>
                <a:rPr lang="en-US" altLang="zh-CN" b="1" dirty="0">
                  <a:latin typeface="Arial Narrow" panose="020B0606020202030204" pitchFamily="34" charset="0"/>
                </a:rPr>
                <a:t>26MHz</a:t>
              </a:r>
              <a:endParaRPr lang="zh-CN" altLang="en-US" b="1" dirty="0">
                <a:latin typeface="Arial Narrow" panose="020B0606020202030204" pitchFamily="34" charset="0"/>
              </a:endParaRPr>
            </a:p>
          </p:txBody>
        </p:sp>
        <p:cxnSp>
          <p:nvCxnSpPr>
            <p:cNvPr id="28" name="直接连接符 27">
              <a:extLst>
                <a:ext uri="{FF2B5EF4-FFF2-40B4-BE49-F238E27FC236}">
                  <a16:creationId xmlns:a16="http://schemas.microsoft.com/office/drawing/2014/main" id="{02CB4B6D-6805-4934-BDE7-454F2F67F631}"/>
                </a:ext>
              </a:extLst>
            </p:cNvPr>
            <p:cNvCxnSpPr>
              <a:cxnSpLocks/>
            </p:cNvCxnSpPr>
            <p:nvPr/>
          </p:nvCxnSpPr>
          <p:spPr>
            <a:xfrm flipV="1">
              <a:off x="4010218" y="4105982"/>
              <a:ext cx="0" cy="342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A01A159D-1C01-4C93-AEB7-CE47DE64EA6B}"/>
                </a:ext>
              </a:extLst>
            </p:cNvPr>
            <p:cNvCxnSpPr>
              <a:cxnSpLocks/>
            </p:cNvCxnSpPr>
            <p:nvPr/>
          </p:nvCxnSpPr>
          <p:spPr>
            <a:xfrm flipV="1">
              <a:off x="6334970" y="4105982"/>
              <a:ext cx="0" cy="342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6999CBF4-A84D-4FE4-AECA-26C1017557A5}"/>
                </a:ext>
              </a:extLst>
            </p:cNvPr>
            <p:cNvCxnSpPr>
              <a:cxnSpLocks/>
            </p:cNvCxnSpPr>
            <p:nvPr/>
          </p:nvCxnSpPr>
          <p:spPr>
            <a:xfrm>
              <a:off x="4010218" y="4251748"/>
              <a:ext cx="2324752" cy="0"/>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F09C69D4-E641-4C4A-9C8D-99328DB5A18C}"/>
                </a:ext>
              </a:extLst>
            </p:cNvPr>
            <p:cNvSpPr txBox="1"/>
            <p:nvPr/>
          </p:nvSpPr>
          <p:spPr>
            <a:xfrm>
              <a:off x="4664511" y="4067082"/>
              <a:ext cx="986345" cy="369332"/>
            </a:xfrm>
            <a:prstGeom prst="rect">
              <a:avLst/>
            </a:prstGeom>
            <a:solidFill>
              <a:schemeClr val="bg1"/>
            </a:solidFill>
          </p:spPr>
          <p:txBody>
            <a:bodyPr wrap="square" rtlCol="0">
              <a:spAutoFit/>
            </a:bodyPr>
            <a:lstStyle/>
            <a:p>
              <a:pPr algn="ctr"/>
              <a:r>
                <a:rPr lang="en-US" altLang="zh-CN" b="1" dirty="0">
                  <a:latin typeface="Arial Narrow" panose="020B0606020202030204" pitchFamily="34" charset="0"/>
                </a:rPr>
                <a:t>83.5MHz</a:t>
              </a:r>
              <a:endParaRPr lang="zh-CN" altLang="en-US" b="1" dirty="0">
                <a:latin typeface="Arial Narrow" panose="020B0606020202030204" pitchFamily="34" charset="0"/>
              </a:endParaRPr>
            </a:p>
          </p:txBody>
        </p:sp>
        <p:cxnSp>
          <p:nvCxnSpPr>
            <p:cNvPr id="32" name="直接连接符 31">
              <a:extLst>
                <a:ext uri="{FF2B5EF4-FFF2-40B4-BE49-F238E27FC236}">
                  <a16:creationId xmlns:a16="http://schemas.microsoft.com/office/drawing/2014/main" id="{77839D35-C040-43F3-B7F2-4789A75B6E1B}"/>
                </a:ext>
              </a:extLst>
            </p:cNvPr>
            <p:cNvCxnSpPr>
              <a:cxnSpLocks/>
            </p:cNvCxnSpPr>
            <p:nvPr/>
          </p:nvCxnSpPr>
          <p:spPr>
            <a:xfrm flipV="1">
              <a:off x="8328030" y="4117675"/>
              <a:ext cx="0" cy="342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4C269B47-5A96-4CDB-ACE6-517B37CD1260}"/>
                </a:ext>
              </a:extLst>
            </p:cNvPr>
            <p:cNvCxnSpPr>
              <a:cxnSpLocks/>
            </p:cNvCxnSpPr>
            <p:nvPr/>
          </p:nvCxnSpPr>
          <p:spPr>
            <a:xfrm flipV="1">
              <a:off x="11408562" y="4117675"/>
              <a:ext cx="0" cy="342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2BD4A3AB-8401-449E-AFEC-B2D73F0EE0E5}"/>
                </a:ext>
              </a:extLst>
            </p:cNvPr>
            <p:cNvCxnSpPr>
              <a:cxnSpLocks/>
            </p:cNvCxnSpPr>
            <p:nvPr/>
          </p:nvCxnSpPr>
          <p:spPr>
            <a:xfrm>
              <a:off x="8328030" y="4263441"/>
              <a:ext cx="3092128" cy="0"/>
            </a:xfrm>
            <a:prstGeom prst="straightConnector1">
              <a:avLst/>
            </a:prstGeom>
            <a:ln w="12700">
              <a:solidFill>
                <a:schemeClr val="tx1"/>
              </a:solidFill>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35" name="文本框 34">
              <a:extLst>
                <a:ext uri="{FF2B5EF4-FFF2-40B4-BE49-F238E27FC236}">
                  <a16:creationId xmlns:a16="http://schemas.microsoft.com/office/drawing/2014/main" id="{ABEB9EB5-5AEE-4871-84BF-C91F7AA672F3}"/>
                </a:ext>
              </a:extLst>
            </p:cNvPr>
            <p:cNvSpPr txBox="1"/>
            <p:nvPr/>
          </p:nvSpPr>
          <p:spPr>
            <a:xfrm>
              <a:off x="9429623" y="4067082"/>
              <a:ext cx="890026" cy="369332"/>
            </a:xfrm>
            <a:prstGeom prst="rect">
              <a:avLst/>
            </a:prstGeom>
            <a:solidFill>
              <a:schemeClr val="bg1"/>
            </a:solidFill>
          </p:spPr>
          <p:txBody>
            <a:bodyPr wrap="square" rtlCol="0">
              <a:spAutoFit/>
            </a:bodyPr>
            <a:lstStyle/>
            <a:p>
              <a:pPr algn="ctr"/>
              <a:r>
                <a:rPr lang="en-US" altLang="zh-CN" b="1" dirty="0">
                  <a:latin typeface="Arial Narrow" panose="020B0606020202030204" pitchFamily="34" charset="0"/>
                </a:rPr>
                <a:t>125MHz</a:t>
              </a:r>
              <a:endParaRPr lang="zh-CN" altLang="en-US" b="1" dirty="0">
                <a:latin typeface="Arial Narrow" panose="020B0606020202030204" pitchFamily="34" charset="0"/>
              </a:endParaRPr>
            </a:p>
          </p:txBody>
        </p:sp>
        <p:sp>
          <p:nvSpPr>
            <p:cNvPr id="37" name="文本框 36">
              <a:extLst>
                <a:ext uri="{FF2B5EF4-FFF2-40B4-BE49-F238E27FC236}">
                  <a16:creationId xmlns:a16="http://schemas.microsoft.com/office/drawing/2014/main" id="{CFF3DB9C-3185-4B58-B652-2199E2DB55F6}"/>
                </a:ext>
              </a:extLst>
            </p:cNvPr>
            <p:cNvSpPr txBox="1"/>
            <p:nvPr/>
          </p:nvSpPr>
          <p:spPr>
            <a:xfrm>
              <a:off x="1240552" y="5795631"/>
              <a:ext cx="802003" cy="646331"/>
            </a:xfrm>
            <a:prstGeom prst="rect">
              <a:avLst/>
            </a:prstGeom>
            <a:noFill/>
          </p:spPr>
          <p:txBody>
            <a:bodyPr wrap="square" rtlCol="0">
              <a:spAutoFit/>
            </a:bodyPr>
            <a:lstStyle/>
            <a:p>
              <a:pPr algn="ctr"/>
              <a:r>
                <a:rPr lang="en-US" altLang="zh-CN" b="1" dirty="0">
                  <a:latin typeface="Arial Narrow" panose="020B0606020202030204" pitchFamily="34" charset="0"/>
                </a:rPr>
                <a:t>902</a:t>
              </a:r>
            </a:p>
            <a:p>
              <a:pPr algn="ctr"/>
              <a:r>
                <a:rPr lang="en-US" altLang="zh-CN" b="1" dirty="0">
                  <a:latin typeface="Arial Narrow" panose="020B0606020202030204" pitchFamily="34" charset="0"/>
                </a:rPr>
                <a:t>MHz</a:t>
              </a:r>
              <a:endParaRPr lang="zh-CN" altLang="en-US" b="1" dirty="0">
                <a:latin typeface="Arial Narrow" panose="020B0606020202030204" pitchFamily="34" charset="0"/>
              </a:endParaRPr>
            </a:p>
          </p:txBody>
        </p:sp>
        <p:sp>
          <p:nvSpPr>
            <p:cNvPr id="39" name="文本框 38">
              <a:extLst>
                <a:ext uri="{FF2B5EF4-FFF2-40B4-BE49-F238E27FC236}">
                  <a16:creationId xmlns:a16="http://schemas.microsoft.com/office/drawing/2014/main" id="{429FC8D7-4FE4-4F38-8CC6-D39108082673}"/>
                </a:ext>
              </a:extLst>
            </p:cNvPr>
            <p:cNvSpPr txBox="1"/>
            <p:nvPr/>
          </p:nvSpPr>
          <p:spPr>
            <a:xfrm>
              <a:off x="2528295" y="5795631"/>
              <a:ext cx="802003" cy="646331"/>
            </a:xfrm>
            <a:prstGeom prst="rect">
              <a:avLst/>
            </a:prstGeom>
            <a:noFill/>
          </p:spPr>
          <p:txBody>
            <a:bodyPr wrap="square" rtlCol="0">
              <a:spAutoFit/>
            </a:bodyPr>
            <a:lstStyle/>
            <a:p>
              <a:pPr algn="ctr"/>
              <a:r>
                <a:rPr lang="en-US" altLang="zh-CN" b="1" dirty="0">
                  <a:latin typeface="Arial Narrow" panose="020B0606020202030204" pitchFamily="34" charset="0"/>
                </a:rPr>
                <a:t>928</a:t>
              </a:r>
            </a:p>
            <a:p>
              <a:pPr algn="ctr"/>
              <a:r>
                <a:rPr lang="en-US" altLang="zh-CN" b="1" dirty="0">
                  <a:latin typeface="Arial Narrow" panose="020B0606020202030204" pitchFamily="34" charset="0"/>
                </a:rPr>
                <a:t>MHz</a:t>
              </a:r>
              <a:endParaRPr lang="zh-CN" altLang="en-US" b="1" dirty="0">
                <a:latin typeface="Arial Narrow" panose="020B0606020202030204" pitchFamily="34" charset="0"/>
              </a:endParaRPr>
            </a:p>
          </p:txBody>
        </p:sp>
        <p:sp>
          <p:nvSpPr>
            <p:cNvPr id="42" name="文本框 41">
              <a:extLst>
                <a:ext uri="{FF2B5EF4-FFF2-40B4-BE49-F238E27FC236}">
                  <a16:creationId xmlns:a16="http://schemas.microsoft.com/office/drawing/2014/main" id="{7B66EB9B-4520-4CDC-BD75-4588D76218DF}"/>
                </a:ext>
              </a:extLst>
            </p:cNvPr>
            <p:cNvSpPr txBox="1"/>
            <p:nvPr/>
          </p:nvSpPr>
          <p:spPr>
            <a:xfrm>
              <a:off x="3609216" y="5795631"/>
              <a:ext cx="802003" cy="646331"/>
            </a:xfrm>
            <a:prstGeom prst="rect">
              <a:avLst/>
            </a:prstGeom>
            <a:noFill/>
          </p:spPr>
          <p:txBody>
            <a:bodyPr wrap="square" rtlCol="0">
              <a:spAutoFit/>
            </a:bodyPr>
            <a:lstStyle/>
            <a:p>
              <a:pPr algn="ctr"/>
              <a:r>
                <a:rPr lang="en-US" altLang="zh-CN" b="1" dirty="0">
                  <a:latin typeface="Arial Narrow" panose="020B0606020202030204" pitchFamily="34" charset="0"/>
                </a:rPr>
                <a:t>2.4</a:t>
              </a:r>
            </a:p>
            <a:p>
              <a:pPr algn="ctr"/>
              <a:r>
                <a:rPr lang="en-US" altLang="zh-CN" b="1" dirty="0">
                  <a:latin typeface="Arial Narrow" panose="020B0606020202030204" pitchFamily="34" charset="0"/>
                </a:rPr>
                <a:t>GHz</a:t>
              </a:r>
              <a:endParaRPr lang="zh-CN" altLang="en-US" b="1" dirty="0">
                <a:latin typeface="Arial Narrow" panose="020B0606020202030204" pitchFamily="34" charset="0"/>
              </a:endParaRPr>
            </a:p>
          </p:txBody>
        </p:sp>
        <p:sp>
          <p:nvSpPr>
            <p:cNvPr id="45" name="文本框 44">
              <a:extLst>
                <a:ext uri="{FF2B5EF4-FFF2-40B4-BE49-F238E27FC236}">
                  <a16:creationId xmlns:a16="http://schemas.microsoft.com/office/drawing/2014/main" id="{F92E4E20-BAD5-4595-8AB1-87A587A7CE72}"/>
                </a:ext>
              </a:extLst>
            </p:cNvPr>
            <p:cNvSpPr txBox="1"/>
            <p:nvPr/>
          </p:nvSpPr>
          <p:spPr>
            <a:xfrm>
              <a:off x="5890487" y="5795631"/>
              <a:ext cx="888965" cy="646331"/>
            </a:xfrm>
            <a:prstGeom prst="rect">
              <a:avLst/>
            </a:prstGeom>
            <a:noFill/>
          </p:spPr>
          <p:txBody>
            <a:bodyPr wrap="square" rtlCol="0">
              <a:spAutoFit/>
            </a:bodyPr>
            <a:lstStyle/>
            <a:p>
              <a:pPr algn="ctr"/>
              <a:r>
                <a:rPr lang="en-US" altLang="zh-CN" b="1" dirty="0">
                  <a:latin typeface="Arial Narrow" panose="020B0606020202030204" pitchFamily="34" charset="0"/>
                </a:rPr>
                <a:t>2.4835</a:t>
              </a:r>
            </a:p>
            <a:p>
              <a:pPr algn="ctr"/>
              <a:r>
                <a:rPr lang="en-US" altLang="zh-CN" b="1" dirty="0">
                  <a:latin typeface="Arial Narrow" panose="020B0606020202030204" pitchFamily="34" charset="0"/>
                </a:rPr>
                <a:t>GHz</a:t>
              </a:r>
              <a:endParaRPr lang="zh-CN" altLang="en-US" b="1" dirty="0">
                <a:latin typeface="Arial Narrow" panose="020B0606020202030204" pitchFamily="34" charset="0"/>
              </a:endParaRPr>
            </a:p>
          </p:txBody>
        </p:sp>
        <p:sp>
          <p:nvSpPr>
            <p:cNvPr id="46" name="文本框 45">
              <a:extLst>
                <a:ext uri="{FF2B5EF4-FFF2-40B4-BE49-F238E27FC236}">
                  <a16:creationId xmlns:a16="http://schemas.microsoft.com/office/drawing/2014/main" id="{B0651ED6-D197-46B6-B51C-993BDED1FA5A}"/>
                </a:ext>
              </a:extLst>
            </p:cNvPr>
            <p:cNvSpPr txBox="1"/>
            <p:nvPr/>
          </p:nvSpPr>
          <p:spPr>
            <a:xfrm>
              <a:off x="7883547" y="5795631"/>
              <a:ext cx="888965" cy="646331"/>
            </a:xfrm>
            <a:prstGeom prst="rect">
              <a:avLst/>
            </a:prstGeom>
            <a:noFill/>
          </p:spPr>
          <p:txBody>
            <a:bodyPr wrap="square" rtlCol="0">
              <a:spAutoFit/>
            </a:bodyPr>
            <a:lstStyle/>
            <a:p>
              <a:pPr algn="ctr"/>
              <a:r>
                <a:rPr lang="en-US" altLang="zh-CN" b="1" dirty="0">
                  <a:latin typeface="Arial Narrow" panose="020B0606020202030204" pitchFamily="34" charset="0"/>
                </a:rPr>
                <a:t>5.725</a:t>
              </a:r>
            </a:p>
            <a:p>
              <a:pPr algn="ctr"/>
              <a:r>
                <a:rPr lang="en-US" altLang="zh-CN" b="1" dirty="0">
                  <a:latin typeface="Arial Narrow" panose="020B0606020202030204" pitchFamily="34" charset="0"/>
                </a:rPr>
                <a:t>GHz</a:t>
              </a:r>
              <a:endParaRPr lang="zh-CN" altLang="en-US" b="1" dirty="0">
                <a:latin typeface="Arial Narrow" panose="020B0606020202030204" pitchFamily="34" charset="0"/>
              </a:endParaRPr>
            </a:p>
          </p:txBody>
        </p:sp>
        <p:sp>
          <p:nvSpPr>
            <p:cNvPr id="47" name="文本框 46">
              <a:extLst>
                <a:ext uri="{FF2B5EF4-FFF2-40B4-BE49-F238E27FC236}">
                  <a16:creationId xmlns:a16="http://schemas.microsoft.com/office/drawing/2014/main" id="{36231635-CD21-41BE-BC09-C5965C3EBE25}"/>
                </a:ext>
              </a:extLst>
            </p:cNvPr>
            <p:cNvSpPr txBox="1"/>
            <p:nvPr/>
          </p:nvSpPr>
          <p:spPr>
            <a:xfrm>
              <a:off x="10975675" y="5795631"/>
              <a:ext cx="888965" cy="646331"/>
            </a:xfrm>
            <a:prstGeom prst="rect">
              <a:avLst/>
            </a:prstGeom>
            <a:noFill/>
          </p:spPr>
          <p:txBody>
            <a:bodyPr wrap="square" rtlCol="0">
              <a:spAutoFit/>
            </a:bodyPr>
            <a:lstStyle/>
            <a:p>
              <a:pPr algn="ctr"/>
              <a:r>
                <a:rPr lang="en-US" altLang="zh-CN" b="1" dirty="0">
                  <a:latin typeface="Arial Narrow" panose="020B0606020202030204" pitchFamily="34" charset="0"/>
                </a:rPr>
                <a:t>5.850</a:t>
              </a:r>
            </a:p>
            <a:p>
              <a:pPr algn="ctr"/>
              <a:r>
                <a:rPr lang="en-US" altLang="zh-CN" b="1" dirty="0">
                  <a:latin typeface="Arial Narrow" panose="020B0606020202030204" pitchFamily="34" charset="0"/>
                </a:rPr>
                <a:t>GHz</a:t>
              </a:r>
              <a:endParaRPr lang="zh-CN" altLang="en-US" b="1" dirty="0">
                <a:latin typeface="Arial Narrow" panose="020B0606020202030204" pitchFamily="34" charset="0"/>
              </a:endParaRPr>
            </a:p>
          </p:txBody>
        </p:sp>
      </p:grpSp>
    </p:spTree>
    <p:custDataLst>
      <p:tags r:id="rId1"/>
    </p:custDataLst>
    <p:extLst>
      <p:ext uri="{BB962C8B-B14F-4D97-AF65-F5344CB8AC3E}">
        <p14:creationId xmlns:p14="http://schemas.microsoft.com/office/powerpoint/2010/main" val="3198528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1000"/>
                                        <p:tgtEl>
                                          <p:spTgt spid="15"/>
                                        </p:tgtEl>
                                      </p:cBhvr>
                                    </p:animEffect>
                                    <p:anim calcmode="lin" valueType="num">
                                      <p:cBhvr>
                                        <p:cTn id="29" dur="1000" fill="hold"/>
                                        <p:tgtEl>
                                          <p:spTgt spid="15"/>
                                        </p:tgtEl>
                                        <p:attrNameLst>
                                          <p:attrName>ppt_x</p:attrName>
                                        </p:attrNameLst>
                                      </p:cBhvr>
                                      <p:tavLst>
                                        <p:tav tm="0">
                                          <p:val>
                                            <p:strVal val="#ppt_x"/>
                                          </p:val>
                                        </p:tav>
                                        <p:tav tm="100000">
                                          <p:val>
                                            <p:strVal val="#ppt_x"/>
                                          </p:val>
                                        </p:tav>
                                      </p:tavLst>
                                    </p:anim>
                                    <p:anim calcmode="lin" valueType="num">
                                      <p:cBhvr>
                                        <p:cTn id="30"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wipe(left)">
                                      <p:cBhvr>
                                        <p:cTn id="42"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1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sp>
        <p:nvSpPr>
          <p:cNvPr id="48" name="矩形 47">
            <a:extLst>
              <a:ext uri="{FF2B5EF4-FFF2-40B4-BE49-F238E27FC236}">
                <a16:creationId xmlns:a16="http://schemas.microsoft.com/office/drawing/2014/main" id="{D21FB882-A0D4-41C0-990D-AE43D04A2DCB}"/>
              </a:ext>
            </a:extLst>
          </p:cNvPr>
          <p:cNvSpPr/>
          <p:nvPr/>
        </p:nvSpPr>
        <p:spPr>
          <a:xfrm>
            <a:off x="1110858"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grpSp>
        <p:nvGrpSpPr>
          <p:cNvPr id="4" name="组合 3">
            <a:extLst>
              <a:ext uri="{FF2B5EF4-FFF2-40B4-BE49-F238E27FC236}">
                <a16:creationId xmlns:a16="http://schemas.microsoft.com/office/drawing/2014/main" id="{5EF106C6-7192-4DDC-85F9-D86D7CF354A8}"/>
              </a:ext>
            </a:extLst>
          </p:cNvPr>
          <p:cNvGrpSpPr/>
          <p:nvPr/>
        </p:nvGrpSpPr>
        <p:grpSpPr>
          <a:xfrm>
            <a:off x="1191733" y="4324094"/>
            <a:ext cx="3029664" cy="746814"/>
            <a:chOff x="1191733" y="4324094"/>
            <a:chExt cx="3029664" cy="746814"/>
          </a:xfrm>
        </p:grpSpPr>
        <p:pic>
          <p:nvPicPr>
            <p:cNvPr id="52" name="图形 51">
              <a:extLst>
                <a:ext uri="{FF2B5EF4-FFF2-40B4-BE49-F238E27FC236}">
                  <a16:creationId xmlns:a16="http://schemas.microsoft.com/office/drawing/2014/main" id="{4A2C3B73-9F33-4866-99CB-CC5583179FF7}"/>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91733" y="4693426"/>
              <a:ext cx="3029664" cy="377482"/>
            </a:xfrm>
            <a:prstGeom prst="rect">
              <a:avLst/>
            </a:prstGeom>
          </p:spPr>
        </p:pic>
        <p:sp>
          <p:nvSpPr>
            <p:cNvPr id="54" name="文本框 53">
              <a:extLst>
                <a:ext uri="{FF2B5EF4-FFF2-40B4-BE49-F238E27FC236}">
                  <a16:creationId xmlns:a16="http://schemas.microsoft.com/office/drawing/2014/main" id="{22B8C820-58A9-4A20-B085-03B4DAC1FFF8}"/>
                </a:ext>
              </a:extLst>
            </p:cNvPr>
            <p:cNvSpPr txBox="1"/>
            <p:nvPr/>
          </p:nvSpPr>
          <p:spPr>
            <a:xfrm>
              <a:off x="2106490" y="4324094"/>
              <a:ext cx="1200150" cy="369332"/>
            </a:xfrm>
            <a:prstGeom prst="rect">
              <a:avLst/>
            </a:prstGeom>
            <a:noFill/>
          </p:spPr>
          <p:txBody>
            <a:bodyPr wrap="square" rtlCol="0">
              <a:spAutoFit/>
            </a:bodyPr>
            <a:lstStyle/>
            <a:p>
              <a:pPr algn="ctr"/>
              <a:r>
                <a:rPr lang="zh-CN" altLang="en-US" b="1" dirty="0">
                  <a:latin typeface="Arial Narrow" panose="020B0606020202030204" pitchFamily="34" charset="0"/>
                </a:rPr>
                <a:t>地面波</a:t>
              </a:r>
            </a:p>
          </p:txBody>
        </p:sp>
      </p:grpSp>
      <p:grpSp>
        <p:nvGrpSpPr>
          <p:cNvPr id="5" name="组合 4">
            <a:extLst>
              <a:ext uri="{FF2B5EF4-FFF2-40B4-BE49-F238E27FC236}">
                <a16:creationId xmlns:a16="http://schemas.microsoft.com/office/drawing/2014/main" id="{CEFD7AF6-F7C0-46DE-A26B-4E78E1BB6FA5}"/>
              </a:ext>
            </a:extLst>
          </p:cNvPr>
          <p:cNvGrpSpPr/>
          <p:nvPr/>
        </p:nvGrpSpPr>
        <p:grpSpPr>
          <a:xfrm>
            <a:off x="422828" y="4825018"/>
            <a:ext cx="4572000" cy="1608200"/>
            <a:chOff x="422828" y="4825018"/>
            <a:chExt cx="4572000" cy="1608200"/>
          </a:xfrm>
        </p:grpSpPr>
        <p:pic>
          <p:nvPicPr>
            <p:cNvPr id="49" name="图片 48" descr="卡通人物&#10;&#10;低可信度描述已自动生成">
              <a:extLst>
                <a:ext uri="{FF2B5EF4-FFF2-40B4-BE49-F238E27FC236}">
                  <a16:creationId xmlns:a16="http://schemas.microsoft.com/office/drawing/2014/main" id="{100B6C45-EA98-4B2E-8AA7-544591C996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11835" y="4882167"/>
              <a:ext cx="619125" cy="695325"/>
            </a:xfrm>
            <a:prstGeom prst="rect">
              <a:avLst/>
            </a:prstGeom>
          </p:spPr>
        </p:pic>
        <p:pic>
          <p:nvPicPr>
            <p:cNvPr id="50" name="图片 49" descr="图片包含 游戏机, 鸟&#10;&#10;描述已自动生成">
              <a:extLst>
                <a:ext uri="{FF2B5EF4-FFF2-40B4-BE49-F238E27FC236}">
                  <a16:creationId xmlns:a16="http://schemas.microsoft.com/office/drawing/2014/main" id="{B9BB00CE-E2BB-4188-8113-081E4DD65F0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1900" y="4825018"/>
              <a:ext cx="752475" cy="809625"/>
            </a:xfrm>
            <a:prstGeom prst="rect">
              <a:avLst/>
            </a:prstGeom>
          </p:spPr>
        </p:pic>
        <p:pic>
          <p:nvPicPr>
            <p:cNvPr id="51" name="图形 50">
              <a:extLst>
                <a:ext uri="{FF2B5EF4-FFF2-40B4-BE49-F238E27FC236}">
                  <a16:creationId xmlns:a16="http://schemas.microsoft.com/office/drawing/2014/main" id="{5BA26178-014B-480A-8F8B-AD5E0BBA640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22828" y="5265095"/>
              <a:ext cx="4572000" cy="543380"/>
            </a:xfrm>
            <a:prstGeom prst="rect">
              <a:avLst/>
            </a:prstGeom>
          </p:spPr>
        </p:pic>
        <p:sp>
          <p:nvSpPr>
            <p:cNvPr id="53" name="文本框 52">
              <a:extLst>
                <a:ext uri="{FF2B5EF4-FFF2-40B4-BE49-F238E27FC236}">
                  <a16:creationId xmlns:a16="http://schemas.microsoft.com/office/drawing/2014/main" id="{BB510EA0-834F-49D1-B2D6-5C96E5347F7B}"/>
                </a:ext>
              </a:extLst>
            </p:cNvPr>
            <p:cNvSpPr txBox="1"/>
            <p:nvPr/>
          </p:nvSpPr>
          <p:spPr>
            <a:xfrm>
              <a:off x="2106490" y="5392826"/>
              <a:ext cx="1200150" cy="369332"/>
            </a:xfrm>
            <a:prstGeom prst="rect">
              <a:avLst/>
            </a:prstGeom>
            <a:noFill/>
          </p:spPr>
          <p:txBody>
            <a:bodyPr wrap="square" rtlCol="0">
              <a:spAutoFit/>
            </a:bodyPr>
            <a:lstStyle/>
            <a:p>
              <a:pPr algn="ctr"/>
              <a:r>
                <a:rPr lang="zh-CN" altLang="en-US" b="1" dirty="0">
                  <a:latin typeface="Arial Narrow" panose="020B0606020202030204" pitchFamily="34" charset="0"/>
                </a:rPr>
                <a:t>地球表面</a:t>
              </a:r>
            </a:p>
          </p:txBody>
        </p:sp>
        <p:sp>
          <p:nvSpPr>
            <p:cNvPr id="55" name="文本框 54">
              <a:extLst>
                <a:ext uri="{FF2B5EF4-FFF2-40B4-BE49-F238E27FC236}">
                  <a16:creationId xmlns:a16="http://schemas.microsoft.com/office/drawing/2014/main" id="{DB8AE7BF-F601-4163-97AE-BCA082ED2BBD}"/>
                </a:ext>
              </a:extLst>
            </p:cNvPr>
            <p:cNvSpPr txBox="1"/>
            <p:nvPr/>
          </p:nvSpPr>
          <p:spPr>
            <a:xfrm>
              <a:off x="1622619" y="6063886"/>
              <a:ext cx="2003465" cy="369332"/>
            </a:xfrm>
            <a:prstGeom prst="rect">
              <a:avLst/>
            </a:prstGeom>
            <a:noFill/>
          </p:spPr>
          <p:txBody>
            <a:bodyPr wrap="square" rtlCol="0">
              <a:spAutoFit/>
            </a:bodyPr>
            <a:lstStyle/>
            <a:p>
              <a:pPr algn="ctr"/>
              <a:r>
                <a:rPr lang="en-US" altLang="zh-CN" b="1" dirty="0">
                  <a:latin typeface="Arial Narrow" panose="020B0606020202030204" pitchFamily="34" charset="0"/>
                </a:rPr>
                <a:t>LF</a:t>
              </a:r>
              <a:r>
                <a:rPr lang="zh-CN" altLang="en-US" b="1" dirty="0">
                  <a:latin typeface="Arial Narrow" panose="020B0606020202030204" pitchFamily="34" charset="0"/>
                </a:rPr>
                <a:t>和</a:t>
              </a:r>
              <a:r>
                <a:rPr lang="en-US" altLang="zh-CN" b="1" dirty="0">
                  <a:latin typeface="Arial Narrow" panose="020B0606020202030204" pitchFamily="34" charset="0"/>
                </a:rPr>
                <a:t>MF</a:t>
              </a:r>
              <a:r>
                <a:rPr lang="zh-CN" altLang="en-US" b="1" dirty="0">
                  <a:latin typeface="Arial Narrow" panose="020B0606020202030204" pitchFamily="34" charset="0"/>
                </a:rPr>
                <a:t>波段</a:t>
              </a:r>
            </a:p>
          </p:txBody>
        </p:sp>
      </p:grpSp>
      <p:grpSp>
        <p:nvGrpSpPr>
          <p:cNvPr id="11" name="组合 10">
            <a:extLst>
              <a:ext uri="{FF2B5EF4-FFF2-40B4-BE49-F238E27FC236}">
                <a16:creationId xmlns:a16="http://schemas.microsoft.com/office/drawing/2014/main" id="{C1821E38-ECE9-47A1-A9ED-C671582AB547}"/>
              </a:ext>
            </a:extLst>
          </p:cNvPr>
          <p:cNvGrpSpPr/>
          <p:nvPr/>
        </p:nvGrpSpPr>
        <p:grpSpPr>
          <a:xfrm>
            <a:off x="7631348" y="4663511"/>
            <a:ext cx="3029664" cy="407397"/>
            <a:chOff x="7631348" y="4663511"/>
            <a:chExt cx="3029664" cy="407397"/>
          </a:xfrm>
        </p:grpSpPr>
        <p:pic>
          <p:nvPicPr>
            <p:cNvPr id="59" name="图形 58">
              <a:extLst>
                <a:ext uri="{FF2B5EF4-FFF2-40B4-BE49-F238E27FC236}">
                  <a16:creationId xmlns:a16="http://schemas.microsoft.com/office/drawing/2014/main" id="{86308F1E-4E83-4429-A799-60F9903F0561}"/>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31348" y="4693426"/>
              <a:ext cx="3029664" cy="377482"/>
            </a:xfrm>
            <a:prstGeom prst="rect">
              <a:avLst/>
            </a:prstGeom>
          </p:spPr>
        </p:pic>
        <p:sp>
          <p:nvSpPr>
            <p:cNvPr id="61" name="文本框 60">
              <a:extLst>
                <a:ext uri="{FF2B5EF4-FFF2-40B4-BE49-F238E27FC236}">
                  <a16:creationId xmlns:a16="http://schemas.microsoft.com/office/drawing/2014/main" id="{2079CA97-49D2-440D-8D1D-4ACE016AA38A}"/>
                </a:ext>
              </a:extLst>
            </p:cNvPr>
            <p:cNvSpPr txBox="1"/>
            <p:nvPr/>
          </p:nvSpPr>
          <p:spPr>
            <a:xfrm>
              <a:off x="8005266" y="4663511"/>
              <a:ext cx="2036621" cy="369332"/>
            </a:xfrm>
            <a:prstGeom prst="rect">
              <a:avLst/>
            </a:prstGeom>
            <a:solidFill>
              <a:schemeClr val="bg1"/>
            </a:solidFill>
          </p:spPr>
          <p:txBody>
            <a:bodyPr wrap="square" rtlCol="0">
              <a:spAutoFit/>
            </a:bodyPr>
            <a:lstStyle/>
            <a:p>
              <a:pPr algn="ctr"/>
              <a:r>
                <a:rPr lang="zh-CN" altLang="en-US" b="1" dirty="0">
                  <a:latin typeface="Arial Narrow" panose="020B0606020202030204" pitchFamily="34" charset="0"/>
                </a:rPr>
                <a:t>地面波被地表吸收</a:t>
              </a:r>
            </a:p>
          </p:txBody>
        </p:sp>
      </p:grpSp>
      <p:grpSp>
        <p:nvGrpSpPr>
          <p:cNvPr id="8" name="组合 7">
            <a:extLst>
              <a:ext uri="{FF2B5EF4-FFF2-40B4-BE49-F238E27FC236}">
                <a16:creationId xmlns:a16="http://schemas.microsoft.com/office/drawing/2014/main" id="{5FFF24A7-2F6A-4D94-8E55-BA10A081CD8E}"/>
              </a:ext>
            </a:extLst>
          </p:cNvPr>
          <p:cNvGrpSpPr/>
          <p:nvPr/>
        </p:nvGrpSpPr>
        <p:grpSpPr>
          <a:xfrm>
            <a:off x="7437753" y="3082088"/>
            <a:ext cx="3223259" cy="1800079"/>
            <a:chOff x="7437753" y="3082088"/>
            <a:chExt cx="3223259" cy="1800079"/>
          </a:xfrm>
        </p:grpSpPr>
        <p:cxnSp>
          <p:nvCxnSpPr>
            <p:cNvPr id="63" name="直接箭头连接符 62">
              <a:extLst>
                <a:ext uri="{FF2B5EF4-FFF2-40B4-BE49-F238E27FC236}">
                  <a16:creationId xmlns:a16="http://schemas.microsoft.com/office/drawing/2014/main" id="{21369948-E7F9-43B4-8E3E-63B77519BC1C}"/>
                </a:ext>
              </a:extLst>
            </p:cNvPr>
            <p:cNvCxnSpPr>
              <a:cxnSpLocks/>
              <a:stCxn id="57" idx="0"/>
            </p:cNvCxnSpPr>
            <p:nvPr/>
          </p:nvCxnSpPr>
          <p:spPr>
            <a:xfrm flipV="1">
              <a:off x="7437753" y="3082088"/>
              <a:ext cx="1683665" cy="1742930"/>
            </a:xfrm>
            <a:prstGeom prst="straightConnector1">
              <a:avLst/>
            </a:prstGeom>
            <a:ln w="508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6FE5308D-2685-46FF-A3F1-D9ABAF74C578}"/>
                </a:ext>
              </a:extLst>
            </p:cNvPr>
            <p:cNvCxnSpPr>
              <a:cxnSpLocks/>
              <a:endCxn id="59" idx="3"/>
            </p:cNvCxnSpPr>
            <p:nvPr/>
          </p:nvCxnSpPr>
          <p:spPr>
            <a:xfrm>
              <a:off x="9258218" y="3082088"/>
              <a:ext cx="1402794" cy="1800079"/>
            </a:xfrm>
            <a:prstGeom prst="straightConnector1">
              <a:avLst/>
            </a:prstGeom>
            <a:ln w="508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id="{CC84962D-9431-4215-9047-241A82B74823}"/>
              </a:ext>
            </a:extLst>
          </p:cNvPr>
          <p:cNvGrpSpPr/>
          <p:nvPr/>
        </p:nvGrpSpPr>
        <p:grpSpPr>
          <a:xfrm>
            <a:off x="6862443" y="1870508"/>
            <a:ext cx="4467225" cy="1861775"/>
            <a:chOff x="6862443" y="1870508"/>
            <a:chExt cx="4467225" cy="1861775"/>
          </a:xfrm>
        </p:grpSpPr>
        <p:pic>
          <p:nvPicPr>
            <p:cNvPr id="62" name="图片 61">
              <a:extLst>
                <a:ext uri="{FF2B5EF4-FFF2-40B4-BE49-F238E27FC236}">
                  <a16:creationId xmlns:a16="http://schemas.microsoft.com/office/drawing/2014/main" id="{82F96CAC-A048-44A8-8571-BBD6EB18B6D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862443" y="1870508"/>
              <a:ext cx="4467225" cy="1861775"/>
            </a:xfrm>
            <a:prstGeom prst="rect">
              <a:avLst/>
            </a:prstGeom>
          </p:spPr>
        </p:pic>
        <p:sp>
          <p:nvSpPr>
            <p:cNvPr id="65" name="文本框 64">
              <a:extLst>
                <a:ext uri="{FF2B5EF4-FFF2-40B4-BE49-F238E27FC236}">
                  <a16:creationId xmlns:a16="http://schemas.microsoft.com/office/drawing/2014/main" id="{B4F1CA24-98B9-4B1E-8A1E-17C6AC1C137B}"/>
                </a:ext>
              </a:extLst>
            </p:cNvPr>
            <p:cNvSpPr txBox="1"/>
            <p:nvPr/>
          </p:nvSpPr>
          <p:spPr>
            <a:xfrm>
              <a:off x="7844916" y="2180346"/>
              <a:ext cx="2602528" cy="646331"/>
            </a:xfrm>
            <a:prstGeom prst="rect">
              <a:avLst/>
            </a:prstGeom>
            <a:noFill/>
          </p:spPr>
          <p:txBody>
            <a:bodyPr wrap="square" rtlCol="0">
              <a:spAutoFit/>
            </a:bodyPr>
            <a:lstStyle/>
            <a:p>
              <a:pPr algn="ctr"/>
              <a:r>
                <a:rPr lang="zh-CN" altLang="en-US" b="1" dirty="0">
                  <a:latin typeface="Arial Narrow" panose="020B0606020202030204" pitchFamily="34" charset="0"/>
                </a:rPr>
                <a:t>地球上方</a:t>
              </a:r>
              <a:r>
                <a:rPr lang="en-US" altLang="zh-CN" b="1" dirty="0">
                  <a:latin typeface="Arial Narrow" panose="020B0606020202030204" pitchFamily="34" charset="0"/>
                </a:rPr>
                <a:t>100</a:t>
              </a:r>
              <a:r>
                <a:rPr lang="zh-CN" altLang="en-US" b="1" dirty="0">
                  <a:latin typeface="Arial Narrow" panose="020B0606020202030204" pitchFamily="34" charset="0"/>
                </a:rPr>
                <a:t>～</a:t>
              </a:r>
              <a:r>
                <a:rPr lang="en-US" altLang="zh-CN" b="1" dirty="0">
                  <a:latin typeface="Arial Narrow" panose="020B0606020202030204" pitchFamily="34" charset="0"/>
                </a:rPr>
                <a:t>500</a:t>
              </a:r>
              <a:r>
                <a:rPr lang="zh-CN" altLang="en-US" b="1" dirty="0">
                  <a:latin typeface="Arial Narrow" panose="020B0606020202030204" pitchFamily="34" charset="0"/>
                </a:rPr>
                <a:t>千米</a:t>
              </a:r>
              <a:endParaRPr lang="en-US" altLang="zh-CN" b="1" dirty="0">
                <a:latin typeface="Arial Narrow" panose="020B0606020202030204" pitchFamily="34" charset="0"/>
              </a:endParaRPr>
            </a:p>
            <a:p>
              <a:pPr algn="ctr"/>
              <a:r>
                <a:rPr lang="zh-CN" altLang="en-US" b="1" dirty="0">
                  <a:latin typeface="Arial Narrow" panose="020B0606020202030204" pitchFamily="34" charset="0"/>
                </a:rPr>
                <a:t>高空处的带电离子层</a:t>
              </a:r>
            </a:p>
          </p:txBody>
        </p:sp>
      </p:grpSp>
      <p:grpSp>
        <p:nvGrpSpPr>
          <p:cNvPr id="6" name="组合 5">
            <a:extLst>
              <a:ext uri="{FF2B5EF4-FFF2-40B4-BE49-F238E27FC236}">
                <a16:creationId xmlns:a16="http://schemas.microsoft.com/office/drawing/2014/main" id="{9E62C831-DE13-44A9-A0B4-DBA26C527176}"/>
              </a:ext>
            </a:extLst>
          </p:cNvPr>
          <p:cNvGrpSpPr/>
          <p:nvPr/>
        </p:nvGrpSpPr>
        <p:grpSpPr>
          <a:xfrm>
            <a:off x="6862443" y="4825018"/>
            <a:ext cx="4572000" cy="1608200"/>
            <a:chOff x="6862443" y="4825018"/>
            <a:chExt cx="4572000" cy="1608200"/>
          </a:xfrm>
        </p:grpSpPr>
        <p:pic>
          <p:nvPicPr>
            <p:cNvPr id="56" name="图片 55" descr="卡通人物&#10;&#10;低可信度描述已自动生成">
              <a:extLst>
                <a:ext uri="{FF2B5EF4-FFF2-40B4-BE49-F238E27FC236}">
                  <a16:creationId xmlns:a16="http://schemas.microsoft.com/office/drawing/2014/main" id="{C1D5BC6C-3616-4FAD-9468-7215214F84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51450" y="4882167"/>
              <a:ext cx="619125" cy="695325"/>
            </a:xfrm>
            <a:prstGeom prst="rect">
              <a:avLst/>
            </a:prstGeom>
          </p:spPr>
        </p:pic>
        <p:pic>
          <p:nvPicPr>
            <p:cNvPr id="57" name="图片 56" descr="图片包含 游戏机, 鸟&#10;&#10;描述已自动生成">
              <a:extLst>
                <a:ext uri="{FF2B5EF4-FFF2-40B4-BE49-F238E27FC236}">
                  <a16:creationId xmlns:a16="http://schemas.microsoft.com/office/drawing/2014/main" id="{0AAA83E2-3859-43BE-95E0-49A3A27B323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61515" y="4825018"/>
              <a:ext cx="752475" cy="809625"/>
            </a:xfrm>
            <a:prstGeom prst="rect">
              <a:avLst/>
            </a:prstGeom>
          </p:spPr>
        </p:pic>
        <p:pic>
          <p:nvPicPr>
            <p:cNvPr id="58" name="图形 57">
              <a:extLst>
                <a:ext uri="{FF2B5EF4-FFF2-40B4-BE49-F238E27FC236}">
                  <a16:creationId xmlns:a16="http://schemas.microsoft.com/office/drawing/2014/main" id="{9C0B6824-DCDA-4807-A868-58351627C90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62443" y="5265095"/>
              <a:ext cx="4572000" cy="543380"/>
            </a:xfrm>
            <a:prstGeom prst="rect">
              <a:avLst/>
            </a:prstGeom>
          </p:spPr>
        </p:pic>
        <p:sp>
          <p:nvSpPr>
            <p:cNvPr id="60" name="文本框 59">
              <a:extLst>
                <a:ext uri="{FF2B5EF4-FFF2-40B4-BE49-F238E27FC236}">
                  <a16:creationId xmlns:a16="http://schemas.microsoft.com/office/drawing/2014/main" id="{03B9D325-65B4-44F0-B9C1-DFBCAAA1F3EE}"/>
                </a:ext>
              </a:extLst>
            </p:cNvPr>
            <p:cNvSpPr txBox="1"/>
            <p:nvPr/>
          </p:nvSpPr>
          <p:spPr>
            <a:xfrm>
              <a:off x="8546105" y="5392826"/>
              <a:ext cx="1200150" cy="369332"/>
            </a:xfrm>
            <a:prstGeom prst="rect">
              <a:avLst/>
            </a:prstGeom>
            <a:noFill/>
          </p:spPr>
          <p:txBody>
            <a:bodyPr wrap="square" rtlCol="0">
              <a:spAutoFit/>
            </a:bodyPr>
            <a:lstStyle/>
            <a:p>
              <a:pPr algn="ctr"/>
              <a:r>
                <a:rPr lang="zh-CN" altLang="en-US" b="1" dirty="0">
                  <a:latin typeface="Arial Narrow" panose="020B0606020202030204" pitchFamily="34" charset="0"/>
                </a:rPr>
                <a:t>地球表面</a:t>
              </a:r>
            </a:p>
          </p:txBody>
        </p:sp>
        <p:sp>
          <p:nvSpPr>
            <p:cNvPr id="66" name="文本框 65">
              <a:extLst>
                <a:ext uri="{FF2B5EF4-FFF2-40B4-BE49-F238E27FC236}">
                  <a16:creationId xmlns:a16="http://schemas.microsoft.com/office/drawing/2014/main" id="{E1978240-0C97-46D1-A5CB-190EC265A898}"/>
                </a:ext>
              </a:extLst>
            </p:cNvPr>
            <p:cNvSpPr txBox="1"/>
            <p:nvPr/>
          </p:nvSpPr>
          <p:spPr>
            <a:xfrm>
              <a:off x="8053007" y="6063886"/>
              <a:ext cx="2186345" cy="369332"/>
            </a:xfrm>
            <a:prstGeom prst="rect">
              <a:avLst/>
            </a:prstGeom>
            <a:noFill/>
          </p:spPr>
          <p:txBody>
            <a:bodyPr wrap="square" rtlCol="0">
              <a:spAutoFit/>
            </a:bodyPr>
            <a:lstStyle/>
            <a:p>
              <a:pPr algn="ctr"/>
              <a:r>
                <a:rPr lang="en-US" altLang="zh-CN" b="1" dirty="0">
                  <a:latin typeface="Arial Narrow" panose="020B0606020202030204" pitchFamily="34" charset="0"/>
                </a:rPr>
                <a:t>HF</a:t>
              </a:r>
              <a:r>
                <a:rPr lang="zh-CN" altLang="en-US" b="1" dirty="0">
                  <a:latin typeface="Arial Narrow" panose="020B0606020202030204" pitchFamily="34" charset="0"/>
                </a:rPr>
                <a:t>和</a:t>
              </a:r>
              <a:r>
                <a:rPr lang="en-US" altLang="zh-CN" b="1" dirty="0">
                  <a:latin typeface="Arial Narrow" panose="020B0606020202030204" pitchFamily="34" charset="0"/>
                </a:rPr>
                <a:t>VHF</a:t>
              </a:r>
              <a:r>
                <a:rPr lang="zh-CN" altLang="en-US" b="1" dirty="0">
                  <a:latin typeface="Arial Narrow" panose="020B0606020202030204" pitchFamily="34" charset="0"/>
                </a:rPr>
                <a:t>波段</a:t>
              </a:r>
            </a:p>
          </p:txBody>
        </p:sp>
      </p:grpSp>
    </p:spTree>
    <p:custDataLst>
      <p:tags r:id="rId1"/>
    </p:custDataLst>
    <p:extLst>
      <p:ext uri="{BB962C8B-B14F-4D97-AF65-F5344CB8AC3E}">
        <p14:creationId xmlns:p14="http://schemas.microsoft.com/office/powerpoint/2010/main" val="2242071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left)">
                                      <p:cBhvr>
                                        <p:cTn id="7" dur="500"/>
                                        <p:tgtEl>
                                          <p:spTgt spid="4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1000"/>
                                        <p:tgtEl>
                                          <p:spTgt spid="6"/>
                                        </p:tgtEl>
                                      </p:cBhvr>
                                    </p:animEffect>
                                    <p:anim calcmode="lin" valueType="num">
                                      <p:cBhvr>
                                        <p:cTn id="25" dur="1000" fill="hold"/>
                                        <p:tgtEl>
                                          <p:spTgt spid="6"/>
                                        </p:tgtEl>
                                        <p:attrNameLst>
                                          <p:attrName>ppt_x</p:attrName>
                                        </p:attrNameLst>
                                      </p:cBhvr>
                                      <p:tavLst>
                                        <p:tav tm="0">
                                          <p:val>
                                            <p:strVal val="#ppt_x"/>
                                          </p:val>
                                        </p:tav>
                                        <p:tav tm="100000">
                                          <p:val>
                                            <p:strVal val="#ppt_x"/>
                                          </p:val>
                                        </p:tav>
                                      </p:tavLst>
                                    </p:anim>
                                    <p:anim calcmode="lin" valueType="num">
                                      <p:cBhvr>
                                        <p:cTn id="2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1000"/>
                                        <p:tgtEl>
                                          <p:spTgt spid="7"/>
                                        </p:tgtEl>
                                      </p:cBhvr>
                                    </p:animEffect>
                                    <p:anim calcmode="lin" valueType="num">
                                      <p:cBhvr>
                                        <p:cTn id="37" dur="1000" fill="hold"/>
                                        <p:tgtEl>
                                          <p:spTgt spid="7"/>
                                        </p:tgtEl>
                                        <p:attrNameLst>
                                          <p:attrName>ppt_x</p:attrName>
                                        </p:attrNameLst>
                                      </p:cBhvr>
                                      <p:tavLst>
                                        <p:tav tm="0">
                                          <p:val>
                                            <p:strVal val="#ppt_x"/>
                                          </p:val>
                                        </p:tav>
                                        <p:tav tm="100000">
                                          <p:val>
                                            <p:strVal val="#ppt_x"/>
                                          </p:val>
                                        </p:tav>
                                      </p:tavLst>
                                    </p:anim>
                                    <p:anim calcmode="lin" valueType="num">
                                      <p:cBhvr>
                                        <p:cTn id="38" dur="1000" fill="hold"/>
                                        <p:tgtEl>
                                          <p:spTgt spid="7"/>
                                        </p:tgtEl>
                                        <p:attrNameLst>
                                          <p:attrName>ppt_y</p:attrName>
                                        </p:attrNameLst>
                                      </p:cBhvr>
                                      <p:tavLst>
                                        <p:tav tm="0">
                                          <p:val>
                                            <p:strVal val="#ppt_y+.1"/>
                                          </p:val>
                                        </p:tav>
                                        <p:tav tm="100000">
                                          <p:val>
                                            <p:strVal val="#ppt_y"/>
                                          </p:val>
                                        </p:tav>
                                      </p:tavLst>
                                    </p:anim>
                                  </p:childTnLst>
                                </p:cTn>
                              </p:par>
                            </p:childTnLst>
                          </p:cTn>
                        </p:par>
                        <p:par>
                          <p:cTn id="39" fill="hold">
                            <p:stCondLst>
                              <p:cond delay="1000"/>
                            </p:stCondLst>
                            <p:childTnLst>
                              <p:par>
                                <p:cTn id="40" presetID="22" presetClass="entr" presetSubtype="8" fill="hold" nodeType="after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wipe(left)">
                                      <p:cBhvr>
                                        <p:cTn id="4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sp>
        <p:nvSpPr>
          <p:cNvPr id="48" name="矩形 47">
            <a:extLst>
              <a:ext uri="{FF2B5EF4-FFF2-40B4-BE49-F238E27FC236}">
                <a16:creationId xmlns:a16="http://schemas.microsoft.com/office/drawing/2014/main" id="{D21FB882-A0D4-41C0-990D-AE43D04A2DCB}"/>
              </a:ext>
            </a:extLst>
          </p:cNvPr>
          <p:cNvSpPr/>
          <p:nvPr/>
        </p:nvSpPr>
        <p:spPr>
          <a:xfrm>
            <a:off x="2907862"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grpSp>
        <p:nvGrpSpPr>
          <p:cNvPr id="2" name="组合 1">
            <a:extLst>
              <a:ext uri="{FF2B5EF4-FFF2-40B4-BE49-F238E27FC236}">
                <a16:creationId xmlns:a16="http://schemas.microsoft.com/office/drawing/2014/main" id="{ED7525F4-B4EB-4B2F-8AD8-A49CC83FDF53}"/>
              </a:ext>
            </a:extLst>
          </p:cNvPr>
          <p:cNvGrpSpPr/>
          <p:nvPr/>
        </p:nvGrpSpPr>
        <p:grpSpPr>
          <a:xfrm>
            <a:off x="1821364" y="2750309"/>
            <a:ext cx="8561878" cy="2265837"/>
            <a:chOff x="1788474" y="2388494"/>
            <a:chExt cx="8561878" cy="2265837"/>
          </a:xfrm>
        </p:grpSpPr>
        <p:pic>
          <p:nvPicPr>
            <p:cNvPr id="35" name="图片 34" descr="图片包含 游戏机, 鸟&#10;&#10;描述已自动生成">
              <a:extLst>
                <a:ext uri="{FF2B5EF4-FFF2-40B4-BE49-F238E27FC236}">
                  <a16:creationId xmlns:a16="http://schemas.microsoft.com/office/drawing/2014/main" id="{0E3137F3-D9BB-4C0D-B0BC-F4A13CC0E8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621469">
              <a:off x="1788474" y="3145361"/>
              <a:ext cx="752475" cy="809625"/>
            </a:xfrm>
            <a:prstGeom prst="rect">
              <a:avLst/>
            </a:prstGeom>
          </p:spPr>
        </p:pic>
        <p:pic>
          <p:nvPicPr>
            <p:cNvPr id="37" name="图形 36">
              <a:extLst>
                <a:ext uri="{FF2B5EF4-FFF2-40B4-BE49-F238E27FC236}">
                  <a16:creationId xmlns:a16="http://schemas.microsoft.com/office/drawing/2014/main" id="{E4C8C73E-A515-4DD2-A9F1-AB28DFA0EF0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11257" y="3429000"/>
              <a:ext cx="8126730" cy="543380"/>
            </a:xfrm>
            <a:prstGeom prst="rect">
              <a:avLst/>
            </a:prstGeom>
          </p:spPr>
        </p:pic>
        <p:sp>
          <p:nvSpPr>
            <p:cNvPr id="39" name="文本框 38">
              <a:extLst>
                <a:ext uri="{FF2B5EF4-FFF2-40B4-BE49-F238E27FC236}">
                  <a16:creationId xmlns:a16="http://schemas.microsoft.com/office/drawing/2014/main" id="{23520900-1146-467F-B5BC-785DEE1CCB81}"/>
                </a:ext>
              </a:extLst>
            </p:cNvPr>
            <p:cNvSpPr txBox="1"/>
            <p:nvPr/>
          </p:nvSpPr>
          <p:spPr>
            <a:xfrm>
              <a:off x="5545186" y="3624876"/>
              <a:ext cx="1200150" cy="369332"/>
            </a:xfrm>
            <a:prstGeom prst="rect">
              <a:avLst/>
            </a:prstGeom>
            <a:noFill/>
          </p:spPr>
          <p:txBody>
            <a:bodyPr wrap="square" rtlCol="0">
              <a:spAutoFit/>
            </a:bodyPr>
            <a:lstStyle/>
            <a:p>
              <a:pPr algn="ctr"/>
              <a:r>
                <a:rPr lang="zh-CN" altLang="en-US" b="1" dirty="0">
                  <a:latin typeface="Arial Narrow" panose="020B0606020202030204" pitchFamily="34" charset="0"/>
                </a:rPr>
                <a:t>地球表面</a:t>
              </a:r>
            </a:p>
          </p:txBody>
        </p:sp>
        <p:pic>
          <p:nvPicPr>
            <p:cNvPr id="42" name="图片 41" descr="图片包含 游戏机, 鸟&#10;&#10;描述已自动生成">
              <a:extLst>
                <a:ext uri="{FF2B5EF4-FFF2-40B4-BE49-F238E27FC236}">
                  <a16:creationId xmlns:a16="http://schemas.microsoft.com/office/drawing/2014/main" id="{65AC9899-FF87-43CA-9F81-FBC0201F86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736452">
              <a:off x="4207723" y="2791552"/>
              <a:ext cx="752475" cy="809625"/>
            </a:xfrm>
            <a:prstGeom prst="rect">
              <a:avLst/>
            </a:prstGeom>
          </p:spPr>
        </p:pic>
        <p:pic>
          <p:nvPicPr>
            <p:cNvPr id="45" name="图片 44" descr="图片包含 游戏机, 鸟&#10;&#10;描述已自动生成">
              <a:extLst>
                <a:ext uri="{FF2B5EF4-FFF2-40B4-BE49-F238E27FC236}">
                  <a16:creationId xmlns:a16="http://schemas.microsoft.com/office/drawing/2014/main" id="{2CEC70D8-1BA3-419A-A414-FFB326CE8D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516728">
              <a:off x="7218252" y="2796877"/>
              <a:ext cx="752475" cy="809625"/>
            </a:xfrm>
            <a:prstGeom prst="rect">
              <a:avLst/>
            </a:prstGeom>
          </p:spPr>
        </p:pic>
        <p:pic>
          <p:nvPicPr>
            <p:cNvPr id="46" name="图片 45" descr="图片包含 游戏机, 鸟&#10;&#10;描述已自动生成">
              <a:extLst>
                <a:ext uri="{FF2B5EF4-FFF2-40B4-BE49-F238E27FC236}">
                  <a16:creationId xmlns:a16="http://schemas.microsoft.com/office/drawing/2014/main" id="{C0ADEB32-E08B-4E90-9DBD-30EFC8F140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91915">
              <a:off x="9597877" y="3146266"/>
              <a:ext cx="752475" cy="809625"/>
            </a:xfrm>
            <a:prstGeom prst="rect">
              <a:avLst/>
            </a:prstGeom>
          </p:spPr>
        </p:pic>
        <p:cxnSp>
          <p:nvCxnSpPr>
            <p:cNvPr id="47" name="直接箭头连接符 46">
              <a:extLst>
                <a:ext uri="{FF2B5EF4-FFF2-40B4-BE49-F238E27FC236}">
                  <a16:creationId xmlns:a16="http://schemas.microsoft.com/office/drawing/2014/main" id="{FE1CED59-07CB-4B01-BE3B-C61A73F2DB10}"/>
                </a:ext>
              </a:extLst>
            </p:cNvPr>
            <p:cNvCxnSpPr>
              <a:cxnSpLocks/>
              <a:endCxn id="42" idx="1"/>
            </p:cNvCxnSpPr>
            <p:nvPr/>
          </p:nvCxnSpPr>
          <p:spPr>
            <a:xfrm flipV="1">
              <a:off x="2397845" y="3116381"/>
              <a:ext cx="1818478" cy="312619"/>
            </a:xfrm>
            <a:prstGeom prst="straightConnector1">
              <a:avLst/>
            </a:prstGeom>
            <a:ln w="25400">
              <a:solidFill>
                <a:schemeClr val="tx1"/>
              </a:solidFill>
              <a:prstDash val="dash"/>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67" name="直接箭头连接符 66">
              <a:extLst>
                <a:ext uri="{FF2B5EF4-FFF2-40B4-BE49-F238E27FC236}">
                  <a16:creationId xmlns:a16="http://schemas.microsoft.com/office/drawing/2014/main" id="{BBD67796-77D3-48ED-9944-374B8D7E1A7B}"/>
                </a:ext>
              </a:extLst>
            </p:cNvPr>
            <p:cNvCxnSpPr>
              <a:cxnSpLocks/>
              <a:endCxn id="45" idx="1"/>
            </p:cNvCxnSpPr>
            <p:nvPr/>
          </p:nvCxnSpPr>
          <p:spPr>
            <a:xfrm>
              <a:off x="4842519" y="3041028"/>
              <a:ext cx="2411761" cy="0"/>
            </a:xfrm>
            <a:prstGeom prst="straightConnector1">
              <a:avLst/>
            </a:prstGeom>
            <a:ln w="25400">
              <a:solidFill>
                <a:schemeClr val="tx1"/>
              </a:solidFill>
              <a:prstDash val="dash"/>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68" name="直接箭头连接符 67">
              <a:extLst>
                <a:ext uri="{FF2B5EF4-FFF2-40B4-BE49-F238E27FC236}">
                  <a16:creationId xmlns:a16="http://schemas.microsoft.com/office/drawing/2014/main" id="{5C0E9BD8-F318-42F3-BA0F-33A4538F7E10}"/>
                </a:ext>
              </a:extLst>
            </p:cNvPr>
            <p:cNvCxnSpPr>
              <a:cxnSpLocks/>
              <a:endCxn id="46" idx="1"/>
            </p:cNvCxnSpPr>
            <p:nvPr/>
          </p:nvCxnSpPr>
          <p:spPr>
            <a:xfrm>
              <a:off x="7947755" y="3100002"/>
              <a:ext cx="1705674" cy="254315"/>
            </a:xfrm>
            <a:prstGeom prst="straightConnector1">
              <a:avLst/>
            </a:prstGeom>
            <a:ln w="25400">
              <a:solidFill>
                <a:schemeClr val="tx1"/>
              </a:solidFill>
              <a:prstDash val="dash"/>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69" name="文本框 68">
              <a:extLst>
                <a:ext uri="{FF2B5EF4-FFF2-40B4-BE49-F238E27FC236}">
                  <a16:creationId xmlns:a16="http://schemas.microsoft.com/office/drawing/2014/main" id="{CC78E7D7-1393-486A-8BA5-4B4C8A976CED}"/>
                </a:ext>
              </a:extLst>
            </p:cNvPr>
            <p:cNvSpPr txBox="1"/>
            <p:nvPr/>
          </p:nvSpPr>
          <p:spPr>
            <a:xfrm rot="21019516">
              <a:off x="2461051" y="2633375"/>
              <a:ext cx="1542469" cy="646331"/>
            </a:xfrm>
            <a:prstGeom prst="rect">
              <a:avLst/>
            </a:prstGeom>
            <a:noFill/>
          </p:spPr>
          <p:txBody>
            <a:bodyPr wrap="square" rtlCol="0">
              <a:spAutoFit/>
            </a:bodyPr>
            <a:lstStyle/>
            <a:p>
              <a:pPr algn="ctr"/>
              <a:r>
                <a:rPr lang="zh-CN" altLang="en-US" b="1" dirty="0">
                  <a:latin typeface="Arial Narrow" panose="020B0606020202030204" pitchFamily="34" charset="0"/>
                </a:rPr>
                <a:t>视距</a:t>
              </a:r>
              <a:r>
                <a:rPr lang="en-US" altLang="zh-CN" b="1" dirty="0">
                  <a:latin typeface="Arial Narrow" panose="020B0606020202030204" pitchFamily="34" charset="0"/>
                </a:rPr>
                <a:t>LOS</a:t>
              </a:r>
            </a:p>
            <a:p>
              <a:pPr algn="ctr"/>
              <a:r>
                <a:rPr lang="en-US" altLang="zh-CN" b="1" dirty="0">
                  <a:latin typeface="Arial Narrow" panose="020B0606020202030204" pitchFamily="34" charset="0"/>
                </a:rPr>
                <a:t>50</a:t>
              </a:r>
              <a:r>
                <a:rPr lang="zh-CN" altLang="en-US" b="1" dirty="0">
                  <a:latin typeface="Arial Narrow" panose="020B0606020202030204" pitchFamily="34" charset="0"/>
                </a:rPr>
                <a:t>～</a:t>
              </a:r>
              <a:r>
                <a:rPr lang="en-US" altLang="zh-CN" b="1" dirty="0">
                  <a:latin typeface="Arial Narrow" panose="020B0606020202030204" pitchFamily="34" charset="0"/>
                </a:rPr>
                <a:t>100km</a:t>
              </a:r>
              <a:endParaRPr lang="zh-CN" altLang="en-US" b="1" dirty="0">
                <a:latin typeface="Arial Narrow" panose="020B0606020202030204" pitchFamily="34" charset="0"/>
              </a:endParaRPr>
            </a:p>
          </p:txBody>
        </p:sp>
        <p:sp>
          <p:nvSpPr>
            <p:cNvPr id="70" name="文本框 69">
              <a:extLst>
                <a:ext uri="{FF2B5EF4-FFF2-40B4-BE49-F238E27FC236}">
                  <a16:creationId xmlns:a16="http://schemas.microsoft.com/office/drawing/2014/main" id="{789E1D50-8A9B-42DB-BDCE-6094F1D75579}"/>
                </a:ext>
              </a:extLst>
            </p:cNvPr>
            <p:cNvSpPr txBox="1"/>
            <p:nvPr/>
          </p:nvSpPr>
          <p:spPr>
            <a:xfrm>
              <a:off x="5328597" y="2388494"/>
              <a:ext cx="1542469" cy="646331"/>
            </a:xfrm>
            <a:prstGeom prst="rect">
              <a:avLst/>
            </a:prstGeom>
            <a:noFill/>
          </p:spPr>
          <p:txBody>
            <a:bodyPr wrap="square" rtlCol="0">
              <a:spAutoFit/>
            </a:bodyPr>
            <a:lstStyle/>
            <a:p>
              <a:pPr algn="ctr"/>
              <a:r>
                <a:rPr lang="zh-CN" altLang="en-US" b="1" dirty="0">
                  <a:latin typeface="Arial Narrow" panose="020B0606020202030204" pitchFamily="34" charset="0"/>
                </a:rPr>
                <a:t>视距</a:t>
              </a:r>
              <a:r>
                <a:rPr lang="en-US" altLang="zh-CN" b="1" dirty="0">
                  <a:latin typeface="Arial Narrow" panose="020B0606020202030204" pitchFamily="34" charset="0"/>
                </a:rPr>
                <a:t>LOS</a:t>
              </a:r>
            </a:p>
            <a:p>
              <a:pPr algn="ctr"/>
              <a:r>
                <a:rPr lang="en-US" altLang="zh-CN" b="1" dirty="0">
                  <a:latin typeface="Arial Narrow" panose="020B0606020202030204" pitchFamily="34" charset="0"/>
                </a:rPr>
                <a:t>50</a:t>
              </a:r>
              <a:r>
                <a:rPr lang="zh-CN" altLang="en-US" b="1" dirty="0">
                  <a:latin typeface="Arial Narrow" panose="020B0606020202030204" pitchFamily="34" charset="0"/>
                </a:rPr>
                <a:t>～</a:t>
              </a:r>
              <a:r>
                <a:rPr lang="en-US" altLang="zh-CN" b="1" dirty="0">
                  <a:latin typeface="Arial Narrow" panose="020B0606020202030204" pitchFamily="34" charset="0"/>
                </a:rPr>
                <a:t>100km</a:t>
              </a:r>
              <a:endParaRPr lang="zh-CN" altLang="en-US" b="1" dirty="0">
                <a:latin typeface="Arial Narrow" panose="020B0606020202030204" pitchFamily="34" charset="0"/>
              </a:endParaRPr>
            </a:p>
          </p:txBody>
        </p:sp>
        <p:sp>
          <p:nvSpPr>
            <p:cNvPr id="71" name="文本框 70">
              <a:extLst>
                <a:ext uri="{FF2B5EF4-FFF2-40B4-BE49-F238E27FC236}">
                  <a16:creationId xmlns:a16="http://schemas.microsoft.com/office/drawing/2014/main" id="{E20403C0-5188-4361-B35C-6EAF49ED05FC}"/>
                </a:ext>
              </a:extLst>
            </p:cNvPr>
            <p:cNvSpPr txBox="1"/>
            <p:nvPr/>
          </p:nvSpPr>
          <p:spPr>
            <a:xfrm rot="523559">
              <a:off x="8069453" y="2565074"/>
              <a:ext cx="1542469" cy="646331"/>
            </a:xfrm>
            <a:prstGeom prst="rect">
              <a:avLst/>
            </a:prstGeom>
            <a:noFill/>
          </p:spPr>
          <p:txBody>
            <a:bodyPr wrap="square" rtlCol="0">
              <a:spAutoFit/>
            </a:bodyPr>
            <a:lstStyle/>
            <a:p>
              <a:pPr algn="ctr"/>
              <a:r>
                <a:rPr lang="zh-CN" altLang="en-US" b="1" dirty="0">
                  <a:latin typeface="Arial Narrow" panose="020B0606020202030204" pitchFamily="34" charset="0"/>
                </a:rPr>
                <a:t>视距</a:t>
              </a:r>
              <a:r>
                <a:rPr lang="en-US" altLang="zh-CN" b="1" dirty="0">
                  <a:latin typeface="Arial Narrow" panose="020B0606020202030204" pitchFamily="34" charset="0"/>
                </a:rPr>
                <a:t>LOS</a:t>
              </a:r>
            </a:p>
            <a:p>
              <a:pPr algn="ctr"/>
              <a:r>
                <a:rPr lang="en-US" altLang="zh-CN" b="1" dirty="0">
                  <a:latin typeface="Arial Narrow" panose="020B0606020202030204" pitchFamily="34" charset="0"/>
                </a:rPr>
                <a:t>50</a:t>
              </a:r>
              <a:r>
                <a:rPr lang="zh-CN" altLang="en-US" b="1" dirty="0">
                  <a:latin typeface="Arial Narrow" panose="020B0606020202030204" pitchFamily="34" charset="0"/>
                </a:rPr>
                <a:t>～</a:t>
              </a:r>
              <a:r>
                <a:rPr lang="en-US" altLang="zh-CN" b="1" dirty="0">
                  <a:latin typeface="Arial Narrow" panose="020B0606020202030204" pitchFamily="34" charset="0"/>
                </a:rPr>
                <a:t>100km</a:t>
              </a:r>
              <a:endParaRPr lang="zh-CN" altLang="en-US" b="1" dirty="0">
                <a:latin typeface="Arial Narrow" panose="020B0606020202030204" pitchFamily="34" charset="0"/>
              </a:endParaRPr>
            </a:p>
          </p:txBody>
        </p:sp>
        <p:sp>
          <p:nvSpPr>
            <p:cNvPr id="72" name="文本框 71">
              <a:extLst>
                <a:ext uri="{FF2B5EF4-FFF2-40B4-BE49-F238E27FC236}">
                  <a16:creationId xmlns:a16="http://schemas.microsoft.com/office/drawing/2014/main" id="{7CA5FB9C-5E9B-4104-A416-B690DAB0FED1}"/>
                </a:ext>
              </a:extLst>
            </p:cNvPr>
            <p:cNvSpPr txBox="1"/>
            <p:nvPr/>
          </p:nvSpPr>
          <p:spPr>
            <a:xfrm>
              <a:off x="4046861" y="4284999"/>
              <a:ext cx="4113356" cy="369332"/>
            </a:xfrm>
            <a:prstGeom prst="rect">
              <a:avLst/>
            </a:prstGeom>
            <a:noFill/>
          </p:spPr>
          <p:txBody>
            <a:bodyPr wrap="square" rtlCol="0">
              <a:spAutoFit/>
            </a:bodyPr>
            <a:lstStyle/>
            <a:p>
              <a:pPr algn="ctr"/>
              <a:r>
                <a:rPr lang="zh-CN" altLang="en-US" b="1" dirty="0">
                  <a:latin typeface="Arial Narrow" panose="020B0606020202030204" pitchFamily="34" charset="0"/>
                </a:rPr>
                <a:t>地面微波接力通信示意图</a:t>
              </a:r>
            </a:p>
          </p:txBody>
        </p:sp>
      </p:grpSp>
    </p:spTree>
    <p:custDataLst>
      <p:tags r:id="rId1"/>
    </p:custDataLst>
    <p:extLst>
      <p:ext uri="{BB962C8B-B14F-4D97-AF65-F5344CB8AC3E}">
        <p14:creationId xmlns:p14="http://schemas.microsoft.com/office/powerpoint/2010/main" val="93512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left)">
                                      <p:cBhvr>
                                        <p:cTn id="7" dur="500"/>
                                        <p:tgtEl>
                                          <p:spTgt spid="48"/>
                                        </p:tgtEl>
                                      </p:cBhvr>
                                    </p:animEffect>
                                  </p:childTnLst>
                                </p:cTn>
                              </p:par>
                            </p:childTnLst>
                          </p:cTn>
                        </p:par>
                      </p:childTnLst>
                    </p:cTn>
                  </p:par>
                  <p:par>
                    <p:cTn id="8" fill="hold">
                      <p:stCondLst>
                        <p:cond delay="indefinite"/>
                      </p:stCondLst>
                      <p:childTnLst>
                        <p:par>
                          <p:cTn id="9" fill="hold">
                            <p:stCondLst>
                              <p:cond delay="0"/>
                            </p:stCondLst>
                            <p:childTnLst>
                              <p:par>
                                <p:cTn id="10" presetID="3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800" decel="100000"/>
                                        <p:tgtEl>
                                          <p:spTgt spid="2"/>
                                        </p:tgtEl>
                                      </p:cBhvr>
                                    </p:animEffect>
                                    <p:anim calcmode="lin" valueType="num">
                                      <p:cBhvr>
                                        <p:cTn id="13" dur="800" decel="100000" fill="hold"/>
                                        <p:tgtEl>
                                          <p:spTgt spid="2"/>
                                        </p:tgtEl>
                                        <p:attrNameLst>
                                          <p:attrName>style.rotation</p:attrName>
                                        </p:attrNameLst>
                                      </p:cBhvr>
                                      <p:tavLst>
                                        <p:tav tm="0">
                                          <p:val>
                                            <p:fltVal val="-90"/>
                                          </p:val>
                                        </p:tav>
                                        <p:tav tm="100000">
                                          <p:val>
                                            <p:fltVal val="0"/>
                                          </p:val>
                                        </p:tav>
                                      </p:tavLst>
                                    </p:anim>
                                    <p:anim calcmode="lin" valueType="num">
                                      <p:cBhvr>
                                        <p:cTn id="14" dur="800" decel="100000" fill="hold"/>
                                        <p:tgtEl>
                                          <p:spTgt spid="2"/>
                                        </p:tgtEl>
                                        <p:attrNameLst>
                                          <p:attrName>ppt_x</p:attrName>
                                        </p:attrNameLst>
                                      </p:cBhvr>
                                      <p:tavLst>
                                        <p:tav tm="0">
                                          <p:val>
                                            <p:strVal val="#ppt_x+0.4"/>
                                          </p:val>
                                        </p:tav>
                                        <p:tav tm="100000">
                                          <p:val>
                                            <p:strVal val="#ppt_x-0.05"/>
                                          </p:val>
                                        </p:tav>
                                      </p:tavLst>
                                    </p:anim>
                                    <p:anim calcmode="lin" valueType="num">
                                      <p:cBhvr>
                                        <p:cTn id="15" dur="800" decel="100000" fill="hold"/>
                                        <p:tgtEl>
                                          <p:spTgt spid="2"/>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sp>
        <p:nvSpPr>
          <p:cNvPr id="48" name="矩形 47">
            <a:extLst>
              <a:ext uri="{FF2B5EF4-FFF2-40B4-BE49-F238E27FC236}">
                <a16:creationId xmlns:a16="http://schemas.microsoft.com/office/drawing/2014/main" id="{D21FB882-A0D4-41C0-990D-AE43D04A2DCB}"/>
              </a:ext>
            </a:extLst>
          </p:cNvPr>
          <p:cNvSpPr/>
          <p:nvPr/>
        </p:nvSpPr>
        <p:spPr>
          <a:xfrm>
            <a:off x="2907862"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grpSp>
        <p:nvGrpSpPr>
          <p:cNvPr id="16" name="组合 15">
            <a:extLst>
              <a:ext uri="{FF2B5EF4-FFF2-40B4-BE49-F238E27FC236}">
                <a16:creationId xmlns:a16="http://schemas.microsoft.com/office/drawing/2014/main" id="{F51D9E72-434D-4471-B72B-4FFB13286A7A}"/>
              </a:ext>
            </a:extLst>
          </p:cNvPr>
          <p:cNvGrpSpPr/>
          <p:nvPr/>
        </p:nvGrpSpPr>
        <p:grpSpPr>
          <a:xfrm>
            <a:off x="2699344" y="2114775"/>
            <a:ext cx="6779059" cy="4106739"/>
            <a:chOff x="2699344" y="2114775"/>
            <a:chExt cx="6779059" cy="4106739"/>
          </a:xfrm>
        </p:grpSpPr>
        <p:pic>
          <p:nvPicPr>
            <p:cNvPr id="4" name="图片 3" descr="图片包含 图形用户界面&#10;&#10;描述已自动生成">
              <a:extLst>
                <a:ext uri="{FF2B5EF4-FFF2-40B4-BE49-F238E27FC236}">
                  <a16:creationId xmlns:a16="http://schemas.microsoft.com/office/drawing/2014/main" id="{83819EBD-E2F6-4359-A155-01221634914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17215" y="2488804"/>
              <a:ext cx="4176402" cy="3732710"/>
            </a:xfrm>
            <a:prstGeom prst="rect">
              <a:avLst/>
            </a:prstGeom>
          </p:spPr>
        </p:pic>
        <p:sp>
          <p:nvSpPr>
            <p:cNvPr id="5" name="文本框 4">
              <a:extLst>
                <a:ext uri="{FF2B5EF4-FFF2-40B4-BE49-F238E27FC236}">
                  <a16:creationId xmlns:a16="http://schemas.microsoft.com/office/drawing/2014/main" id="{DD2CEF45-4FFE-49DE-8E99-1D7242A8A28C}"/>
                </a:ext>
              </a:extLst>
            </p:cNvPr>
            <p:cNvSpPr txBox="1"/>
            <p:nvPr/>
          </p:nvSpPr>
          <p:spPr>
            <a:xfrm>
              <a:off x="5293432" y="2114775"/>
              <a:ext cx="1605135" cy="369332"/>
            </a:xfrm>
            <a:prstGeom prst="rect">
              <a:avLst/>
            </a:prstGeom>
            <a:noFill/>
          </p:spPr>
          <p:txBody>
            <a:bodyPr wrap="square" rtlCol="0">
              <a:spAutoFit/>
            </a:bodyPr>
            <a:lstStyle/>
            <a:p>
              <a:pPr algn="ctr"/>
              <a:r>
                <a:rPr lang="zh-CN" altLang="en-US" b="1" dirty="0"/>
                <a:t>同步地球卫星</a:t>
              </a:r>
            </a:p>
          </p:txBody>
        </p:sp>
        <p:sp>
          <p:nvSpPr>
            <p:cNvPr id="59" name="文本框 58">
              <a:extLst>
                <a:ext uri="{FF2B5EF4-FFF2-40B4-BE49-F238E27FC236}">
                  <a16:creationId xmlns:a16="http://schemas.microsoft.com/office/drawing/2014/main" id="{3185B4FB-F039-4BC2-85F8-7007CC0E6774}"/>
                </a:ext>
              </a:extLst>
            </p:cNvPr>
            <p:cNvSpPr txBox="1"/>
            <p:nvPr/>
          </p:nvSpPr>
          <p:spPr>
            <a:xfrm>
              <a:off x="7873268" y="5234308"/>
              <a:ext cx="1605135" cy="369332"/>
            </a:xfrm>
            <a:prstGeom prst="rect">
              <a:avLst/>
            </a:prstGeom>
            <a:noFill/>
          </p:spPr>
          <p:txBody>
            <a:bodyPr wrap="square" rtlCol="0">
              <a:spAutoFit/>
            </a:bodyPr>
            <a:lstStyle/>
            <a:p>
              <a:pPr algn="ctr"/>
              <a:r>
                <a:rPr lang="zh-CN" altLang="en-US" b="1" dirty="0"/>
                <a:t>同步地球卫星</a:t>
              </a:r>
            </a:p>
          </p:txBody>
        </p:sp>
        <p:sp>
          <p:nvSpPr>
            <p:cNvPr id="60" name="文本框 59">
              <a:extLst>
                <a:ext uri="{FF2B5EF4-FFF2-40B4-BE49-F238E27FC236}">
                  <a16:creationId xmlns:a16="http://schemas.microsoft.com/office/drawing/2014/main" id="{FBDFF6B5-F371-4832-9448-22E82AAD5EDC}"/>
                </a:ext>
              </a:extLst>
            </p:cNvPr>
            <p:cNvSpPr txBox="1"/>
            <p:nvPr/>
          </p:nvSpPr>
          <p:spPr>
            <a:xfrm>
              <a:off x="2699344" y="5234308"/>
              <a:ext cx="1605135" cy="369332"/>
            </a:xfrm>
            <a:prstGeom prst="rect">
              <a:avLst/>
            </a:prstGeom>
            <a:noFill/>
          </p:spPr>
          <p:txBody>
            <a:bodyPr wrap="square" rtlCol="0">
              <a:spAutoFit/>
            </a:bodyPr>
            <a:lstStyle/>
            <a:p>
              <a:pPr algn="ctr"/>
              <a:r>
                <a:rPr lang="zh-CN" altLang="en-US" b="1" dirty="0"/>
                <a:t>同步地球卫星</a:t>
              </a:r>
            </a:p>
          </p:txBody>
        </p:sp>
      </p:grpSp>
      <p:grpSp>
        <p:nvGrpSpPr>
          <p:cNvPr id="14" name="组合 13">
            <a:extLst>
              <a:ext uri="{FF2B5EF4-FFF2-40B4-BE49-F238E27FC236}">
                <a16:creationId xmlns:a16="http://schemas.microsoft.com/office/drawing/2014/main" id="{05C6FC33-8BD3-427F-88F2-3F6222F51DF5}"/>
              </a:ext>
            </a:extLst>
          </p:cNvPr>
          <p:cNvGrpSpPr/>
          <p:nvPr/>
        </p:nvGrpSpPr>
        <p:grpSpPr>
          <a:xfrm>
            <a:off x="6105417" y="3196287"/>
            <a:ext cx="4121772" cy="646331"/>
            <a:chOff x="6105417" y="3196287"/>
            <a:chExt cx="4121772" cy="646331"/>
          </a:xfrm>
        </p:grpSpPr>
        <p:cxnSp>
          <p:nvCxnSpPr>
            <p:cNvPr id="7" name="直接箭头连接符 6">
              <a:extLst>
                <a:ext uri="{FF2B5EF4-FFF2-40B4-BE49-F238E27FC236}">
                  <a16:creationId xmlns:a16="http://schemas.microsoft.com/office/drawing/2014/main" id="{CCBAADB0-71E0-41B5-A2A3-BD8435225EA0}"/>
                </a:ext>
              </a:extLst>
            </p:cNvPr>
            <p:cNvCxnSpPr>
              <a:cxnSpLocks/>
            </p:cNvCxnSpPr>
            <p:nvPr/>
          </p:nvCxnSpPr>
          <p:spPr>
            <a:xfrm flipH="1">
              <a:off x="6105417" y="3519453"/>
              <a:ext cx="1999492" cy="0"/>
            </a:xfrm>
            <a:prstGeom prst="straightConnector1">
              <a:avLst/>
            </a:prstGeom>
            <a:ln w="127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61" name="文本框 60">
              <a:extLst>
                <a:ext uri="{FF2B5EF4-FFF2-40B4-BE49-F238E27FC236}">
                  <a16:creationId xmlns:a16="http://schemas.microsoft.com/office/drawing/2014/main" id="{AD9BE685-93FC-4FDC-8408-89EF9C4B74E8}"/>
                </a:ext>
              </a:extLst>
            </p:cNvPr>
            <p:cNvSpPr txBox="1"/>
            <p:nvPr/>
          </p:nvSpPr>
          <p:spPr>
            <a:xfrm>
              <a:off x="8096036" y="3196287"/>
              <a:ext cx="2131153" cy="646331"/>
            </a:xfrm>
            <a:prstGeom prst="rect">
              <a:avLst/>
            </a:prstGeom>
            <a:noFill/>
          </p:spPr>
          <p:txBody>
            <a:bodyPr wrap="square" rtlCol="0">
              <a:spAutoFit/>
            </a:bodyPr>
            <a:lstStyle/>
            <a:p>
              <a:pPr algn="ctr"/>
              <a:r>
                <a:rPr lang="zh-CN" altLang="en-US" b="1" dirty="0"/>
                <a:t>地球同步轨道高度</a:t>
              </a:r>
              <a:endParaRPr lang="en-US" altLang="zh-CN" b="1" dirty="0"/>
            </a:p>
            <a:p>
              <a:pPr algn="ctr"/>
              <a:r>
                <a:rPr lang="en-US" altLang="zh-CN" b="1" dirty="0"/>
                <a:t>36000km</a:t>
              </a:r>
              <a:endParaRPr lang="zh-CN" altLang="en-US" b="1" dirty="0"/>
            </a:p>
          </p:txBody>
        </p:sp>
      </p:grpSp>
      <p:grpSp>
        <p:nvGrpSpPr>
          <p:cNvPr id="15" name="组合 14">
            <a:extLst>
              <a:ext uri="{FF2B5EF4-FFF2-40B4-BE49-F238E27FC236}">
                <a16:creationId xmlns:a16="http://schemas.microsoft.com/office/drawing/2014/main" id="{DA249A26-96E3-4EFD-B0B9-F493D8527417}"/>
              </a:ext>
            </a:extLst>
          </p:cNvPr>
          <p:cNvGrpSpPr/>
          <p:nvPr/>
        </p:nvGrpSpPr>
        <p:grpSpPr>
          <a:xfrm>
            <a:off x="1110858" y="3893494"/>
            <a:ext cx="4444815" cy="955597"/>
            <a:chOff x="1110858" y="3893494"/>
            <a:chExt cx="4444815" cy="955597"/>
          </a:xfrm>
        </p:grpSpPr>
        <p:cxnSp>
          <p:nvCxnSpPr>
            <p:cNvPr id="62" name="直接箭头连接符 61">
              <a:extLst>
                <a:ext uri="{FF2B5EF4-FFF2-40B4-BE49-F238E27FC236}">
                  <a16:creationId xmlns:a16="http://schemas.microsoft.com/office/drawing/2014/main" id="{B6133919-AD99-4E17-9032-927A992FECD7}"/>
                </a:ext>
              </a:extLst>
            </p:cNvPr>
            <p:cNvCxnSpPr>
              <a:cxnSpLocks/>
            </p:cNvCxnSpPr>
            <p:nvPr/>
          </p:nvCxnSpPr>
          <p:spPr>
            <a:xfrm>
              <a:off x="3311236" y="4537364"/>
              <a:ext cx="2244437" cy="311727"/>
            </a:xfrm>
            <a:prstGeom prst="straightConnector1">
              <a:avLst/>
            </a:prstGeom>
            <a:ln w="12700">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63" name="文本框 62">
              <a:extLst>
                <a:ext uri="{FF2B5EF4-FFF2-40B4-BE49-F238E27FC236}">
                  <a16:creationId xmlns:a16="http://schemas.microsoft.com/office/drawing/2014/main" id="{5E0B4E74-69D8-4CD8-8013-7FB062D03CB5}"/>
                </a:ext>
              </a:extLst>
            </p:cNvPr>
            <p:cNvSpPr txBox="1"/>
            <p:nvPr/>
          </p:nvSpPr>
          <p:spPr>
            <a:xfrm>
              <a:off x="1110858" y="3893494"/>
              <a:ext cx="2560597" cy="923330"/>
            </a:xfrm>
            <a:prstGeom prst="rect">
              <a:avLst/>
            </a:prstGeom>
            <a:noFill/>
          </p:spPr>
          <p:txBody>
            <a:bodyPr wrap="square" rtlCol="0">
              <a:spAutoFit/>
            </a:bodyPr>
            <a:lstStyle/>
            <a:p>
              <a:pPr algn="ctr"/>
              <a:r>
                <a:rPr lang="zh-CN" altLang="en-US" b="1" dirty="0"/>
                <a:t>单颗同步地球卫星</a:t>
              </a:r>
              <a:endParaRPr lang="en-US" altLang="zh-CN" b="1" dirty="0"/>
            </a:p>
            <a:p>
              <a:pPr algn="ctr"/>
              <a:r>
                <a:rPr lang="zh-CN" altLang="en-US" b="1" dirty="0"/>
                <a:t>通信覆盖区跨度</a:t>
              </a:r>
              <a:endParaRPr lang="en-US" altLang="zh-CN" b="1" dirty="0"/>
            </a:p>
            <a:p>
              <a:pPr algn="ctr"/>
              <a:r>
                <a:rPr lang="en-US" altLang="zh-CN" b="1" dirty="0"/>
                <a:t>18000km</a:t>
              </a:r>
              <a:endParaRPr lang="zh-CN" altLang="en-US" b="1" dirty="0"/>
            </a:p>
          </p:txBody>
        </p:sp>
      </p:grpSp>
    </p:spTree>
    <p:custDataLst>
      <p:tags r:id="rId1"/>
    </p:custDataLst>
    <p:extLst>
      <p:ext uri="{BB962C8B-B14F-4D97-AF65-F5344CB8AC3E}">
        <p14:creationId xmlns:p14="http://schemas.microsoft.com/office/powerpoint/2010/main" val="59137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000" fill="hold"/>
                                        <p:tgtEl>
                                          <p:spTgt spid="16"/>
                                        </p:tgtEl>
                                        <p:attrNameLst>
                                          <p:attrName>ppt_w</p:attrName>
                                        </p:attrNameLst>
                                      </p:cBhvr>
                                      <p:tavLst>
                                        <p:tav tm="0">
                                          <p:val>
                                            <p:fltVal val="0"/>
                                          </p:val>
                                        </p:tav>
                                        <p:tav tm="100000">
                                          <p:val>
                                            <p:strVal val="#ppt_w"/>
                                          </p:val>
                                        </p:tav>
                                      </p:tavLst>
                                    </p:anim>
                                    <p:anim calcmode="lin" valueType="num">
                                      <p:cBhvr>
                                        <p:cTn id="8" dur="1000" fill="hold"/>
                                        <p:tgtEl>
                                          <p:spTgt spid="16"/>
                                        </p:tgtEl>
                                        <p:attrNameLst>
                                          <p:attrName>ppt_h</p:attrName>
                                        </p:attrNameLst>
                                      </p:cBhvr>
                                      <p:tavLst>
                                        <p:tav tm="0">
                                          <p:val>
                                            <p:fltVal val="0"/>
                                          </p:val>
                                        </p:tav>
                                        <p:tav tm="100000">
                                          <p:val>
                                            <p:strVal val="#ppt_h"/>
                                          </p:val>
                                        </p:tav>
                                      </p:tavLst>
                                    </p:anim>
                                    <p:anim calcmode="lin" valueType="num">
                                      <p:cBhvr>
                                        <p:cTn id="9" dur="1000" fill="hold"/>
                                        <p:tgtEl>
                                          <p:spTgt spid="16"/>
                                        </p:tgtEl>
                                        <p:attrNameLst>
                                          <p:attrName>style.rotation</p:attrName>
                                        </p:attrNameLst>
                                      </p:cBhvr>
                                      <p:tavLst>
                                        <p:tav tm="0">
                                          <p:val>
                                            <p:fltVal val="360"/>
                                          </p:val>
                                        </p:tav>
                                        <p:tav tm="100000">
                                          <p:val>
                                            <p:fltVal val="0"/>
                                          </p:val>
                                        </p:tav>
                                      </p:tavLst>
                                    </p:anim>
                                    <p:animEffect transition="in" filter="fade">
                                      <p:cBhvr>
                                        <p:cTn id="10" dur="10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2" presetClass="entr" presetSubtype="2"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p:tgtEl>
                                          <p:spTgt spid="14"/>
                                        </p:tgtEl>
                                        <p:attrNameLst>
                                          <p:attrName>ppt_x</p:attrName>
                                        </p:attrNameLst>
                                      </p:cBhvr>
                                      <p:tavLst>
                                        <p:tav tm="0">
                                          <p:val>
                                            <p:strVal val="#ppt_x+#ppt_w*1.125000"/>
                                          </p:val>
                                        </p:tav>
                                        <p:tav tm="100000">
                                          <p:val>
                                            <p:strVal val="#ppt_x"/>
                                          </p:val>
                                        </p:tav>
                                      </p:tavLst>
                                    </p:anim>
                                    <p:animEffect transition="in" filter="wipe(left)">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8"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p:tgtEl>
                                          <p:spTgt spid="15"/>
                                        </p:tgtEl>
                                        <p:attrNameLst>
                                          <p:attrName>ppt_x</p:attrName>
                                        </p:attrNameLst>
                                      </p:cBhvr>
                                      <p:tavLst>
                                        <p:tav tm="0">
                                          <p:val>
                                            <p:strVal val="#ppt_x-#ppt_w*1.125000"/>
                                          </p:val>
                                        </p:tav>
                                        <p:tav tm="100000">
                                          <p:val>
                                            <p:strVal val="#ppt_x"/>
                                          </p:val>
                                        </p:tav>
                                      </p:tavLst>
                                    </p:anim>
                                    <p:animEffect transition="in" filter="wipe(right)">
                                      <p:cBhvr>
                                        <p:cTn id="2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sp>
        <p:nvSpPr>
          <p:cNvPr id="48" name="矩形 47">
            <a:extLst>
              <a:ext uri="{FF2B5EF4-FFF2-40B4-BE49-F238E27FC236}">
                <a16:creationId xmlns:a16="http://schemas.microsoft.com/office/drawing/2014/main" id="{D21FB882-A0D4-41C0-990D-AE43D04A2DCB}"/>
              </a:ext>
            </a:extLst>
          </p:cNvPr>
          <p:cNvSpPr/>
          <p:nvPr/>
        </p:nvSpPr>
        <p:spPr>
          <a:xfrm>
            <a:off x="2907862"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grpSp>
        <p:nvGrpSpPr>
          <p:cNvPr id="6" name="组合 5">
            <a:extLst>
              <a:ext uri="{FF2B5EF4-FFF2-40B4-BE49-F238E27FC236}">
                <a16:creationId xmlns:a16="http://schemas.microsoft.com/office/drawing/2014/main" id="{30DFE0D3-5A74-4369-99F5-46BDEB57E306}"/>
              </a:ext>
            </a:extLst>
          </p:cNvPr>
          <p:cNvGrpSpPr/>
          <p:nvPr/>
        </p:nvGrpSpPr>
        <p:grpSpPr>
          <a:xfrm>
            <a:off x="4243764" y="1946511"/>
            <a:ext cx="3704471" cy="4432610"/>
            <a:chOff x="4243764" y="1946511"/>
            <a:chExt cx="3704471" cy="4432610"/>
          </a:xfrm>
        </p:grpSpPr>
        <p:pic>
          <p:nvPicPr>
            <p:cNvPr id="3" name="图片 2" descr="图片包含 男人, 大, 灯光, 标志&#10;&#10;描述已自动生成">
              <a:extLst>
                <a:ext uri="{FF2B5EF4-FFF2-40B4-BE49-F238E27FC236}">
                  <a16:creationId xmlns:a16="http://schemas.microsoft.com/office/drawing/2014/main" id="{7CDFEA68-E9AE-472E-90BF-BB852F33A9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3764" y="1946511"/>
              <a:ext cx="3704471" cy="3704471"/>
            </a:xfrm>
            <a:prstGeom prst="ellipse">
              <a:avLst/>
            </a:prstGeom>
            <a:ln>
              <a:noFill/>
            </a:ln>
            <a:effectLst>
              <a:softEdge rad="112500"/>
            </a:effectLst>
          </p:spPr>
        </p:pic>
        <p:sp>
          <p:nvSpPr>
            <p:cNvPr id="24" name="文本框 23">
              <a:extLst>
                <a:ext uri="{FF2B5EF4-FFF2-40B4-BE49-F238E27FC236}">
                  <a16:creationId xmlns:a16="http://schemas.microsoft.com/office/drawing/2014/main" id="{2EEDF45C-8158-4730-AF72-C10C4CC72A56}"/>
                </a:ext>
              </a:extLst>
            </p:cNvPr>
            <p:cNvSpPr txBox="1"/>
            <p:nvPr/>
          </p:nvSpPr>
          <p:spPr>
            <a:xfrm>
              <a:off x="4852952" y="5732790"/>
              <a:ext cx="2486094" cy="646331"/>
            </a:xfrm>
            <a:prstGeom prst="rect">
              <a:avLst/>
            </a:prstGeom>
            <a:noFill/>
          </p:spPr>
          <p:txBody>
            <a:bodyPr wrap="square" rtlCol="0">
              <a:spAutoFit/>
            </a:bodyPr>
            <a:lstStyle/>
            <a:p>
              <a:pPr algn="ctr"/>
              <a:r>
                <a:rPr lang="zh-CN" altLang="en-US" b="1" dirty="0"/>
                <a:t>中、低轨道人造卫星</a:t>
              </a:r>
              <a:endParaRPr lang="en-US" altLang="zh-CN" b="1" dirty="0"/>
            </a:p>
            <a:p>
              <a:pPr algn="ctr"/>
              <a:r>
                <a:rPr lang="en-US" altLang="zh-CN" b="1" dirty="0"/>
                <a:t>700 ~ 1500km</a:t>
              </a:r>
              <a:endParaRPr lang="zh-CN" altLang="en-US" b="1" dirty="0"/>
            </a:p>
          </p:txBody>
        </p:sp>
      </p:grpSp>
    </p:spTree>
    <p:custDataLst>
      <p:tags r:id="rId1"/>
    </p:custDataLst>
    <p:extLst>
      <p:ext uri="{BB962C8B-B14F-4D97-AF65-F5344CB8AC3E}">
        <p14:creationId xmlns:p14="http://schemas.microsoft.com/office/powerpoint/2010/main" val="1343745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sp>
        <p:nvSpPr>
          <p:cNvPr id="48" name="矩形 47">
            <a:extLst>
              <a:ext uri="{FF2B5EF4-FFF2-40B4-BE49-F238E27FC236}">
                <a16:creationId xmlns:a16="http://schemas.microsoft.com/office/drawing/2014/main" id="{D21FB882-A0D4-41C0-990D-AE43D04A2DCB}"/>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grpSp>
        <p:nvGrpSpPr>
          <p:cNvPr id="8" name="组合 7">
            <a:extLst>
              <a:ext uri="{FF2B5EF4-FFF2-40B4-BE49-F238E27FC236}">
                <a16:creationId xmlns:a16="http://schemas.microsoft.com/office/drawing/2014/main" id="{0E1E52BE-8321-40CF-9829-C0C689390F39}"/>
              </a:ext>
            </a:extLst>
          </p:cNvPr>
          <p:cNvGrpSpPr/>
          <p:nvPr/>
        </p:nvGrpSpPr>
        <p:grpSpPr>
          <a:xfrm>
            <a:off x="4015074" y="2130236"/>
            <a:ext cx="1605135" cy="3851426"/>
            <a:chOff x="4015074" y="2130236"/>
            <a:chExt cx="1605135" cy="3851426"/>
          </a:xfrm>
        </p:grpSpPr>
        <p:pic>
          <p:nvPicPr>
            <p:cNvPr id="4" name="图片 3">
              <a:extLst>
                <a:ext uri="{FF2B5EF4-FFF2-40B4-BE49-F238E27FC236}">
                  <a16:creationId xmlns:a16="http://schemas.microsoft.com/office/drawing/2014/main" id="{4BCAEF4C-D6D2-4387-99A4-33BCD530F56A}"/>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295491" y="2130236"/>
              <a:ext cx="1110785" cy="3473404"/>
            </a:xfrm>
            <a:prstGeom prst="rect">
              <a:avLst/>
            </a:prstGeom>
          </p:spPr>
        </p:pic>
        <p:sp>
          <p:nvSpPr>
            <p:cNvPr id="30" name="文本框 29">
              <a:extLst>
                <a:ext uri="{FF2B5EF4-FFF2-40B4-BE49-F238E27FC236}">
                  <a16:creationId xmlns:a16="http://schemas.microsoft.com/office/drawing/2014/main" id="{1B18D9F0-5B69-4FF4-9F2F-4D85309FC9CB}"/>
                </a:ext>
              </a:extLst>
            </p:cNvPr>
            <p:cNvSpPr txBox="1"/>
            <p:nvPr/>
          </p:nvSpPr>
          <p:spPr>
            <a:xfrm>
              <a:off x="4015074" y="5643108"/>
              <a:ext cx="1605135" cy="338554"/>
            </a:xfrm>
            <a:prstGeom prst="rect">
              <a:avLst/>
            </a:prstGeom>
            <a:noFill/>
          </p:spPr>
          <p:txBody>
            <a:bodyPr wrap="square" rtlCol="0">
              <a:spAutoFit/>
            </a:bodyPr>
            <a:lstStyle/>
            <a:p>
              <a:pPr algn="ctr"/>
              <a:r>
                <a:rPr lang="zh-CN" altLang="en-US" sz="1600" b="1" dirty="0"/>
                <a:t>电视遥控器</a:t>
              </a:r>
            </a:p>
          </p:txBody>
        </p:sp>
      </p:grpSp>
      <p:grpSp>
        <p:nvGrpSpPr>
          <p:cNvPr id="11" name="组合 10">
            <a:extLst>
              <a:ext uri="{FF2B5EF4-FFF2-40B4-BE49-F238E27FC236}">
                <a16:creationId xmlns:a16="http://schemas.microsoft.com/office/drawing/2014/main" id="{23F0F713-BD8C-4CE1-8D10-8AD7E9F10DB5}"/>
              </a:ext>
            </a:extLst>
          </p:cNvPr>
          <p:cNvGrpSpPr/>
          <p:nvPr/>
        </p:nvGrpSpPr>
        <p:grpSpPr>
          <a:xfrm>
            <a:off x="6338130" y="2130237"/>
            <a:ext cx="1605135" cy="3851425"/>
            <a:chOff x="6338130" y="2130237"/>
            <a:chExt cx="1605135" cy="3851425"/>
          </a:xfrm>
        </p:grpSpPr>
        <p:pic>
          <p:nvPicPr>
            <p:cNvPr id="7" name="图片 6">
              <a:extLst>
                <a:ext uri="{FF2B5EF4-FFF2-40B4-BE49-F238E27FC236}">
                  <a16:creationId xmlns:a16="http://schemas.microsoft.com/office/drawing/2014/main" id="{5410EB1D-D70A-4B65-8901-AA7D55F121B3}"/>
                </a:ext>
              </a:extLst>
            </p:cNvPr>
            <p:cNvPicPr>
              <a:picLocks noChangeAspect="1"/>
            </p:cNvPicPr>
            <p:nvPr/>
          </p:nvPicPr>
          <p:blipFill>
            <a:blip r:embed="rId4">
              <a:clrChange>
                <a:clrFrom>
                  <a:srgbClr val="F6FBFF"/>
                </a:clrFrom>
                <a:clrTo>
                  <a:srgbClr val="F6FBFF">
                    <a:alpha val="0"/>
                  </a:srgbClr>
                </a:clrTo>
              </a:clrChange>
            </a:blip>
            <a:stretch>
              <a:fillRect/>
            </a:stretch>
          </p:blipFill>
          <p:spPr>
            <a:xfrm>
              <a:off x="6571792" y="2130237"/>
              <a:ext cx="1172438" cy="3473404"/>
            </a:xfrm>
            <a:prstGeom prst="rect">
              <a:avLst/>
            </a:prstGeom>
          </p:spPr>
        </p:pic>
        <p:sp>
          <p:nvSpPr>
            <p:cNvPr id="31" name="文本框 30">
              <a:extLst>
                <a:ext uri="{FF2B5EF4-FFF2-40B4-BE49-F238E27FC236}">
                  <a16:creationId xmlns:a16="http://schemas.microsoft.com/office/drawing/2014/main" id="{B3B28C9C-0729-4D80-8618-AF0C65D29C47}"/>
                </a:ext>
              </a:extLst>
            </p:cNvPr>
            <p:cNvSpPr txBox="1"/>
            <p:nvPr/>
          </p:nvSpPr>
          <p:spPr>
            <a:xfrm>
              <a:off x="6338130" y="5643108"/>
              <a:ext cx="1605135" cy="338554"/>
            </a:xfrm>
            <a:prstGeom prst="rect">
              <a:avLst/>
            </a:prstGeom>
            <a:noFill/>
          </p:spPr>
          <p:txBody>
            <a:bodyPr wrap="square" rtlCol="0">
              <a:spAutoFit/>
            </a:bodyPr>
            <a:lstStyle/>
            <a:p>
              <a:pPr algn="ctr"/>
              <a:r>
                <a:rPr lang="zh-CN" altLang="en-US" sz="1600" b="1" dirty="0"/>
                <a:t>空调遥控器</a:t>
              </a:r>
            </a:p>
          </p:txBody>
        </p:sp>
      </p:grpSp>
    </p:spTree>
    <p:custDataLst>
      <p:tags r:id="rId1"/>
    </p:custDataLst>
    <p:extLst>
      <p:ext uri="{BB962C8B-B14F-4D97-AF65-F5344CB8AC3E}">
        <p14:creationId xmlns:p14="http://schemas.microsoft.com/office/powerpoint/2010/main" val="2683215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left)">
                                      <p:cBhvr>
                                        <p:cTn id="7" dur="500"/>
                                        <p:tgtEl>
                                          <p:spTgt spid="4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0-#ppt_w/2"/>
                                          </p:val>
                                        </p:tav>
                                        <p:tav tm="100000">
                                          <p:val>
                                            <p:strVal val="#ppt_x"/>
                                          </p:val>
                                        </p:tav>
                                      </p:tavLst>
                                    </p:anim>
                                    <p:anim calcmode="lin" valueType="num">
                                      <p:cBhvr additive="base">
                                        <p:cTn id="13" dur="500" fill="hold"/>
                                        <p:tgtEl>
                                          <p:spTgt spid="8"/>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1+#ppt_w/2"/>
                                          </p:val>
                                        </p:tav>
                                        <p:tav tm="100000">
                                          <p:val>
                                            <p:strVal val="#ppt_x"/>
                                          </p:val>
                                        </p:tav>
                                      </p:tavLst>
                                    </p:anim>
                                    <p:anim calcmode="lin" valueType="num">
                                      <p:cBhvr additive="base">
                                        <p:cTn id="17"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物理层要实现的功能</a:t>
              </a:r>
            </a:p>
          </p:txBody>
        </p:sp>
      </p:grpSp>
      <p:grpSp>
        <p:nvGrpSpPr>
          <p:cNvPr id="42" name="组合 41">
            <a:extLst>
              <a:ext uri="{FF2B5EF4-FFF2-40B4-BE49-F238E27FC236}">
                <a16:creationId xmlns:a16="http://schemas.microsoft.com/office/drawing/2014/main" id="{3F9EC69F-A00F-421F-84E5-96BFF78D0CCE}"/>
              </a:ext>
            </a:extLst>
          </p:cNvPr>
          <p:cNvGrpSpPr/>
          <p:nvPr/>
        </p:nvGrpSpPr>
        <p:grpSpPr>
          <a:xfrm>
            <a:off x="3101096" y="2168870"/>
            <a:ext cx="5989807" cy="3118023"/>
            <a:chOff x="3011293" y="2168870"/>
            <a:chExt cx="5989807" cy="3118023"/>
          </a:xfrm>
        </p:grpSpPr>
        <p:cxnSp>
          <p:nvCxnSpPr>
            <p:cNvPr id="34" name="直接连接符 33">
              <a:extLst>
                <a:ext uri="{FF2B5EF4-FFF2-40B4-BE49-F238E27FC236}">
                  <a16:creationId xmlns:a16="http://schemas.microsoft.com/office/drawing/2014/main" id="{3D283D4A-18C9-4A38-8B51-2AF77D8728F3}"/>
                </a:ext>
              </a:extLst>
            </p:cNvPr>
            <p:cNvCxnSpPr>
              <a:cxnSpLocks/>
            </p:cNvCxnSpPr>
            <p:nvPr/>
          </p:nvCxnSpPr>
          <p:spPr>
            <a:xfrm>
              <a:off x="6941573" y="3641785"/>
              <a:ext cx="1396181" cy="56559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E17C6A58-8B72-4FA6-8B82-1873E4C5E835}"/>
                </a:ext>
              </a:extLst>
            </p:cNvPr>
            <p:cNvCxnSpPr>
              <a:cxnSpLocks/>
            </p:cNvCxnSpPr>
            <p:nvPr/>
          </p:nvCxnSpPr>
          <p:spPr>
            <a:xfrm flipV="1">
              <a:off x="6941573" y="2733369"/>
              <a:ext cx="1396181" cy="78658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B7BFB232-7BD5-4BB0-B0B1-ACA90E169A34}"/>
                </a:ext>
              </a:extLst>
            </p:cNvPr>
            <p:cNvCxnSpPr>
              <a:cxnSpLocks/>
            </p:cNvCxnSpPr>
            <p:nvPr/>
          </p:nvCxnSpPr>
          <p:spPr>
            <a:xfrm>
              <a:off x="4535467" y="3594101"/>
              <a:ext cx="248476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图形 12">
              <a:extLst>
                <a:ext uri="{FF2B5EF4-FFF2-40B4-BE49-F238E27FC236}">
                  <a16:creationId xmlns:a16="http://schemas.microsoft.com/office/drawing/2014/main" id="{FE5432BB-4223-40F3-98E6-1D3A2524DB9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98332" y="2189311"/>
              <a:ext cx="630827" cy="610144"/>
            </a:xfrm>
            <a:prstGeom prst="rect">
              <a:avLst/>
            </a:prstGeom>
          </p:spPr>
        </p:pic>
        <p:pic>
          <p:nvPicPr>
            <p:cNvPr id="15" name="图形 14">
              <a:extLst>
                <a:ext uri="{FF2B5EF4-FFF2-40B4-BE49-F238E27FC236}">
                  <a16:creationId xmlns:a16="http://schemas.microsoft.com/office/drawing/2014/main" id="{E56BB99C-F2AA-4EEF-A805-373920BB6D6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11293" y="2168870"/>
              <a:ext cx="734711" cy="570035"/>
            </a:xfrm>
            <a:prstGeom prst="rect">
              <a:avLst/>
            </a:prstGeom>
          </p:spPr>
        </p:pic>
        <p:pic>
          <p:nvPicPr>
            <p:cNvPr id="16" name="图形 15">
              <a:extLst>
                <a:ext uri="{FF2B5EF4-FFF2-40B4-BE49-F238E27FC236}">
                  <a16:creationId xmlns:a16="http://schemas.microsoft.com/office/drawing/2014/main" id="{8EB6166B-4789-4046-9520-988881CBCEF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174749" y="3182449"/>
              <a:ext cx="736023" cy="566172"/>
            </a:xfrm>
            <a:prstGeom prst="rect">
              <a:avLst/>
            </a:prstGeom>
          </p:spPr>
        </p:pic>
        <p:pic>
          <p:nvPicPr>
            <p:cNvPr id="18" name="图形 17">
              <a:extLst>
                <a:ext uri="{FF2B5EF4-FFF2-40B4-BE49-F238E27FC236}">
                  <a16:creationId xmlns:a16="http://schemas.microsoft.com/office/drawing/2014/main" id="{66591ED6-02F2-4E8A-950A-8AD43978B72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6790833">
              <a:off x="3866615" y="2549575"/>
              <a:ext cx="383154" cy="265261"/>
            </a:xfrm>
            <a:prstGeom prst="rect">
              <a:avLst/>
            </a:prstGeom>
          </p:spPr>
        </p:pic>
        <p:pic>
          <p:nvPicPr>
            <p:cNvPr id="20" name="图形 19">
              <a:extLst>
                <a:ext uri="{FF2B5EF4-FFF2-40B4-BE49-F238E27FC236}">
                  <a16:creationId xmlns:a16="http://schemas.microsoft.com/office/drawing/2014/main" id="{7B3A9C9F-F1DF-44DD-8CB9-B0D82691F23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4409839">
              <a:off x="4929559" y="2545724"/>
              <a:ext cx="383154" cy="265261"/>
            </a:xfrm>
            <a:prstGeom prst="rect">
              <a:avLst/>
            </a:prstGeom>
          </p:spPr>
        </p:pic>
        <p:pic>
          <p:nvPicPr>
            <p:cNvPr id="23" name="图形 22">
              <a:extLst>
                <a:ext uri="{FF2B5EF4-FFF2-40B4-BE49-F238E27FC236}">
                  <a16:creationId xmlns:a16="http://schemas.microsoft.com/office/drawing/2014/main" id="{6832A45A-02D4-4684-B3C5-736B19B5761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148055" y="3852949"/>
              <a:ext cx="853045" cy="518306"/>
            </a:xfrm>
            <a:prstGeom prst="rect">
              <a:avLst/>
            </a:prstGeom>
          </p:spPr>
        </p:pic>
        <p:pic>
          <p:nvPicPr>
            <p:cNvPr id="24" name="图形 23">
              <a:extLst>
                <a:ext uri="{FF2B5EF4-FFF2-40B4-BE49-F238E27FC236}">
                  <a16:creationId xmlns:a16="http://schemas.microsoft.com/office/drawing/2014/main" id="{73E0460E-9213-4A07-8E9F-3B91CCBCC47C}"/>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148055" y="2333387"/>
              <a:ext cx="529616" cy="695122"/>
            </a:xfrm>
            <a:prstGeom prst="rect">
              <a:avLst/>
            </a:prstGeom>
          </p:spPr>
        </p:pic>
        <p:pic>
          <p:nvPicPr>
            <p:cNvPr id="25" name="图形 24">
              <a:extLst>
                <a:ext uri="{FF2B5EF4-FFF2-40B4-BE49-F238E27FC236}">
                  <a16:creationId xmlns:a16="http://schemas.microsoft.com/office/drawing/2014/main" id="{F2539BCD-4AD0-4748-B3D9-BEB264ABF635}"/>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6594423" y="3346645"/>
              <a:ext cx="736023" cy="494912"/>
            </a:xfrm>
            <a:prstGeom prst="rect">
              <a:avLst/>
            </a:prstGeom>
          </p:spPr>
        </p:pic>
        <p:pic>
          <p:nvPicPr>
            <p:cNvPr id="26" name="图形 25">
              <a:extLst>
                <a:ext uri="{FF2B5EF4-FFF2-40B4-BE49-F238E27FC236}">
                  <a16:creationId xmlns:a16="http://schemas.microsoft.com/office/drawing/2014/main" id="{BCFF906A-8B16-48D3-B5B1-0D7643BFDBE6}"/>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3011293" y="4592831"/>
              <a:ext cx="952500" cy="628650"/>
            </a:xfrm>
            <a:prstGeom prst="rect">
              <a:avLst/>
            </a:prstGeom>
          </p:spPr>
        </p:pic>
        <p:pic>
          <p:nvPicPr>
            <p:cNvPr id="27" name="图形 26">
              <a:extLst>
                <a:ext uri="{FF2B5EF4-FFF2-40B4-BE49-F238E27FC236}">
                  <a16:creationId xmlns:a16="http://schemas.microsoft.com/office/drawing/2014/main" id="{FF0869F8-8021-473E-B575-1090E2124D6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3236887">
              <a:off x="3889258" y="4348497"/>
              <a:ext cx="383154" cy="265261"/>
            </a:xfrm>
            <a:prstGeom prst="rect">
              <a:avLst/>
            </a:prstGeom>
          </p:spPr>
        </p:pic>
        <p:pic>
          <p:nvPicPr>
            <p:cNvPr id="38" name="图片 37" descr="图片包含 徽标&#10;&#10;描述已自动生成">
              <a:extLst>
                <a:ext uri="{FF2B5EF4-FFF2-40B4-BE49-F238E27FC236}">
                  <a16:creationId xmlns:a16="http://schemas.microsoft.com/office/drawing/2014/main" id="{6E02BCCC-EC64-4E32-9AB5-989AF4BA0B0A}"/>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5331500" y="4527418"/>
              <a:ext cx="734710" cy="759475"/>
            </a:xfrm>
            <a:prstGeom prst="rect">
              <a:avLst/>
            </a:prstGeom>
          </p:spPr>
        </p:pic>
        <p:pic>
          <p:nvPicPr>
            <p:cNvPr id="39" name="图形 38">
              <a:extLst>
                <a:ext uri="{FF2B5EF4-FFF2-40B4-BE49-F238E27FC236}">
                  <a16:creationId xmlns:a16="http://schemas.microsoft.com/office/drawing/2014/main" id="{1A722E28-9EF8-41C3-85BA-6A18F891E27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8737778">
              <a:off x="4912895" y="4354038"/>
              <a:ext cx="383154" cy="265261"/>
            </a:xfrm>
            <a:prstGeom prst="rect">
              <a:avLst/>
            </a:prstGeom>
          </p:spPr>
        </p:pic>
        <p:sp>
          <p:nvSpPr>
            <p:cNvPr id="40" name="文本框 39">
              <a:extLst>
                <a:ext uri="{FF2B5EF4-FFF2-40B4-BE49-F238E27FC236}">
                  <a16:creationId xmlns:a16="http://schemas.microsoft.com/office/drawing/2014/main" id="{17A9FA87-8EB2-46B4-B47D-CE82B93A9368}"/>
                </a:ext>
              </a:extLst>
            </p:cNvPr>
            <p:cNvSpPr txBox="1"/>
            <p:nvPr/>
          </p:nvSpPr>
          <p:spPr>
            <a:xfrm>
              <a:off x="3844669" y="3852949"/>
              <a:ext cx="1396181" cy="369332"/>
            </a:xfrm>
            <a:prstGeom prst="rect">
              <a:avLst/>
            </a:prstGeom>
            <a:noFill/>
          </p:spPr>
          <p:txBody>
            <a:bodyPr wrap="square" rtlCol="0">
              <a:spAutoFit/>
            </a:bodyPr>
            <a:lstStyle/>
            <a:p>
              <a:pPr algn="ctr"/>
              <a:r>
                <a:rPr lang="zh-CN" altLang="en-US" b="1" dirty="0"/>
                <a:t>无线路由器</a:t>
              </a:r>
            </a:p>
          </p:txBody>
        </p:sp>
        <p:sp>
          <p:nvSpPr>
            <p:cNvPr id="41" name="文本框 40">
              <a:extLst>
                <a:ext uri="{FF2B5EF4-FFF2-40B4-BE49-F238E27FC236}">
                  <a16:creationId xmlns:a16="http://schemas.microsoft.com/office/drawing/2014/main" id="{EF0F3729-98C5-45FD-860E-38ED402EBC7F}"/>
                </a:ext>
              </a:extLst>
            </p:cNvPr>
            <p:cNvSpPr txBox="1"/>
            <p:nvPr/>
          </p:nvSpPr>
          <p:spPr>
            <a:xfrm>
              <a:off x="6510518" y="3836527"/>
              <a:ext cx="947478" cy="646331"/>
            </a:xfrm>
            <a:prstGeom prst="rect">
              <a:avLst/>
            </a:prstGeom>
            <a:noFill/>
          </p:spPr>
          <p:txBody>
            <a:bodyPr wrap="square" rtlCol="0">
              <a:spAutoFit/>
            </a:bodyPr>
            <a:lstStyle/>
            <a:p>
              <a:pPr algn="ctr"/>
              <a:r>
                <a:rPr lang="zh-CN" altLang="en-US" b="1" dirty="0"/>
                <a:t>以太网</a:t>
              </a:r>
              <a:endParaRPr lang="en-US" altLang="zh-CN" b="1" dirty="0"/>
            </a:p>
            <a:p>
              <a:pPr algn="ctr"/>
              <a:r>
                <a:rPr lang="zh-CN" altLang="en-US" b="1" dirty="0"/>
                <a:t>交换机</a:t>
              </a:r>
            </a:p>
          </p:txBody>
        </p:sp>
      </p:grpSp>
    </p:spTree>
    <p:custDataLst>
      <p:tags r:id="rId1"/>
    </p:custDataLst>
    <p:extLst>
      <p:ext uri="{BB962C8B-B14F-4D97-AF65-F5344CB8AC3E}">
        <p14:creationId xmlns:p14="http://schemas.microsoft.com/office/powerpoint/2010/main" val="3922676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nodeType="click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800" decel="100000"/>
                                        <p:tgtEl>
                                          <p:spTgt spid="42"/>
                                        </p:tgtEl>
                                      </p:cBhvr>
                                    </p:animEffect>
                                    <p:anim calcmode="lin" valueType="num">
                                      <p:cBhvr>
                                        <p:cTn id="14" dur="800" decel="100000" fill="hold"/>
                                        <p:tgtEl>
                                          <p:spTgt spid="42"/>
                                        </p:tgtEl>
                                        <p:attrNameLst>
                                          <p:attrName>style.rotation</p:attrName>
                                        </p:attrNameLst>
                                      </p:cBhvr>
                                      <p:tavLst>
                                        <p:tav tm="0">
                                          <p:val>
                                            <p:fltVal val="-90"/>
                                          </p:val>
                                        </p:tav>
                                        <p:tav tm="100000">
                                          <p:val>
                                            <p:fltVal val="0"/>
                                          </p:val>
                                        </p:tav>
                                      </p:tavLst>
                                    </p:anim>
                                    <p:anim calcmode="lin" valueType="num">
                                      <p:cBhvr>
                                        <p:cTn id="15" dur="800" decel="100000" fill="hold"/>
                                        <p:tgtEl>
                                          <p:spTgt spid="42"/>
                                        </p:tgtEl>
                                        <p:attrNameLst>
                                          <p:attrName>ppt_x</p:attrName>
                                        </p:attrNameLst>
                                      </p:cBhvr>
                                      <p:tavLst>
                                        <p:tav tm="0">
                                          <p:val>
                                            <p:strVal val="#ppt_x+0.4"/>
                                          </p:val>
                                        </p:tav>
                                        <p:tav tm="100000">
                                          <p:val>
                                            <p:strVal val="#ppt_x-0.05"/>
                                          </p:val>
                                        </p:tav>
                                      </p:tavLst>
                                    </p:anim>
                                    <p:anim calcmode="lin" valueType="num">
                                      <p:cBhvr>
                                        <p:cTn id="16" dur="800" decel="100000" fill="hold"/>
                                        <p:tgtEl>
                                          <p:spTgt spid="42"/>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42"/>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42"/>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sp>
        <p:nvSpPr>
          <p:cNvPr id="48" name="矩形 47">
            <a:extLst>
              <a:ext uri="{FF2B5EF4-FFF2-40B4-BE49-F238E27FC236}">
                <a16:creationId xmlns:a16="http://schemas.microsoft.com/office/drawing/2014/main" id="{D21FB882-A0D4-41C0-990D-AE43D04A2DCB}"/>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grpSp>
        <p:nvGrpSpPr>
          <p:cNvPr id="6" name="组合 5">
            <a:extLst>
              <a:ext uri="{FF2B5EF4-FFF2-40B4-BE49-F238E27FC236}">
                <a16:creationId xmlns:a16="http://schemas.microsoft.com/office/drawing/2014/main" id="{04CEDEDA-D732-4AA1-B8BD-B180B7AEFAD1}"/>
              </a:ext>
            </a:extLst>
          </p:cNvPr>
          <p:cNvGrpSpPr/>
          <p:nvPr/>
        </p:nvGrpSpPr>
        <p:grpSpPr>
          <a:xfrm>
            <a:off x="2728273" y="2334808"/>
            <a:ext cx="5853425" cy="3571732"/>
            <a:chOff x="2728273" y="2334808"/>
            <a:chExt cx="5853425" cy="3571732"/>
          </a:xfrm>
        </p:grpSpPr>
        <p:pic>
          <p:nvPicPr>
            <p:cNvPr id="17" name="图形 16">
              <a:extLst>
                <a:ext uri="{FF2B5EF4-FFF2-40B4-BE49-F238E27FC236}">
                  <a16:creationId xmlns:a16="http://schemas.microsoft.com/office/drawing/2014/main" id="{DAB23B17-5563-4941-8ED0-B257859B69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08785" y="2334808"/>
              <a:ext cx="818417" cy="791584"/>
            </a:xfrm>
            <a:prstGeom prst="rect">
              <a:avLst/>
            </a:prstGeom>
          </p:spPr>
        </p:pic>
        <p:pic>
          <p:nvPicPr>
            <p:cNvPr id="18" name="图形 17">
              <a:extLst>
                <a:ext uri="{FF2B5EF4-FFF2-40B4-BE49-F238E27FC236}">
                  <a16:creationId xmlns:a16="http://schemas.microsoft.com/office/drawing/2014/main" id="{7FE23BBC-0137-42C0-B307-7224973635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63281" y="2334808"/>
              <a:ext cx="818417" cy="791584"/>
            </a:xfrm>
            <a:prstGeom prst="rect">
              <a:avLst/>
            </a:prstGeom>
          </p:spPr>
        </p:pic>
        <p:pic>
          <p:nvPicPr>
            <p:cNvPr id="19" name="图形 18">
              <a:extLst>
                <a:ext uri="{FF2B5EF4-FFF2-40B4-BE49-F238E27FC236}">
                  <a16:creationId xmlns:a16="http://schemas.microsoft.com/office/drawing/2014/main" id="{69AE361F-7405-4B5B-8E82-A5DADACCB61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728273" y="5000164"/>
              <a:ext cx="818417" cy="791584"/>
            </a:xfrm>
            <a:prstGeom prst="rect">
              <a:avLst/>
            </a:prstGeom>
          </p:spPr>
        </p:pic>
        <p:pic>
          <p:nvPicPr>
            <p:cNvPr id="3" name="图片 2">
              <a:extLst>
                <a:ext uri="{FF2B5EF4-FFF2-40B4-BE49-F238E27FC236}">
                  <a16:creationId xmlns:a16="http://schemas.microsoft.com/office/drawing/2014/main" id="{C537CA15-B29B-4E51-A36F-1F6367297AC4}"/>
                </a:ext>
              </a:extLst>
            </p:cNvPr>
            <p:cNvPicPr>
              <a:picLocks noChangeAspect="1"/>
            </p:cNvPicPr>
            <p:nvPr/>
          </p:nvPicPr>
          <p:blipFill>
            <a:blip r:embed="rId5"/>
            <a:stretch>
              <a:fillRect/>
            </a:stretch>
          </p:blipFill>
          <p:spPr>
            <a:xfrm>
              <a:off x="7975925" y="4885372"/>
              <a:ext cx="502964" cy="1021168"/>
            </a:xfrm>
            <a:prstGeom prst="rect">
              <a:avLst/>
            </a:prstGeom>
          </p:spPr>
        </p:pic>
        <p:sp>
          <p:nvSpPr>
            <p:cNvPr id="5" name="箭头: 左右 4">
              <a:extLst>
                <a:ext uri="{FF2B5EF4-FFF2-40B4-BE49-F238E27FC236}">
                  <a16:creationId xmlns:a16="http://schemas.microsoft.com/office/drawing/2014/main" id="{3F407366-ECD3-4524-B320-13825AEFEE13}"/>
                </a:ext>
              </a:extLst>
            </p:cNvPr>
            <p:cNvSpPr/>
            <p:nvPr/>
          </p:nvSpPr>
          <p:spPr>
            <a:xfrm>
              <a:off x="3729596" y="2478363"/>
              <a:ext cx="3986887" cy="668797"/>
            </a:xfrm>
            <a:prstGeom prst="leftRightArrow">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mn-ea"/>
                </a:rPr>
                <a:t>红外通信</a:t>
              </a:r>
            </a:p>
          </p:txBody>
        </p:sp>
        <p:sp>
          <p:nvSpPr>
            <p:cNvPr id="23" name="箭头: 左右 22">
              <a:extLst>
                <a:ext uri="{FF2B5EF4-FFF2-40B4-BE49-F238E27FC236}">
                  <a16:creationId xmlns:a16="http://schemas.microsoft.com/office/drawing/2014/main" id="{2A4B5716-AEBF-4E75-881B-56FCAE498168}"/>
                </a:ext>
              </a:extLst>
            </p:cNvPr>
            <p:cNvSpPr/>
            <p:nvPr/>
          </p:nvSpPr>
          <p:spPr>
            <a:xfrm>
              <a:off x="3727202" y="5189767"/>
              <a:ext cx="3986887" cy="668797"/>
            </a:xfrm>
            <a:prstGeom prst="leftRightArrow">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mn-ea"/>
                </a:rPr>
                <a:t>红外通信</a:t>
              </a:r>
            </a:p>
          </p:txBody>
        </p:sp>
      </p:grpSp>
      <p:sp>
        <p:nvSpPr>
          <p:cNvPr id="25" name="文本框 24">
            <a:extLst>
              <a:ext uri="{FF2B5EF4-FFF2-40B4-BE49-F238E27FC236}">
                <a16:creationId xmlns:a16="http://schemas.microsoft.com/office/drawing/2014/main" id="{A99DCB4C-EB3A-487A-B532-409C1A0E7CAB}"/>
              </a:ext>
            </a:extLst>
          </p:cNvPr>
          <p:cNvSpPr txBox="1"/>
          <p:nvPr/>
        </p:nvSpPr>
        <p:spPr>
          <a:xfrm>
            <a:off x="4653134" y="3383264"/>
            <a:ext cx="3221231" cy="369332"/>
          </a:xfrm>
          <a:prstGeom prst="rect">
            <a:avLst/>
          </a:prstGeom>
          <a:noFill/>
        </p:spPr>
        <p:txBody>
          <a:bodyPr wrap="square" rtlCol="0">
            <a:spAutoFit/>
          </a:bodyPr>
          <a:lstStyle/>
          <a:p>
            <a:r>
              <a:rPr lang="zh-CN" altLang="en-US" b="1" dirty="0"/>
              <a:t>点对点无线传输</a:t>
            </a:r>
          </a:p>
        </p:txBody>
      </p:sp>
      <p:sp>
        <p:nvSpPr>
          <p:cNvPr id="12" name="椭圆 11">
            <a:extLst>
              <a:ext uri="{FF2B5EF4-FFF2-40B4-BE49-F238E27FC236}">
                <a16:creationId xmlns:a16="http://schemas.microsoft.com/office/drawing/2014/main" id="{5F17E928-DA45-44FE-BF41-951503EEE144}"/>
              </a:ext>
            </a:extLst>
          </p:cNvPr>
          <p:cNvSpPr/>
          <p:nvPr/>
        </p:nvSpPr>
        <p:spPr>
          <a:xfrm>
            <a:off x="4407539" y="3495423"/>
            <a:ext cx="197353" cy="19735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EA061E12-0F7A-44F4-96F2-180907724123}"/>
              </a:ext>
            </a:extLst>
          </p:cNvPr>
          <p:cNvSpPr txBox="1"/>
          <p:nvPr/>
        </p:nvSpPr>
        <p:spPr>
          <a:xfrm>
            <a:off x="4653134" y="3856373"/>
            <a:ext cx="4760581" cy="369332"/>
          </a:xfrm>
          <a:prstGeom prst="rect">
            <a:avLst/>
          </a:prstGeom>
          <a:noFill/>
        </p:spPr>
        <p:txBody>
          <a:bodyPr wrap="square" rtlCol="0">
            <a:spAutoFit/>
          </a:bodyPr>
          <a:lstStyle/>
          <a:p>
            <a:r>
              <a:rPr lang="zh-CN" altLang="en-US" b="1" dirty="0"/>
              <a:t>直线传输，中间不能有障碍物，传输距离短</a:t>
            </a:r>
          </a:p>
        </p:txBody>
      </p:sp>
      <p:sp>
        <p:nvSpPr>
          <p:cNvPr id="32" name="椭圆 31">
            <a:extLst>
              <a:ext uri="{FF2B5EF4-FFF2-40B4-BE49-F238E27FC236}">
                <a16:creationId xmlns:a16="http://schemas.microsoft.com/office/drawing/2014/main" id="{85A6C7B3-1654-4D3F-BAC3-945D19C8E638}"/>
              </a:ext>
            </a:extLst>
          </p:cNvPr>
          <p:cNvSpPr/>
          <p:nvPr/>
        </p:nvSpPr>
        <p:spPr>
          <a:xfrm>
            <a:off x="4407539" y="3968532"/>
            <a:ext cx="197353" cy="19735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782507A7-5E53-44DE-9BA8-EACDD129BD34}"/>
              </a:ext>
            </a:extLst>
          </p:cNvPr>
          <p:cNvSpPr txBox="1"/>
          <p:nvPr/>
        </p:nvSpPr>
        <p:spPr>
          <a:xfrm>
            <a:off x="4653134" y="4329482"/>
            <a:ext cx="3221231" cy="369332"/>
          </a:xfrm>
          <a:prstGeom prst="rect">
            <a:avLst/>
          </a:prstGeom>
          <a:noFill/>
        </p:spPr>
        <p:txBody>
          <a:bodyPr wrap="square" rtlCol="0">
            <a:spAutoFit/>
          </a:bodyPr>
          <a:lstStyle/>
          <a:p>
            <a:r>
              <a:rPr lang="zh-CN" altLang="en-US" b="1" dirty="0"/>
              <a:t>传输速率低（</a:t>
            </a:r>
            <a:r>
              <a:rPr lang="en-US" altLang="zh-CN" b="1" dirty="0"/>
              <a:t>4Mb/s ~ 16Mb/s</a:t>
            </a:r>
            <a:r>
              <a:rPr lang="zh-CN" altLang="en-US" b="1" dirty="0"/>
              <a:t>）</a:t>
            </a:r>
          </a:p>
        </p:txBody>
      </p:sp>
      <p:sp>
        <p:nvSpPr>
          <p:cNvPr id="35" name="椭圆 34">
            <a:extLst>
              <a:ext uri="{FF2B5EF4-FFF2-40B4-BE49-F238E27FC236}">
                <a16:creationId xmlns:a16="http://schemas.microsoft.com/office/drawing/2014/main" id="{EDCDE014-C926-4C4A-8A6B-D91451394A6A}"/>
              </a:ext>
            </a:extLst>
          </p:cNvPr>
          <p:cNvSpPr/>
          <p:nvPr/>
        </p:nvSpPr>
        <p:spPr>
          <a:xfrm>
            <a:off x="4407539" y="4441641"/>
            <a:ext cx="197353" cy="19735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2388895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800" decel="100000"/>
                                        <p:tgtEl>
                                          <p:spTgt spid="6"/>
                                        </p:tgtEl>
                                      </p:cBhvr>
                                    </p:animEffect>
                                    <p:anim calcmode="lin" valueType="num">
                                      <p:cBhvr>
                                        <p:cTn id="8" dur="800" decel="100000" fill="hold"/>
                                        <p:tgtEl>
                                          <p:spTgt spid="6"/>
                                        </p:tgtEl>
                                        <p:attrNameLst>
                                          <p:attrName>style.rotation</p:attrName>
                                        </p:attrNameLst>
                                      </p:cBhvr>
                                      <p:tavLst>
                                        <p:tav tm="0">
                                          <p:val>
                                            <p:fltVal val="-90"/>
                                          </p:val>
                                        </p:tav>
                                        <p:tav tm="100000">
                                          <p:val>
                                            <p:fltVal val="0"/>
                                          </p:val>
                                        </p:tav>
                                      </p:tavLst>
                                    </p:anim>
                                    <p:anim calcmode="lin" valueType="num">
                                      <p:cBhvr>
                                        <p:cTn id="9" dur="800" decel="100000" fill="hold"/>
                                        <p:tgtEl>
                                          <p:spTgt spid="6"/>
                                        </p:tgtEl>
                                        <p:attrNameLst>
                                          <p:attrName>ppt_x</p:attrName>
                                        </p:attrNameLst>
                                      </p:cBhvr>
                                      <p:tavLst>
                                        <p:tav tm="0">
                                          <p:val>
                                            <p:strVal val="#ppt_x+0.4"/>
                                          </p:val>
                                        </p:tav>
                                        <p:tav tm="100000">
                                          <p:val>
                                            <p:strVal val="#ppt_x-0.05"/>
                                          </p:val>
                                        </p:tav>
                                      </p:tavLst>
                                    </p:anim>
                                    <p:anim calcmode="lin" valueType="num">
                                      <p:cBhvr>
                                        <p:cTn id="10" dur="800" decel="100000" fill="hold"/>
                                        <p:tgtEl>
                                          <p:spTgt spid="6"/>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6"/>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par>
                          <p:cTn id="20" fill="hold">
                            <p:stCondLst>
                              <p:cond delay="500"/>
                            </p:stCondLst>
                            <p:childTnLst>
                              <p:par>
                                <p:cTn id="21" presetID="1" presetClass="entr" presetSubtype="0" fill="hold" grpId="0" nodeType="afterEffect">
                                  <p:stCondLst>
                                    <p:cond delay="0"/>
                                  </p:stCondLst>
                                  <p:iterate type="lt">
                                    <p:tmAbs val="100"/>
                                  </p:iterate>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p:cTn id="27" dur="500" fill="hold"/>
                                        <p:tgtEl>
                                          <p:spTgt spid="32"/>
                                        </p:tgtEl>
                                        <p:attrNameLst>
                                          <p:attrName>ppt_w</p:attrName>
                                        </p:attrNameLst>
                                      </p:cBhvr>
                                      <p:tavLst>
                                        <p:tav tm="0">
                                          <p:val>
                                            <p:fltVal val="0"/>
                                          </p:val>
                                        </p:tav>
                                        <p:tav tm="100000">
                                          <p:val>
                                            <p:strVal val="#ppt_w"/>
                                          </p:val>
                                        </p:tav>
                                      </p:tavLst>
                                    </p:anim>
                                    <p:anim calcmode="lin" valueType="num">
                                      <p:cBhvr>
                                        <p:cTn id="28" dur="500" fill="hold"/>
                                        <p:tgtEl>
                                          <p:spTgt spid="32"/>
                                        </p:tgtEl>
                                        <p:attrNameLst>
                                          <p:attrName>ppt_h</p:attrName>
                                        </p:attrNameLst>
                                      </p:cBhvr>
                                      <p:tavLst>
                                        <p:tav tm="0">
                                          <p:val>
                                            <p:fltVal val="0"/>
                                          </p:val>
                                        </p:tav>
                                        <p:tav tm="100000">
                                          <p:val>
                                            <p:strVal val="#ppt_h"/>
                                          </p:val>
                                        </p:tav>
                                      </p:tavLst>
                                    </p:anim>
                                    <p:animEffect transition="in" filter="fade">
                                      <p:cBhvr>
                                        <p:cTn id="29" dur="500"/>
                                        <p:tgtEl>
                                          <p:spTgt spid="32"/>
                                        </p:tgtEl>
                                      </p:cBhvr>
                                    </p:animEffect>
                                  </p:childTnLst>
                                </p:cTn>
                              </p:par>
                            </p:childTnLst>
                          </p:cTn>
                        </p:par>
                        <p:par>
                          <p:cTn id="30" fill="hold">
                            <p:stCondLst>
                              <p:cond delay="500"/>
                            </p:stCondLst>
                            <p:childTnLst>
                              <p:par>
                                <p:cTn id="31" presetID="1" presetClass="entr" presetSubtype="0" fill="hold" grpId="0" nodeType="afterEffect">
                                  <p:stCondLst>
                                    <p:cond delay="0"/>
                                  </p:stCondLst>
                                  <p:iterate type="lt">
                                    <p:tmAbs val="100"/>
                                  </p:iterate>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35"/>
                                        </p:tgtEl>
                                        <p:attrNameLst>
                                          <p:attrName>style.visibility</p:attrName>
                                        </p:attrNameLst>
                                      </p:cBhvr>
                                      <p:to>
                                        <p:strVal val="visible"/>
                                      </p:to>
                                    </p:set>
                                    <p:anim calcmode="lin" valueType="num">
                                      <p:cBhvr>
                                        <p:cTn id="37" dur="500" fill="hold"/>
                                        <p:tgtEl>
                                          <p:spTgt spid="35"/>
                                        </p:tgtEl>
                                        <p:attrNameLst>
                                          <p:attrName>ppt_w</p:attrName>
                                        </p:attrNameLst>
                                      </p:cBhvr>
                                      <p:tavLst>
                                        <p:tav tm="0">
                                          <p:val>
                                            <p:fltVal val="0"/>
                                          </p:val>
                                        </p:tav>
                                        <p:tav tm="100000">
                                          <p:val>
                                            <p:strVal val="#ppt_w"/>
                                          </p:val>
                                        </p:tav>
                                      </p:tavLst>
                                    </p:anim>
                                    <p:anim calcmode="lin" valueType="num">
                                      <p:cBhvr>
                                        <p:cTn id="38" dur="500" fill="hold"/>
                                        <p:tgtEl>
                                          <p:spTgt spid="35"/>
                                        </p:tgtEl>
                                        <p:attrNameLst>
                                          <p:attrName>ppt_h</p:attrName>
                                        </p:attrNameLst>
                                      </p:cBhvr>
                                      <p:tavLst>
                                        <p:tav tm="0">
                                          <p:val>
                                            <p:fltVal val="0"/>
                                          </p:val>
                                        </p:tav>
                                        <p:tav tm="100000">
                                          <p:val>
                                            <p:strVal val="#ppt_h"/>
                                          </p:val>
                                        </p:tav>
                                      </p:tavLst>
                                    </p:anim>
                                    <p:animEffect transition="in" filter="fade">
                                      <p:cBhvr>
                                        <p:cTn id="39" dur="500"/>
                                        <p:tgtEl>
                                          <p:spTgt spid="35"/>
                                        </p:tgtEl>
                                      </p:cBhvr>
                                    </p:animEffect>
                                  </p:childTnLst>
                                </p:cTn>
                              </p:par>
                            </p:childTnLst>
                          </p:cTn>
                        </p:par>
                        <p:par>
                          <p:cTn id="40" fill="hold">
                            <p:stCondLst>
                              <p:cond delay="500"/>
                            </p:stCondLst>
                            <p:childTnLst>
                              <p:par>
                                <p:cTn id="41" presetID="1" presetClass="entr" presetSubtype="0" fill="hold" grpId="0" nodeType="afterEffect">
                                  <p:stCondLst>
                                    <p:cond delay="0"/>
                                  </p:stCondLst>
                                  <p:iterate type="lt">
                                    <p:tmAbs val="100"/>
                                  </p:iterate>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12" grpId="0" animBg="1"/>
      <p:bldP spid="29" grpId="0"/>
      <p:bldP spid="32" grpId="0" animBg="1"/>
      <p:bldP spid="34" grpId="0"/>
      <p:bldP spid="3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sp>
        <p:nvSpPr>
          <p:cNvPr id="48" name="矩形 47">
            <a:extLst>
              <a:ext uri="{FF2B5EF4-FFF2-40B4-BE49-F238E27FC236}">
                <a16:creationId xmlns:a16="http://schemas.microsoft.com/office/drawing/2014/main" id="{D21FB882-A0D4-41C0-990D-AE43D04A2DCB}"/>
              </a:ext>
            </a:extLst>
          </p:cNvPr>
          <p:cNvSpPr/>
          <p:nvPr/>
        </p:nvSpPr>
        <p:spPr>
          <a:xfrm>
            <a:off x="4704866"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grpSp>
        <p:nvGrpSpPr>
          <p:cNvPr id="6" name="组合 5">
            <a:extLst>
              <a:ext uri="{FF2B5EF4-FFF2-40B4-BE49-F238E27FC236}">
                <a16:creationId xmlns:a16="http://schemas.microsoft.com/office/drawing/2014/main" id="{04CEDEDA-D732-4AA1-B8BD-B180B7AEFAD1}"/>
              </a:ext>
            </a:extLst>
          </p:cNvPr>
          <p:cNvGrpSpPr/>
          <p:nvPr/>
        </p:nvGrpSpPr>
        <p:grpSpPr>
          <a:xfrm>
            <a:off x="2728273" y="2334808"/>
            <a:ext cx="5853425" cy="3571732"/>
            <a:chOff x="2728273" y="2334808"/>
            <a:chExt cx="5853425" cy="3571732"/>
          </a:xfrm>
        </p:grpSpPr>
        <p:pic>
          <p:nvPicPr>
            <p:cNvPr id="17" name="图形 16">
              <a:extLst>
                <a:ext uri="{FF2B5EF4-FFF2-40B4-BE49-F238E27FC236}">
                  <a16:creationId xmlns:a16="http://schemas.microsoft.com/office/drawing/2014/main" id="{DAB23B17-5563-4941-8ED0-B257859B69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08785" y="2334808"/>
              <a:ext cx="818417" cy="791584"/>
            </a:xfrm>
            <a:prstGeom prst="rect">
              <a:avLst/>
            </a:prstGeom>
          </p:spPr>
        </p:pic>
        <p:pic>
          <p:nvPicPr>
            <p:cNvPr id="18" name="图形 17">
              <a:extLst>
                <a:ext uri="{FF2B5EF4-FFF2-40B4-BE49-F238E27FC236}">
                  <a16:creationId xmlns:a16="http://schemas.microsoft.com/office/drawing/2014/main" id="{7FE23BBC-0137-42C0-B307-7224973635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63281" y="2334808"/>
              <a:ext cx="818417" cy="791584"/>
            </a:xfrm>
            <a:prstGeom prst="rect">
              <a:avLst/>
            </a:prstGeom>
          </p:spPr>
        </p:pic>
        <p:pic>
          <p:nvPicPr>
            <p:cNvPr id="19" name="图形 18">
              <a:extLst>
                <a:ext uri="{FF2B5EF4-FFF2-40B4-BE49-F238E27FC236}">
                  <a16:creationId xmlns:a16="http://schemas.microsoft.com/office/drawing/2014/main" id="{69AE361F-7405-4B5B-8E82-A5DADACCB61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728273" y="5000164"/>
              <a:ext cx="818417" cy="791584"/>
            </a:xfrm>
            <a:prstGeom prst="rect">
              <a:avLst/>
            </a:prstGeom>
          </p:spPr>
        </p:pic>
        <p:pic>
          <p:nvPicPr>
            <p:cNvPr id="3" name="图片 2">
              <a:extLst>
                <a:ext uri="{FF2B5EF4-FFF2-40B4-BE49-F238E27FC236}">
                  <a16:creationId xmlns:a16="http://schemas.microsoft.com/office/drawing/2014/main" id="{C537CA15-B29B-4E51-A36F-1F6367297AC4}"/>
                </a:ext>
              </a:extLst>
            </p:cNvPr>
            <p:cNvPicPr>
              <a:picLocks noChangeAspect="1"/>
            </p:cNvPicPr>
            <p:nvPr/>
          </p:nvPicPr>
          <p:blipFill>
            <a:blip r:embed="rId5"/>
            <a:stretch>
              <a:fillRect/>
            </a:stretch>
          </p:blipFill>
          <p:spPr>
            <a:xfrm>
              <a:off x="7975925" y="4885372"/>
              <a:ext cx="502964" cy="1021168"/>
            </a:xfrm>
            <a:prstGeom prst="rect">
              <a:avLst/>
            </a:prstGeom>
          </p:spPr>
        </p:pic>
        <p:sp>
          <p:nvSpPr>
            <p:cNvPr id="5" name="箭头: 左右 4">
              <a:extLst>
                <a:ext uri="{FF2B5EF4-FFF2-40B4-BE49-F238E27FC236}">
                  <a16:creationId xmlns:a16="http://schemas.microsoft.com/office/drawing/2014/main" id="{3F407366-ECD3-4524-B320-13825AEFEE13}"/>
                </a:ext>
              </a:extLst>
            </p:cNvPr>
            <p:cNvSpPr/>
            <p:nvPr/>
          </p:nvSpPr>
          <p:spPr>
            <a:xfrm>
              <a:off x="3729596" y="2478363"/>
              <a:ext cx="3986887" cy="668797"/>
            </a:xfrm>
            <a:prstGeom prst="leftRightArrow">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mn-ea"/>
                </a:rPr>
                <a:t>红外通信</a:t>
              </a:r>
            </a:p>
          </p:txBody>
        </p:sp>
        <p:sp>
          <p:nvSpPr>
            <p:cNvPr id="23" name="箭头: 左右 22">
              <a:extLst>
                <a:ext uri="{FF2B5EF4-FFF2-40B4-BE49-F238E27FC236}">
                  <a16:creationId xmlns:a16="http://schemas.microsoft.com/office/drawing/2014/main" id="{2A4B5716-AEBF-4E75-881B-56FCAE498168}"/>
                </a:ext>
              </a:extLst>
            </p:cNvPr>
            <p:cNvSpPr/>
            <p:nvPr/>
          </p:nvSpPr>
          <p:spPr>
            <a:xfrm>
              <a:off x="3727202" y="5189767"/>
              <a:ext cx="3986887" cy="668797"/>
            </a:xfrm>
            <a:prstGeom prst="leftRightArrow">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mn-ea"/>
                </a:rPr>
                <a:t>红外通信</a:t>
              </a:r>
            </a:p>
          </p:txBody>
        </p:sp>
      </p:grpSp>
      <p:sp>
        <p:nvSpPr>
          <p:cNvPr id="25" name="文本框 24">
            <a:extLst>
              <a:ext uri="{FF2B5EF4-FFF2-40B4-BE49-F238E27FC236}">
                <a16:creationId xmlns:a16="http://schemas.microsoft.com/office/drawing/2014/main" id="{A99DCB4C-EB3A-487A-B532-409C1A0E7CAB}"/>
              </a:ext>
            </a:extLst>
          </p:cNvPr>
          <p:cNvSpPr txBox="1"/>
          <p:nvPr/>
        </p:nvSpPr>
        <p:spPr>
          <a:xfrm>
            <a:off x="4653134" y="3383264"/>
            <a:ext cx="3221231" cy="369332"/>
          </a:xfrm>
          <a:prstGeom prst="rect">
            <a:avLst/>
          </a:prstGeom>
          <a:noFill/>
        </p:spPr>
        <p:txBody>
          <a:bodyPr wrap="square" rtlCol="0">
            <a:spAutoFit/>
          </a:bodyPr>
          <a:lstStyle/>
          <a:p>
            <a:r>
              <a:rPr lang="zh-CN" altLang="en-US" b="1" dirty="0"/>
              <a:t>点对点无线传输</a:t>
            </a:r>
          </a:p>
        </p:txBody>
      </p:sp>
      <p:sp>
        <p:nvSpPr>
          <p:cNvPr id="12" name="椭圆 11">
            <a:extLst>
              <a:ext uri="{FF2B5EF4-FFF2-40B4-BE49-F238E27FC236}">
                <a16:creationId xmlns:a16="http://schemas.microsoft.com/office/drawing/2014/main" id="{5F17E928-DA45-44FE-BF41-951503EEE144}"/>
              </a:ext>
            </a:extLst>
          </p:cNvPr>
          <p:cNvSpPr/>
          <p:nvPr/>
        </p:nvSpPr>
        <p:spPr>
          <a:xfrm>
            <a:off x="4407539" y="3495423"/>
            <a:ext cx="197353" cy="19735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EA061E12-0F7A-44F4-96F2-180907724123}"/>
              </a:ext>
            </a:extLst>
          </p:cNvPr>
          <p:cNvSpPr txBox="1"/>
          <p:nvPr/>
        </p:nvSpPr>
        <p:spPr>
          <a:xfrm>
            <a:off x="4653134" y="3856373"/>
            <a:ext cx="4760581" cy="369332"/>
          </a:xfrm>
          <a:prstGeom prst="rect">
            <a:avLst/>
          </a:prstGeom>
          <a:noFill/>
        </p:spPr>
        <p:txBody>
          <a:bodyPr wrap="square" rtlCol="0">
            <a:spAutoFit/>
          </a:bodyPr>
          <a:lstStyle/>
          <a:p>
            <a:r>
              <a:rPr lang="zh-CN" altLang="en-US" b="1" dirty="0"/>
              <a:t>直线传输，中间不能有障碍物，传输距离短</a:t>
            </a:r>
          </a:p>
        </p:txBody>
      </p:sp>
      <p:sp>
        <p:nvSpPr>
          <p:cNvPr id="32" name="椭圆 31">
            <a:extLst>
              <a:ext uri="{FF2B5EF4-FFF2-40B4-BE49-F238E27FC236}">
                <a16:creationId xmlns:a16="http://schemas.microsoft.com/office/drawing/2014/main" id="{85A6C7B3-1654-4D3F-BAC3-945D19C8E638}"/>
              </a:ext>
            </a:extLst>
          </p:cNvPr>
          <p:cNvSpPr/>
          <p:nvPr/>
        </p:nvSpPr>
        <p:spPr>
          <a:xfrm>
            <a:off x="4407539" y="3968532"/>
            <a:ext cx="197353" cy="19735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782507A7-5E53-44DE-9BA8-EACDD129BD34}"/>
              </a:ext>
            </a:extLst>
          </p:cNvPr>
          <p:cNvSpPr txBox="1"/>
          <p:nvPr/>
        </p:nvSpPr>
        <p:spPr>
          <a:xfrm>
            <a:off x="4653134" y="4329482"/>
            <a:ext cx="3221231" cy="369332"/>
          </a:xfrm>
          <a:prstGeom prst="rect">
            <a:avLst/>
          </a:prstGeom>
          <a:noFill/>
        </p:spPr>
        <p:txBody>
          <a:bodyPr wrap="square" rtlCol="0">
            <a:spAutoFit/>
          </a:bodyPr>
          <a:lstStyle/>
          <a:p>
            <a:r>
              <a:rPr lang="zh-CN" altLang="en-US" b="1" dirty="0"/>
              <a:t>传输速率低（</a:t>
            </a:r>
            <a:r>
              <a:rPr lang="en-US" altLang="zh-CN" b="1" dirty="0"/>
              <a:t>4Mb/s ~ 16Mb/s</a:t>
            </a:r>
            <a:r>
              <a:rPr lang="zh-CN" altLang="en-US" b="1" dirty="0"/>
              <a:t>）</a:t>
            </a:r>
          </a:p>
        </p:txBody>
      </p:sp>
      <p:sp>
        <p:nvSpPr>
          <p:cNvPr id="35" name="椭圆 34">
            <a:extLst>
              <a:ext uri="{FF2B5EF4-FFF2-40B4-BE49-F238E27FC236}">
                <a16:creationId xmlns:a16="http://schemas.microsoft.com/office/drawing/2014/main" id="{EDCDE014-C926-4C4A-8A6B-D91451394A6A}"/>
              </a:ext>
            </a:extLst>
          </p:cNvPr>
          <p:cNvSpPr/>
          <p:nvPr/>
        </p:nvSpPr>
        <p:spPr>
          <a:xfrm>
            <a:off x="4407539" y="4441641"/>
            <a:ext cx="197353" cy="19735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06A59F38-3170-4A33-A098-A56F0AB2199D}"/>
              </a:ext>
            </a:extLst>
          </p:cNvPr>
          <p:cNvSpPr/>
          <p:nvPr/>
        </p:nvSpPr>
        <p:spPr>
          <a:xfrm rot="19447656">
            <a:off x="3797243" y="2009025"/>
            <a:ext cx="3808495" cy="3808495"/>
          </a:xfrm>
          <a:prstGeom prst="ellipse">
            <a:avLst/>
          </a:prstGeom>
          <a:noFill/>
          <a:ln w="203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0" b="1" dirty="0">
                <a:solidFill>
                  <a:schemeClr val="accent1">
                    <a:lumMod val="75000"/>
                  </a:schemeClr>
                </a:solidFill>
              </a:rPr>
              <a:t>淘 汰</a:t>
            </a:r>
          </a:p>
        </p:txBody>
      </p:sp>
    </p:spTree>
    <p:custDataLst>
      <p:tags r:id="rId1"/>
    </p:custDataLst>
    <p:extLst>
      <p:ext uri="{BB962C8B-B14F-4D97-AF65-F5344CB8AC3E}">
        <p14:creationId xmlns:p14="http://schemas.microsoft.com/office/powerpoint/2010/main" val="2875842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sp>
        <p:nvSpPr>
          <p:cNvPr id="48" name="矩形 47">
            <a:extLst>
              <a:ext uri="{FF2B5EF4-FFF2-40B4-BE49-F238E27FC236}">
                <a16:creationId xmlns:a16="http://schemas.microsoft.com/office/drawing/2014/main" id="{D21FB882-A0D4-41C0-990D-AE43D04A2DCB}"/>
              </a:ext>
            </a:extLst>
          </p:cNvPr>
          <p:cNvSpPr/>
          <p:nvPr/>
        </p:nvSpPr>
        <p:spPr>
          <a:xfrm>
            <a:off x="6501870"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pic>
        <p:nvPicPr>
          <p:cNvPr id="2" name="【中字】NASA空间激光通信中继实验LCRD_高清 1080P">
            <a:hlinkClick r:id="" action="ppaction://media"/>
            <a:extLst>
              <a:ext uri="{FF2B5EF4-FFF2-40B4-BE49-F238E27FC236}">
                <a16:creationId xmlns:a16="http://schemas.microsoft.com/office/drawing/2014/main" id="{EAC86E82-1528-45DD-A8F4-003CF656219D}"/>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2260424" y="1971040"/>
            <a:ext cx="7671152" cy="431502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ustDataLst>
      <p:tags r:id="rId1"/>
    </p:custDataLst>
    <p:extLst>
      <p:ext uri="{BB962C8B-B14F-4D97-AF65-F5344CB8AC3E}">
        <p14:creationId xmlns:p14="http://schemas.microsoft.com/office/powerpoint/2010/main" val="1896281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left)">
                                      <p:cBhvr>
                                        <p:cTn id="7" dur="500"/>
                                        <p:tgtEl>
                                          <p:spTgt spid="48"/>
                                        </p:tgtEl>
                                      </p:cBhvr>
                                    </p:animEffect>
                                  </p:childTnLst>
                                </p:cTn>
                              </p:par>
                            </p:childTnLst>
                          </p:cTn>
                        </p:par>
                        <p:par>
                          <p:cTn id="8" fill="hold">
                            <p:stCondLst>
                              <p:cond delay="500"/>
                            </p:stCondLst>
                            <p:childTnLst>
                              <p:par>
                                <p:cTn id="9" presetID="15"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1000" fill="hold"/>
                                        <p:tgtEl>
                                          <p:spTgt spid="2"/>
                                        </p:tgtEl>
                                        <p:attrNameLst>
                                          <p:attrName>ppt_w</p:attrName>
                                        </p:attrNameLst>
                                      </p:cBhvr>
                                      <p:tavLst>
                                        <p:tav tm="0">
                                          <p:val>
                                            <p:fltVal val="0"/>
                                          </p:val>
                                        </p:tav>
                                        <p:tav tm="100000">
                                          <p:val>
                                            <p:strVal val="#ppt_w"/>
                                          </p:val>
                                        </p:tav>
                                      </p:tavLst>
                                    </p:anim>
                                    <p:anim calcmode="lin" valueType="num">
                                      <p:cBhvr>
                                        <p:cTn id="12" dur="1000" fill="hold"/>
                                        <p:tgtEl>
                                          <p:spTgt spid="2"/>
                                        </p:tgtEl>
                                        <p:attrNameLst>
                                          <p:attrName>ppt_h</p:attrName>
                                        </p:attrNameLst>
                                      </p:cBhvr>
                                      <p:tavLst>
                                        <p:tav tm="0">
                                          <p:val>
                                            <p:fltVal val="0"/>
                                          </p:val>
                                        </p:tav>
                                        <p:tav tm="100000">
                                          <p:val>
                                            <p:strVal val="#ppt_h"/>
                                          </p:val>
                                        </p:tav>
                                      </p:tavLst>
                                    </p:anim>
                                    <p:anim calcmode="lin" valueType="num">
                                      <p:cBhvr>
                                        <p:cTn id="13"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4"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par>
                          <p:cTn id="15" fill="hold">
                            <p:stCondLst>
                              <p:cond delay="1500"/>
                            </p:stCondLst>
                            <p:childTnLst>
                              <p:par>
                                <p:cTn id="16" presetID="1" presetClass="mediacall" presetSubtype="0" fill="hold" nodeType="afterEffect">
                                  <p:stCondLst>
                                    <p:cond delay="0"/>
                                  </p:stCondLst>
                                  <p:childTnLst>
                                    <p:cmd type="call" cmd="playFrom(0.0)">
                                      <p:cBhvr>
                                        <p:cTn id="17" dur="1193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8" repeatCount="indefinite" fill="hold" display="0">
                  <p:stCondLst>
                    <p:cond delay="indefinite"/>
                  </p:stCondLst>
                </p:cTn>
                <p:tgtEl>
                  <p:spTgt spid="2"/>
                </p:tgtEl>
              </p:cMediaNode>
            </p:video>
          </p:childTnLst>
        </p:cTn>
      </p:par>
    </p:tnLst>
    <p:bldLst>
      <p:bldP spid="48"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非导向型传输媒体</a:t>
              </a:r>
            </a:p>
          </p:txBody>
        </p:sp>
      </p:grpSp>
      <p:sp>
        <p:nvSpPr>
          <p:cNvPr id="41" name="矩形 40">
            <a:extLst>
              <a:ext uri="{FF2B5EF4-FFF2-40B4-BE49-F238E27FC236}">
                <a16:creationId xmlns:a16="http://schemas.microsoft.com/office/drawing/2014/main" id="{F766A7B1-EFC1-4DC3-9F50-213210EEDA35}"/>
              </a:ext>
            </a:extLst>
          </p:cNvPr>
          <p:cNvSpPr/>
          <p:nvPr/>
        </p:nvSpPr>
        <p:spPr>
          <a:xfrm>
            <a:off x="1110858"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无线电波</a:t>
            </a:r>
          </a:p>
        </p:txBody>
      </p:sp>
      <p:sp>
        <p:nvSpPr>
          <p:cNvPr id="43" name="矩形 42">
            <a:extLst>
              <a:ext uri="{FF2B5EF4-FFF2-40B4-BE49-F238E27FC236}">
                <a16:creationId xmlns:a16="http://schemas.microsoft.com/office/drawing/2014/main" id="{03C771F2-FFAA-4D06-A49F-37C90D4E041F}"/>
              </a:ext>
            </a:extLst>
          </p:cNvPr>
          <p:cNvSpPr/>
          <p:nvPr/>
        </p:nvSpPr>
        <p:spPr>
          <a:xfrm>
            <a:off x="2907862"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微波</a:t>
            </a:r>
          </a:p>
        </p:txBody>
      </p:sp>
      <p:sp>
        <p:nvSpPr>
          <p:cNvPr id="44" name="矩形 43">
            <a:extLst>
              <a:ext uri="{FF2B5EF4-FFF2-40B4-BE49-F238E27FC236}">
                <a16:creationId xmlns:a16="http://schemas.microsoft.com/office/drawing/2014/main" id="{B578A62A-B33D-41DC-92E3-B2AE747D4C93}"/>
              </a:ext>
            </a:extLst>
          </p:cNvPr>
          <p:cNvSpPr/>
          <p:nvPr/>
        </p:nvSpPr>
        <p:spPr>
          <a:xfrm>
            <a:off x="4704866"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红外线</a:t>
            </a:r>
          </a:p>
        </p:txBody>
      </p:sp>
      <p:sp>
        <p:nvSpPr>
          <p:cNvPr id="9" name="矩形 8">
            <a:extLst>
              <a:ext uri="{FF2B5EF4-FFF2-40B4-BE49-F238E27FC236}">
                <a16:creationId xmlns:a16="http://schemas.microsoft.com/office/drawing/2014/main" id="{E8B7BF9C-FB4D-4132-B0B0-647F81B13D54}"/>
              </a:ext>
            </a:extLst>
          </p:cNvPr>
          <p:cNvSpPr/>
          <p:nvPr/>
        </p:nvSpPr>
        <p:spPr>
          <a:xfrm>
            <a:off x="6501870"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激光</a:t>
            </a:r>
          </a:p>
        </p:txBody>
      </p:sp>
      <p:sp>
        <p:nvSpPr>
          <p:cNvPr id="10" name="矩形 9">
            <a:extLst>
              <a:ext uri="{FF2B5EF4-FFF2-40B4-BE49-F238E27FC236}">
                <a16:creationId xmlns:a16="http://schemas.microsoft.com/office/drawing/2014/main" id="{2B1BF9ED-A99E-4A02-BC92-0000E42A9282}"/>
              </a:ext>
            </a:extLst>
          </p:cNvPr>
          <p:cNvSpPr/>
          <p:nvPr/>
        </p:nvSpPr>
        <p:spPr>
          <a:xfrm>
            <a:off x="8298874" y="1254360"/>
            <a:ext cx="1277656" cy="419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sp>
        <p:nvSpPr>
          <p:cNvPr id="48" name="矩形 47">
            <a:extLst>
              <a:ext uri="{FF2B5EF4-FFF2-40B4-BE49-F238E27FC236}">
                <a16:creationId xmlns:a16="http://schemas.microsoft.com/office/drawing/2014/main" id="{D21FB882-A0D4-41C0-990D-AE43D04A2DCB}"/>
              </a:ext>
            </a:extLst>
          </p:cNvPr>
          <p:cNvSpPr/>
          <p:nvPr/>
        </p:nvSpPr>
        <p:spPr>
          <a:xfrm>
            <a:off x="8298874" y="1254360"/>
            <a:ext cx="1277656" cy="4191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可见光</a:t>
            </a:r>
          </a:p>
        </p:txBody>
      </p:sp>
      <p:pic>
        <p:nvPicPr>
          <p:cNvPr id="6" name="无标题项目">
            <a:hlinkClick r:id="" action="ppaction://media"/>
            <a:extLst>
              <a:ext uri="{FF2B5EF4-FFF2-40B4-BE49-F238E27FC236}">
                <a16:creationId xmlns:a16="http://schemas.microsoft.com/office/drawing/2014/main" id="{B886A4EB-2DAE-491D-AC1D-119E3DB8C18C}"/>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2040466" y="1975050"/>
            <a:ext cx="8111067" cy="435653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ustDataLst>
      <p:tags r:id="rId1"/>
    </p:custDataLst>
    <p:extLst>
      <p:ext uri="{BB962C8B-B14F-4D97-AF65-F5344CB8AC3E}">
        <p14:creationId xmlns:p14="http://schemas.microsoft.com/office/powerpoint/2010/main" val="3061415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left)">
                                      <p:cBhvr>
                                        <p:cTn id="7" dur="500"/>
                                        <p:tgtEl>
                                          <p:spTgt spid="48"/>
                                        </p:tgtEl>
                                      </p:cBhvr>
                                    </p:animEffect>
                                  </p:childTnLst>
                                </p:cTn>
                              </p:par>
                            </p:childTnLst>
                          </p:cTn>
                        </p:par>
                        <p:par>
                          <p:cTn id="8" fill="hold">
                            <p:stCondLst>
                              <p:cond delay="500"/>
                            </p:stCondLst>
                            <p:childTnLst>
                              <p:par>
                                <p:cTn id="9" presetID="15"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1000" fill="hold"/>
                                        <p:tgtEl>
                                          <p:spTgt spid="6"/>
                                        </p:tgtEl>
                                        <p:attrNameLst>
                                          <p:attrName>ppt_w</p:attrName>
                                        </p:attrNameLst>
                                      </p:cBhvr>
                                      <p:tavLst>
                                        <p:tav tm="0">
                                          <p:val>
                                            <p:fltVal val="0"/>
                                          </p:val>
                                        </p:tav>
                                        <p:tav tm="100000">
                                          <p:val>
                                            <p:strVal val="#ppt_w"/>
                                          </p:val>
                                        </p:tav>
                                      </p:tavLst>
                                    </p:anim>
                                    <p:anim calcmode="lin" valueType="num">
                                      <p:cBhvr>
                                        <p:cTn id="12" dur="1000" fill="hold"/>
                                        <p:tgtEl>
                                          <p:spTgt spid="6"/>
                                        </p:tgtEl>
                                        <p:attrNameLst>
                                          <p:attrName>ppt_h</p:attrName>
                                        </p:attrNameLst>
                                      </p:cBhvr>
                                      <p:tavLst>
                                        <p:tav tm="0">
                                          <p:val>
                                            <p:fltVal val="0"/>
                                          </p:val>
                                        </p:tav>
                                        <p:tav tm="100000">
                                          <p:val>
                                            <p:strVal val="#ppt_h"/>
                                          </p:val>
                                        </p:tav>
                                      </p:tavLst>
                                    </p:anim>
                                    <p:anim calcmode="lin" valueType="num">
                                      <p:cBhvr>
                                        <p:cTn id="13" dur="1000" fill="hold"/>
                                        <p:tgtEl>
                                          <p:spTgt spid="6"/>
                                        </p:tgtEl>
                                        <p:attrNameLst>
                                          <p:attrName>ppt_x</p:attrName>
                                        </p:attrNameLst>
                                      </p:cBhvr>
                                      <p:tavLst>
                                        <p:tav tm="0" fmla="#ppt_x+(cos(-2*pi*(1-$))*-#ppt_x-sin(-2*pi*(1-$))*(1-#ppt_y))*(1-$)">
                                          <p:val>
                                            <p:fltVal val="0"/>
                                          </p:val>
                                        </p:tav>
                                        <p:tav tm="100000">
                                          <p:val>
                                            <p:fltVal val="1"/>
                                          </p:val>
                                        </p:tav>
                                      </p:tavLst>
                                    </p:anim>
                                    <p:anim calcmode="lin" valueType="num">
                                      <p:cBhvr>
                                        <p:cTn id="14" dur="1000" fill="hold"/>
                                        <p:tgtEl>
                                          <p:spTgt spid="6"/>
                                        </p:tgtEl>
                                        <p:attrNameLst>
                                          <p:attrName>ppt_y</p:attrName>
                                        </p:attrNameLst>
                                      </p:cBhvr>
                                      <p:tavLst>
                                        <p:tav tm="0" fmla="#ppt_y+(sin(-2*pi*(1-$))*-#ppt_x+cos(-2*pi*(1-$))*(1-#ppt_y))*(1-$)">
                                          <p:val>
                                            <p:fltVal val="0"/>
                                          </p:val>
                                        </p:tav>
                                        <p:tav tm="100000">
                                          <p:val>
                                            <p:fltVal val="1"/>
                                          </p:val>
                                        </p:tav>
                                      </p:tavLst>
                                    </p:anim>
                                  </p:childTnLst>
                                </p:cTn>
                              </p:par>
                            </p:childTnLst>
                          </p:cTn>
                        </p:par>
                        <p:par>
                          <p:cTn id="15" fill="hold">
                            <p:stCondLst>
                              <p:cond delay="1500"/>
                            </p:stCondLst>
                            <p:childTnLst>
                              <p:par>
                                <p:cTn id="16" presetID="1" presetClass="mediacall" presetSubtype="0" fill="hold" nodeType="afterEffect">
                                  <p:stCondLst>
                                    <p:cond delay="0"/>
                                  </p:stCondLst>
                                  <p:childTnLst>
                                    <p:cmd type="call" cmd="playFrom(0.0)">
                                      <p:cBhvr>
                                        <p:cTn id="17" dur="3334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8" fill="hold" display="0">
                  <p:stCondLst>
                    <p:cond delay="indefinite"/>
                  </p:stCondLst>
                </p:cTn>
                <p:tgtEl>
                  <p:spTgt spid="6"/>
                </p:tgtEl>
              </p:cMediaNode>
            </p:video>
          </p:childTnLst>
        </p:cTn>
      </p:par>
    </p:tnLst>
    <p:bldLst>
      <p:bldP spid="4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05DE2A79-BC8C-3AF2-4EE2-5AA7132D6645}"/>
              </a:ext>
            </a:extLst>
          </p:cNvPr>
          <p:cNvGrpSpPr/>
          <p:nvPr/>
        </p:nvGrpSpPr>
        <p:grpSpPr>
          <a:xfrm>
            <a:off x="2558889" y="1188116"/>
            <a:ext cx="7119685" cy="3795840"/>
            <a:chOff x="3156764" y="1188116"/>
            <a:chExt cx="7119685" cy="3795840"/>
          </a:xfrm>
        </p:grpSpPr>
        <p:sp>
          <p:nvSpPr>
            <p:cNvPr id="12" name="íşlïḍè"/>
            <p:cNvSpPr txBox="1"/>
            <p:nvPr/>
          </p:nvSpPr>
          <p:spPr>
            <a:xfrm>
              <a:off x="4556461" y="1188116"/>
              <a:ext cx="4287076" cy="419100"/>
            </a:xfrm>
            <a:prstGeom prst="rect">
              <a:avLst/>
            </a:prstGeom>
            <a:noFill/>
          </p:spPr>
          <p:txBody>
            <a:bodyPr wrap="square" lIns="91440" tIns="45720" rIns="91440" bIns="45720" anchor="ctr">
              <a:noAutofit/>
            </a:bodyPr>
            <a:lstStyle/>
            <a:p>
              <a:pPr algn="ctr"/>
              <a:r>
                <a:rPr lang="en-US" altLang="zh-CN" sz="2400" b="1" dirty="0"/>
                <a:t>2.3 </a:t>
              </a:r>
              <a:r>
                <a:rPr lang="zh-CN" altLang="en-US" sz="2400" b="1" dirty="0"/>
                <a:t>传输方式</a:t>
              </a:r>
              <a:endParaRPr lang="en-US" altLang="zh-CN" sz="2400" b="1" dirty="0"/>
            </a:p>
          </p:txBody>
        </p:sp>
        <p:grpSp>
          <p:nvGrpSpPr>
            <p:cNvPr id="6" name="组合 5"/>
            <p:cNvGrpSpPr/>
            <p:nvPr/>
          </p:nvGrpSpPr>
          <p:grpSpPr>
            <a:xfrm>
              <a:off x="3156764" y="2010058"/>
              <a:ext cx="7117331" cy="595554"/>
              <a:chOff x="1183243" y="2200834"/>
              <a:chExt cx="7117331"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6441894"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串行传输和并行传输</a:t>
                </a:r>
              </a:p>
            </p:txBody>
          </p:sp>
        </p:grpSp>
        <p:grpSp>
          <p:nvGrpSpPr>
            <p:cNvPr id="32" name="组合 31"/>
            <p:cNvGrpSpPr/>
            <p:nvPr/>
          </p:nvGrpSpPr>
          <p:grpSpPr>
            <a:xfrm>
              <a:off x="3156764" y="3199230"/>
              <a:ext cx="7117331" cy="595554"/>
              <a:chOff x="1183242" y="3390006"/>
              <a:chExt cx="7117331"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8" y="3390006"/>
                <a:ext cx="6441895"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同步传输和异步传输</a:t>
                </a:r>
              </a:p>
            </p:txBody>
          </p:sp>
        </p:grpSp>
        <p:grpSp>
          <p:nvGrpSpPr>
            <p:cNvPr id="10" name="组合 9">
              <a:extLst>
                <a:ext uri="{FF2B5EF4-FFF2-40B4-BE49-F238E27FC236}">
                  <a16:creationId xmlns:a16="http://schemas.microsoft.com/office/drawing/2014/main" id="{F69FEE6E-6AC9-4D64-35EB-758E4EF8E834}"/>
                </a:ext>
              </a:extLst>
            </p:cNvPr>
            <p:cNvGrpSpPr/>
            <p:nvPr/>
          </p:nvGrpSpPr>
          <p:grpSpPr>
            <a:xfrm>
              <a:off x="3159116" y="4388402"/>
              <a:ext cx="7117333" cy="595554"/>
              <a:chOff x="1183242" y="3390006"/>
              <a:chExt cx="7117333" cy="595554"/>
            </a:xfrm>
          </p:grpSpPr>
          <p:sp>
            <p:nvSpPr>
              <p:cNvPr id="11" name="平行四边形 10">
                <a:extLst>
                  <a:ext uri="{FF2B5EF4-FFF2-40B4-BE49-F238E27FC236}">
                    <a16:creationId xmlns:a16="http://schemas.microsoft.com/office/drawing/2014/main" id="{3FE9A54B-D93F-5DDD-3236-DEC0D2713B8E}"/>
                  </a:ext>
                </a:extLst>
              </p:cNvPr>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03</a:t>
                </a:r>
                <a:endParaRPr lang="zh-CN" altLang="en-US" sz="2800" dirty="0">
                  <a:latin typeface="Impact" panose="020B0806030902050204" pitchFamily="34" charset="0"/>
                </a:endParaRPr>
              </a:p>
            </p:txBody>
          </p:sp>
          <p:sp>
            <p:nvSpPr>
              <p:cNvPr id="13" name="平行四边形 12">
                <a:extLst>
                  <a:ext uri="{FF2B5EF4-FFF2-40B4-BE49-F238E27FC236}">
                    <a16:creationId xmlns:a16="http://schemas.microsoft.com/office/drawing/2014/main" id="{837AE300-ACF6-9884-F811-09CFC79F0148}"/>
                  </a:ext>
                </a:extLst>
              </p:cNvPr>
              <p:cNvSpPr/>
              <p:nvPr/>
            </p:nvSpPr>
            <p:spPr>
              <a:xfrm>
                <a:off x="1858679" y="3390006"/>
                <a:ext cx="6441896"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单向通信、双向交替通信和双向同时通信</a:t>
                </a:r>
              </a:p>
            </p:txBody>
          </p:sp>
        </p:grpSp>
      </p:grpSp>
    </p:spTree>
    <p:extLst>
      <p:ext uri="{BB962C8B-B14F-4D97-AF65-F5344CB8AC3E}">
        <p14:creationId xmlns:p14="http://schemas.microsoft.com/office/powerpoint/2010/main" val="2100863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id="{A6A6668A-0D3E-462A-81E8-5D6E3C3FB4F8}"/>
              </a:ext>
            </a:extLst>
          </p:cNvPr>
          <p:cNvGrpSpPr/>
          <p:nvPr/>
        </p:nvGrpSpPr>
        <p:grpSpPr>
          <a:xfrm>
            <a:off x="3402560" y="3816889"/>
            <a:ext cx="5378319" cy="2050389"/>
            <a:chOff x="3402560" y="3816889"/>
            <a:chExt cx="5378319" cy="2050389"/>
          </a:xfrm>
        </p:grpSpPr>
        <p:sp>
          <p:nvSpPr>
            <p:cNvPr id="43" name="六边形 42">
              <a:extLst>
                <a:ext uri="{FF2B5EF4-FFF2-40B4-BE49-F238E27FC236}">
                  <a16:creationId xmlns:a16="http://schemas.microsoft.com/office/drawing/2014/main" id="{2B04A62F-9E4E-4DCD-AAD5-23051A37D557}"/>
                </a:ext>
              </a:extLst>
            </p:cNvPr>
            <p:cNvSpPr/>
            <p:nvPr/>
          </p:nvSpPr>
          <p:spPr>
            <a:xfrm>
              <a:off x="3402561" y="3875592"/>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44" name="六边形 43">
              <a:extLst>
                <a:ext uri="{FF2B5EF4-FFF2-40B4-BE49-F238E27FC236}">
                  <a16:creationId xmlns:a16="http://schemas.microsoft.com/office/drawing/2014/main" id="{B269793B-E351-4DC9-A743-D75AE82FE372}"/>
                </a:ext>
              </a:extLst>
            </p:cNvPr>
            <p:cNvSpPr/>
            <p:nvPr/>
          </p:nvSpPr>
          <p:spPr>
            <a:xfrm>
              <a:off x="3766460" y="3875592"/>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45" name="六边形 44">
              <a:extLst>
                <a:ext uri="{FF2B5EF4-FFF2-40B4-BE49-F238E27FC236}">
                  <a16:creationId xmlns:a16="http://schemas.microsoft.com/office/drawing/2014/main" id="{E8DF08CC-CFB4-47A0-AEC0-95B5DF35C0CF}"/>
                </a:ext>
              </a:extLst>
            </p:cNvPr>
            <p:cNvSpPr/>
            <p:nvPr/>
          </p:nvSpPr>
          <p:spPr>
            <a:xfrm>
              <a:off x="4120637" y="3875592"/>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46" name="六边形 45">
              <a:extLst>
                <a:ext uri="{FF2B5EF4-FFF2-40B4-BE49-F238E27FC236}">
                  <a16:creationId xmlns:a16="http://schemas.microsoft.com/office/drawing/2014/main" id="{1E99FAEA-61F8-44E6-BDF8-BE67357BD33D}"/>
                </a:ext>
              </a:extLst>
            </p:cNvPr>
            <p:cNvSpPr/>
            <p:nvPr/>
          </p:nvSpPr>
          <p:spPr>
            <a:xfrm>
              <a:off x="4474814" y="3875592"/>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47" name="六边形 46">
              <a:extLst>
                <a:ext uri="{FF2B5EF4-FFF2-40B4-BE49-F238E27FC236}">
                  <a16:creationId xmlns:a16="http://schemas.microsoft.com/office/drawing/2014/main" id="{6FE9FFBD-11D6-40BA-BEB3-7C7D1F9110E1}"/>
                </a:ext>
              </a:extLst>
            </p:cNvPr>
            <p:cNvSpPr/>
            <p:nvPr/>
          </p:nvSpPr>
          <p:spPr>
            <a:xfrm>
              <a:off x="4828991" y="3875592"/>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48" name="六边形 47">
              <a:extLst>
                <a:ext uri="{FF2B5EF4-FFF2-40B4-BE49-F238E27FC236}">
                  <a16:creationId xmlns:a16="http://schemas.microsoft.com/office/drawing/2014/main" id="{A13DD26E-4750-4930-BA8C-BE4973F8A595}"/>
                </a:ext>
              </a:extLst>
            </p:cNvPr>
            <p:cNvSpPr/>
            <p:nvPr/>
          </p:nvSpPr>
          <p:spPr>
            <a:xfrm>
              <a:off x="5194046" y="3875592"/>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56" name="六边形 55">
              <a:extLst>
                <a:ext uri="{FF2B5EF4-FFF2-40B4-BE49-F238E27FC236}">
                  <a16:creationId xmlns:a16="http://schemas.microsoft.com/office/drawing/2014/main" id="{8A4A9BA1-5121-4C34-A791-3C5DF5F409CA}"/>
                </a:ext>
              </a:extLst>
            </p:cNvPr>
            <p:cNvSpPr/>
            <p:nvPr/>
          </p:nvSpPr>
          <p:spPr>
            <a:xfrm>
              <a:off x="6276394" y="3875592"/>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57" name="六边形 56">
              <a:extLst>
                <a:ext uri="{FF2B5EF4-FFF2-40B4-BE49-F238E27FC236}">
                  <a16:creationId xmlns:a16="http://schemas.microsoft.com/office/drawing/2014/main" id="{C8164479-7EE9-45FD-AE1C-C30371B5CCC7}"/>
                </a:ext>
              </a:extLst>
            </p:cNvPr>
            <p:cNvSpPr/>
            <p:nvPr/>
          </p:nvSpPr>
          <p:spPr>
            <a:xfrm>
              <a:off x="5534613" y="3875592"/>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58" name="六边形 57">
              <a:extLst>
                <a:ext uri="{FF2B5EF4-FFF2-40B4-BE49-F238E27FC236}">
                  <a16:creationId xmlns:a16="http://schemas.microsoft.com/office/drawing/2014/main" id="{F1987C45-7DB3-4202-B8C4-DA7A649E5330}"/>
                </a:ext>
              </a:extLst>
            </p:cNvPr>
            <p:cNvSpPr/>
            <p:nvPr/>
          </p:nvSpPr>
          <p:spPr>
            <a:xfrm>
              <a:off x="6644565" y="3875592"/>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59" name="六边形 58">
              <a:extLst>
                <a:ext uri="{FF2B5EF4-FFF2-40B4-BE49-F238E27FC236}">
                  <a16:creationId xmlns:a16="http://schemas.microsoft.com/office/drawing/2014/main" id="{9BF62E3D-3BEB-44EB-9471-55EE6D6D8CDC}"/>
                </a:ext>
              </a:extLst>
            </p:cNvPr>
            <p:cNvSpPr/>
            <p:nvPr/>
          </p:nvSpPr>
          <p:spPr>
            <a:xfrm>
              <a:off x="6995426" y="3875592"/>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60" name="六边形 59">
              <a:extLst>
                <a:ext uri="{FF2B5EF4-FFF2-40B4-BE49-F238E27FC236}">
                  <a16:creationId xmlns:a16="http://schemas.microsoft.com/office/drawing/2014/main" id="{A988E8A9-3F3B-4ED3-AF97-6230E79995E8}"/>
                </a:ext>
              </a:extLst>
            </p:cNvPr>
            <p:cNvSpPr/>
            <p:nvPr/>
          </p:nvSpPr>
          <p:spPr>
            <a:xfrm>
              <a:off x="7352905" y="3875592"/>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61" name="六边形 60">
              <a:extLst>
                <a:ext uri="{FF2B5EF4-FFF2-40B4-BE49-F238E27FC236}">
                  <a16:creationId xmlns:a16="http://schemas.microsoft.com/office/drawing/2014/main" id="{DA7A8301-390A-40D2-8E49-0D0F5D3D4814}"/>
                </a:ext>
              </a:extLst>
            </p:cNvPr>
            <p:cNvSpPr/>
            <p:nvPr/>
          </p:nvSpPr>
          <p:spPr>
            <a:xfrm>
              <a:off x="7707468" y="3875592"/>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62" name="六边形 61">
              <a:extLst>
                <a:ext uri="{FF2B5EF4-FFF2-40B4-BE49-F238E27FC236}">
                  <a16:creationId xmlns:a16="http://schemas.microsoft.com/office/drawing/2014/main" id="{17E1D673-AD6F-4050-90C4-93BBFBDC62A8}"/>
                </a:ext>
              </a:extLst>
            </p:cNvPr>
            <p:cNvSpPr/>
            <p:nvPr/>
          </p:nvSpPr>
          <p:spPr>
            <a:xfrm>
              <a:off x="8426316" y="3875592"/>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63" name="六边形 62">
              <a:extLst>
                <a:ext uri="{FF2B5EF4-FFF2-40B4-BE49-F238E27FC236}">
                  <a16:creationId xmlns:a16="http://schemas.microsoft.com/office/drawing/2014/main" id="{FFE68665-EC7B-4945-86FE-83B76956600F}"/>
                </a:ext>
              </a:extLst>
            </p:cNvPr>
            <p:cNvSpPr/>
            <p:nvPr/>
          </p:nvSpPr>
          <p:spPr>
            <a:xfrm>
              <a:off x="8067862" y="3875592"/>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64" name="文本框 63">
              <a:extLst>
                <a:ext uri="{FF2B5EF4-FFF2-40B4-BE49-F238E27FC236}">
                  <a16:creationId xmlns:a16="http://schemas.microsoft.com/office/drawing/2014/main" id="{353397D7-E0F0-491E-9FC8-8740920752EC}"/>
                </a:ext>
              </a:extLst>
            </p:cNvPr>
            <p:cNvSpPr txBox="1"/>
            <p:nvPr/>
          </p:nvSpPr>
          <p:spPr>
            <a:xfrm>
              <a:off x="5902775" y="3816889"/>
              <a:ext cx="354563" cy="369332"/>
            </a:xfrm>
            <a:prstGeom prst="rect">
              <a:avLst/>
            </a:prstGeom>
            <a:noFill/>
          </p:spPr>
          <p:txBody>
            <a:bodyPr wrap="square" rtlCol="0">
              <a:spAutoFit/>
            </a:bodyPr>
            <a:lstStyle/>
            <a:p>
              <a:pPr algn="ctr"/>
              <a:r>
                <a:rPr lang="en-US" altLang="zh-CN" b="1" dirty="0"/>
                <a:t>…</a:t>
              </a:r>
              <a:endParaRPr lang="zh-CN" altLang="en-US" b="1" dirty="0"/>
            </a:p>
          </p:txBody>
        </p:sp>
        <p:sp>
          <p:nvSpPr>
            <p:cNvPr id="66" name="六边形 65">
              <a:extLst>
                <a:ext uri="{FF2B5EF4-FFF2-40B4-BE49-F238E27FC236}">
                  <a16:creationId xmlns:a16="http://schemas.microsoft.com/office/drawing/2014/main" id="{18F24A10-5721-4981-9285-EBF7582583F4}"/>
                </a:ext>
              </a:extLst>
            </p:cNvPr>
            <p:cNvSpPr/>
            <p:nvPr/>
          </p:nvSpPr>
          <p:spPr>
            <a:xfrm>
              <a:off x="3402561" y="4531455"/>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67" name="六边形 66">
              <a:extLst>
                <a:ext uri="{FF2B5EF4-FFF2-40B4-BE49-F238E27FC236}">
                  <a16:creationId xmlns:a16="http://schemas.microsoft.com/office/drawing/2014/main" id="{598129AA-A820-4211-B5C9-8A5DF50D5ADA}"/>
                </a:ext>
              </a:extLst>
            </p:cNvPr>
            <p:cNvSpPr/>
            <p:nvPr/>
          </p:nvSpPr>
          <p:spPr>
            <a:xfrm>
              <a:off x="3766460" y="4531455"/>
              <a:ext cx="354563" cy="251926"/>
            </a:xfrm>
            <a:prstGeom prst="hexag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68" name="六边形 67">
              <a:extLst>
                <a:ext uri="{FF2B5EF4-FFF2-40B4-BE49-F238E27FC236}">
                  <a16:creationId xmlns:a16="http://schemas.microsoft.com/office/drawing/2014/main" id="{70DA2630-BB28-4293-8B60-9D4B193380FC}"/>
                </a:ext>
              </a:extLst>
            </p:cNvPr>
            <p:cNvSpPr/>
            <p:nvPr/>
          </p:nvSpPr>
          <p:spPr>
            <a:xfrm>
              <a:off x="4120637" y="4531455"/>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69" name="六边形 68">
              <a:extLst>
                <a:ext uri="{FF2B5EF4-FFF2-40B4-BE49-F238E27FC236}">
                  <a16:creationId xmlns:a16="http://schemas.microsoft.com/office/drawing/2014/main" id="{821A7CC3-FAC6-4CA1-A965-F4392B1BE0CF}"/>
                </a:ext>
              </a:extLst>
            </p:cNvPr>
            <p:cNvSpPr/>
            <p:nvPr/>
          </p:nvSpPr>
          <p:spPr>
            <a:xfrm>
              <a:off x="4474814" y="4531455"/>
              <a:ext cx="354563" cy="251926"/>
            </a:xfrm>
            <a:prstGeom prst="hexag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70" name="六边形 69">
              <a:extLst>
                <a:ext uri="{FF2B5EF4-FFF2-40B4-BE49-F238E27FC236}">
                  <a16:creationId xmlns:a16="http://schemas.microsoft.com/office/drawing/2014/main" id="{56AEB05E-18EA-4B57-BF58-C7752AC31FA0}"/>
                </a:ext>
              </a:extLst>
            </p:cNvPr>
            <p:cNvSpPr/>
            <p:nvPr/>
          </p:nvSpPr>
          <p:spPr>
            <a:xfrm>
              <a:off x="4828991" y="4531455"/>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71" name="六边形 70">
              <a:extLst>
                <a:ext uri="{FF2B5EF4-FFF2-40B4-BE49-F238E27FC236}">
                  <a16:creationId xmlns:a16="http://schemas.microsoft.com/office/drawing/2014/main" id="{116BCD56-ABC9-40C3-AD82-A11E9824C0AD}"/>
                </a:ext>
              </a:extLst>
            </p:cNvPr>
            <p:cNvSpPr/>
            <p:nvPr/>
          </p:nvSpPr>
          <p:spPr>
            <a:xfrm>
              <a:off x="5194046" y="4531455"/>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72" name="六边形 71">
              <a:extLst>
                <a:ext uri="{FF2B5EF4-FFF2-40B4-BE49-F238E27FC236}">
                  <a16:creationId xmlns:a16="http://schemas.microsoft.com/office/drawing/2014/main" id="{39C9A6A3-2BBE-4DCD-BDF1-DB46A2E5E146}"/>
                </a:ext>
              </a:extLst>
            </p:cNvPr>
            <p:cNvSpPr/>
            <p:nvPr/>
          </p:nvSpPr>
          <p:spPr>
            <a:xfrm>
              <a:off x="6276394" y="4531455"/>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73" name="六边形 72">
              <a:extLst>
                <a:ext uri="{FF2B5EF4-FFF2-40B4-BE49-F238E27FC236}">
                  <a16:creationId xmlns:a16="http://schemas.microsoft.com/office/drawing/2014/main" id="{DD5F7C84-0D01-4518-B367-FCDF66D12D0C}"/>
                </a:ext>
              </a:extLst>
            </p:cNvPr>
            <p:cNvSpPr/>
            <p:nvPr/>
          </p:nvSpPr>
          <p:spPr>
            <a:xfrm>
              <a:off x="5534613" y="4531455"/>
              <a:ext cx="354563" cy="251926"/>
            </a:xfrm>
            <a:prstGeom prst="hexag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74" name="六边形 73">
              <a:extLst>
                <a:ext uri="{FF2B5EF4-FFF2-40B4-BE49-F238E27FC236}">
                  <a16:creationId xmlns:a16="http://schemas.microsoft.com/office/drawing/2014/main" id="{B7FE165B-4CD5-4075-A2F1-15807FD34063}"/>
                </a:ext>
              </a:extLst>
            </p:cNvPr>
            <p:cNvSpPr/>
            <p:nvPr/>
          </p:nvSpPr>
          <p:spPr>
            <a:xfrm>
              <a:off x="6644565" y="4531455"/>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75" name="六边形 74">
              <a:extLst>
                <a:ext uri="{FF2B5EF4-FFF2-40B4-BE49-F238E27FC236}">
                  <a16:creationId xmlns:a16="http://schemas.microsoft.com/office/drawing/2014/main" id="{84261C91-B9B8-4AF5-939F-78705695AA8B}"/>
                </a:ext>
              </a:extLst>
            </p:cNvPr>
            <p:cNvSpPr/>
            <p:nvPr/>
          </p:nvSpPr>
          <p:spPr>
            <a:xfrm>
              <a:off x="6995426" y="4531455"/>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76" name="六边形 75">
              <a:extLst>
                <a:ext uri="{FF2B5EF4-FFF2-40B4-BE49-F238E27FC236}">
                  <a16:creationId xmlns:a16="http://schemas.microsoft.com/office/drawing/2014/main" id="{24BFEDB1-1C80-4D50-AD33-93861E9E7E5C}"/>
                </a:ext>
              </a:extLst>
            </p:cNvPr>
            <p:cNvSpPr/>
            <p:nvPr/>
          </p:nvSpPr>
          <p:spPr>
            <a:xfrm>
              <a:off x="7352905" y="4531455"/>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77" name="六边形 76">
              <a:extLst>
                <a:ext uri="{FF2B5EF4-FFF2-40B4-BE49-F238E27FC236}">
                  <a16:creationId xmlns:a16="http://schemas.microsoft.com/office/drawing/2014/main" id="{7962F6C4-B58D-480A-B8D2-C2472F24D181}"/>
                </a:ext>
              </a:extLst>
            </p:cNvPr>
            <p:cNvSpPr/>
            <p:nvPr/>
          </p:nvSpPr>
          <p:spPr>
            <a:xfrm>
              <a:off x="7707468" y="4531455"/>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78" name="六边形 77">
              <a:extLst>
                <a:ext uri="{FF2B5EF4-FFF2-40B4-BE49-F238E27FC236}">
                  <a16:creationId xmlns:a16="http://schemas.microsoft.com/office/drawing/2014/main" id="{53E9B2A9-1837-4DA4-8E4B-EDC25BB540CB}"/>
                </a:ext>
              </a:extLst>
            </p:cNvPr>
            <p:cNvSpPr/>
            <p:nvPr/>
          </p:nvSpPr>
          <p:spPr>
            <a:xfrm>
              <a:off x="8426316" y="4531455"/>
              <a:ext cx="354563" cy="251926"/>
            </a:xfrm>
            <a:prstGeom prst="hexag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79" name="六边形 78">
              <a:extLst>
                <a:ext uri="{FF2B5EF4-FFF2-40B4-BE49-F238E27FC236}">
                  <a16:creationId xmlns:a16="http://schemas.microsoft.com/office/drawing/2014/main" id="{3A0C58BB-5ABE-4C54-A31B-EF0AD985561F}"/>
                </a:ext>
              </a:extLst>
            </p:cNvPr>
            <p:cNvSpPr/>
            <p:nvPr/>
          </p:nvSpPr>
          <p:spPr>
            <a:xfrm>
              <a:off x="8067862" y="4531455"/>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80" name="文本框 79">
              <a:extLst>
                <a:ext uri="{FF2B5EF4-FFF2-40B4-BE49-F238E27FC236}">
                  <a16:creationId xmlns:a16="http://schemas.microsoft.com/office/drawing/2014/main" id="{3D44B6F8-EAA0-40A2-A84C-E930B9CD071A}"/>
                </a:ext>
              </a:extLst>
            </p:cNvPr>
            <p:cNvSpPr txBox="1"/>
            <p:nvPr/>
          </p:nvSpPr>
          <p:spPr>
            <a:xfrm>
              <a:off x="5902775" y="4472752"/>
              <a:ext cx="354563" cy="369332"/>
            </a:xfrm>
            <a:prstGeom prst="rect">
              <a:avLst/>
            </a:prstGeom>
            <a:noFill/>
          </p:spPr>
          <p:txBody>
            <a:bodyPr wrap="square" rtlCol="0">
              <a:spAutoFit/>
            </a:bodyPr>
            <a:lstStyle/>
            <a:p>
              <a:pPr algn="ctr"/>
              <a:r>
                <a:rPr lang="en-US" altLang="zh-CN" b="1" dirty="0"/>
                <a:t>…</a:t>
              </a:r>
              <a:endParaRPr lang="zh-CN" altLang="en-US" b="1" dirty="0"/>
            </a:p>
          </p:txBody>
        </p:sp>
        <p:sp>
          <p:nvSpPr>
            <p:cNvPr id="82" name="六边形 81">
              <a:extLst>
                <a:ext uri="{FF2B5EF4-FFF2-40B4-BE49-F238E27FC236}">
                  <a16:creationId xmlns:a16="http://schemas.microsoft.com/office/drawing/2014/main" id="{D92E28EF-F2F7-4707-A510-895B222D07BC}"/>
                </a:ext>
              </a:extLst>
            </p:cNvPr>
            <p:cNvSpPr/>
            <p:nvPr/>
          </p:nvSpPr>
          <p:spPr>
            <a:xfrm>
              <a:off x="3402560" y="555664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83" name="六边形 82">
              <a:extLst>
                <a:ext uri="{FF2B5EF4-FFF2-40B4-BE49-F238E27FC236}">
                  <a16:creationId xmlns:a16="http://schemas.microsoft.com/office/drawing/2014/main" id="{1EE87022-64C1-453D-94E1-30332EB76B2C}"/>
                </a:ext>
              </a:extLst>
            </p:cNvPr>
            <p:cNvSpPr/>
            <p:nvPr/>
          </p:nvSpPr>
          <p:spPr>
            <a:xfrm>
              <a:off x="3766459" y="555664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84" name="六边形 83">
              <a:extLst>
                <a:ext uri="{FF2B5EF4-FFF2-40B4-BE49-F238E27FC236}">
                  <a16:creationId xmlns:a16="http://schemas.microsoft.com/office/drawing/2014/main" id="{89DDDDA3-1DCD-4670-88AD-D91DC217A646}"/>
                </a:ext>
              </a:extLst>
            </p:cNvPr>
            <p:cNvSpPr/>
            <p:nvPr/>
          </p:nvSpPr>
          <p:spPr>
            <a:xfrm>
              <a:off x="4120636" y="5556649"/>
              <a:ext cx="354563" cy="251926"/>
            </a:xfrm>
            <a:prstGeom prst="hexag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85" name="六边形 84">
              <a:extLst>
                <a:ext uri="{FF2B5EF4-FFF2-40B4-BE49-F238E27FC236}">
                  <a16:creationId xmlns:a16="http://schemas.microsoft.com/office/drawing/2014/main" id="{B700CC57-8712-4BAE-8864-21A9E6F068CD}"/>
                </a:ext>
              </a:extLst>
            </p:cNvPr>
            <p:cNvSpPr/>
            <p:nvPr/>
          </p:nvSpPr>
          <p:spPr>
            <a:xfrm>
              <a:off x="4474813" y="555664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86" name="六边形 85">
              <a:extLst>
                <a:ext uri="{FF2B5EF4-FFF2-40B4-BE49-F238E27FC236}">
                  <a16:creationId xmlns:a16="http://schemas.microsoft.com/office/drawing/2014/main" id="{E39A54AB-9E98-45C0-9CB7-F5065DA51CAA}"/>
                </a:ext>
              </a:extLst>
            </p:cNvPr>
            <p:cNvSpPr/>
            <p:nvPr/>
          </p:nvSpPr>
          <p:spPr>
            <a:xfrm>
              <a:off x="4828990" y="555664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87" name="六边形 86">
              <a:extLst>
                <a:ext uri="{FF2B5EF4-FFF2-40B4-BE49-F238E27FC236}">
                  <a16:creationId xmlns:a16="http://schemas.microsoft.com/office/drawing/2014/main" id="{6B5CC278-8D17-4A54-A7BE-E32819FBF922}"/>
                </a:ext>
              </a:extLst>
            </p:cNvPr>
            <p:cNvSpPr/>
            <p:nvPr/>
          </p:nvSpPr>
          <p:spPr>
            <a:xfrm>
              <a:off x="5194045" y="555664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88" name="六边形 87">
              <a:extLst>
                <a:ext uri="{FF2B5EF4-FFF2-40B4-BE49-F238E27FC236}">
                  <a16:creationId xmlns:a16="http://schemas.microsoft.com/office/drawing/2014/main" id="{A4EFD393-41EF-4A4A-8C1B-155A911AE643}"/>
                </a:ext>
              </a:extLst>
            </p:cNvPr>
            <p:cNvSpPr/>
            <p:nvPr/>
          </p:nvSpPr>
          <p:spPr>
            <a:xfrm>
              <a:off x="6276393" y="555664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89" name="六边形 88">
              <a:extLst>
                <a:ext uri="{FF2B5EF4-FFF2-40B4-BE49-F238E27FC236}">
                  <a16:creationId xmlns:a16="http://schemas.microsoft.com/office/drawing/2014/main" id="{7F407195-F586-471A-837A-6ABA8E3E9AF3}"/>
                </a:ext>
              </a:extLst>
            </p:cNvPr>
            <p:cNvSpPr/>
            <p:nvPr/>
          </p:nvSpPr>
          <p:spPr>
            <a:xfrm>
              <a:off x="5534612" y="555664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90" name="六边形 89">
              <a:extLst>
                <a:ext uri="{FF2B5EF4-FFF2-40B4-BE49-F238E27FC236}">
                  <a16:creationId xmlns:a16="http://schemas.microsoft.com/office/drawing/2014/main" id="{F266B6AF-975C-4E0D-A37A-2D474DBB3440}"/>
                </a:ext>
              </a:extLst>
            </p:cNvPr>
            <p:cNvSpPr/>
            <p:nvPr/>
          </p:nvSpPr>
          <p:spPr>
            <a:xfrm>
              <a:off x="6644564" y="555664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91" name="六边形 90">
              <a:extLst>
                <a:ext uri="{FF2B5EF4-FFF2-40B4-BE49-F238E27FC236}">
                  <a16:creationId xmlns:a16="http://schemas.microsoft.com/office/drawing/2014/main" id="{C80AD497-12AF-4210-9655-F8A636ECA21B}"/>
                </a:ext>
              </a:extLst>
            </p:cNvPr>
            <p:cNvSpPr/>
            <p:nvPr/>
          </p:nvSpPr>
          <p:spPr>
            <a:xfrm>
              <a:off x="6995425" y="555664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92" name="六边形 91">
              <a:extLst>
                <a:ext uri="{FF2B5EF4-FFF2-40B4-BE49-F238E27FC236}">
                  <a16:creationId xmlns:a16="http://schemas.microsoft.com/office/drawing/2014/main" id="{7CE31C2E-D468-4874-83AE-B6DDE75B03F5}"/>
                </a:ext>
              </a:extLst>
            </p:cNvPr>
            <p:cNvSpPr/>
            <p:nvPr/>
          </p:nvSpPr>
          <p:spPr>
            <a:xfrm>
              <a:off x="7352904" y="555664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93" name="六边形 92">
              <a:extLst>
                <a:ext uri="{FF2B5EF4-FFF2-40B4-BE49-F238E27FC236}">
                  <a16:creationId xmlns:a16="http://schemas.microsoft.com/office/drawing/2014/main" id="{62FA8FBC-C35F-4FD4-B6B4-3BE2AA4AAFD1}"/>
                </a:ext>
              </a:extLst>
            </p:cNvPr>
            <p:cNvSpPr/>
            <p:nvPr/>
          </p:nvSpPr>
          <p:spPr>
            <a:xfrm>
              <a:off x="7707467" y="555664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sp>
          <p:nvSpPr>
            <p:cNvPr id="94" name="六边形 93">
              <a:extLst>
                <a:ext uri="{FF2B5EF4-FFF2-40B4-BE49-F238E27FC236}">
                  <a16:creationId xmlns:a16="http://schemas.microsoft.com/office/drawing/2014/main" id="{3EB59C6E-6947-4A06-B8AE-13711BC11E82}"/>
                </a:ext>
              </a:extLst>
            </p:cNvPr>
            <p:cNvSpPr/>
            <p:nvPr/>
          </p:nvSpPr>
          <p:spPr>
            <a:xfrm>
              <a:off x="8426315" y="5556649"/>
              <a:ext cx="354563" cy="251926"/>
            </a:xfrm>
            <a:prstGeom prst="hexag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95" name="六边形 94">
              <a:extLst>
                <a:ext uri="{FF2B5EF4-FFF2-40B4-BE49-F238E27FC236}">
                  <a16:creationId xmlns:a16="http://schemas.microsoft.com/office/drawing/2014/main" id="{13F75555-BBB8-4F41-BD61-0C63FED34A1C}"/>
                </a:ext>
              </a:extLst>
            </p:cNvPr>
            <p:cNvSpPr/>
            <p:nvPr/>
          </p:nvSpPr>
          <p:spPr>
            <a:xfrm>
              <a:off x="8067861" y="5556649"/>
              <a:ext cx="354563" cy="251926"/>
            </a:xfrm>
            <a:prstGeom prst="hexag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0</a:t>
              </a:r>
              <a:endParaRPr lang="zh-CN" altLang="en-US" b="1" dirty="0">
                <a:solidFill>
                  <a:schemeClr val="tx1"/>
                </a:solidFill>
              </a:endParaRPr>
            </a:p>
          </p:txBody>
        </p:sp>
        <p:sp>
          <p:nvSpPr>
            <p:cNvPr id="96" name="文本框 95">
              <a:extLst>
                <a:ext uri="{FF2B5EF4-FFF2-40B4-BE49-F238E27FC236}">
                  <a16:creationId xmlns:a16="http://schemas.microsoft.com/office/drawing/2014/main" id="{965BA9BE-5E1C-4CB8-951F-E3D4202A3BBF}"/>
                </a:ext>
              </a:extLst>
            </p:cNvPr>
            <p:cNvSpPr txBox="1"/>
            <p:nvPr/>
          </p:nvSpPr>
          <p:spPr>
            <a:xfrm>
              <a:off x="5902774" y="5497946"/>
              <a:ext cx="354563" cy="369332"/>
            </a:xfrm>
            <a:prstGeom prst="rect">
              <a:avLst/>
            </a:prstGeom>
            <a:noFill/>
          </p:spPr>
          <p:txBody>
            <a:bodyPr wrap="square" rtlCol="0">
              <a:spAutoFit/>
            </a:bodyPr>
            <a:lstStyle/>
            <a:p>
              <a:pPr algn="ctr"/>
              <a:r>
                <a:rPr lang="en-US" altLang="zh-CN" b="1" dirty="0"/>
                <a:t>…</a:t>
              </a:r>
              <a:endParaRPr lang="zh-CN" altLang="en-US" b="1" dirty="0"/>
            </a:p>
          </p:txBody>
        </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串行传输和并行传输</a:t>
              </a:r>
            </a:p>
          </p:txBody>
        </p:sp>
      </p:grpSp>
      <p:grpSp>
        <p:nvGrpSpPr>
          <p:cNvPr id="8" name="组合 7">
            <a:extLst>
              <a:ext uri="{FF2B5EF4-FFF2-40B4-BE49-F238E27FC236}">
                <a16:creationId xmlns:a16="http://schemas.microsoft.com/office/drawing/2014/main" id="{A944C243-F997-4A35-88A0-1476FF8363C1}"/>
              </a:ext>
            </a:extLst>
          </p:cNvPr>
          <p:cNvGrpSpPr/>
          <p:nvPr/>
        </p:nvGrpSpPr>
        <p:grpSpPr>
          <a:xfrm>
            <a:off x="3402561" y="1757843"/>
            <a:ext cx="5378318" cy="369332"/>
            <a:chOff x="3402561" y="1757843"/>
            <a:chExt cx="5378318" cy="369332"/>
          </a:xfrm>
        </p:grpSpPr>
        <p:sp>
          <p:nvSpPr>
            <p:cNvPr id="20" name="六边形 19">
              <a:extLst>
                <a:ext uri="{FF2B5EF4-FFF2-40B4-BE49-F238E27FC236}">
                  <a16:creationId xmlns:a16="http://schemas.microsoft.com/office/drawing/2014/main" id="{F804D494-A772-4447-8EE2-513C56435E6D}"/>
                </a:ext>
              </a:extLst>
            </p:cNvPr>
            <p:cNvSpPr/>
            <p:nvPr/>
          </p:nvSpPr>
          <p:spPr>
            <a:xfrm>
              <a:off x="3402561" y="1816546"/>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21" name="六边形 20">
              <a:extLst>
                <a:ext uri="{FF2B5EF4-FFF2-40B4-BE49-F238E27FC236}">
                  <a16:creationId xmlns:a16="http://schemas.microsoft.com/office/drawing/2014/main" id="{C70C48F9-6497-4B77-854A-22BE49396453}"/>
                </a:ext>
              </a:extLst>
            </p:cNvPr>
            <p:cNvSpPr/>
            <p:nvPr/>
          </p:nvSpPr>
          <p:spPr>
            <a:xfrm>
              <a:off x="3766460" y="1816546"/>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22" name="六边形 21">
              <a:extLst>
                <a:ext uri="{FF2B5EF4-FFF2-40B4-BE49-F238E27FC236}">
                  <a16:creationId xmlns:a16="http://schemas.microsoft.com/office/drawing/2014/main" id="{1FA95D4F-4606-4AC0-BE9A-5CA216C92C39}"/>
                </a:ext>
              </a:extLst>
            </p:cNvPr>
            <p:cNvSpPr/>
            <p:nvPr/>
          </p:nvSpPr>
          <p:spPr>
            <a:xfrm>
              <a:off x="4120637" y="1816546"/>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23" name="六边形 22">
              <a:extLst>
                <a:ext uri="{FF2B5EF4-FFF2-40B4-BE49-F238E27FC236}">
                  <a16:creationId xmlns:a16="http://schemas.microsoft.com/office/drawing/2014/main" id="{ECCEB13E-C65A-404F-ADAF-360ECE8A3515}"/>
                </a:ext>
              </a:extLst>
            </p:cNvPr>
            <p:cNvSpPr/>
            <p:nvPr/>
          </p:nvSpPr>
          <p:spPr>
            <a:xfrm>
              <a:off x="4474814" y="1816546"/>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24" name="六边形 23">
              <a:extLst>
                <a:ext uri="{FF2B5EF4-FFF2-40B4-BE49-F238E27FC236}">
                  <a16:creationId xmlns:a16="http://schemas.microsoft.com/office/drawing/2014/main" id="{7AC357BE-69A6-4B77-8F6A-848A1C9EAC0F}"/>
                </a:ext>
              </a:extLst>
            </p:cNvPr>
            <p:cNvSpPr/>
            <p:nvPr/>
          </p:nvSpPr>
          <p:spPr>
            <a:xfrm>
              <a:off x="4828991" y="1816546"/>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25" name="六边形 24">
              <a:extLst>
                <a:ext uri="{FF2B5EF4-FFF2-40B4-BE49-F238E27FC236}">
                  <a16:creationId xmlns:a16="http://schemas.microsoft.com/office/drawing/2014/main" id="{71F2676D-A2DA-41A9-A53A-47C203B6C269}"/>
                </a:ext>
              </a:extLst>
            </p:cNvPr>
            <p:cNvSpPr/>
            <p:nvPr/>
          </p:nvSpPr>
          <p:spPr>
            <a:xfrm>
              <a:off x="5194046" y="1816546"/>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26" name="六边形 25">
              <a:extLst>
                <a:ext uri="{FF2B5EF4-FFF2-40B4-BE49-F238E27FC236}">
                  <a16:creationId xmlns:a16="http://schemas.microsoft.com/office/drawing/2014/main" id="{573C09B9-B93F-4BA7-9B61-EAE671000D56}"/>
                </a:ext>
              </a:extLst>
            </p:cNvPr>
            <p:cNvSpPr/>
            <p:nvPr/>
          </p:nvSpPr>
          <p:spPr>
            <a:xfrm>
              <a:off x="6276394" y="1816546"/>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27" name="六边形 26">
              <a:extLst>
                <a:ext uri="{FF2B5EF4-FFF2-40B4-BE49-F238E27FC236}">
                  <a16:creationId xmlns:a16="http://schemas.microsoft.com/office/drawing/2014/main" id="{B6BDEF50-7567-442A-9D9D-EC4426086EAE}"/>
                </a:ext>
              </a:extLst>
            </p:cNvPr>
            <p:cNvSpPr/>
            <p:nvPr/>
          </p:nvSpPr>
          <p:spPr>
            <a:xfrm>
              <a:off x="5534613" y="1816546"/>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29" name="六边形 28">
              <a:extLst>
                <a:ext uri="{FF2B5EF4-FFF2-40B4-BE49-F238E27FC236}">
                  <a16:creationId xmlns:a16="http://schemas.microsoft.com/office/drawing/2014/main" id="{F71191BB-A7CC-4186-B39C-E7149E22630F}"/>
                </a:ext>
              </a:extLst>
            </p:cNvPr>
            <p:cNvSpPr/>
            <p:nvPr/>
          </p:nvSpPr>
          <p:spPr>
            <a:xfrm>
              <a:off x="6644565" y="1816546"/>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31" name="六边形 30">
              <a:extLst>
                <a:ext uri="{FF2B5EF4-FFF2-40B4-BE49-F238E27FC236}">
                  <a16:creationId xmlns:a16="http://schemas.microsoft.com/office/drawing/2014/main" id="{0019D5B4-9E91-4559-92AA-5F8ED9B89D12}"/>
                </a:ext>
              </a:extLst>
            </p:cNvPr>
            <p:cNvSpPr/>
            <p:nvPr/>
          </p:nvSpPr>
          <p:spPr>
            <a:xfrm>
              <a:off x="6995426" y="1816546"/>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34" name="六边形 33">
              <a:extLst>
                <a:ext uri="{FF2B5EF4-FFF2-40B4-BE49-F238E27FC236}">
                  <a16:creationId xmlns:a16="http://schemas.microsoft.com/office/drawing/2014/main" id="{D4AA308F-43A0-4DF9-B5C3-A92CA4146E57}"/>
                </a:ext>
              </a:extLst>
            </p:cNvPr>
            <p:cNvSpPr/>
            <p:nvPr/>
          </p:nvSpPr>
          <p:spPr>
            <a:xfrm>
              <a:off x="7352905" y="1816546"/>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35" name="六边形 34">
              <a:extLst>
                <a:ext uri="{FF2B5EF4-FFF2-40B4-BE49-F238E27FC236}">
                  <a16:creationId xmlns:a16="http://schemas.microsoft.com/office/drawing/2014/main" id="{F78C30BC-3114-41FA-986C-7AFA433AEC65}"/>
                </a:ext>
              </a:extLst>
            </p:cNvPr>
            <p:cNvSpPr/>
            <p:nvPr/>
          </p:nvSpPr>
          <p:spPr>
            <a:xfrm>
              <a:off x="7707468" y="1816546"/>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37" name="六边形 36">
              <a:extLst>
                <a:ext uri="{FF2B5EF4-FFF2-40B4-BE49-F238E27FC236}">
                  <a16:creationId xmlns:a16="http://schemas.microsoft.com/office/drawing/2014/main" id="{8351D582-032C-4410-AF0A-F923AE57CBED}"/>
                </a:ext>
              </a:extLst>
            </p:cNvPr>
            <p:cNvSpPr/>
            <p:nvPr/>
          </p:nvSpPr>
          <p:spPr>
            <a:xfrm>
              <a:off x="8426316" y="1816546"/>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38" name="六边形 37">
              <a:extLst>
                <a:ext uri="{FF2B5EF4-FFF2-40B4-BE49-F238E27FC236}">
                  <a16:creationId xmlns:a16="http://schemas.microsoft.com/office/drawing/2014/main" id="{E475BB01-F941-4051-BE98-589E52143148}"/>
                </a:ext>
              </a:extLst>
            </p:cNvPr>
            <p:cNvSpPr/>
            <p:nvPr/>
          </p:nvSpPr>
          <p:spPr>
            <a:xfrm>
              <a:off x="8067862" y="1816546"/>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39" name="文本框 38">
              <a:extLst>
                <a:ext uri="{FF2B5EF4-FFF2-40B4-BE49-F238E27FC236}">
                  <a16:creationId xmlns:a16="http://schemas.microsoft.com/office/drawing/2014/main" id="{B183D2EE-62E5-441F-AC70-D8498D623FD5}"/>
                </a:ext>
              </a:extLst>
            </p:cNvPr>
            <p:cNvSpPr txBox="1"/>
            <p:nvPr/>
          </p:nvSpPr>
          <p:spPr>
            <a:xfrm>
              <a:off x="5902775" y="1757843"/>
              <a:ext cx="354563" cy="369332"/>
            </a:xfrm>
            <a:prstGeom prst="rect">
              <a:avLst/>
            </a:prstGeom>
            <a:noFill/>
          </p:spPr>
          <p:txBody>
            <a:bodyPr wrap="square" rtlCol="0">
              <a:spAutoFit/>
            </a:bodyPr>
            <a:lstStyle/>
            <a:p>
              <a:pPr algn="ctr"/>
              <a:r>
                <a:rPr lang="en-US" altLang="zh-CN" b="1" dirty="0">
                  <a:latin typeface="Arial Narrow" panose="020B0606020202030204" pitchFamily="34" charset="0"/>
                </a:rPr>
                <a:t>…</a:t>
              </a:r>
              <a:endParaRPr lang="zh-CN" altLang="en-US" b="1" dirty="0">
                <a:latin typeface="Arial Narrow" panose="020B0606020202030204" pitchFamily="34" charset="0"/>
              </a:endParaRPr>
            </a:p>
          </p:txBody>
        </p:sp>
      </p:grpSp>
      <p:grpSp>
        <p:nvGrpSpPr>
          <p:cNvPr id="7" name="组合 6">
            <a:extLst>
              <a:ext uri="{FF2B5EF4-FFF2-40B4-BE49-F238E27FC236}">
                <a16:creationId xmlns:a16="http://schemas.microsoft.com/office/drawing/2014/main" id="{DDF9C60E-2B9E-4F78-8CB6-D441246FDC35}"/>
              </a:ext>
            </a:extLst>
          </p:cNvPr>
          <p:cNvGrpSpPr/>
          <p:nvPr/>
        </p:nvGrpSpPr>
        <p:grpSpPr>
          <a:xfrm>
            <a:off x="561597" y="1797919"/>
            <a:ext cx="9142237" cy="597160"/>
            <a:chOff x="561597" y="1797919"/>
            <a:chExt cx="9142237" cy="597160"/>
          </a:xfrm>
        </p:grpSpPr>
        <p:sp>
          <p:nvSpPr>
            <p:cNvPr id="17" name="矩形 16">
              <a:extLst>
                <a:ext uri="{FF2B5EF4-FFF2-40B4-BE49-F238E27FC236}">
                  <a16:creationId xmlns:a16="http://schemas.microsoft.com/office/drawing/2014/main" id="{139AB388-98C2-4709-B761-5D0D4D9084D1}"/>
                </a:ext>
              </a:extLst>
            </p:cNvPr>
            <p:cNvSpPr/>
            <p:nvPr/>
          </p:nvSpPr>
          <p:spPr>
            <a:xfrm>
              <a:off x="2488165" y="1797920"/>
              <a:ext cx="886408" cy="597159"/>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Arial Narrow" panose="020B0606020202030204" pitchFamily="34" charset="0"/>
                </a:rPr>
                <a:t>发送端</a:t>
              </a:r>
            </a:p>
          </p:txBody>
        </p:sp>
        <p:sp>
          <p:nvSpPr>
            <p:cNvPr id="18" name="矩形 17">
              <a:extLst>
                <a:ext uri="{FF2B5EF4-FFF2-40B4-BE49-F238E27FC236}">
                  <a16:creationId xmlns:a16="http://schemas.microsoft.com/office/drawing/2014/main" id="{06F1D8D7-7661-4C07-B54A-EF3F38385B41}"/>
                </a:ext>
              </a:extLst>
            </p:cNvPr>
            <p:cNvSpPr/>
            <p:nvPr/>
          </p:nvSpPr>
          <p:spPr>
            <a:xfrm>
              <a:off x="8817426" y="1797919"/>
              <a:ext cx="886408" cy="597159"/>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Arial Narrow" panose="020B0606020202030204" pitchFamily="34" charset="0"/>
                </a:rPr>
                <a:t>接收端</a:t>
              </a:r>
            </a:p>
          </p:txBody>
        </p:sp>
        <p:cxnSp>
          <p:nvCxnSpPr>
            <p:cNvPr id="19" name="直接连接符 18">
              <a:extLst>
                <a:ext uri="{FF2B5EF4-FFF2-40B4-BE49-F238E27FC236}">
                  <a16:creationId xmlns:a16="http://schemas.microsoft.com/office/drawing/2014/main" id="{AECCB855-4368-4081-81E9-A708A2F0D3FB}"/>
                </a:ext>
              </a:extLst>
            </p:cNvPr>
            <p:cNvCxnSpPr>
              <a:cxnSpLocks/>
            </p:cNvCxnSpPr>
            <p:nvPr/>
          </p:nvCxnSpPr>
          <p:spPr>
            <a:xfrm flipV="1">
              <a:off x="3374573" y="2143154"/>
              <a:ext cx="5442853"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049B2B20-D93A-4797-A96F-FCC08F205D0F}"/>
                </a:ext>
              </a:extLst>
            </p:cNvPr>
            <p:cNvSpPr txBox="1"/>
            <p:nvPr/>
          </p:nvSpPr>
          <p:spPr>
            <a:xfrm>
              <a:off x="561597" y="1896443"/>
              <a:ext cx="1267203" cy="400110"/>
            </a:xfrm>
            <a:prstGeom prst="rect">
              <a:avLst/>
            </a:prstGeom>
            <a:noFill/>
          </p:spPr>
          <p:txBody>
            <a:bodyPr wrap="square" rtlCol="0">
              <a:spAutoFit/>
            </a:bodyPr>
            <a:lstStyle/>
            <a:p>
              <a:r>
                <a:rPr lang="zh-CN" altLang="en-US" sz="2000" b="1" dirty="0"/>
                <a:t>串行传输</a:t>
              </a:r>
            </a:p>
          </p:txBody>
        </p:sp>
      </p:grpSp>
      <p:grpSp>
        <p:nvGrpSpPr>
          <p:cNvPr id="9" name="组合 8">
            <a:extLst>
              <a:ext uri="{FF2B5EF4-FFF2-40B4-BE49-F238E27FC236}">
                <a16:creationId xmlns:a16="http://schemas.microsoft.com/office/drawing/2014/main" id="{4CDEB1C7-659A-4E63-97E0-478C44126E3A}"/>
              </a:ext>
            </a:extLst>
          </p:cNvPr>
          <p:cNvGrpSpPr/>
          <p:nvPr/>
        </p:nvGrpSpPr>
        <p:grpSpPr>
          <a:xfrm>
            <a:off x="561597" y="3856965"/>
            <a:ext cx="9142237" cy="2118050"/>
            <a:chOff x="561597" y="3856965"/>
            <a:chExt cx="9142237" cy="2118050"/>
          </a:xfrm>
        </p:grpSpPr>
        <p:sp>
          <p:nvSpPr>
            <p:cNvPr id="40" name="矩形 39">
              <a:extLst>
                <a:ext uri="{FF2B5EF4-FFF2-40B4-BE49-F238E27FC236}">
                  <a16:creationId xmlns:a16="http://schemas.microsoft.com/office/drawing/2014/main" id="{F3B79A0D-784A-44A6-9711-55727AFDF24E}"/>
                </a:ext>
              </a:extLst>
            </p:cNvPr>
            <p:cNvSpPr/>
            <p:nvPr/>
          </p:nvSpPr>
          <p:spPr>
            <a:xfrm>
              <a:off x="2488165" y="3856966"/>
              <a:ext cx="886408" cy="2118049"/>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发送端</a:t>
              </a:r>
            </a:p>
          </p:txBody>
        </p:sp>
        <p:sp>
          <p:nvSpPr>
            <p:cNvPr id="41" name="矩形 40">
              <a:extLst>
                <a:ext uri="{FF2B5EF4-FFF2-40B4-BE49-F238E27FC236}">
                  <a16:creationId xmlns:a16="http://schemas.microsoft.com/office/drawing/2014/main" id="{AA265AB8-C36F-44E9-95BB-29282B944EDE}"/>
                </a:ext>
              </a:extLst>
            </p:cNvPr>
            <p:cNvSpPr/>
            <p:nvPr/>
          </p:nvSpPr>
          <p:spPr>
            <a:xfrm>
              <a:off x="8817426" y="3856965"/>
              <a:ext cx="886408" cy="2118047"/>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接收端</a:t>
              </a:r>
            </a:p>
          </p:txBody>
        </p:sp>
        <p:cxnSp>
          <p:nvCxnSpPr>
            <p:cNvPr id="42" name="直接连接符 41">
              <a:extLst>
                <a:ext uri="{FF2B5EF4-FFF2-40B4-BE49-F238E27FC236}">
                  <a16:creationId xmlns:a16="http://schemas.microsoft.com/office/drawing/2014/main" id="{C266D5DA-0C06-4F1A-BB4C-24C0562F91A1}"/>
                </a:ext>
              </a:extLst>
            </p:cNvPr>
            <p:cNvCxnSpPr>
              <a:cxnSpLocks/>
            </p:cNvCxnSpPr>
            <p:nvPr/>
          </p:nvCxnSpPr>
          <p:spPr>
            <a:xfrm flipV="1">
              <a:off x="3374573" y="4202200"/>
              <a:ext cx="5442853"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304AC319-69EF-49B1-9E7D-137CB0DA7229}"/>
                </a:ext>
              </a:extLst>
            </p:cNvPr>
            <p:cNvCxnSpPr>
              <a:cxnSpLocks/>
            </p:cNvCxnSpPr>
            <p:nvPr/>
          </p:nvCxnSpPr>
          <p:spPr>
            <a:xfrm flipV="1">
              <a:off x="3374573" y="4858063"/>
              <a:ext cx="5442853"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03B383B4-EAF9-4DD0-BDCF-1AC7B8882EDF}"/>
                </a:ext>
              </a:extLst>
            </p:cNvPr>
            <p:cNvCxnSpPr>
              <a:cxnSpLocks/>
            </p:cNvCxnSpPr>
            <p:nvPr/>
          </p:nvCxnSpPr>
          <p:spPr>
            <a:xfrm flipV="1">
              <a:off x="3374572" y="5883257"/>
              <a:ext cx="5442853"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97" name="文本框 96">
              <a:extLst>
                <a:ext uri="{FF2B5EF4-FFF2-40B4-BE49-F238E27FC236}">
                  <a16:creationId xmlns:a16="http://schemas.microsoft.com/office/drawing/2014/main" id="{BD53EEB9-EB49-434C-B266-B2F977BC43AD}"/>
                </a:ext>
              </a:extLst>
            </p:cNvPr>
            <p:cNvSpPr txBox="1"/>
            <p:nvPr/>
          </p:nvSpPr>
          <p:spPr>
            <a:xfrm>
              <a:off x="5972753" y="4976690"/>
              <a:ext cx="214604" cy="499945"/>
            </a:xfrm>
            <a:prstGeom prst="rect">
              <a:avLst/>
            </a:prstGeom>
            <a:noFill/>
          </p:spPr>
          <p:txBody>
            <a:bodyPr wrap="square" rtlCol="0">
              <a:spAutoFit/>
            </a:bodyPr>
            <a:lstStyle/>
            <a:p>
              <a:pPr>
                <a:lnSpc>
                  <a:spcPts val="1000"/>
                </a:lnSpc>
              </a:pPr>
              <a:r>
                <a:rPr lang="en-US" altLang="zh-CN" b="1" dirty="0"/>
                <a:t>.</a:t>
              </a:r>
            </a:p>
            <a:p>
              <a:pPr>
                <a:lnSpc>
                  <a:spcPts val="1000"/>
                </a:lnSpc>
              </a:pPr>
              <a:r>
                <a:rPr lang="en-US" altLang="zh-CN" b="1" dirty="0"/>
                <a:t>.</a:t>
              </a:r>
            </a:p>
            <a:p>
              <a:pPr>
                <a:lnSpc>
                  <a:spcPts val="1000"/>
                </a:lnSpc>
              </a:pPr>
              <a:r>
                <a:rPr lang="en-US" altLang="zh-CN" b="1" dirty="0"/>
                <a:t>.</a:t>
              </a:r>
            </a:p>
          </p:txBody>
        </p:sp>
        <p:sp>
          <p:nvSpPr>
            <p:cNvPr id="98" name="文本框 97">
              <a:extLst>
                <a:ext uri="{FF2B5EF4-FFF2-40B4-BE49-F238E27FC236}">
                  <a16:creationId xmlns:a16="http://schemas.microsoft.com/office/drawing/2014/main" id="{3EE11B46-D0A2-4BA7-A9D5-1FB60C4E308F}"/>
                </a:ext>
              </a:extLst>
            </p:cNvPr>
            <p:cNvSpPr txBox="1"/>
            <p:nvPr/>
          </p:nvSpPr>
          <p:spPr>
            <a:xfrm>
              <a:off x="561597" y="4715933"/>
              <a:ext cx="1267203" cy="400110"/>
            </a:xfrm>
            <a:prstGeom prst="rect">
              <a:avLst/>
            </a:prstGeom>
            <a:noFill/>
          </p:spPr>
          <p:txBody>
            <a:bodyPr wrap="square" rtlCol="0">
              <a:spAutoFit/>
            </a:bodyPr>
            <a:lstStyle/>
            <a:p>
              <a:r>
                <a:rPr lang="zh-CN" altLang="en-US" sz="2000" b="1" dirty="0"/>
                <a:t>并行传输</a:t>
              </a:r>
            </a:p>
          </p:txBody>
        </p:sp>
      </p:grpSp>
    </p:spTree>
    <p:custDataLst>
      <p:tags r:id="rId1"/>
    </p:custDataLst>
    <p:extLst>
      <p:ext uri="{BB962C8B-B14F-4D97-AF65-F5344CB8AC3E}">
        <p14:creationId xmlns:p14="http://schemas.microsoft.com/office/powerpoint/2010/main" val="3939965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1+#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2" presetClass="entr" presetSubtype="8"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2000"/>
                                        <p:tgtEl>
                                          <p:spTgt spid="8"/>
                                        </p:tgtEl>
                                        <p:attrNameLst>
                                          <p:attrName>ppt_x</p:attrName>
                                        </p:attrNameLst>
                                      </p:cBhvr>
                                      <p:tavLst>
                                        <p:tav tm="0">
                                          <p:val>
                                            <p:strVal val="#ppt_x-#ppt_w*1.125000"/>
                                          </p:val>
                                        </p:tav>
                                        <p:tav tm="100000">
                                          <p:val>
                                            <p:strVal val="#ppt_x"/>
                                          </p:val>
                                        </p:tav>
                                      </p:tavLst>
                                    </p:anim>
                                    <p:animEffect transition="in" filter="wipe(right)">
                                      <p:cBhvr>
                                        <p:cTn id="20" dur="20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1+#ppt_w/2"/>
                                          </p:val>
                                        </p:tav>
                                        <p:tav tm="100000">
                                          <p:val>
                                            <p:strVal val="#ppt_x"/>
                                          </p:val>
                                        </p:tav>
                                      </p:tavLst>
                                    </p:anim>
                                    <p:anim calcmode="lin" valueType="num">
                                      <p:cBhvr additive="base">
                                        <p:cTn id="26"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2" presetClass="entr" presetSubtype="8"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2000"/>
                                        <p:tgtEl>
                                          <p:spTgt spid="10"/>
                                        </p:tgtEl>
                                        <p:attrNameLst>
                                          <p:attrName>ppt_x</p:attrName>
                                        </p:attrNameLst>
                                      </p:cBhvr>
                                      <p:tavLst>
                                        <p:tav tm="0">
                                          <p:val>
                                            <p:strVal val="#ppt_x-#ppt_w*1.125000"/>
                                          </p:val>
                                        </p:tav>
                                        <p:tav tm="100000">
                                          <p:val>
                                            <p:strVal val="#ppt_x"/>
                                          </p:val>
                                        </p:tav>
                                      </p:tavLst>
                                    </p:anim>
                                    <p:animEffect transition="in" filter="wipe(right)">
                                      <p:cBhvr>
                                        <p:cTn id="32"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串行传输和并行传输</a:t>
              </a:r>
            </a:p>
          </p:txBody>
        </p:sp>
      </p:grpSp>
      <p:grpSp>
        <p:nvGrpSpPr>
          <p:cNvPr id="11" name="组合 10">
            <a:extLst>
              <a:ext uri="{FF2B5EF4-FFF2-40B4-BE49-F238E27FC236}">
                <a16:creationId xmlns:a16="http://schemas.microsoft.com/office/drawing/2014/main" id="{88FF6B2B-6944-4E4D-9A84-F7B769899578}"/>
              </a:ext>
            </a:extLst>
          </p:cNvPr>
          <p:cNvGrpSpPr/>
          <p:nvPr/>
        </p:nvGrpSpPr>
        <p:grpSpPr>
          <a:xfrm>
            <a:off x="517597" y="2574810"/>
            <a:ext cx="11156805" cy="1852341"/>
            <a:chOff x="413688" y="2567883"/>
            <a:chExt cx="11156805" cy="1852341"/>
          </a:xfrm>
        </p:grpSpPr>
        <p:sp>
          <p:nvSpPr>
            <p:cNvPr id="100" name="矩形 99">
              <a:extLst>
                <a:ext uri="{FF2B5EF4-FFF2-40B4-BE49-F238E27FC236}">
                  <a16:creationId xmlns:a16="http://schemas.microsoft.com/office/drawing/2014/main" id="{AF0E658E-B702-40F6-B473-9013AC82E502}"/>
                </a:ext>
              </a:extLst>
            </p:cNvPr>
            <p:cNvSpPr/>
            <p:nvPr/>
          </p:nvSpPr>
          <p:spPr>
            <a:xfrm>
              <a:off x="413688" y="2572763"/>
              <a:ext cx="3710228" cy="184746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b="1" dirty="0">
                <a:latin typeface="Arial Narrow" panose="020B0606020202030204" pitchFamily="34" charset="0"/>
              </a:endParaRPr>
            </a:p>
          </p:txBody>
        </p:sp>
        <p:sp>
          <p:nvSpPr>
            <p:cNvPr id="101" name="文本框 100">
              <a:extLst>
                <a:ext uri="{FF2B5EF4-FFF2-40B4-BE49-F238E27FC236}">
                  <a16:creationId xmlns:a16="http://schemas.microsoft.com/office/drawing/2014/main" id="{2EA1A58C-879C-4D83-9377-6662B4D10AF2}"/>
                </a:ext>
              </a:extLst>
            </p:cNvPr>
            <p:cNvSpPr txBox="1"/>
            <p:nvPr/>
          </p:nvSpPr>
          <p:spPr>
            <a:xfrm>
              <a:off x="1654702" y="2744608"/>
              <a:ext cx="1175657" cy="369332"/>
            </a:xfrm>
            <a:prstGeom prst="rect">
              <a:avLst/>
            </a:prstGeom>
            <a:noFill/>
          </p:spPr>
          <p:txBody>
            <a:bodyPr wrap="square" rtlCol="0">
              <a:spAutoFit/>
            </a:bodyPr>
            <a:lstStyle/>
            <a:p>
              <a:pPr algn="ctr"/>
              <a:r>
                <a:rPr lang="zh-CN" altLang="en-US" b="1" dirty="0">
                  <a:latin typeface="Arial Narrow" panose="020B0606020202030204" pitchFamily="34" charset="0"/>
                </a:rPr>
                <a:t>计算机</a:t>
              </a:r>
            </a:p>
          </p:txBody>
        </p:sp>
        <p:sp>
          <p:nvSpPr>
            <p:cNvPr id="102" name="矩形 101">
              <a:extLst>
                <a:ext uri="{FF2B5EF4-FFF2-40B4-BE49-F238E27FC236}">
                  <a16:creationId xmlns:a16="http://schemas.microsoft.com/office/drawing/2014/main" id="{C606DBD4-AA54-4979-87BD-BED7B3582F54}"/>
                </a:ext>
              </a:extLst>
            </p:cNvPr>
            <p:cNvSpPr/>
            <p:nvPr/>
          </p:nvSpPr>
          <p:spPr>
            <a:xfrm>
              <a:off x="536584" y="3312215"/>
              <a:ext cx="875522" cy="90973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CPU</a:t>
              </a:r>
              <a:r>
                <a:rPr lang="zh-CN" altLang="en-US" b="1" dirty="0">
                  <a:solidFill>
                    <a:schemeClr val="tx1"/>
                  </a:solidFill>
                  <a:latin typeface="Arial Narrow" panose="020B0606020202030204" pitchFamily="34" charset="0"/>
                </a:rPr>
                <a:t>和</a:t>
              </a:r>
              <a:endParaRPr lang="en-US" altLang="zh-CN" b="1" dirty="0">
                <a:solidFill>
                  <a:schemeClr val="tx1"/>
                </a:solidFill>
                <a:latin typeface="Arial Narrow" panose="020B0606020202030204" pitchFamily="34" charset="0"/>
              </a:endParaRPr>
            </a:p>
            <a:p>
              <a:pPr algn="ctr"/>
              <a:r>
                <a:rPr lang="zh-CN" altLang="en-US" b="1" dirty="0">
                  <a:solidFill>
                    <a:schemeClr val="tx1"/>
                  </a:solidFill>
                  <a:latin typeface="Arial Narrow" panose="020B0606020202030204" pitchFamily="34" charset="0"/>
                </a:rPr>
                <a:t>存储器</a:t>
              </a:r>
            </a:p>
          </p:txBody>
        </p:sp>
        <p:sp>
          <p:nvSpPr>
            <p:cNvPr id="103" name="箭头: 左右 102">
              <a:extLst>
                <a:ext uri="{FF2B5EF4-FFF2-40B4-BE49-F238E27FC236}">
                  <a16:creationId xmlns:a16="http://schemas.microsoft.com/office/drawing/2014/main" id="{07A1530F-1B4C-476F-AD5B-12647A0D4F99}"/>
                </a:ext>
              </a:extLst>
            </p:cNvPr>
            <p:cNvSpPr/>
            <p:nvPr/>
          </p:nvSpPr>
          <p:spPr>
            <a:xfrm>
              <a:off x="1412106" y="3384527"/>
              <a:ext cx="1660850" cy="765110"/>
            </a:xfrm>
            <a:prstGeom prst="lef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4"/>
                  </a:solidFill>
                  <a:latin typeface="Arial Narrow" panose="020B0606020202030204" pitchFamily="34" charset="0"/>
                </a:rPr>
                <a:t>并行传输</a:t>
              </a:r>
            </a:p>
          </p:txBody>
        </p:sp>
        <p:sp>
          <p:nvSpPr>
            <p:cNvPr id="104" name="矩形 103">
              <a:extLst>
                <a:ext uri="{FF2B5EF4-FFF2-40B4-BE49-F238E27FC236}">
                  <a16:creationId xmlns:a16="http://schemas.microsoft.com/office/drawing/2014/main" id="{95BB12B8-E134-4391-AE13-2409198541A9}"/>
                </a:ext>
              </a:extLst>
            </p:cNvPr>
            <p:cNvSpPr/>
            <p:nvPr/>
          </p:nvSpPr>
          <p:spPr>
            <a:xfrm>
              <a:off x="3072956" y="3312215"/>
              <a:ext cx="875522" cy="90973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Arial Narrow" panose="020B0606020202030204" pitchFamily="34" charset="0"/>
                </a:rPr>
                <a:t>网卡</a:t>
              </a:r>
            </a:p>
          </p:txBody>
        </p:sp>
        <p:sp>
          <p:nvSpPr>
            <p:cNvPr id="105" name="云形 104">
              <a:extLst>
                <a:ext uri="{FF2B5EF4-FFF2-40B4-BE49-F238E27FC236}">
                  <a16:creationId xmlns:a16="http://schemas.microsoft.com/office/drawing/2014/main" id="{9498537B-4A5B-41E3-B8A6-08BAF19F24B9}"/>
                </a:ext>
              </a:extLst>
            </p:cNvPr>
            <p:cNvSpPr/>
            <p:nvPr/>
          </p:nvSpPr>
          <p:spPr>
            <a:xfrm>
              <a:off x="5262859" y="3298220"/>
              <a:ext cx="1402701" cy="961053"/>
            </a:xfrm>
            <a:prstGeom prst="cloud">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Arial Narrow" panose="020B0606020202030204" pitchFamily="34" charset="0"/>
                </a:rPr>
                <a:t>局域网</a:t>
              </a:r>
            </a:p>
          </p:txBody>
        </p:sp>
        <p:cxnSp>
          <p:nvCxnSpPr>
            <p:cNvPr id="106" name="直接箭头连接符 105">
              <a:extLst>
                <a:ext uri="{FF2B5EF4-FFF2-40B4-BE49-F238E27FC236}">
                  <a16:creationId xmlns:a16="http://schemas.microsoft.com/office/drawing/2014/main" id="{07869F6D-50B7-4157-B105-2C5B6510DFA8}"/>
                </a:ext>
              </a:extLst>
            </p:cNvPr>
            <p:cNvCxnSpPr>
              <a:stCxn id="104" idx="3"/>
              <a:endCxn id="105" idx="2"/>
            </p:cNvCxnSpPr>
            <p:nvPr/>
          </p:nvCxnSpPr>
          <p:spPr>
            <a:xfrm>
              <a:off x="3948478" y="3767082"/>
              <a:ext cx="1318732" cy="11665"/>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14" name="文本框 113">
              <a:extLst>
                <a:ext uri="{FF2B5EF4-FFF2-40B4-BE49-F238E27FC236}">
                  <a16:creationId xmlns:a16="http://schemas.microsoft.com/office/drawing/2014/main" id="{7F8D30D7-9082-4C7E-8DD9-5A7E637BB49B}"/>
                </a:ext>
              </a:extLst>
            </p:cNvPr>
            <p:cNvSpPr txBox="1"/>
            <p:nvPr/>
          </p:nvSpPr>
          <p:spPr>
            <a:xfrm>
              <a:off x="6721717" y="3336319"/>
              <a:ext cx="1175657" cy="369332"/>
            </a:xfrm>
            <a:prstGeom prst="rect">
              <a:avLst/>
            </a:prstGeom>
            <a:noFill/>
          </p:spPr>
          <p:txBody>
            <a:bodyPr wrap="square" rtlCol="0">
              <a:spAutoFit/>
            </a:bodyPr>
            <a:lstStyle/>
            <a:p>
              <a:pPr algn="ctr"/>
              <a:r>
                <a:rPr lang="zh-CN" altLang="en-US" b="1" dirty="0">
                  <a:solidFill>
                    <a:schemeClr val="accent3"/>
                  </a:solidFill>
                  <a:latin typeface="Arial Narrow" panose="020B0606020202030204" pitchFamily="34" charset="0"/>
                </a:rPr>
                <a:t>串行传输</a:t>
              </a:r>
            </a:p>
          </p:txBody>
        </p:sp>
        <p:sp>
          <p:nvSpPr>
            <p:cNvPr id="115" name="文本框 114">
              <a:extLst>
                <a:ext uri="{FF2B5EF4-FFF2-40B4-BE49-F238E27FC236}">
                  <a16:creationId xmlns:a16="http://schemas.microsoft.com/office/drawing/2014/main" id="{B0D427FB-0332-4E1A-A652-90188DBDB3A5}"/>
                </a:ext>
              </a:extLst>
            </p:cNvPr>
            <p:cNvSpPr txBox="1"/>
            <p:nvPr/>
          </p:nvSpPr>
          <p:spPr>
            <a:xfrm>
              <a:off x="4087202" y="3336319"/>
              <a:ext cx="1175657" cy="369332"/>
            </a:xfrm>
            <a:prstGeom prst="rect">
              <a:avLst/>
            </a:prstGeom>
            <a:noFill/>
          </p:spPr>
          <p:txBody>
            <a:bodyPr wrap="square" rtlCol="0">
              <a:spAutoFit/>
            </a:bodyPr>
            <a:lstStyle/>
            <a:p>
              <a:pPr algn="ctr"/>
              <a:r>
                <a:rPr lang="zh-CN" altLang="en-US" b="1" dirty="0">
                  <a:solidFill>
                    <a:schemeClr val="accent3"/>
                  </a:solidFill>
                  <a:latin typeface="Arial Narrow" panose="020B0606020202030204" pitchFamily="34" charset="0"/>
                </a:rPr>
                <a:t>串行传输</a:t>
              </a:r>
            </a:p>
          </p:txBody>
        </p:sp>
        <p:sp>
          <p:nvSpPr>
            <p:cNvPr id="116" name="矩形 115">
              <a:extLst>
                <a:ext uri="{FF2B5EF4-FFF2-40B4-BE49-F238E27FC236}">
                  <a16:creationId xmlns:a16="http://schemas.microsoft.com/office/drawing/2014/main" id="{72822801-9B1E-471E-A84F-DB7296258A22}"/>
                </a:ext>
              </a:extLst>
            </p:cNvPr>
            <p:cNvSpPr/>
            <p:nvPr/>
          </p:nvSpPr>
          <p:spPr>
            <a:xfrm>
              <a:off x="7860265" y="2567883"/>
              <a:ext cx="3710228" cy="184746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b="1" dirty="0">
                <a:latin typeface="Arial Narrow" panose="020B0606020202030204" pitchFamily="34" charset="0"/>
              </a:endParaRPr>
            </a:p>
          </p:txBody>
        </p:sp>
        <p:sp>
          <p:nvSpPr>
            <p:cNvPr id="117" name="文本框 116">
              <a:extLst>
                <a:ext uri="{FF2B5EF4-FFF2-40B4-BE49-F238E27FC236}">
                  <a16:creationId xmlns:a16="http://schemas.microsoft.com/office/drawing/2014/main" id="{9B6698B8-0CA9-4112-8B1E-8BD862862F56}"/>
                </a:ext>
              </a:extLst>
            </p:cNvPr>
            <p:cNvSpPr txBox="1"/>
            <p:nvPr/>
          </p:nvSpPr>
          <p:spPr>
            <a:xfrm>
              <a:off x="9167059" y="2739728"/>
              <a:ext cx="1175657" cy="369332"/>
            </a:xfrm>
            <a:prstGeom prst="rect">
              <a:avLst/>
            </a:prstGeom>
            <a:noFill/>
          </p:spPr>
          <p:txBody>
            <a:bodyPr wrap="square" rtlCol="0">
              <a:spAutoFit/>
            </a:bodyPr>
            <a:lstStyle/>
            <a:p>
              <a:pPr algn="ctr"/>
              <a:r>
                <a:rPr lang="zh-CN" altLang="en-US" b="1" dirty="0">
                  <a:latin typeface="Arial Narrow" panose="020B0606020202030204" pitchFamily="34" charset="0"/>
                </a:rPr>
                <a:t>计算机</a:t>
              </a:r>
            </a:p>
          </p:txBody>
        </p:sp>
        <p:sp>
          <p:nvSpPr>
            <p:cNvPr id="118" name="矩形 117">
              <a:extLst>
                <a:ext uri="{FF2B5EF4-FFF2-40B4-BE49-F238E27FC236}">
                  <a16:creationId xmlns:a16="http://schemas.microsoft.com/office/drawing/2014/main" id="{22FEF2CF-6820-42CD-9CCA-022F2676562F}"/>
                </a:ext>
              </a:extLst>
            </p:cNvPr>
            <p:cNvSpPr/>
            <p:nvPr/>
          </p:nvSpPr>
          <p:spPr>
            <a:xfrm>
              <a:off x="8048941" y="3307335"/>
              <a:ext cx="875522" cy="90973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CPU</a:t>
              </a:r>
              <a:r>
                <a:rPr lang="zh-CN" altLang="en-US" b="1" dirty="0">
                  <a:solidFill>
                    <a:schemeClr val="tx1"/>
                  </a:solidFill>
                  <a:latin typeface="Arial Narrow" panose="020B0606020202030204" pitchFamily="34" charset="0"/>
                </a:rPr>
                <a:t>和</a:t>
              </a:r>
              <a:endParaRPr lang="en-US" altLang="zh-CN" b="1" dirty="0">
                <a:solidFill>
                  <a:schemeClr val="tx1"/>
                </a:solidFill>
                <a:latin typeface="Arial Narrow" panose="020B0606020202030204" pitchFamily="34" charset="0"/>
              </a:endParaRPr>
            </a:p>
            <a:p>
              <a:pPr algn="ctr"/>
              <a:r>
                <a:rPr lang="zh-CN" altLang="en-US" b="1" dirty="0">
                  <a:solidFill>
                    <a:schemeClr val="tx1"/>
                  </a:solidFill>
                  <a:latin typeface="Arial Narrow" panose="020B0606020202030204" pitchFamily="34" charset="0"/>
                </a:rPr>
                <a:t>存储器</a:t>
              </a:r>
            </a:p>
          </p:txBody>
        </p:sp>
        <p:sp>
          <p:nvSpPr>
            <p:cNvPr id="119" name="箭头: 左右 118">
              <a:extLst>
                <a:ext uri="{FF2B5EF4-FFF2-40B4-BE49-F238E27FC236}">
                  <a16:creationId xmlns:a16="http://schemas.microsoft.com/office/drawing/2014/main" id="{6DE07EBC-4A4F-49EB-AB31-F65C49480E74}"/>
                </a:ext>
              </a:extLst>
            </p:cNvPr>
            <p:cNvSpPr/>
            <p:nvPr/>
          </p:nvSpPr>
          <p:spPr>
            <a:xfrm>
              <a:off x="8924463" y="3379647"/>
              <a:ext cx="1660850" cy="765110"/>
            </a:xfrm>
            <a:prstGeom prst="lef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4"/>
                  </a:solidFill>
                  <a:latin typeface="Arial Narrow" panose="020B0606020202030204" pitchFamily="34" charset="0"/>
                </a:rPr>
                <a:t>并行传输</a:t>
              </a:r>
            </a:p>
          </p:txBody>
        </p:sp>
        <p:sp>
          <p:nvSpPr>
            <p:cNvPr id="120" name="矩形 119">
              <a:extLst>
                <a:ext uri="{FF2B5EF4-FFF2-40B4-BE49-F238E27FC236}">
                  <a16:creationId xmlns:a16="http://schemas.microsoft.com/office/drawing/2014/main" id="{48D6F3A7-6D3D-4FC3-960B-9456F7ADB6AA}"/>
                </a:ext>
              </a:extLst>
            </p:cNvPr>
            <p:cNvSpPr/>
            <p:nvPr/>
          </p:nvSpPr>
          <p:spPr>
            <a:xfrm>
              <a:off x="10585313" y="3307335"/>
              <a:ext cx="875522" cy="90973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Arial Narrow" panose="020B0606020202030204" pitchFamily="34" charset="0"/>
                </a:rPr>
                <a:t>网卡</a:t>
              </a:r>
            </a:p>
          </p:txBody>
        </p:sp>
        <p:cxnSp>
          <p:nvCxnSpPr>
            <p:cNvPr id="121" name="直接箭头连接符 120">
              <a:extLst>
                <a:ext uri="{FF2B5EF4-FFF2-40B4-BE49-F238E27FC236}">
                  <a16:creationId xmlns:a16="http://schemas.microsoft.com/office/drawing/2014/main" id="{874B70A6-0B57-46D1-8BE8-75B4F7554770}"/>
                </a:ext>
              </a:extLst>
            </p:cNvPr>
            <p:cNvCxnSpPr/>
            <p:nvPr/>
          </p:nvCxnSpPr>
          <p:spPr>
            <a:xfrm>
              <a:off x="6684815" y="3772914"/>
              <a:ext cx="1318732" cy="11665"/>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612552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串行传输和并行传输</a:t>
              </a:r>
            </a:p>
          </p:txBody>
        </p:sp>
      </p:grpSp>
      <p:sp>
        <p:nvSpPr>
          <p:cNvPr id="100" name="矩形 99">
            <a:extLst>
              <a:ext uri="{FF2B5EF4-FFF2-40B4-BE49-F238E27FC236}">
                <a16:creationId xmlns:a16="http://schemas.microsoft.com/office/drawing/2014/main" id="{AF0E658E-B702-40F6-B473-9013AC82E502}"/>
              </a:ext>
            </a:extLst>
          </p:cNvPr>
          <p:cNvSpPr/>
          <p:nvPr/>
        </p:nvSpPr>
        <p:spPr>
          <a:xfrm>
            <a:off x="517597" y="2579690"/>
            <a:ext cx="3710228" cy="184746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b="1" dirty="0">
              <a:latin typeface="Arial Narrow" panose="020B0606020202030204" pitchFamily="34" charset="0"/>
            </a:endParaRPr>
          </a:p>
        </p:txBody>
      </p:sp>
      <p:sp>
        <p:nvSpPr>
          <p:cNvPr id="101" name="文本框 100">
            <a:extLst>
              <a:ext uri="{FF2B5EF4-FFF2-40B4-BE49-F238E27FC236}">
                <a16:creationId xmlns:a16="http://schemas.microsoft.com/office/drawing/2014/main" id="{2EA1A58C-879C-4D83-9377-6662B4D10AF2}"/>
              </a:ext>
            </a:extLst>
          </p:cNvPr>
          <p:cNvSpPr txBox="1"/>
          <p:nvPr/>
        </p:nvSpPr>
        <p:spPr>
          <a:xfrm>
            <a:off x="1758611" y="2751535"/>
            <a:ext cx="1175657" cy="369332"/>
          </a:xfrm>
          <a:prstGeom prst="rect">
            <a:avLst/>
          </a:prstGeom>
          <a:noFill/>
        </p:spPr>
        <p:txBody>
          <a:bodyPr wrap="square" rtlCol="0">
            <a:spAutoFit/>
          </a:bodyPr>
          <a:lstStyle/>
          <a:p>
            <a:pPr algn="ctr"/>
            <a:r>
              <a:rPr lang="zh-CN" altLang="en-US" b="1" dirty="0">
                <a:latin typeface="Arial Narrow" panose="020B0606020202030204" pitchFamily="34" charset="0"/>
              </a:rPr>
              <a:t>计算机</a:t>
            </a:r>
          </a:p>
        </p:txBody>
      </p:sp>
      <p:sp>
        <p:nvSpPr>
          <p:cNvPr id="102" name="矩形 101">
            <a:extLst>
              <a:ext uri="{FF2B5EF4-FFF2-40B4-BE49-F238E27FC236}">
                <a16:creationId xmlns:a16="http://schemas.microsoft.com/office/drawing/2014/main" id="{C606DBD4-AA54-4979-87BD-BED7B3582F54}"/>
              </a:ext>
            </a:extLst>
          </p:cNvPr>
          <p:cNvSpPr/>
          <p:nvPr/>
        </p:nvSpPr>
        <p:spPr>
          <a:xfrm>
            <a:off x="640493" y="3319142"/>
            <a:ext cx="875522" cy="90973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CPU</a:t>
            </a:r>
            <a:r>
              <a:rPr lang="zh-CN" altLang="en-US" b="1" dirty="0">
                <a:solidFill>
                  <a:schemeClr val="tx1"/>
                </a:solidFill>
                <a:latin typeface="Arial Narrow" panose="020B0606020202030204" pitchFamily="34" charset="0"/>
              </a:rPr>
              <a:t>和</a:t>
            </a:r>
            <a:endParaRPr lang="en-US" altLang="zh-CN" b="1" dirty="0">
              <a:solidFill>
                <a:schemeClr val="tx1"/>
              </a:solidFill>
              <a:latin typeface="Arial Narrow" panose="020B0606020202030204" pitchFamily="34" charset="0"/>
            </a:endParaRPr>
          </a:p>
          <a:p>
            <a:pPr algn="ctr"/>
            <a:r>
              <a:rPr lang="zh-CN" altLang="en-US" b="1" dirty="0">
                <a:solidFill>
                  <a:schemeClr val="tx1"/>
                </a:solidFill>
                <a:latin typeface="Arial Narrow" panose="020B0606020202030204" pitchFamily="34" charset="0"/>
              </a:rPr>
              <a:t>存储器</a:t>
            </a:r>
          </a:p>
        </p:txBody>
      </p:sp>
      <p:sp>
        <p:nvSpPr>
          <p:cNvPr id="103" name="箭头: 左右 102">
            <a:extLst>
              <a:ext uri="{FF2B5EF4-FFF2-40B4-BE49-F238E27FC236}">
                <a16:creationId xmlns:a16="http://schemas.microsoft.com/office/drawing/2014/main" id="{07A1530F-1B4C-476F-AD5B-12647A0D4F99}"/>
              </a:ext>
            </a:extLst>
          </p:cNvPr>
          <p:cNvSpPr/>
          <p:nvPr/>
        </p:nvSpPr>
        <p:spPr>
          <a:xfrm>
            <a:off x="1516015" y="3391454"/>
            <a:ext cx="1660850" cy="765110"/>
          </a:xfrm>
          <a:prstGeom prst="lef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4"/>
                </a:solidFill>
                <a:latin typeface="Arial Narrow" panose="020B0606020202030204" pitchFamily="34" charset="0"/>
              </a:rPr>
              <a:t>并行传输</a:t>
            </a:r>
          </a:p>
        </p:txBody>
      </p:sp>
      <p:sp>
        <p:nvSpPr>
          <p:cNvPr id="104" name="矩形 103">
            <a:extLst>
              <a:ext uri="{FF2B5EF4-FFF2-40B4-BE49-F238E27FC236}">
                <a16:creationId xmlns:a16="http://schemas.microsoft.com/office/drawing/2014/main" id="{95BB12B8-E134-4391-AE13-2409198541A9}"/>
              </a:ext>
            </a:extLst>
          </p:cNvPr>
          <p:cNvSpPr/>
          <p:nvPr/>
        </p:nvSpPr>
        <p:spPr>
          <a:xfrm>
            <a:off x="3176865" y="3319142"/>
            <a:ext cx="875522" cy="90973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Arial Narrow" panose="020B0606020202030204" pitchFamily="34" charset="0"/>
              </a:rPr>
              <a:t>网卡</a:t>
            </a:r>
          </a:p>
        </p:txBody>
      </p:sp>
      <p:sp>
        <p:nvSpPr>
          <p:cNvPr id="105" name="云形 104">
            <a:extLst>
              <a:ext uri="{FF2B5EF4-FFF2-40B4-BE49-F238E27FC236}">
                <a16:creationId xmlns:a16="http://schemas.microsoft.com/office/drawing/2014/main" id="{9498537B-4A5B-41E3-B8A6-08BAF19F24B9}"/>
              </a:ext>
            </a:extLst>
          </p:cNvPr>
          <p:cNvSpPr/>
          <p:nvPr/>
        </p:nvSpPr>
        <p:spPr>
          <a:xfrm>
            <a:off x="5366768" y="3305147"/>
            <a:ext cx="1402701" cy="961053"/>
          </a:xfrm>
          <a:prstGeom prst="cloud">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Arial Narrow" panose="020B0606020202030204" pitchFamily="34" charset="0"/>
              </a:rPr>
              <a:t>局域网</a:t>
            </a:r>
          </a:p>
        </p:txBody>
      </p:sp>
      <p:grpSp>
        <p:nvGrpSpPr>
          <p:cNvPr id="5" name="组合 4">
            <a:extLst>
              <a:ext uri="{FF2B5EF4-FFF2-40B4-BE49-F238E27FC236}">
                <a16:creationId xmlns:a16="http://schemas.microsoft.com/office/drawing/2014/main" id="{8E23F392-80FF-417B-B39B-7CEA790A7DE2}"/>
              </a:ext>
            </a:extLst>
          </p:cNvPr>
          <p:cNvGrpSpPr/>
          <p:nvPr/>
        </p:nvGrpSpPr>
        <p:grpSpPr>
          <a:xfrm>
            <a:off x="4052387" y="3343246"/>
            <a:ext cx="1318732" cy="442428"/>
            <a:chOff x="4052387" y="3343246"/>
            <a:chExt cx="1318732" cy="442428"/>
          </a:xfrm>
        </p:grpSpPr>
        <p:cxnSp>
          <p:nvCxnSpPr>
            <p:cNvPr id="106" name="直接箭头连接符 105">
              <a:extLst>
                <a:ext uri="{FF2B5EF4-FFF2-40B4-BE49-F238E27FC236}">
                  <a16:creationId xmlns:a16="http://schemas.microsoft.com/office/drawing/2014/main" id="{07869F6D-50B7-4157-B105-2C5B6510DFA8}"/>
                </a:ext>
              </a:extLst>
            </p:cNvPr>
            <p:cNvCxnSpPr>
              <a:stCxn id="104" idx="3"/>
              <a:endCxn id="105" idx="2"/>
            </p:cNvCxnSpPr>
            <p:nvPr/>
          </p:nvCxnSpPr>
          <p:spPr>
            <a:xfrm>
              <a:off x="4052387" y="3774009"/>
              <a:ext cx="1318732" cy="11665"/>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15" name="文本框 114">
              <a:extLst>
                <a:ext uri="{FF2B5EF4-FFF2-40B4-BE49-F238E27FC236}">
                  <a16:creationId xmlns:a16="http://schemas.microsoft.com/office/drawing/2014/main" id="{B0D427FB-0332-4E1A-A652-90188DBDB3A5}"/>
                </a:ext>
              </a:extLst>
            </p:cNvPr>
            <p:cNvSpPr txBox="1"/>
            <p:nvPr/>
          </p:nvSpPr>
          <p:spPr>
            <a:xfrm>
              <a:off x="4191111" y="3343246"/>
              <a:ext cx="1175657" cy="369332"/>
            </a:xfrm>
            <a:prstGeom prst="rect">
              <a:avLst/>
            </a:prstGeom>
            <a:noFill/>
          </p:spPr>
          <p:txBody>
            <a:bodyPr wrap="square" rtlCol="0">
              <a:spAutoFit/>
            </a:bodyPr>
            <a:lstStyle/>
            <a:p>
              <a:pPr algn="ctr"/>
              <a:r>
                <a:rPr lang="zh-CN" altLang="en-US" b="1" dirty="0">
                  <a:solidFill>
                    <a:schemeClr val="accent3"/>
                  </a:solidFill>
                  <a:latin typeface="Arial Narrow" panose="020B0606020202030204" pitchFamily="34" charset="0"/>
                </a:rPr>
                <a:t>串行传输</a:t>
              </a:r>
            </a:p>
          </p:txBody>
        </p:sp>
      </p:grpSp>
      <p:sp>
        <p:nvSpPr>
          <p:cNvPr id="116" name="矩形 115">
            <a:extLst>
              <a:ext uri="{FF2B5EF4-FFF2-40B4-BE49-F238E27FC236}">
                <a16:creationId xmlns:a16="http://schemas.microsoft.com/office/drawing/2014/main" id="{72822801-9B1E-471E-A84F-DB7296258A22}"/>
              </a:ext>
            </a:extLst>
          </p:cNvPr>
          <p:cNvSpPr/>
          <p:nvPr/>
        </p:nvSpPr>
        <p:spPr>
          <a:xfrm>
            <a:off x="7964174" y="2574810"/>
            <a:ext cx="3710228" cy="184746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b="1" dirty="0">
              <a:latin typeface="Arial Narrow" panose="020B0606020202030204" pitchFamily="34" charset="0"/>
            </a:endParaRPr>
          </a:p>
        </p:txBody>
      </p:sp>
      <p:sp>
        <p:nvSpPr>
          <p:cNvPr id="117" name="文本框 116">
            <a:extLst>
              <a:ext uri="{FF2B5EF4-FFF2-40B4-BE49-F238E27FC236}">
                <a16:creationId xmlns:a16="http://schemas.microsoft.com/office/drawing/2014/main" id="{9B6698B8-0CA9-4112-8B1E-8BD862862F56}"/>
              </a:ext>
            </a:extLst>
          </p:cNvPr>
          <p:cNvSpPr txBox="1"/>
          <p:nvPr/>
        </p:nvSpPr>
        <p:spPr>
          <a:xfrm>
            <a:off x="9270968" y="2746655"/>
            <a:ext cx="1175657" cy="369332"/>
          </a:xfrm>
          <a:prstGeom prst="rect">
            <a:avLst/>
          </a:prstGeom>
          <a:noFill/>
        </p:spPr>
        <p:txBody>
          <a:bodyPr wrap="square" rtlCol="0">
            <a:spAutoFit/>
          </a:bodyPr>
          <a:lstStyle/>
          <a:p>
            <a:pPr algn="ctr"/>
            <a:r>
              <a:rPr lang="zh-CN" altLang="en-US" b="1" dirty="0">
                <a:latin typeface="Arial Narrow" panose="020B0606020202030204" pitchFamily="34" charset="0"/>
              </a:rPr>
              <a:t>计算机</a:t>
            </a:r>
          </a:p>
        </p:txBody>
      </p:sp>
      <p:sp>
        <p:nvSpPr>
          <p:cNvPr id="118" name="矩形 117">
            <a:extLst>
              <a:ext uri="{FF2B5EF4-FFF2-40B4-BE49-F238E27FC236}">
                <a16:creationId xmlns:a16="http://schemas.microsoft.com/office/drawing/2014/main" id="{22FEF2CF-6820-42CD-9CCA-022F2676562F}"/>
              </a:ext>
            </a:extLst>
          </p:cNvPr>
          <p:cNvSpPr/>
          <p:nvPr/>
        </p:nvSpPr>
        <p:spPr>
          <a:xfrm>
            <a:off x="8152850" y="3314262"/>
            <a:ext cx="875522" cy="90973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CPU</a:t>
            </a:r>
            <a:r>
              <a:rPr lang="zh-CN" altLang="en-US" b="1" dirty="0">
                <a:solidFill>
                  <a:schemeClr val="tx1"/>
                </a:solidFill>
                <a:latin typeface="Arial Narrow" panose="020B0606020202030204" pitchFamily="34" charset="0"/>
              </a:rPr>
              <a:t>和</a:t>
            </a:r>
            <a:endParaRPr lang="en-US" altLang="zh-CN" b="1" dirty="0">
              <a:solidFill>
                <a:schemeClr val="tx1"/>
              </a:solidFill>
              <a:latin typeface="Arial Narrow" panose="020B0606020202030204" pitchFamily="34" charset="0"/>
            </a:endParaRPr>
          </a:p>
          <a:p>
            <a:pPr algn="ctr"/>
            <a:r>
              <a:rPr lang="zh-CN" altLang="en-US" b="1" dirty="0">
                <a:solidFill>
                  <a:schemeClr val="tx1"/>
                </a:solidFill>
                <a:latin typeface="Arial Narrow" panose="020B0606020202030204" pitchFamily="34" charset="0"/>
              </a:rPr>
              <a:t>存储器</a:t>
            </a:r>
          </a:p>
        </p:txBody>
      </p:sp>
      <p:sp>
        <p:nvSpPr>
          <p:cNvPr id="119" name="箭头: 左右 118">
            <a:extLst>
              <a:ext uri="{FF2B5EF4-FFF2-40B4-BE49-F238E27FC236}">
                <a16:creationId xmlns:a16="http://schemas.microsoft.com/office/drawing/2014/main" id="{6DE07EBC-4A4F-49EB-AB31-F65C49480E74}"/>
              </a:ext>
            </a:extLst>
          </p:cNvPr>
          <p:cNvSpPr/>
          <p:nvPr/>
        </p:nvSpPr>
        <p:spPr>
          <a:xfrm>
            <a:off x="9028372" y="3386574"/>
            <a:ext cx="1660850" cy="765110"/>
          </a:xfrm>
          <a:prstGeom prst="lef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4"/>
                </a:solidFill>
                <a:latin typeface="Arial Narrow" panose="020B0606020202030204" pitchFamily="34" charset="0"/>
              </a:rPr>
              <a:t>并行传输</a:t>
            </a:r>
          </a:p>
        </p:txBody>
      </p:sp>
      <p:sp>
        <p:nvSpPr>
          <p:cNvPr id="120" name="矩形 119">
            <a:extLst>
              <a:ext uri="{FF2B5EF4-FFF2-40B4-BE49-F238E27FC236}">
                <a16:creationId xmlns:a16="http://schemas.microsoft.com/office/drawing/2014/main" id="{48D6F3A7-6D3D-4FC3-960B-9456F7ADB6AA}"/>
              </a:ext>
            </a:extLst>
          </p:cNvPr>
          <p:cNvSpPr/>
          <p:nvPr/>
        </p:nvSpPr>
        <p:spPr>
          <a:xfrm>
            <a:off x="10689222" y="3314262"/>
            <a:ext cx="875522" cy="90973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Arial Narrow" panose="020B0606020202030204" pitchFamily="34" charset="0"/>
              </a:rPr>
              <a:t>网卡</a:t>
            </a:r>
          </a:p>
        </p:txBody>
      </p:sp>
      <p:grpSp>
        <p:nvGrpSpPr>
          <p:cNvPr id="6" name="组合 5">
            <a:extLst>
              <a:ext uri="{FF2B5EF4-FFF2-40B4-BE49-F238E27FC236}">
                <a16:creationId xmlns:a16="http://schemas.microsoft.com/office/drawing/2014/main" id="{2502CE37-DA9F-4A27-AAFB-089252D7D234}"/>
              </a:ext>
            </a:extLst>
          </p:cNvPr>
          <p:cNvGrpSpPr/>
          <p:nvPr/>
        </p:nvGrpSpPr>
        <p:grpSpPr>
          <a:xfrm>
            <a:off x="6788724" y="3343246"/>
            <a:ext cx="1318732" cy="448260"/>
            <a:chOff x="6788724" y="3343246"/>
            <a:chExt cx="1318732" cy="448260"/>
          </a:xfrm>
        </p:grpSpPr>
        <p:sp>
          <p:nvSpPr>
            <p:cNvPr id="114" name="文本框 113">
              <a:extLst>
                <a:ext uri="{FF2B5EF4-FFF2-40B4-BE49-F238E27FC236}">
                  <a16:creationId xmlns:a16="http://schemas.microsoft.com/office/drawing/2014/main" id="{7F8D30D7-9082-4C7E-8DD9-5A7E637BB49B}"/>
                </a:ext>
              </a:extLst>
            </p:cNvPr>
            <p:cNvSpPr txBox="1"/>
            <p:nvPr/>
          </p:nvSpPr>
          <p:spPr>
            <a:xfrm>
              <a:off x="6825626" y="3343246"/>
              <a:ext cx="1175657" cy="369332"/>
            </a:xfrm>
            <a:prstGeom prst="rect">
              <a:avLst/>
            </a:prstGeom>
            <a:noFill/>
          </p:spPr>
          <p:txBody>
            <a:bodyPr wrap="square" rtlCol="0">
              <a:spAutoFit/>
            </a:bodyPr>
            <a:lstStyle/>
            <a:p>
              <a:pPr algn="ctr"/>
              <a:r>
                <a:rPr lang="zh-CN" altLang="en-US" b="1" dirty="0">
                  <a:solidFill>
                    <a:schemeClr val="accent3"/>
                  </a:solidFill>
                  <a:latin typeface="Arial Narrow" panose="020B0606020202030204" pitchFamily="34" charset="0"/>
                </a:rPr>
                <a:t>串行传输</a:t>
              </a:r>
            </a:p>
          </p:txBody>
        </p:sp>
        <p:cxnSp>
          <p:nvCxnSpPr>
            <p:cNvPr id="121" name="直接箭头连接符 120">
              <a:extLst>
                <a:ext uri="{FF2B5EF4-FFF2-40B4-BE49-F238E27FC236}">
                  <a16:creationId xmlns:a16="http://schemas.microsoft.com/office/drawing/2014/main" id="{874B70A6-0B57-46D1-8BE8-75B4F7554770}"/>
                </a:ext>
              </a:extLst>
            </p:cNvPr>
            <p:cNvCxnSpPr/>
            <p:nvPr/>
          </p:nvCxnSpPr>
          <p:spPr>
            <a:xfrm>
              <a:off x="6788724" y="3779841"/>
              <a:ext cx="1318732" cy="11665"/>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709866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100" fill="hold">
                                          <p:stCondLst>
                                            <p:cond delay="0"/>
                                          </p:stCondLst>
                                        </p:cTn>
                                        <p:tgtEl>
                                          <p:spTgt spid="103"/>
                                        </p:tgtEl>
                                        <p:attrNameLst>
                                          <p:attrName>r</p:attrName>
                                        </p:attrNameLst>
                                      </p:cBhvr>
                                    </p:animRot>
                                    <p:animRot by="-240000">
                                      <p:cBhvr>
                                        <p:cTn id="7" dur="200" fill="hold">
                                          <p:stCondLst>
                                            <p:cond delay="200"/>
                                          </p:stCondLst>
                                        </p:cTn>
                                        <p:tgtEl>
                                          <p:spTgt spid="103"/>
                                        </p:tgtEl>
                                        <p:attrNameLst>
                                          <p:attrName>r</p:attrName>
                                        </p:attrNameLst>
                                      </p:cBhvr>
                                    </p:animRot>
                                    <p:animRot by="240000">
                                      <p:cBhvr>
                                        <p:cTn id="8" dur="200" fill="hold">
                                          <p:stCondLst>
                                            <p:cond delay="400"/>
                                          </p:stCondLst>
                                        </p:cTn>
                                        <p:tgtEl>
                                          <p:spTgt spid="103"/>
                                        </p:tgtEl>
                                        <p:attrNameLst>
                                          <p:attrName>r</p:attrName>
                                        </p:attrNameLst>
                                      </p:cBhvr>
                                    </p:animRot>
                                    <p:animRot by="-240000">
                                      <p:cBhvr>
                                        <p:cTn id="9" dur="200" fill="hold">
                                          <p:stCondLst>
                                            <p:cond delay="600"/>
                                          </p:stCondLst>
                                        </p:cTn>
                                        <p:tgtEl>
                                          <p:spTgt spid="103"/>
                                        </p:tgtEl>
                                        <p:attrNameLst>
                                          <p:attrName>r</p:attrName>
                                        </p:attrNameLst>
                                      </p:cBhvr>
                                    </p:animRot>
                                    <p:animRot by="120000">
                                      <p:cBhvr>
                                        <p:cTn id="10" dur="200" fill="hold">
                                          <p:stCondLst>
                                            <p:cond delay="800"/>
                                          </p:stCondLst>
                                        </p:cTn>
                                        <p:tgtEl>
                                          <p:spTgt spid="103"/>
                                        </p:tgtEl>
                                        <p:attrNameLst>
                                          <p:attrName>r</p:attrName>
                                        </p:attrNameLst>
                                      </p:cBhvr>
                                    </p:animRot>
                                  </p:childTnLst>
                                </p:cTn>
                              </p:par>
                            </p:childTnLst>
                          </p:cTn>
                        </p:par>
                        <p:par>
                          <p:cTn id="11" fill="hold">
                            <p:stCondLst>
                              <p:cond delay="1000"/>
                            </p:stCondLst>
                            <p:childTnLst>
                              <p:par>
                                <p:cTn id="12" presetID="32" presetClass="emph" presetSubtype="0" fill="hold" nodeType="afterEffect">
                                  <p:stCondLst>
                                    <p:cond delay="0"/>
                                  </p:stCondLst>
                                  <p:childTnLst>
                                    <p:animRot by="120000">
                                      <p:cBhvr>
                                        <p:cTn id="13" dur="100" fill="hold">
                                          <p:stCondLst>
                                            <p:cond delay="0"/>
                                          </p:stCondLst>
                                        </p:cTn>
                                        <p:tgtEl>
                                          <p:spTgt spid="5"/>
                                        </p:tgtEl>
                                        <p:attrNameLst>
                                          <p:attrName>r</p:attrName>
                                        </p:attrNameLst>
                                      </p:cBhvr>
                                    </p:animRot>
                                    <p:animRot by="-240000">
                                      <p:cBhvr>
                                        <p:cTn id="14" dur="200" fill="hold">
                                          <p:stCondLst>
                                            <p:cond delay="200"/>
                                          </p:stCondLst>
                                        </p:cTn>
                                        <p:tgtEl>
                                          <p:spTgt spid="5"/>
                                        </p:tgtEl>
                                        <p:attrNameLst>
                                          <p:attrName>r</p:attrName>
                                        </p:attrNameLst>
                                      </p:cBhvr>
                                    </p:animRot>
                                    <p:animRot by="240000">
                                      <p:cBhvr>
                                        <p:cTn id="15" dur="200" fill="hold">
                                          <p:stCondLst>
                                            <p:cond delay="400"/>
                                          </p:stCondLst>
                                        </p:cTn>
                                        <p:tgtEl>
                                          <p:spTgt spid="5"/>
                                        </p:tgtEl>
                                        <p:attrNameLst>
                                          <p:attrName>r</p:attrName>
                                        </p:attrNameLst>
                                      </p:cBhvr>
                                    </p:animRot>
                                    <p:animRot by="-240000">
                                      <p:cBhvr>
                                        <p:cTn id="16" dur="200" fill="hold">
                                          <p:stCondLst>
                                            <p:cond delay="600"/>
                                          </p:stCondLst>
                                        </p:cTn>
                                        <p:tgtEl>
                                          <p:spTgt spid="5"/>
                                        </p:tgtEl>
                                        <p:attrNameLst>
                                          <p:attrName>r</p:attrName>
                                        </p:attrNameLst>
                                      </p:cBhvr>
                                    </p:animRot>
                                    <p:animRot by="120000">
                                      <p:cBhvr>
                                        <p:cTn id="17" dur="200" fill="hold">
                                          <p:stCondLst>
                                            <p:cond delay="800"/>
                                          </p:stCondLst>
                                        </p:cTn>
                                        <p:tgtEl>
                                          <p:spTgt spid="5"/>
                                        </p:tgtEl>
                                        <p:attrNameLst>
                                          <p:attrName>r</p:attrName>
                                        </p:attrNameLst>
                                      </p:cBhvr>
                                    </p:animRot>
                                  </p:childTnLst>
                                </p:cTn>
                              </p:par>
                            </p:childTnLst>
                          </p:cTn>
                        </p:par>
                      </p:childTnLst>
                    </p:cTn>
                  </p:par>
                  <p:par>
                    <p:cTn id="18" fill="hold">
                      <p:stCondLst>
                        <p:cond delay="indefinite"/>
                      </p:stCondLst>
                      <p:childTnLst>
                        <p:par>
                          <p:cTn id="19" fill="hold">
                            <p:stCondLst>
                              <p:cond delay="0"/>
                            </p:stCondLst>
                            <p:childTnLst>
                              <p:par>
                                <p:cTn id="20" presetID="32" presetClass="emph" presetSubtype="0" fill="hold" nodeType="clickEffect">
                                  <p:stCondLst>
                                    <p:cond delay="0"/>
                                  </p:stCondLst>
                                  <p:childTnLst>
                                    <p:animRot by="120000">
                                      <p:cBhvr>
                                        <p:cTn id="21" dur="100" fill="hold">
                                          <p:stCondLst>
                                            <p:cond delay="0"/>
                                          </p:stCondLst>
                                        </p:cTn>
                                        <p:tgtEl>
                                          <p:spTgt spid="6"/>
                                        </p:tgtEl>
                                        <p:attrNameLst>
                                          <p:attrName>r</p:attrName>
                                        </p:attrNameLst>
                                      </p:cBhvr>
                                    </p:animRot>
                                    <p:animRot by="-240000">
                                      <p:cBhvr>
                                        <p:cTn id="22" dur="200" fill="hold">
                                          <p:stCondLst>
                                            <p:cond delay="200"/>
                                          </p:stCondLst>
                                        </p:cTn>
                                        <p:tgtEl>
                                          <p:spTgt spid="6"/>
                                        </p:tgtEl>
                                        <p:attrNameLst>
                                          <p:attrName>r</p:attrName>
                                        </p:attrNameLst>
                                      </p:cBhvr>
                                    </p:animRot>
                                    <p:animRot by="240000">
                                      <p:cBhvr>
                                        <p:cTn id="23" dur="200" fill="hold">
                                          <p:stCondLst>
                                            <p:cond delay="400"/>
                                          </p:stCondLst>
                                        </p:cTn>
                                        <p:tgtEl>
                                          <p:spTgt spid="6"/>
                                        </p:tgtEl>
                                        <p:attrNameLst>
                                          <p:attrName>r</p:attrName>
                                        </p:attrNameLst>
                                      </p:cBhvr>
                                    </p:animRot>
                                    <p:animRot by="-240000">
                                      <p:cBhvr>
                                        <p:cTn id="24" dur="200" fill="hold">
                                          <p:stCondLst>
                                            <p:cond delay="600"/>
                                          </p:stCondLst>
                                        </p:cTn>
                                        <p:tgtEl>
                                          <p:spTgt spid="6"/>
                                        </p:tgtEl>
                                        <p:attrNameLst>
                                          <p:attrName>r</p:attrName>
                                        </p:attrNameLst>
                                      </p:cBhvr>
                                    </p:animRot>
                                    <p:animRot by="120000">
                                      <p:cBhvr>
                                        <p:cTn id="25" dur="200" fill="hold">
                                          <p:stCondLst>
                                            <p:cond delay="800"/>
                                          </p:stCondLst>
                                        </p:cTn>
                                        <p:tgtEl>
                                          <p:spTgt spid="6"/>
                                        </p:tgtEl>
                                        <p:attrNameLst>
                                          <p:attrName>r</p:attrName>
                                        </p:attrNameLst>
                                      </p:cBhvr>
                                    </p:animRot>
                                  </p:childTnLst>
                                </p:cTn>
                              </p:par>
                            </p:childTnLst>
                          </p:cTn>
                        </p:par>
                        <p:par>
                          <p:cTn id="26" fill="hold">
                            <p:stCondLst>
                              <p:cond delay="1000"/>
                            </p:stCondLst>
                            <p:childTnLst>
                              <p:par>
                                <p:cTn id="27" presetID="32" presetClass="emph" presetSubtype="0" fill="hold" grpId="0" nodeType="afterEffect">
                                  <p:stCondLst>
                                    <p:cond delay="0"/>
                                  </p:stCondLst>
                                  <p:childTnLst>
                                    <p:animRot by="120000">
                                      <p:cBhvr>
                                        <p:cTn id="28" dur="100" fill="hold">
                                          <p:stCondLst>
                                            <p:cond delay="0"/>
                                          </p:stCondLst>
                                        </p:cTn>
                                        <p:tgtEl>
                                          <p:spTgt spid="119"/>
                                        </p:tgtEl>
                                        <p:attrNameLst>
                                          <p:attrName>r</p:attrName>
                                        </p:attrNameLst>
                                      </p:cBhvr>
                                    </p:animRot>
                                    <p:animRot by="-240000">
                                      <p:cBhvr>
                                        <p:cTn id="29" dur="200" fill="hold">
                                          <p:stCondLst>
                                            <p:cond delay="200"/>
                                          </p:stCondLst>
                                        </p:cTn>
                                        <p:tgtEl>
                                          <p:spTgt spid="119"/>
                                        </p:tgtEl>
                                        <p:attrNameLst>
                                          <p:attrName>r</p:attrName>
                                        </p:attrNameLst>
                                      </p:cBhvr>
                                    </p:animRot>
                                    <p:animRot by="240000">
                                      <p:cBhvr>
                                        <p:cTn id="30" dur="200" fill="hold">
                                          <p:stCondLst>
                                            <p:cond delay="400"/>
                                          </p:stCondLst>
                                        </p:cTn>
                                        <p:tgtEl>
                                          <p:spTgt spid="119"/>
                                        </p:tgtEl>
                                        <p:attrNameLst>
                                          <p:attrName>r</p:attrName>
                                        </p:attrNameLst>
                                      </p:cBhvr>
                                    </p:animRot>
                                    <p:animRot by="-240000">
                                      <p:cBhvr>
                                        <p:cTn id="31" dur="200" fill="hold">
                                          <p:stCondLst>
                                            <p:cond delay="600"/>
                                          </p:stCondLst>
                                        </p:cTn>
                                        <p:tgtEl>
                                          <p:spTgt spid="119"/>
                                        </p:tgtEl>
                                        <p:attrNameLst>
                                          <p:attrName>r</p:attrName>
                                        </p:attrNameLst>
                                      </p:cBhvr>
                                    </p:animRot>
                                    <p:animRot by="120000">
                                      <p:cBhvr>
                                        <p:cTn id="32" dur="200" fill="hold">
                                          <p:stCondLst>
                                            <p:cond delay="800"/>
                                          </p:stCondLst>
                                        </p:cTn>
                                        <p:tgtEl>
                                          <p:spTgt spid="11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119"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1DFE6385-6556-48A2-BA95-D45700518EAF}"/>
              </a:ext>
            </a:extLst>
          </p:cNvPr>
          <p:cNvGrpSpPr/>
          <p:nvPr/>
        </p:nvGrpSpPr>
        <p:grpSpPr>
          <a:xfrm>
            <a:off x="1834492" y="2355484"/>
            <a:ext cx="8532439" cy="691426"/>
            <a:chOff x="2301560" y="2355484"/>
            <a:chExt cx="8532439" cy="691426"/>
          </a:xfrm>
        </p:grpSpPr>
        <p:sp>
          <p:nvSpPr>
            <p:cNvPr id="12" name="六边形 11">
              <a:extLst>
                <a:ext uri="{FF2B5EF4-FFF2-40B4-BE49-F238E27FC236}">
                  <a16:creationId xmlns:a16="http://schemas.microsoft.com/office/drawing/2014/main" id="{27A409DD-813D-4976-99F1-92F997861516}"/>
                </a:ext>
              </a:extLst>
            </p:cNvPr>
            <p:cNvSpPr/>
            <p:nvPr/>
          </p:nvSpPr>
          <p:spPr>
            <a:xfrm>
              <a:off x="2301560" y="278370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13" name="六边形 12">
              <a:extLst>
                <a:ext uri="{FF2B5EF4-FFF2-40B4-BE49-F238E27FC236}">
                  <a16:creationId xmlns:a16="http://schemas.microsoft.com/office/drawing/2014/main" id="{7497E3E8-1F49-481D-9D71-490056135B2B}"/>
                </a:ext>
              </a:extLst>
            </p:cNvPr>
            <p:cNvSpPr/>
            <p:nvPr/>
          </p:nvSpPr>
          <p:spPr>
            <a:xfrm>
              <a:off x="2665459" y="278370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14" name="六边形 13">
              <a:extLst>
                <a:ext uri="{FF2B5EF4-FFF2-40B4-BE49-F238E27FC236}">
                  <a16:creationId xmlns:a16="http://schemas.microsoft.com/office/drawing/2014/main" id="{B47F65C2-9C87-4B73-A942-2D5F38D960DF}"/>
                </a:ext>
              </a:extLst>
            </p:cNvPr>
            <p:cNvSpPr/>
            <p:nvPr/>
          </p:nvSpPr>
          <p:spPr>
            <a:xfrm>
              <a:off x="3019636" y="278370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15" name="六边形 14">
              <a:extLst>
                <a:ext uri="{FF2B5EF4-FFF2-40B4-BE49-F238E27FC236}">
                  <a16:creationId xmlns:a16="http://schemas.microsoft.com/office/drawing/2014/main" id="{250D59DB-CCEB-4209-801E-9306003886C9}"/>
                </a:ext>
              </a:extLst>
            </p:cNvPr>
            <p:cNvSpPr/>
            <p:nvPr/>
          </p:nvSpPr>
          <p:spPr>
            <a:xfrm>
              <a:off x="3373813" y="278370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16" name="六边形 15">
              <a:extLst>
                <a:ext uri="{FF2B5EF4-FFF2-40B4-BE49-F238E27FC236}">
                  <a16:creationId xmlns:a16="http://schemas.microsoft.com/office/drawing/2014/main" id="{AE3269F1-96EF-4C63-A694-534CB8D5E636}"/>
                </a:ext>
              </a:extLst>
            </p:cNvPr>
            <p:cNvSpPr/>
            <p:nvPr/>
          </p:nvSpPr>
          <p:spPr>
            <a:xfrm>
              <a:off x="3727990" y="278370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17" name="六边形 16">
              <a:extLst>
                <a:ext uri="{FF2B5EF4-FFF2-40B4-BE49-F238E27FC236}">
                  <a16:creationId xmlns:a16="http://schemas.microsoft.com/office/drawing/2014/main" id="{B4F28DF9-4DD3-49E4-846A-94DD1CAE8059}"/>
                </a:ext>
              </a:extLst>
            </p:cNvPr>
            <p:cNvSpPr/>
            <p:nvPr/>
          </p:nvSpPr>
          <p:spPr>
            <a:xfrm>
              <a:off x="4093045" y="278370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18" name="六边形 17">
              <a:extLst>
                <a:ext uri="{FF2B5EF4-FFF2-40B4-BE49-F238E27FC236}">
                  <a16:creationId xmlns:a16="http://schemas.microsoft.com/office/drawing/2014/main" id="{CECA5E91-DC85-491C-BD47-F719E640255A}"/>
                </a:ext>
              </a:extLst>
            </p:cNvPr>
            <p:cNvSpPr/>
            <p:nvPr/>
          </p:nvSpPr>
          <p:spPr>
            <a:xfrm>
              <a:off x="4794006" y="278370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19" name="六边形 18">
              <a:extLst>
                <a:ext uri="{FF2B5EF4-FFF2-40B4-BE49-F238E27FC236}">
                  <a16:creationId xmlns:a16="http://schemas.microsoft.com/office/drawing/2014/main" id="{45F7A0F6-1E89-48BF-957C-DB7B06731DCB}"/>
                </a:ext>
              </a:extLst>
            </p:cNvPr>
            <p:cNvSpPr/>
            <p:nvPr/>
          </p:nvSpPr>
          <p:spPr>
            <a:xfrm>
              <a:off x="4433612" y="278370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20" name="六边形 19">
              <a:extLst>
                <a:ext uri="{FF2B5EF4-FFF2-40B4-BE49-F238E27FC236}">
                  <a16:creationId xmlns:a16="http://schemas.microsoft.com/office/drawing/2014/main" id="{33EE5393-42CF-43E3-B0D6-65F541369102}"/>
                </a:ext>
              </a:extLst>
            </p:cNvPr>
            <p:cNvSpPr/>
            <p:nvPr/>
          </p:nvSpPr>
          <p:spPr>
            <a:xfrm>
              <a:off x="5148569" y="278370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21" name="六边形 20">
              <a:extLst>
                <a:ext uri="{FF2B5EF4-FFF2-40B4-BE49-F238E27FC236}">
                  <a16:creationId xmlns:a16="http://schemas.microsoft.com/office/drawing/2014/main" id="{C9785815-AA5B-46E2-B3DD-8688857424F3}"/>
                </a:ext>
              </a:extLst>
            </p:cNvPr>
            <p:cNvSpPr/>
            <p:nvPr/>
          </p:nvSpPr>
          <p:spPr>
            <a:xfrm>
              <a:off x="5499430" y="278370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22" name="六边形 21">
              <a:extLst>
                <a:ext uri="{FF2B5EF4-FFF2-40B4-BE49-F238E27FC236}">
                  <a16:creationId xmlns:a16="http://schemas.microsoft.com/office/drawing/2014/main" id="{932377D7-BFB8-4D4E-B084-B58C2ED871E7}"/>
                </a:ext>
              </a:extLst>
            </p:cNvPr>
            <p:cNvSpPr/>
            <p:nvPr/>
          </p:nvSpPr>
          <p:spPr>
            <a:xfrm>
              <a:off x="5856909" y="278370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23" name="六边形 22">
              <a:extLst>
                <a:ext uri="{FF2B5EF4-FFF2-40B4-BE49-F238E27FC236}">
                  <a16:creationId xmlns:a16="http://schemas.microsoft.com/office/drawing/2014/main" id="{57D8F0E7-5B38-4853-BCA8-9958E86E5D95}"/>
                </a:ext>
              </a:extLst>
            </p:cNvPr>
            <p:cNvSpPr/>
            <p:nvPr/>
          </p:nvSpPr>
          <p:spPr>
            <a:xfrm>
              <a:off x="6211472" y="278370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24" name="六边形 23">
              <a:extLst>
                <a:ext uri="{FF2B5EF4-FFF2-40B4-BE49-F238E27FC236}">
                  <a16:creationId xmlns:a16="http://schemas.microsoft.com/office/drawing/2014/main" id="{CA9D96B5-E102-470E-B88F-160C0E04FE7E}"/>
                </a:ext>
              </a:extLst>
            </p:cNvPr>
            <p:cNvSpPr/>
            <p:nvPr/>
          </p:nvSpPr>
          <p:spPr>
            <a:xfrm>
              <a:off x="6930320" y="278370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25" name="六边形 24">
              <a:extLst>
                <a:ext uri="{FF2B5EF4-FFF2-40B4-BE49-F238E27FC236}">
                  <a16:creationId xmlns:a16="http://schemas.microsoft.com/office/drawing/2014/main" id="{8033C736-B066-4AEE-B78D-400E1248302F}"/>
                </a:ext>
              </a:extLst>
            </p:cNvPr>
            <p:cNvSpPr/>
            <p:nvPr/>
          </p:nvSpPr>
          <p:spPr>
            <a:xfrm>
              <a:off x="6571866" y="2783709"/>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26" name="六边形 25">
              <a:extLst>
                <a:ext uri="{FF2B5EF4-FFF2-40B4-BE49-F238E27FC236}">
                  <a16:creationId xmlns:a16="http://schemas.microsoft.com/office/drawing/2014/main" id="{F0E73696-B6F8-4B5B-AEB3-212DE13B7C2E}"/>
                </a:ext>
              </a:extLst>
            </p:cNvPr>
            <p:cNvSpPr/>
            <p:nvPr/>
          </p:nvSpPr>
          <p:spPr>
            <a:xfrm>
              <a:off x="7276522" y="278370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27" name="六边形 26">
              <a:extLst>
                <a:ext uri="{FF2B5EF4-FFF2-40B4-BE49-F238E27FC236}">
                  <a16:creationId xmlns:a16="http://schemas.microsoft.com/office/drawing/2014/main" id="{129D9F04-FD0E-47C8-9394-75A0888121B3}"/>
                </a:ext>
              </a:extLst>
            </p:cNvPr>
            <p:cNvSpPr/>
            <p:nvPr/>
          </p:nvSpPr>
          <p:spPr>
            <a:xfrm>
              <a:off x="7631085" y="2783709"/>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28" name="六边形 27">
              <a:extLst>
                <a:ext uri="{FF2B5EF4-FFF2-40B4-BE49-F238E27FC236}">
                  <a16:creationId xmlns:a16="http://schemas.microsoft.com/office/drawing/2014/main" id="{F6B426EE-8D3B-4CA9-AB80-14D84664B10F}"/>
                </a:ext>
              </a:extLst>
            </p:cNvPr>
            <p:cNvSpPr/>
            <p:nvPr/>
          </p:nvSpPr>
          <p:spPr>
            <a:xfrm>
              <a:off x="8694774" y="2794984"/>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29" name="六边形 28">
              <a:extLst>
                <a:ext uri="{FF2B5EF4-FFF2-40B4-BE49-F238E27FC236}">
                  <a16:creationId xmlns:a16="http://schemas.microsoft.com/office/drawing/2014/main" id="{A6434CFF-3144-4DE1-AD3B-A68866EC6FCC}"/>
                </a:ext>
              </a:extLst>
            </p:cNvPr>
            <p:cNvSpPr/>
            <p:nvPr/>
          </p:nvSpPr>
          <p:spPr>
            <a:xfrm>
              <a:off x="9045635" y="2794984"/>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30" name="六边形 29">
              <a:extLst>
                <a:ext uri="{FF2B5EF4-FFF2-40B4-BE49-F238E27FC236}">
                  <a16:creationId xmlns:a16="http://schemas.microsoft.com/office/drawing/2014/main" id="{24269F3D-4C44-4EDC-8EC4-7F5261AD48B2}"/>
                </a:ext>
              </a:extLst>
            </p:cNvPr>
            <p:cNvSpPr/>
            <p:nvPr/>
          </p:nvSpPr>
          <p:spPr>
            <a:xfrm>
              <a:off x="10118071" y="2794984"/>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31" name="六边形 30">
              <a:extLst>
                <a:ext uri="{FF2B5EF4-FFF2-40B4-BE49-F238E27FC236}">
                  <a16:creationId xmlns:a16="http://schemas.microsoft.com/office/drawing/2014/main" id="{77F07FC9-3DCF-49C3-898F-6215BA53FCA5}"/>
                </a:ext>
              </a:extLst>
            </p:cNvPr>
            <p:cNvSpPr/>
            <p:nvPr/>
          </p:nvSpPr>
          <p:spPr>
            <a:xfrm>
              <a:off x="10472634" y="2794984"/>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32" name="六边形 31">
              <a:extLst>
                <a:ext uri="{FF2B5EF4-FFF2-40B4-BE49-F238E27FC236}">
                  <a16:creationId xmlns:a16="http://schemas.microsoft.com/office/drawing/2014/main" id="{AF9872CC-1C32-47CC-8BA1-DF76B000C89A}"/>
                </a:ext>
              </a:extLst>
            </p:cNvPr>
            <p:cNvSpPr/>
            <p:nvPr/>
          </p:nvSpPr>
          <p:spPr>
            <a:xfrm>
              <a:off x="9758652" y="2794984"/>
              <a:ext cx="354563" cy="251926"/>
            </a:xfrm>
            <a:prstGeom prst="hexago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1</a:t>
              </a:r>
              <a:endParaRPr lang="zh-CN" altLang="en-US" b="1" dirty="0">
                <a:solidFill>
                  <a:schemeClr val="tx1"/>
                </a:solidFill>
                <a:latin typeface="Arial Narrow" panose="020B0606020202030204" pitchFamily="34" charset="0"/>
              </a:endParaRPr>
            </a:p>
          </p:txBody>
        </p:sp>
        <p:sp>
          <p:nvSpPr>
            <p:cNvPr id="33" name="六边形 32">
              <a:extLst>
                <a:ext uri="{FF2B5EF4-FFF2-40B4-BE49-F238E27FC236}">
                  <a16:creationId xmlns:a16="http://schemas.microsoft.com/office/drawing/2014/main" id="{CED9396E-E4DF-49A1-8D7A-7D20BFB4FCE2}"/>
                </a:ext>
              </a:extLst>
            </p:cNvPr>
            <p:cNvSpPr/>
            <p:nvPr/>
          </p:nvSpPr>
          <p:spPr>
            <a:xfrm>
              <a:off x="9400198" y="2794984"/>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34" name="六边形 33">
              <a:extLst>
                <a:ext uri="{FF2B5EF4-FFF2-40B4-BE49-F238E27FC236}">
                  <a16:creationId xmlns:a16="http://schemas.microsoft.com/office/drawing/2014/main" id="{E3C706D7-9DAA-4CD4-8F5A-E11FDF1D4F7C}"/>
                </a:ext>
              </a:extLst>
            </p:cNvPr>
            <p:cNvSpPr/>
            <p:nvPr/>
          </p:nvSpPr>
          <p:spPr>
            <a:xfrm>
              <a:off x="7985648" y="2794984"/>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sp>
          <p:nvSpPr>
            <p:cNvPr id="35" name="六边形 34">
              <a:extLst>
                <a:ext uri="{FF2B5EF4-FFF2-40B4-BE49-F238E27FC236}">
                  <a16:creationId xmlns:a16="http://schemas.microsoft.com/office/drawing/2014/main" id="{0944CE02-A631-4825-95BA-7769B677E0BB}"/>
                </a:ext>
              </a:extLst>
            </p:cNvPr>
            <p:cNvSpPr/>
            <p:nvPr/>
          </p:nvSpPr>
          <p:spPr>
            <a:xfrm>
              <a:off x="8340211" y="2794984"/>
              <a:ext cx="354563" cy="251926"/>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Arial Narrow" panose="020B0606020202030204" pitchFamily="34" charset="0"/>
                </a:rPr>
                <a:t>0</a:t>
              </a:r>
              <a:endParaRPr lang="zh-CN" altLang="en-US" b="1" dirty="0">
                <a:solidFill>
                  <a:schemeClr val="tx1"/>
                </a:solidFill>
                <a:latin typeface="Arial Narrow" panose="020B0606020202030204" pitchFamily="34" charset="0"/>
              </a:endParaRPr>
            </a:p>
          </p:txBody>
        </p:sp>
        <p:cxnSp>
          <p:nvCxnSpPr>
            <p:cNvPr id="37" name="直接连接符 36">
              <a:extLst>
                <a:ext uri="{FF2B5EF4-FFF2-40B4-BE49-F238E27FC236}">
                  <a16:creationId xmlns:a16="http://schemas.microsoft.com/office/drawing/2014/main" id="{1AC34E5D-B568-40C7-99E5-3A1960488640}"/>
                </a:ext>
              </a:extLst>
            </p:cNvPr>
            <p:cNvCxnSpPr>
              <a:cxnSpLocks/>
            </p:cNvCxnSpPr>
            <p:nvPr/>
          </p:nvCxnSpPr>
          <p:spPr>
            <a:xfrm flipV="1">
              <a:off x="2301560" y="2413205"/>
              <a:ext cx="0" cy="49646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BB40BF2-459B-4C10-97B8-A0EBFE7FCE52}"/>
                </a:ext>
              </a:extLst>
            </p:cNvPr>
            <p:cNvCxnSpPr>
              <a:cxnSpLocks/>
            </p:cNvCxnSpPr>
            <p:nvPr/>
          </p:nvCxnSpPr>
          <p:spPr>
            <a:xfrm flipV="1">
              <a:off x="5148569" y="2413205"/>
              <a:ext cx="0" cy="49646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5C52F970-2BB8-4671-9C35-56429E38F1EB}"/>
                </a:ext>
              </a:extLst>
            </p:cNvPr>
            <p:cNvCxnSpPr>
              <a:cxnSpLocks/>
            </p:cNvCxnSpPr>
            <p:nvPr/>
          </p:nvCxnSpPr>
          <p:spPr>
            <a:xfrm flipV="1">
              <a:off x="7985648" y="2413205"/>
              <a:ext cx="0" cy="49646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98CB84F5-49EA-4FD8-8D3A-CE0B93BDD5B6}"/>
                </a:ext>
              </a:extLst>
            </p:cNvPr>
            <p:cNvCxnSpPr>
              <a:cxnSpLocks/>
            </p:cNvCxnSpPr>
            <p:nvPr/>
          </p:nvCxnSpPr>
          <p:spPr>
            <a:xfrm flipV="1">
              <a:off x="10827197" y="2413205"/>
              <a:ext cx="0" cy="49646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24552219-183F-48BA-ACBB-CB07DAA7D055}"/>
                </a:ext>
              </a:extLst>
            </p:cNvPr>
            <p:cNvCxnSpPr/>
            <p:nvPr/>
          </p:nvCxnSpPr>
          <p:spPr>
            <a:xfrm>
              <a:off x="2301560" y="2562495"/>
              <a:ext cx="2847009"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文本框 46">
              <a:extLst>
                <a:ext uri="{FF2B5EF4-FFF2-40B4-BE49-F238E27FC236}">
                  <a16:creationId xmlns:a16="http://schemas.microsoft.com/office/drawing/2014/main" id="{26B544FB-640E-4864-9F1F-5ED889ED6461}"/>
                </a:ext>
              </a:extLst>
            </p:cNvPr>
            <p:cNvSpPr txBox="1"/>
            <p:nvPr/>
          </p:nvSpPr>
          <p:spPr>
            <a:xfrm>
              <a:off x="3383916" y="2355674"/>
              <a:ext cx="714957" cy="369332"/>
            </a:xfrm>
            <a:prstGeom prst="rect">
              <a:avLst/>
            </a:prstGeom>
            <a:solidFill>
              <a:schemeClr val="bg1"/>
            </a:solidFill>
          </p:spPr>
          <p:txBody>
            <a:bodyPr wrap="square" rtlCol="0">
              <a:spAutoFit/>
            </a:bodyPr>
            <a:lstStyle/>
            <a:p>
              <a:pPr algn="ctr"/>
              <a:r>
                <a:rPr lang="zh-CN" altLang="en-US" b="1" dirty="0">
                  <a:latin typeface="Arial Narrow" panose="020B0606020202030204" pitchFamily="34" charset="0"/>
                </a:rPr>
                <a:t>字节</a:t>
              </a:r>
            </a:p>
          </p:txBody>
        </p:sp>
        <p:cxnSp>
          <p:nvCxnSpPr>
            <p:cNvPr id="48" name="直接箭头连接符 47">
              <a:extLst>
                <a:ext uri="{FF2B5EF4-FFF2-40B4-BE49-F238E27FC236}">
                  <a16:creationId xmlns:a16="http://schemas.microsoft.com/office/drawing/2014/main" id="{9CB9CA67-A13A-4202-9AA6-E4429820C2F8}"/>
                </a:ext>
              </a:extLst>
            </p:cNvPr>
            <p:cNvCxnSpPr/>
            <p:nvPr/>
          </p:nvCxnSpPr>
          <p:spPr>
            <a:xfrm>
              <a:off x="5133401" y="2562495"/>
              <a:ext cx="2847009"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9" name="文本框 48">
              <a:extLst>
                <a:ext uri="{FF2B5EF4-FFF2-40B4-BE49-F238E27FC236}">
                  <a16:creationId xmlns:a16="http://schemas.microsoft.com/office/drawing/2014/main" id="{78695C95-4495-46A6-922C-EF90F219B2CB}"/>
                </a:ext>
              </a:extLst>
            </p:cNvPr>
            <p:cNvSpPr txBox="1"/>
            <p:nvPr/>
          </p:nvSpPr>
          <p:spPr>
            <a:xfrm>
              <a:off x="6215757" y="2355674"/>
              <a:ext cx="714957" cy="369332"/>
            </a:xfrm>
            <a:prstGeom prst="rect">
              <a:avLst/>
            </a:prstGeom>
            <a:solidFill>
              <a:schemeClr val="bg1"/>
            </a:solidFill>
          </p:spPr>
          <p:txBody>
            <a:bodyPr wrap="square" rtlCol="0">
              <a:spAutoFit/>
            </a:bodyPr>
            <a:lstStyle/>
            <a:p>
              <a:pPr algn="ctr"/>
              <a:r>
                <a:rPr lang="zh-CN" altLang="en-US" b="1" dirty="0">
                  <a:latin typeface="Arial Narrow" panose="020B0606020202030204" pitchFamily="34" charset="0"/>
                </a:rPr>
                <a:t>字节</a:t>
              </a:r>
            </a:p>
          </p:txBody>
        </p:sp>
        <p:cxnSp>
          <p:nvCxnSpPr>
            <p:cNvPr id="50" name="直接箭头连接符 49">
              <a:extLst>
                <a:ext uri="{FF2B5EF4-FFF2-40B4-BE49-F238E27FC236}">
                  <a16:creationId xmlns:a16="http://schemas.microsoft.com/office/drawing/2014/main" id="{43A83D2A-1EA7-44AC-B6C9-DCD98807D541}"/>
                </a:ext>
              </a:extLst>
            </p:cNvPr>
            <p:cNvCxnSpPr/>
            <p:nvPr/>
          </p:nvCxnSpPr>
          <p:spPr>
            <a:xfrm>
              <a:off x="7986990" y="2562305"/>
              <a:ext cx="2847009"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文本框 50">
              <a:extLst>
                <a:ext uri="{FF2B5EF4-FFF2-40B4-BE49-F238E27FC236}">
                  <a16:creationId xmlns:a16="http://schemas.microsoft.com/office/drawing/2014/main" id="{8E64B75F-84EE-4D31-9B12-EEC89FDA20FF}"/>
                </a:ext>
              </a:extLst>
            </p:cNvPr>
            <p:cNvSpPr txBox="1"/>
            <p:nvPr/>
          </p:nvSpPr>
          <p:spPr>
            <a:xfrm>
              <a:off x="9069346" y="2355484"/>
              <a:ext cx="714957" cy="369332"/>
            </a:xfrm>
            <a:prstGeom prst="rect">
              <a:avLst/>
            </a:prstGeom>
            <a:solidFill>
              <a:schemeClr val="bg1"/>
            </a:solidFill>
          </p:spPr>
          <p:txBody>
            <a:bodyPr wrap="square" rtlCol="0">
              <a:spAutoFit/>
            </a:bodyPr>
            <a:lstStyle/>
            <a:p>
              <a:pPr algn="ctr"/>
              <a:r>
                <a:rPr lang="zh-CN" altLang="en-US" b="1" dirty="0">
                  <a:latin typeface="Arial Narrow" panose="020B0606020202030204" pitchFamily="34" charset="0"/>
                </a:rPr>
                <a:t>字节</a:t>
              </a:r>
            </a:p>
          </p:txBody>
        </p: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同步传输和异步传输</a:t>
              </a:r>
            </a:p>
          </p:txBody>
        </p:sp>
      </p:grpSp>
      <p:grpSp>
        <p:nvGrpSpPr>
          <p:cNvPr id="59" name="组合 58">
            <a:extLst>
              <a:ext uri="{FF2B5EF4-FFF2-40B4-BE49-F238E27FC236}">
                <a16:creationId xmlns:a16="http://schemas.microsoft.com/office/drawing/2014/main" id="{CB1966A1-3B7D-4333-8CFD-F6471C48EF03}"/>
              </a:ext>
            </a:extLst>
          </p:cNvPr>
          <p:cNvGrpSpPr/>
          <p:nvPr/>
        </p:nvGrpSpPr>
        <p:grpSpPr>
          <a:xfrm>
            <a:off x="923171" y="2795758"/>
            <a:ext cx="10352238" cy="597159"/>
            <a:chOff x="304800" y="2795758"/>
            <a:chExt cx="10352238" cy="597159"/>
          </a:xfrm>
        </p:grpSpPr>
        <p:sp>
          <p:nvSpPr>
            <p:cNvPr id="9" name="矩形 8">
              <a:extLst>
                <a:ext uri="{FF2B5EF4-FFF2-40B4-BE49-F238E27FC236}">
                  <a16:creationId xmlns:a16="http://schemas.microsoft.com/office/drawing/2014/main" id="{1B48CA32-A52C-43C5-A370-ED4B27C481F5}"/>
                </a:ext>
              </a:extLst>
            </p:cNvPr>
            <p:cNvSpPr/>
            <p:nvPr/>
          </p:nvSpPr>
          <p:spPr>
            <a:xfrm>
              <a:off x="304800" y="2795758"/>
              <a:ext cx="886408" cy="597159"/>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Arial Narrow" panose="020B0606020202030204" pitchFamily="34" charset="0"/>
                </a:rPr>
                <a:t>发送端</a:t>
              </a:r>
            </a:p>
          </p:txBody>
        </p:sp>
        <p:sp>
          <p:nvSpPr>
            <p:cNvPr id="10" name="矩形 9">
              <a:extLst>
                <a:ext uri="{FF2B5EF4-FFF2-40B4-BE49-F238E27FC236}">
                  <a16:creationId xmlns:a16="http://schemas.microsoft.com/office/drawing/2014/main" id="{EE13F4C9-7067-4C37-BCEC-D2B365AE9966}"/>
                </a:ext>
              </a:extLst>
            </p:cNvPr>
            <p:cNvSpPr/>
            <p:nvPr/>
          </p:nvSpPr>
          <p:spPr>
            <a:xfrm>
              <a:off x="9770630" y="2795758"/>
              <a:ext cx="886408" cy="597159"/>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Arial Narrow" panose="020B0606020202030204" pitchFamily="34" charset="0"/>
                </a:rPr>
                <a:t>接收端</a:t>
              </a:r>
            </a:p>
          </p:txBody>
        </p:sp>
        <p:cxnSp>
          <p:nvCxnSpPr>
            <p:cNvPr id="11" name="直接连接符 10">
              <a:extLst>
                <a:ext uri="{FF2B5EF4-FFF2-40B4-BE49-F238E27FC236}">
                  <a16:creationId xmlns:a16="http://schemas.microsoft.com/office/drawing/2014/main" id="{FC93F5DE-780C-4BC5-8DC5-6FBFA00DB967}"/>
                </a:ext>
              </a:extLst>
            </p:cNvPr>
            <p:cNvCxnSpPr>
              <a:cxnSpLocks/>
              <a:stCxn id="9" idx="3"/>
              <a:endCxn id="10" idx="1"/>
            </p:cNvCxnSpPr>
            <p:nvPr/>
          </p:nvCxnSpPr>
          <p:spPr>
            <a:xfrm>
              <a:off x="1191208" y="3094338"/>
              <a:ext cx="857942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1" name="组合 60">
            <a:extLst>
              <a:ext uri="{FF2B5EF4-FFF2-40B4-BE49-F238E27FC236}">
                <a16:creationId xmlns:a16="http://schemas.microsoft.com/office/drawing/2014/main" id="{1757A53D-9363-448C-A5A5-DEC4344B6BBE}"/>
              </a:ext>
            </a:extLst>
          </p:cNvPr>
          <p:cNvGrpSpPr/>
          <p:nvPr/>
        </p:nvGrpSpPr>
        <p:grpSpPr>
          <a:xfrm>
            <a:off x="7146533" y="1225862"/>
            <a:ext cx="2501299" cy="1540980"/>
            <a:chOff x="7146533" y="1225862"/>
            <a:chExt cx="2501299" cy="1540980"/>
          </a:xfrm>
        </p:grpSpPr>
        <p:cxnSp>
          <p:nvCxnSpPr>
            <p:cNvPr id="52" name="直接箭头连接符 51">
              <a:extLst>
                <a:ext uri="{FF2B5EF4-FFF2-40B4-BE49-F238E27FC236}">
                  <a16:creationId xmlns:a16="http://schemas.microsoft.com/office/drawing/2014/main" id="{89065AFF-B1F9-42BF-814F-5A31808E017D}"/>
                </a:ext>
              </a:extLst>
            </p:cNvPr>
            <p:cNvCxnSpPr>
              <a:cxnSpLocks/>
            </p:cNvCxnSpPr>
            <p:nvPr/>
          </p:nvCxnSpPr>
          <p:spPr>
            <a:xfrm>
              <a:off x="8400907" y="1907277"/>
              <a:ext cx="0" cy="859565"/>
            </a:xfrm>
            <a:prstGeom prst="straightConnector1">
              <a:avLst/>
            </a:prstGeom>
            <a:ln w="63500">
              <a:solidFill>
                <a:schemeClr val="accent4"/>
              </a:solidFill>
              <a:tailEnd type="triangle" w="med" len="lg"/>
            </a:ln>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F55F136F-8B79-4C53-8C52-3FE1150BFAD7}"/>
                </a:ext>
              </a:extLst>
            </p:cNvPr>
            <p:cNvSpPr txBox="1"/>
            <p:nvPr/>
          </p:nvSpPr>
          <p:spPr>
            <a:xfrm>
              <a:off x="7146533" y="1225862"/>
              <a:ext cx="2501299" cy="646331"/>
            </a:xfrm>
            <a:prstGeom prst="rect">
              <a:avLst/>
            </a:prstGeom>
            <a:noFill/>
          </p:spPr>
          <p:txBody>
            <a:bodyPr wrap="square" rtlCol="0">
              <a:spAutoFit/>
            </a:bodyPr>
            <a:lstStyle/>
            <a:p>
              <a:pPr algn="ctr"/>
              <a:r>
                <a:rPr lang="zh-CN" altLang="en-US" b="1" dirty="0">
                  <a:solidFill>
                    <a:schemeClr val="accent4"/>
                  </a:solidFill>
                  <a:latin typeface="Arial Narrow" panose="020B0606020202030204" pitchFamily="34" charset="0"/>
                </a:rPr>
                <a:t>接收方在比特信号的</a:t>
              </a:r>
              <a:endParaRPr lang="en-US" altLang="zh-CN" b="1" dirty="0">
                <a:solidFill>
                  <a:schemeClr val="accent4"/>
                </a:solidFill>
                <a:latin typeface="Arial Narrow" panose="020B0606020202030204" pitchFamily="34" charset="0"/>
              </a:endParaRPr>
            </a:p>
            <a:p>
              <a:pPr algn="ctr"/>
              <a:r>
                <a:rPr lang="zh-CN" altLang="en-US" b="1" dirty="0">
                  <a:solidFill>
                    <a:schemeClr val="accent4"/>
                  </a:solidFill>
                  <a:latin typeface="Arial Narrow" panose="020B0606020202030204" pitchFamily="34" charset="0"/>
                </a:rPr>
                <a:t>中间时刻进行采样</a:t>
              </a:r>
            </a:p>
          </p:txBody>
        </p:sp>
      </p:grpSp>
      <p:grpSp>
        <p:nvGrpSpPr>
          <p:cNvPr id="60" name="组合 59">
            <a:extLst>
              <a:ext uri="{FF2B5EF4-FFF2-40B4-BE49-F238E27FC236}">
                <a16:creationId xmlns:a16="http://schemas.microsoft.com/office/drawing/2014/main" id="{BF6F4D88-EFC6-458A-8F6E-8A8A9D94FB1A}"/>
              </a:ext>
            </a:extLst>
          </p:cNvPr>
          <p:cNvGrpSpPr/>
          <p:nvPr/>
        </p:nvGrpSpPr>
        <p:grpSpPr>
          <a:xfrm>
            <a:off x="6425212" y="3033571"/>
            <a:ext cx="3972709" cy="1546383"/>
            <a:chOff x="6425212" y="3033571"/>
            <a:chExt cx="3972709" cy="1546383"/>
          </a:xfrm>
        </p:grpSpPr>
        <p:sp>
          <p:nvSpPr>
            <p:cNvPr id="54" name="文本框 53">
              <a:extLst>
                <a:ext uri="{FF2B5EF4-FFF2-40B4-BE49-F238E27FC236}">
                  <a16:creationId xmlns:a16="http://schemas.microsoft.com/office/drawing/2014/main" id="{E27595D2-EE74-4358-93A1-4EB96D2D1AC4}"/>
                </a:ext>
              </a:extLst>
            </p:cNvPr>
            <p:cNvSpPr txBox="1"/>
            <p:nvPr/>
          </p:nvSpPr>
          <p:spPr>
            <a:xfrm>
              <a:off x="6425212" y="3933623"/>
              <a:ext cx="3972709" cy="646331"/>
            </a:xfrm>
            <a:prstGeom prst="rect">
              <a:avLst/>
            </a:prstGeom>
            <a:noFill/>
          </p:spPr>
          <p:txBody>
            <a:bodyPr wrap="square" rtlCol="0">
              <a:spAutoFit/>
            </a:bodyPr>
            <a:lstStyle/>
            <a:p>
              <a:pPr algn="ctr"/>
              <a:r>
                <a:rPr lang="zh-CN" altLang="en-US" b="1" dirty="0">
                  <a:solidFill>
                    <a:schemeClr val="accent1">
                      <a:lumMod val="75000"/>
                    </a:schemeClr>
                  </a:solidFill>
                  <a:latin typeface="Arial Narrow" panose="020B0606020202030204" pitchFamily="34" charset="0"/>
                </a:rPr>
                <a:t>收发双方时钟频率的误差积累</a:t>
              </a:r>
              <a:endParaRPr lang="en-US" altLang="zh-CN" b="1" dirty="0">
                <a:solidFill>
                  <a:schemeClr val="accent1">
                    <a:lumMod val="75000"/>
                  </a:schemeClr>
                </a:solidFill>
                <a:latin typeface="Arial Narrow" panose="020B0606020202030204" pitchFamily="34" charset="0"/>
              </a:endParaRPr>
            </a:p>
            <a:p>
              <a:pPr algn="ctr"/>
              <a:r>
                <a:rPr lang="zh-CN" altLang="en-US" b="1" dirty="0">
                  <a:solidFill>
                    <a:schemeClr val="accent1">
                      <a:lumMod val="75000"/>
                    </a:schemeClr>
                  </a:solidFill>
                  <a:latin typeface="Arial Narrow" panose="020B0606020202030204" pitchFamily="34" charset="0"/>
                </a:rPr>
                <a:t>造成比特信号采样时刻的严重偏移</a:t>
              </a:r>
            </a:p>
          </p:txBody>
        </p:sp>
        <p:cxnSp>
          <p:nvCxnSpPr>
            <p:cNvPr id="55" name="直接箭头连接符 54">
              <a:extLst>
                <a:ext uri="{FF2B5EF4-FFF2-40B4-BE49-F238E27FC236}">
                  <a16:creationId xmlns:a16="http://schemas.microsoft.com/office/drawing/2014/main" id="{8597C4F5-CE0A-4F54-AD77-77D56EF3AFBF}"/>
                </a:ext>
              </a:extLst>
            </p:cNvPr>
            <p:cNvCxnSpPr>
              <a:cxnSpLocks/>
            </p:cNvCxnSpPr>
            <p:nvPr/>
          </p:nvCxnSpPr>
          <p:spPr>
            <a:xfrm flipH="1" flipV="1">
              <a:off x="8053301" y="3034834"/>
              <a:ext cx="1" cy="852623"/>
            </a:xfrm>
            <a:prstGeom prst="straightConnector1">
              <a:avLst/>
            </a:prstGeom>
            <a:ln w="63500">
              <a:solidFill>
                <a:schemeClr val="accent1">
                  <a:lumMod val="75000"/>
                </a:schemeClr>
              </a:solidFill>
              <a:prstDash val="sysDash"/>
              <a:tailEnd type="triangle" w="med" len="lg"/>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B68C7C8F-3B97-41A5-A157-826CB8B8008B}"/>
                </a:ext>
              </a:extLst>
            </p:cNvPr>
            <p:cNvCxnSpPr>
              <a:cxnSpLocks/>
            </p:cNvCxnSpPr>
            <p:nvPr/>
          </p:nvCxnSpPr>
          <p:spPr>
            <a:xfrm flipH="1" flipV="1">
              <a:off x="8759758" y="3033571"/>
              <a:ext cx="1" cy="852623"/>
            </a:xfrm>
            <a:prstGeom prst="straightConnector1">
              <a:avLst/>
            </a:prstGeom>
            <a:ln w="63500">
              <a:solidFill>
                <a:schemeClr val="accent1">
                  <a:lumMod val="75000"/>
                </a:schemeClr>
              </a:solidFill>
              <a:prstDash val="sys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58" name="组合 57">
            <a:extLst>
              <a:ext uri="{FF2B5EF4-FFF2-40B4-BE49-F238E27FC236}">
                <a16:creationId xmlns:a16="http://schemas.microsoft.com/office/drawing/2014/main" id="{E0A29533-DF91-4100-87E5-F806124C15E2}"/>
              </a:ext>
            </a:extLst>
          </p:cNvPr>
          <p:cNvGrpSpPr/>
          <p:nvPr/>
        </p:nvGrpSpPr>
        <p:grpSpPr>
          <a:xfrm>
            <a:off x="1007754" y="749300"/>
            <a:ext cx="1249375" cy="400110"/>
            <a:chOff x="1007754" y="749300"/>
            <a:chExt cx="1249375" cy="400110"/>
          </a:xfrm>
        </p:grpSpPr>
        <p:sp>
          <p:nvSpPr>
            <p:cNvPr id="57" name="文本框 56">
              <a:extLst>
                <a:ext uri="{FF2B5EF4-FFF2-40B4-BE49-F238E27FC236}">
                  <a16:creationId xmlns:a16="http://schemas.microsoft.com/office/drawing/2014/main" id="{AF55C913-B69A-43CD-A8ED-9BE8571EF2A6}"/>
                </a:ext>
              </a:extLst>
            </p:cNvPr>
            <p:cNvSpPr txBox="1"/>
            <p:nvPr/>
          </p:nvSpPr>
          <p:spPr>
            <a:xfrm>
              <a:off x="1007754" y="749300"/>
              <a:ext cx="1249375" cy="400110"/>
            </a:xfrm>
            <a:prstGeom prst="rect">
              <a:avLst/>
            </a:prstGeom>
            <a:noFill/>
          </p:spPr>
          <p:txBody>
            <a:bodyPr wrap="square" rtlCol="0">
              <a:spAutoFit/>
            </a:bodyPr>
            <a:lstStyle/>
            <a:p>
              <a:r>
                <a:rPr lang="zh-CN" altLang="en-US" sz="2000" b="1" dirty="0">
                  <a:solidFill>
                    <a:schemeClr val="accent3">
                      <a:lumMod val="75000"/>
                    </a:schemeClr>
                  </a:solidFill>
                </a:rPr>
                <a:t>同步传输</a:t>
              </a:r>
            </a:p>
          </p:txBody>
        </p:sp>
        <p:cxnSp>
          <p:nvCxnSpPr>
            <p:cNvPr id="7" name="直接连接符 6">
              <a:extLst>
                <a:ext uri="{FF2B5EF4-FFF2-40B4-BE49-F238E27FC236}">
                  <a16:creationId xmlns:a16="http://schemas.microsoft.com/office/drawing/2014/main" id="{0AE32E51-5A31-4B4F-B2D1-5B684D53A651}"/>
                </a:ext>
              </a:extLst>
            </p:cNvPr>
            <p:cNvCxnSpPr>
              <a:cxnSpLocks/>
            </p:cNvCxnSpPr>
            <p:nvPr/>
          </p:nvCxnSpPr>
          <p:spPr>
            <a:xfrm>
              <a:off x="1092715" y="1136390"/>
              <a:ext cx="1019654"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2" name="矩形 61">
            <a:extLst>
              <a:ext uri="{FF2B5EF4-FFF2-40B4-BE49-F238E27FC236}">
                <a16:creationId xmlns:a16="http://schemas.microsoft.com/office/drawing/2014/main" id="{03902B70-97ED-47DF-A1FA-692FE9A89B0C}"/>
              </a:ext>
            </a:extLst>
          </p:cNvPr>
          <p:cNvSpPr/>
          <p:nvPr/>
        </p:nvSpPr>
        <p:spPr>
          <a:xfrm>
            <a:off x="914260" y="4848383"/>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íşlïḍè">
            <a:extLst>
              <a:ext uri="{FF2B5EF4-FFF2-40B4-BE49-F238E27FC236}">
                <a16:creationId xmlns:a16="http://schemas.microsoft.com/office/drawing/2014/main" id="{4D711234-1CCA-4C7A-A322-313083797668}"/>
              </a:ext>
            </a:extLst>
          </p:cNvPr>
          <p:cNvSpPr txBox="1"/>
          <p:nvPr/>
        </p:nvSpPr>
        <p:spPr>
          <a:xfrm>
            <a:off x="1206222" y="4809413"/>
            <a:ext cx="5872909" cy="342300"/>
          </a:xfrm>
          <a:prstGeom prst="rect">
            <a:avLst/>
          </a:prstGeom>
          <a:noFill/>
        </p:spPr>
        <p:txBody>
          <a:bodyPr wrap="square" lIns="91440" tIns="45720" rIns="91440" bIns="45720" anchor="ctr">
            <a:noAutofit/>
          </a:bodyPr>
          <a:lstStyle/>
          <a:p>
            <a:r>
              <a:rPr lang="zh-CN" altLang="en-US" b="1" dirty="0"/>
              <a:t>收发双方时钟同步的方法</a:t>
            </a:r>
            <a:endParaRPr lang="en-US" altLang="zh-CN" b="1" dirty="0"/>
          </a:p>
        </p:txBody>
      </p:sp>
      <p:sp>
        <p:nvSpPr>
          <p:cNvPr id="64" name="矩形 63">
            <a:extLst>
              <a:ext uri="{FF2B5EF4-FFF2-40B4-BE49-F238E27FC236}">
                <a16:creationId xmlns:a16="http://schemas.microsoft.com/office/drawing/2014/main" id="{7807D247-6FE8-43F0-95AA-DF2271C7307D}"/>
              </a:ext>
            </a:extLst>
          </p:cNvPr>
          <p:cNvSpPr/>
          <p:nvPr/>
        </p:nvSpPr>
        <p:spPr>
          <a:xfrm>
            <a:off x="1296112" y="5266275"/>
            <a:ext cx="218524" cy="2185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íşlïḍè">
            <a:extLst>
              <a:ext uri="{FF2B5EF4-FFF2-40B4-BE49-F238E27FC236}">
                <a16:creationId xmlns:a16="http://schemas.microsoft.com/office/drawing/2014/main" id="{AB5CA7BB-8E07-4FFD-B7FA-6F307D7FF958}"/>
              </a:ext>
            </a:extLst>
          </p:cNvPr>
          <p:cNvSpPr txBox="1"/>
          <p:nvPr/>
        </p:nvSpPr>
        <p:spPr>
          <a:xfrm>
            <a:off x="1546711" y="5204387"/>
            <a:ext cx="907039" cy="342300"/>
          </a:xfrm>
          <a:prstGeom prst="rect">
            <a:avLst/>
          </a:prstGeom>
          <a:noFill/>
        </p:spPr>
        <p:txBody>
          <a:bodyPr wrap="square" lIns="91440" tIns="45720" rIns="91440" bIns="45720" anchor="ctr">
            <a:noAutofit/>
          </a:bodyPr>
          <a:lstStyle/>
          <a:p>
            <a:r>
              <a:rPr lang="zh-CN" altLang="en-US" b="1" dirty="0">
                <a:solidFill>
                  <a:schemeClr val="accent3"/>
                </a:solidFill>
              </a:rPr>
              <a:t>外同步</a:t>
            </a:r>
            <a:r>
              <a:rPr lang="zh-CN" altLang="en-US" b="1" dirty="0"/>
              <a:t>：</a:t>
            </a:r>
            <a:endParaRPr lang="en-US" altLang="zh-CN" b="1" dirty="0"/>
          </a:p>
        </p:txBody>
      </p:sp>
      <p:sp>
        <p:nvSpPr>
          <p:cNvPr id="66" name="íşlïḍè">
            <a:extLst>
              <a:ext uri="{FF2B5EF4-FFF2-40B4-BE49-F238E27FC236}">
                <a16:creationId xmlns:a16="http://schemas.microsoft.com/office/drawing/2014/main" id="{343A7942-1CF9-4F57-A0CA-22409F2BF1B0}"/>
              </a:ext>
            </a:extLst>
          </p:cNvPr>
          <p:cNvSpPr txBox="1"/>
          <p:nvPr/>
        </p:nvSpPr>
        <p:spPr>
          <a:xfrm>
            <a:off x="2485825" y="5204387"/>
            <a:ext cx="6116453" cy="342300"/>
          </a:xfrm>
          <a:prstGeom prst="rect">
            <a:avLst/>
          </a:prstGeom>
          <a:noFill/>
        </p:spPr>
        <p:txBody>
          <a:bodyPr wrap="square" lIns="91440" tIns="45720" rIns="91440" bIns="45720" anchor="ctr">
            <a:noAutofit/>
          </a:bodyPr>
          <a:lstStyle/>
          <a:p>
            <a:r>
              <a:rPr lang="zh-CN" altLang="en-US" b="1" dirty="0"/>
              <a:t>在收发双方之间增加一条时钟信号线。</a:t>
            </a:r>
            <a:endParaRPr lang="en-US" altLang="zh-CN" b="1" dirty="0"/>
          </a:p>
        </p:txBody>
      </p:sp>
      <p:sp>
        <p:nvSpPr>
          <p:cNvPr id="67" name="矩形 66">
            <a:extLst>
              <a:ext uri="{FF2B5EF4-FFF2-40B4-BE49-F238E27FC236}">
                <a16:creationId xmlns:a16="http://schemas.microsoft.com/office/drawing/2014/main" id="{1C46AE3B-82AE-4D5B-A77B-210E63A00C32}"/>
              </a:ext>
            </a:extLst>
          </p:cNvPr>
          <p:cNvSpPr/>
          <p:nvPr/>
        </p:nvSpPr>
        <p:spPr>
          <a:xfrm>
            <a:off x="1296112" y="5723123"/>
            <a:ext cx="218524" cy="2185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íşlïḍè">
            <a:extLst>
              <a:ext uri="{FF2B5EF4-FFF2-40B4-BE49-F238E27FC236}">
                <a16:creationId xmlns:a16="http://schemas.microsoft.com/office/drawing/2014/main" id="{C608A4A0-7612-4D77-A988-5214F94AB08F}"/>
              </a:ext>
            </a:extLst>
          </p:cNvPr>
          <p:cNvSpPr txBox="1"/>
          <p:nvPr/>
        </p:nvSpPr>
        <p:spPr>
          <a:xfrm>
            <a:off x="1546711" y="5661235"/>
            <a:ext cx="907039" cy="342300"/>
          </a:xfrm>
          <a:prstGeom prst="rect">
            <a:avLst/>
          </a:prstGeom>
          <a:noFill/>
        </p:spPr>
        <p:txBody>
          <a:bodyPr wrap="square" lIns="91440" tIns="45720" rIns="91440" bIns="45720" anchor="ctr">
            <a:noAutofit/>
          </a:bodyPr>
          <a:lstStyle/>
          <a:p>
            <a:r>
              <a:rPr lang="zh-CN" altLang="en-US" b="1" dirty="0">
                <a:solidFill>
                  <a:schemeClr val="accent3"/>
                </a:solidFill>
              </a:rPr>
              <a:t>内同步</a:t>
            </a:r>
            <a:r>
              <a:rPr lang="zh-CN" altLang="en-US" b="1" dirty="0"/>
              <a:t>：</a:t>
            </a:r>
            <a:endParaRPr lang="en-US" altLang="zh-CN" b="1" dirty="0"/>
          </a:p>
        </p:txBody>
      </p:sp>
      <p:sp>
        <p:nvSpPr>
          <p:cNvPr id="69" name="íşlïḍè">
            <a:extLst>
              <a:ext uri="{FF2B5EF4-FFF2-40B4-BE49-F238E27FC236}">
                <a16:creationId xmlns:a16="http://schemas.microsoft.com/office/drawing/2014/main" id="{B37417DB-D6C5-466B-85F7-44C59E9ED09B}"/>
              </a:ext>
            </a:extLst>
          </p:cNvPr>
          <p:cNvSpPr txBox="1"/>
          <p:nvPr/>
        </p:nvSpPr>
        <p:spPr>
          <a:xfrm>
            <a:off x="2485825" y="5661235"/>
            <a:ext cx="7881106" cy="342300"/>
          </a:xfrm>
          <a:prstGeom prst="rect">
            <a:avLst/>
          </a:prstGeom>
          <a:noFill/>
        </p:spPr>
        <p:txBody>
          <a:bodyPr wrap="square" lIns="91440" tIns="45720" rIns="91440" bIns="45720" anchor="ctr">
            <a:noAutofit/>
          </a:bodyPr>
          <a:lstStyle/>
          <a:p>
            <a:r>
              <a:rPr lang="zh-CN" altLang="en-US" b="1" dirty="0"/>
              <a:t>发送端将时钟信号编码到发送数据中一起发送（例如曼彻斯特编码）。</a:t>
            </a:r>
            <a:endParaRPr lang="en-US" altLang="zh-CN" b="1" dirty="0"/>
          </a:p>
        </p:txBody>
      </p:sp>
    </p:spTree>
    <p:custDataLst>
      <p:tags r:id="rId1"/>
    </p:custDataLst>
    <p:extLst>
      <p:ext uri="{BB962C8B-B14F-4D97-AF65-F5344CB8AC3E}">
        <p14:creationId xmlns:p14="http://schemas.microsoft.com/office/powerpoint/2010/main" val="1761749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p:tgtEl>
                                          <p:spTgt spid="36"/>
                                        </p:tgtEl>
                                        <p:attrNameLst>
                                          <p:attrName>ppt_y</p:attrName>
                                        </p:attrNameLst>
                                      </p:cBhvr>
                                      <p:tavLst>
                                        <p:tav tm="0">
                                          <p:val>
                                            <p:strVal val="#ppt_y-#ppt_h*1.125000"/>
                                          </p:val>
                                        </p:tav>
                                        <p:tav tm="100000">
                                          <p:val>
                                            <p:strVal val="#ppt_y"/>
                                          </p:val>
                                        </p:tav>
                                      </p:tavLst>
                                    </p:anim>
                                    <p:animEffect transition="in" filter="wipe(down)">
                                      <p:cBhvr>
                                        <p:cTn id="8" dur="1000"/>
                                        <p:tgtEl>
                                          <p:spTgt spid="36"/>
                                        </p:tgtEl>
                                      </p:cBhvr>
                                    </p:animEffect>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wipe(left)">
                                      <p:cBhvr>
                                        <p:cTn id="13" dur="1000"/>
                                        <p:tgtEl>
                                          <p:spTgt spid="58"/>
                                        </p:tgtEl>
                                      </p:cBhvr>
                                    </p:animEffect>
                                  </p:childTnLst>
                                </p:cTn>
                              </p:par>
                              <p:par>
                                <p:cTn id="14" presetID="42"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1000"/>
                                        <p:tgtEl>
                                          <p:spTgt spid="59"/>
                                        </p:tgtEl>
                                      </p:cBhvr>
                                    </p:animEffect>
                                    <p:anim calcmode="lin" valueType="num">
                                      <p:cBhvr>
                                        <p:cTn id="17" dur="1000" fill="hold"/>
                                        <p:tgtEl>
                                          <p:spTgt spid="59"/>
                                        </p:tgtEl>
                                        <p:attrNameLst>
                                          <p:attrName>ppt_x</p:attrName>
                                        </p:attrNameLst>
                                      </p:cBhvr>
                                      <p:tavLst>
                                        <p:tav tm="0">
                                          <p:val>
                                            <p:strVal val="#ppt_x"/>
                                          </p:val>
                                        </p:tav>
                                        <p:tav tm="100000">
                                          <p:val>
                                            <p:strVal val="#ppt_x"/>
                                          </p:val>
                                        </p:tav>
                                      </p:tavLst>
                                    </p:anim>
                                    <p:anim calcmode="lin" valueType="num">
                                      <p:cBhvr>
                                        <p:cTn id="18"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2" presetClass="entr" presetSubtype="8"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2000"/>
                                        <p:tgtEl>
                                          <p:spTgt spid="3"/>
                                        </p:tgtEl>
                                        <p:attrNameLst>
                                          <p:attrName>ppt_x</p:attrName>
                                        </p:attrNameLst>
                                      </p:cBhvr>
                                      <p:tavLst>
                                        <p:tav tm="0">
                                          <p:val>
                                            <p:strVal val="#ppt_x-#ppt_w*1.125000"/>
                                          </p:val>
                                        </p:tav>
                                        <p:tav tm="100000">
                                          <p:val>
                                            <p:strVal val="#ppt_x"/>
                                          </p:val>
                                        </p:tav>
                                      </p:tavLst>
                                    </p:anim>
                                    <p:animEffect transition="in" filter="wipe(right)">
                                      <p:cBhvr>
                                        <p:cTn id="24" dur="20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12" presetClass="entr" presetSubtype="1" fill="hold" nodeType="clickEffect">
                                  <p:stCondLst>
                                    <p:cond delay="0"/>
                                  </p:stCondLst>
                                  <p:childTnLst>
                                    <p:set>
                                      <p:cBhvr>
                                        <p:cTn id="28" dur="1" fill="hold">
                                          <p:stCondLst>
                                            <p:cond delay="0"/>
                                          </p:stCondLst>
                                        </p:cTn>
                                        <p:tgtEl>
                                          <p:spTgt spid="61"/>
                                        </p:tgtEl>
                                        <p:attrNameLst>
                                          <p:attrName>style.visibility</p:attrName>
                                        </p:attrNameLst>
                                      </p:cBhvr>
                                      <p:to>
                                        <p:strVal val="visible"/>
                                      </p:to>
                                    </p:set>
                                    <p:anim calcmode="lin" valueType="num">
                                      <p:cBhvr additive="base">
                                        <p:cTn id="29" dur="500"/>
                                        <p:tgtEl>
                                          <p:spTgt spid="61"/>
                                        </p:tgtEl>
                                        <p:attrNameLst>
                                          <p:attrName>ppt_y</p:attrName>
                                        </p:attrNameLst>
                                      </p:cBhvr>
                                      <p:tavLst>
                                        <p:tav tm="0">
                                          <p:val>
                                            <p:strVal val="#ppt_y-#ppt_h*1.125000"/>
                                          </p:val>
                                        </p:tav>
                                        <p:tav tm="100000">
                                          <p:val>
                                            <p:strVal val="#ppt_y"/>
                                          </p:val>
                                        </p:tav>
                                      </p:tavLst>
                                    </p:anim>
                                    <p:animEffect transition="in" filter="wipe(down)">
                                      <p:cBhvr>
                                        <p:cTn id="30" dur="500"/>
                                        <p:tgtEl>
                                          <p:spTgt spid="61"/>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4" fill="hold" nodeType="clickEffect">
                                  <p:stCondLst>
                                    <p:cond delay="0"/>
                                  </p:stCondLst>
                                  <p:childTnLst>
                                    <p:set>
                                      <p:cBhvr>
                                        <p:cTn id="34" dur="1" fill="hold">
                                          <p:stCondLst>
                                            <p:cond delay="0"/>
                                          </p:stCondLst>
                                        </p:cTn>
                                        <p:tgtEl>
                                          <p:spTgt spid="60"/>
                                        </p:tgtEl>
                                        <p:attrNameLst>
                                          <p:attrName>style.visibility</p:attrName>
                                        </p:attrNameLst>
                                      </p:cBhvr>
                                      <p:to>
                                        <p:strVal val="visible"/>
                                      </p:to>
                                    </p:set>
                                    <p:anim calcmode="lin" valueType="num">
                                      <p:cBhvr additive="base">
                                        <p:cTn id="35" dur="500"/>
                                        <p:tgtEl>
                                          <p:spTgt spid="60"/>
                                        </p:tgtEl>
                                        <p:attrNameLst>
                                          <p:attrName>ppt_y</p:attrName>
                                        </p:attrNameLst>
                                      </p:cBhvr>
                                      <p:tavLst>
                                        <p:tav tm="0">
                                          <p:val>
                                            <p:strVal val="#ppt_y+#ppt_h*1.125000"/>
                                          </p:val>
                                        </p:tav>
                                        <p:tav tm="100000">
                                          <p:val>
                                            <p:strVal val="#ppt_y"/>
                                          </p:val>
                                        </p:tav>
                                      </p:tavLst>
                                    </p:anim>
                                    <p:animEffect transition="in" filter="wipe(up)">
                                      <p:cBhvr>
                                        <p:cTn id="36" dur="500"/>
                                        <p:tgtEl>
                                          <p:spTgt spid="60"/>
                                        </p:tgtEl>
                                      </p:cBhvr>
                                    </p:animEffect>
                                  </p:childTnLst>
                                </p:cTn>
                              </p:par>
                            </p:childTnLst>
                          </p:cTn>
                        </p:par>
                      </p:childTnLst>
                    </p:cTn>
                  </p:par>
                  <p:par>
                    <p:cTn id="37" fill="hold">
                      <p:stCondLst>
                        <p:cond delay="indefinite"/>
                      </p:stCondLst>
                      <p:childTnLst>
                        <p:par>
                          <p:cTn id="38" fill="hold">
                            <p:stCondLst>
                              <p:cond delay="0"/>
                            </p:stCondLst>
                            <p:childTnLst>
                              <p:par>
                                <p:cTn id="39" presetID="49" presetClass="entr" presetSubtype="0" decel="100000" fill="hold" grpId="0" nodeType="clickEffect">
                                  <p:stCondLst>
                                    <p:cond delay="0"/>
                                  </p:stCondLst>
                                  <p:childTnLst>
                                    <p:set>
                                      <p:cBhvr>
                                        <p:cTn id="40" dur="1" fill="hold">
                                          <p:stCondLst>
                                            <p:cond delay="0"/>
                                          </p:stCondLst>
                                        </p:cTn>
                                        <p:tgtEl>
                                          <p:spTgt spid="62"/>
                                        </p:tgtEl>
                                        <p:attrNameLst>
                                          <p:attrName>style.visibility</p:attrName>
                                        </p:attrNameLst>
                                      </p:cBhvr>
                                      <p:to>
                                        <p:strVal val="visible"/>
                                      </p:to>
                                    </p:set>
                                    <p:anim calcmode="lin" valueType="num">
                                      <p:cBhvr>
                                        <p:cTn id="41" dur="500" fill="hold"/>
                                        <p:tgtEl>
                                          <p:spTgt spid="62"/>
                                        </p:tgtEl>
                                        <p:attrNameLst>
                                          <p:attrName>ppt_w</p:attrName>
                                        </p:attrNameLst>
                                      </p:cBhvr>
                                      <p:tavLst>
                                        <p:tav tm="0">
                                          <p:val>
                                            <p:fltVal val="0"/>
                                          </p:val>
                                        </p:tav>
                                        <p:tav tm="100000">
                                          <p:val>
                                            <p:strVal val="#ppt_w"/>
                                          </p:val>
                                        </p:tav>
                                      </p:tavLst>
                                    </p:anim>
                                    <p:anim calcmode="lin" valueType="num">
                                      <p:cBhvr>
                                        <p:cTn id="42" dur="500" fill="hold"/>
                                        <p:tgtEl>
                                          <p:spTgt spid="62"/>
                                        </p:tgtEl>
                                        <p:attrNameLst>
                                          <p:attrName>ppt_h</p:attrName>
                                        </p:attrNameLst>
                                      </p:cBhvr>
                                      <p:tavLst>
                                        <p:tav tm="0">
                                          <p:val>
                                            <p:fltVal val="0"/>
                                          </p:val>
                                        </p:tav>
                                        <p:tav tm="100000">
                                          <p:val>
                                            <p:strVal val="#ppt_h"/>
                                          </p:val>
                                        </p:tav>
                                      </p:tavLst>
                                    </p:anim>
                                    <p:anim calcmode="lin" valueType="num">
                                      <p:cBhvr>
                                        <p:cTn id="43" dur="500" fill="hold"/>
                                        <p:tgtEl>
                                          <p:spTgt spid="62"/>
                                        </p:tgtEl>
                                        <p:attrNameLst>
                                          <p:attrName>style.rotation</p:attrName>
                                        </p:attrNameLst>
                                      </p:cBhvr>
                                      <p:tavLst>
                                        <p:tav tm="0">
                                          <p:val>
                                            <p:fltVal val="360"/>
                                          </p:val>
                                        </p:tav>
                                        <p:tav tm="100000">
                                          <p:val>
                                            <p:fltVal val="0"/>
                                          </p:val>
                                        </p:tav>
                                      </p:tavLst>
                                    </p:anim>
                                    <p:animEffect transition="in" filter="fade">
                                      <p:cBhvr>
                                        <p:cTn id="44" dur="500"/>
                                        <p:tgtEl>
                                          <p:spTgt spid="62"/>
                                        </p:tgtEl>
                                      </p:cBhvr>
                                    </p:animEffect>
                                  </p:childTnLst>
                                </p:cTn>
                              </p:par>
                            </p:childTnLst>
                          </p:cTn>
                        </p:par>
                        <p:par>
                          <p:cTn id="45" fill="hold">
                            <p:stCondLst>
                              <p:cond delay="500"/>
                            </p:stCondLst>
                            <p:childTnLst>
                              <p:par>
                                <p:cTn id="46" presetID="1" presetClass="entr" presetSubtype="0" fill="hold" grpId="0" nodeType="afterEffect">
                                  <p:stCondLst>
                                    <p:cond delay="0"/>
                                  </p:stCondLst>
                                  <p:iterate type="lt">
                                    <p:tmAbs val="100"/>
                                  </p:iterate>
                                  <p:childTnLst>
                                    <p:set>
                                      <p:cBhvr>
                                        <p:cTn id="47" dur="1" fill="hold">
                                          <p:stCondLst>
                                            <p:cond delay="0"/>
                                          </p:stCondLst>
                                        </p:cTn>
                                        <p:tgtEl>
                                          <p:spTgt spid="63"/>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49" presetClass="entr" presetSubtype="0" decel="100000" fill="hold" grpId="0" nodeType="clickEffect">
                                  <p:stCondLst>
                                    <p:cond delay="0"/>
                                  </p:stCondLst>
                                  <p:childTnLst>
                                    <p:set>
                                      <p:cBhvr>
                                        <p:cTn id="51" dur="1" fill="hold">
                                          <p:stCondLst>
                                            <p:cond delay="0"/>
                                          </p:stCondLst>
                                        </p:cTn>
                                        <p:tgtEl>
                                          <p:spTgt spid="64"/>
                                        </p:tgtEl>
                                        <p:attrNameLst>
                                          <p:attrName>style.visibility</p:attrName>
                                        </p:attrNameLst>
                                      </p:cBhvr>
                                      <p:to>
                                        <p:strVal val="visible"/>
                                      </p:to>
                                    </p:set>
                                    <p:anim calcmode="lin" valueType="num">
                                      <p:cBhvr>
                                        <p:cTn id="52" dur="500" fill="hold"/>
                                        <p:tgtEl>
                                          <p:spTgt spid="64"/>
                                        </p:tgtEl>
                                        <p:attrNameLst>
                                          <p:attrName>ppt_w</p:attrName>
                                        </p:attrNameLst>
                                      </p:cBhvr>
                                      <p:tavLst>
                                        <p:tav tm="0">
                                          <p:val>
                                            <p:fltVal val="0"/>
                                          </p:val>
                                        </p:tav>
                                        <p:tav tm="100000">
                                          <p:val>
                                            <p:strVal val="#ppt_w"/>
                                          </p:val>
                                        </p:tav>
                                      </p:tavLst>
                                    </p:anim>
                                    <p:anim calcmode="lin" valueType="num">
                                      <p:cBhvr>
                                        <p:cTn id="53" dur="500" fill="hold"/>
                                        <p:tgtEl>
                                          <p:spTgt spid="64"/>
                                        </p:tgtEl>
                                        <p:attrNameLst>
                                          <p:attrName>ppt_h</p:attrName>
                                        </p:attrNameLst>
                                      </p:cBhvr>
                                      <p:tavLst>
                                        <p:tav tm="0">
                                          <p:val>
                                            <p:fltVal val="0"/>
                                          </p:val>
                                        </p:tav>
                                        <p:tav tm="100000">
                                          <p:val>
                                            <p:strVal val="#ppt_h"/>
                                          </p:val>
                                        </p:tav>
                                      </p:tavLst>
                                    </p:anim>
                                    <p:anim calcmode="lin" valueType="num">
                                      <p:cBhvr>
                                        <p:cTn id="54" dur="500" fill="hold"/>
                                        <p:tgtEl>
                                          <p:spTgt spid="64"/>
                                        </p:tgtEl>
                                        <p:attrNameLst>
                                          <p:attrName>style.rotation</p:attrName>
                                        </p:attrNameLst>
                                      </p:cBhvr>
                                      <p:tavLst>
                                        <p:tav tm="0">
                                          <p:val>
                                            <p:fltVal val="360"/>
                                          </p:val>
                                        </p:tav>
                                        <p:tav tm="100000">
                                          <p:val>
                                            <p:fltVal val="0"/>
                                          </p:val>
                                        </p:tav>
                                      </p:tavLst>
                                    </p:anim>
                                    <p:animEffect transition="in" filter="fade">
                                      <p:cBhvr>
                                        <p:cTn id="55" dur="500"/>
                                        <p:tgtEl>
                                          <p:spTgt spid="64"/>
                                        </p:tgtEl>
                                      </p:cBhvr>
                                    </p:animEffect>
                                  </p:childTnLst>
                                </p:cTn>
                              </p:par>
                            </p:childTnLst>
                          </p:cTn>
                        </p:par>
                        <p:par>
                          <p:cTn id="56" fill="hold">
                            <p:stCondLst>
                              <p:cond delay="500"/>
                            </p:stCondLst>
                            <p:childTnLst>
                              <p:par>
                                <p:cTn id="57" presetID="1" presetClass="entr" presetSubtype="0" fill="hold" grpId="0" nodeType="afterEffect">
                                  <p:stCondLst>
                                    <p:cond delay="0"/>
                                  </p:stCondLst>
                                  <p:iterate type="lt">
                                    <p:tmAbs val="100"/>
                                  </p:iterate>
                                  <p:childTnLst>
                                    <p:set>
                                      <p:cBhvr>
                                        <p:cTn id="58" dur="1" fill="hold">
                                          <p:stCondLst>
                                            <p:cond delay="0"/>
                                          </p:stCondLst>
                                        </p:cTn>
                                        <p:tgtEl>
                                          <p:spTgt spid="65"/>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iterate type="lt">
                                    <p:tmAbs val="100"/>
                                  </p:iterate>
                                  <p:childTnLst>
                                    <p:set>
                                      <p:cBhvr>
                                        <p:cTn id="62" dur="1" fill="hold">
                                          <p:stCondLst>
                                            <p:cond delay="0"/>
                                          </p:stCondLst>
                                        </p:cTn>
                                        <p:tgtEl>
                                          <p:spTgt spid="6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49" presetClass="entr" presetSubtype="0" decel="100000" fill="hold" grpId="0" nodeType="clickEffect">
                                  <p:stCondLst>
                                    <p:cond delay="0"/>
                                  </p:stCondLst>
                                  <p:childTnLst>
                                    <p:set>
                                      <p:cBhvr>
                                        <p:cTn id="66" dur="1" fill="hold">
                                          <p:stCondLst>
                                            <p:cond delay="0"/>
                                          </p:stCondLst>
                                        </p:cTn>
                                        <p:tgtEl>
                                          <p:spTgt spid="67"/>
                                        </p:tgtEl>
                                        <p:attrNameLst>
                                          <p:attrName>style.visibility</p:attrName>
                                        </p:attrNameLst>
                                      </p:cBhvr>
                                      <p:to>
                                        <p:strVal val="visible"/>
                                      </p:to>
                                    </p:set>
                                    <p:anim calcmode="lin" valueType="num">
                                      <p:cBhvr>
                                        <p:cTn id="67" dur="500" fill="hold"/>
                                        <p:tgtEl>
                                          <p:spTgt spid="67"/>
                                        </p:tgtEl>
                                        <p:attrNameLst>
                                          <p:attrName>ppt_w</p:attrName>
                                        </p:attrNameLst>
                                      </p:cBhvr>
                                      <p:tavLst>
                                        <p:tav tm="0">
                                          <p:val>
                                            <p:fltVal val="0"/>
                                          </p:val>
                                        </p:tav>
                                        <p:tav tm="100000">
                                          <p:val>
                                            <p:strVal val="#ppt_w"/>
                                          </p:val>
                                        </p:tav>
                                      </p:tavLst>
                                    </p:anim>
                                    <p:anim calcmode="lin" valueType="num">
                                      <p:cBhvr>
                                        <p:cTn id="68" dur="500" fill="hold"/>
                                        <p:tgtEl>
                                          <p:spTgt spid="67"/>
                                        </p:tgtEl>
                                        <p:attrNameLst>
                                          <p:attrName>ppt_h</p:attrName>
                                        </p:attrNameLst>
                                      </p:cBhvr>
                                      <p:tavLst>
                                        <p:tav tm="0">
                                          <p:val>
                                            <p:fltVal val="0"/>
                                          </p:val>
                                        </p:tav>
                                        <p:tav tm="100000">
                                          <p:val>
                                            <p:strVal val="#ppt_h"/>
                                          </p:val>
                                        </p:tav>
                                      </p:tavLst>
                                    </p:anim>
                                    <p:anim calcmode="lin" valueType="num">
                                      <p:cBhvr>
                                        <p:cTn id="69" dur="500" fill="hold"/>
                                        <p:tgtEl>
                                          <p:spTgt spid="67"/>
                                        </p:tgtEl>
                                        <p:attrNameLst>
                                          <p:attrName>style.rotation</p:attrName>
                                        </p:attrNameLst>
                                      </p:cBhvr>
                                      <p:tavLst>
                                        <p:tav tm="0">
                                          <p:val>
                                            <p:fltVal val="360"/>
                                          </p:val>
                                        </p:tav>
                                        <p:tav tm="100000">
                                          <p:val>
                                            <p:fltVal val="0"/>
                                          </p:val>
                                        </p:tav>
                                      </p:tavLst>
                                    </p:anim>
                                    <p:animEffect transition="in" filter="fade">
                                      <p:cBhvr>
                                        <p:cTn id="70" dur="500"/>
                                        <p:tgtEl>
                                          <p:spTgt spid="67"/>
                                        </p:tgtEl>
                                      </p:cBhvr>
                                    </p:animEffect>
                                  </p:childTnLst>
                                </p:cTn>
                              </p:par>
                            </p:childTnLst>
                          </p:cTn>
                        </p:par>
                        <p:par>
                          <p:cTn id="71" fill="hold">
                            <p:stCondLst>
                              <p:cond delay="500"/>
                            </p:stCondLst>
                            <p:childTnLst>
                              <p:par>
                                <p:cTn id="72" presetID="1" presetClass="entr" presetSubtype="0" fill="hold" grpId="0" nodeType="afterEffect">
                                  <p:stCondLst>
                                    <p:cond delay="0"/>
                                  </p:stCondLst>
                                  <p:iterate type="lt">
                                    <p:tmAbs val="100"/>
                                  </p:iterate>
                                  <p:childTnLst>
                                    <p:set>
                                      <p:cBhvr>
                                        <p:cTn id="73" dur="1" fill="hold">
                                          <p:stCondLst>
                                            <p:cond delay="0"/>
                                          </p:stCondLst>
                                        </p:cTn>
                                        <p:tgtEl>
                                          <p:spTgt spid="68"/>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grpId="0" nodeType="clickEffect">
                                  <p:stCondLst>
                                    <p:cond delay="0"/>
                                  </p:stCondLst>
                                  <p:iterate type="lt">
                                    <p:tmAbs val="100"/>
                                  </p:iterate>
                                  <p:childTnLst>
                                    <p:set>
                                      <p:cBhvr>
                                        <p:cTn id="77" dur="1" fill="hold">
                                          <p:stCondLst>
                                            <p:cond delay="0"/>
                                          </p:stCondLst>
                                        </p:cTn>
                                        <p:tgtEl>
                                          <p:spTgt spid="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p:bldP spid="64" grpId="0" animBg="1"/>
      <p:bldP spid="65" grpId="0"/>
      <p:bldP spid="66" grpId="0"/>
      <p:bldP spid="67" grpId="0" animBg="1"/>
      <p:bldP spid="68" grpId="0"/>
      <p:bldP spid="69"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0" name="图片 119" descr="图片包含 图标&#10;&#10;描述已自动生成">
            <a:extLst>
              <a:ext uri="{FF2B5EF4-FFF2-40B4-BE49-F238E27FC236}">
                <a16:creationId xmlns:a16="http://schemas.microsoft.com/office/drawing/2014/main" id="{830A5DB9-37C4-4207-9CCD-D3C58E102C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95764" y="2100809"/>
            <a:ext cx="9220205" cy="707497"/>
          </a:xfrm>
          <a:prstGeom prst="rect">
            <a:avLst/>
          </a:prstGeom>
        </p:spPr>
      </p:pic>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同步传输和异步传输</a:t>
              </a:r>
            </a:p>
          </p:txBody>
        </p:sp>
      </p:grpSp>
      <p:grpSp>
        <p:nvGrpSpPr>
          <p:cNvPr id="58" name="组合 57">
            <a:extLst>
              <a:ext uri="{FF2B5EF4-FFF2-40B4-BE49-F238E27FC236}">
                <a16:creationId xmlns:a16="http://schemas.microsoft.com/office/drawing/2014/main" id="{E0A29533-DF91-4100-87E5-F806124C15E2}"/>
              </a:ext>
            </a:extLst>
          </p:cNvPr>
          <p:cNvGrpSpPr/>
          <p:nvPr/>
        </p:nvGrpSpPr>
        <p:grpSpPr>
          <a:xfrm>
            <a:off x="2277391" y="749300"/>
            <a:ext cx="1249375" cy="400110"/>
            <a:chOff x="1007754" y="749300"/>
            <a:chExt cx="1249375" cy="400110"/>
          </a:xfrm>
        </p:grpSpPr>
        <p:sp>
          <p:nvSpPr>
            <p:cNvPr id="57" name="文本框 56">
              <a:extLst>
                <a:ext uri="{FF2B5EF4-FFF2-40B4-BE49-F238E27FC236}">
                  <a16:creationId xmlns:a16="http://schemas.microsoft.com/office/drawing/2014/main" id="{AF55C913-B69A-43CD-A8ED-9BE8571EF2A6}"/>
                </a:ext>
              </a:extLst>
            </p:cNvPr>
            <p:cNvSpPr txBox="1"/>
            <p:nvPr/>
          </p:nvSpPr>
          <p:spPr>
            <a:xfrm>
              <a:off x="1007754" y="749300"/>
              <a:ext cx="1249375" cy="400110"/>
            </a:xfrm>
            <a:prstGeom prst="rect">
              <a:avLst/>
            </a:prstGeom>
            <a:noFill/>
          </p:spPr>
          <p:txBody>
            <a:bodyPr wrap="square" rtlCol="0">
              <a:spAutoFit/>
            </a:bodyPr>
            <a:lstStyle/>
            <a:p>
              <a:r>
                <a:rPr lang="zh-CN" altLang="en-US" sz="2000" b="1" dirty="0">
                  <a:solidFill>
                    <a:schemeClr val="accent3">
                      <a:lumMod val="75000"/>
                    </a:schemeClr>
                  </a:solidFill>
                </a:rPr>
                <a:t>异步传输</a:t>
              </a:r>
            </a:p>
          </p:txBody>
        </p:sp>
        <p:cxnSp>
          <p:nvCxnSpPr>
            <p:cNvPr id="7" name="直接连接符 6">
              <a:extLst>
                <a:ext uri="{FF2B5EF4-FFF2-40B4-BE49-F238E27FC236}">
                  <a16:creationId xmlns:a16="http://schemas.microsoft.com/office/drawing/2014/main" id="{0AE32E51-5A31-4B4F-B2D1-5B684D53A651}"/>
                </a:ext>
              </a:extLst>
            </p:cNvPr>
            <p:cNvCxnSpPr>
              <a:cxnSpLocks/>
            </p:cNvCxnSpPr>
            <p:nvPr/>
          </p:nvCxnSpPr>
          <p:spPr>
            <a:xfrm>
              <a:off x="1092715" y="1136390"/>
              <a:ext cx="1019654"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15" name="组合 114">
            <a:extLst>
              <a:ext uri="{FF2B5EF4-FFF2-40B4-BE49-F238E27FC236}">
                <a16:creationId xmlns:a16="http://schemas.microsoft.com/office/drawing/2014/main" id="{3883942A-F813-4D94-A466-6D0112D5AF41}"/>
              </a:ext>
            </a:extLst>
          </p:cNvPr>
          <p:cNvGrpSpPr/>
          <p:nvPr/>
        </p:nvGrpSpPr>
        <p:grpSpPr>
          <a:xfrm>
            <a:off x="314668" y="2447102"/>
            <a:ext cx="11582398" cy="597159"/>
            <a:chOff x="-300413" y="2795758"/>
            <a:chExt cx="11582398" cy="597159"/>
          </a:xfrm>
        </p:grpSpPr>
        <p:sp>
          <p:nvSpPr>
            <p:cNvPr id="116" name="矩形 115">
              <a:extLst>
                <a:ext uri="{FF2B5EF4-FFF2-40B4-BE49-F238E27FC236}">
                  <a16:creationId xmlns:a16="http://schemas.microsoft.com/office/drawing/2014/main" id="{8D5066B0-7353-4E8F-9E1C-FB86EC7FB303}"/>
                </a:ext>
              </a:extLst>
            </p:cNvPr>
            <p:cNvSpPr/>
            <p:nvPr/>
          </p:nvSpPr>
          <p:spPr>
            <a:xfrm>
              <a:off x="-300413" y="2795758"/>
              <a:ext cx="886408" cy="597159"/>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Arial Narrow" panose="020B0606020202030204" pitchFamily="34" charset="0"/>
                </a:rPr>
                <a:t>发送端</a:t>
              </a:r>
            </a:p>
          </p:txBody>
        </p:sp>
        <p:sp>
          <p:nvSpPr>
            <p:cNvPr id="117" name="矩形 116">
              <a:extLst>
                <a:ext uri="{FF2B5EF4-FFF2-40B4-BE49-F238E27FC236}">
                  <a16:creationId xmlns:a16="http://schemas.microsoft.com/office/drawing/2014/main" id="{8AC15E63-0D9E-46BB-AA41-AE852E7BF37B}"/>
                </a:ext>
              </a:extLst>
            </p:cNvPr>
            <p:cNvSpPr/>
            <p:nvPr/>
          </p:nvSpPr>
          <p:spPr>
            <a:xfrm>
              <a:off x="10395577" y="2795758"/>
              <a:ext cx="886408" cy="597159"/>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Arial Narrow" panose="020B0606020202030204" pitchFamily="34" charset="0"/>
                </a:rPr>
                <a:t>接收端</a:t>
              </a:r>
            </a:p>
          </p:txBody>
        </p:sp>
        <p:cxnSp>
          <p:nvCxnSpPr>
            <p:cNvPr id="118" name="直接连接符 117">
              <a:extLst>
                <a:ext uri="{FF2B5EF4-FFF2-40B4-BE49-F238E27FC236}">
                  <a16:creationId xmlns:a16="http://schemas.microsoft.com/office/drawing/2014/main" id="{8D518631-D9C8-4C1A-9E9B-95C387C9BEB2}"/>
                </a:ext>
              </a:extLst>
            </p:cNvPr>
            <p:cNvCxnSpPr>
              <a:cxnSpLocks/>
              <a:stCxn id="116" idx="3"/>
              <a:endCxn id="117" idx="1"/>
            </p:cNvCxnSpPr>
            <p:nvPr/>
          </p:nvCxnSpPr>
          <p:spPr>
            <a:xfrm>
              <a:off x="585995" y="3094338"/>
              <a:ext cx="980958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122" name="图片 121" descr="图标&#10;&#10;描述已自动生成">
            <a:extLst>
              <a:ext uri="{FF2B5EF4-FFF2-40B4-BE49-F238E27FC236}">
                <a16:creationId xmlns:a16="http://schemas.microsoft.com/office/drawing/2014/main" id="{12A1FBF0-CC29-4983-8157-36F663FC93B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88910" y="2406956"/>
            <a:ext cx="329862" cy="395835"/>
          </a:xfrm>
          <a:prstGeom prst="rect">
            <a:avLst/>
          </a:prstGeom>
        </p:spPr>
      </p:pic>
      <p:pic>
        <p:nvPicPr>
          <p:cNvPr id="124" name="图片 123" descr="黑白色的标志&#10;&#10;描述已自动生成">
            <a:extLst>
              <a:ext uri="{FF2B5EF4-FFF2-40B4-BE49-F238E27FC236}">
                <a16:creationId xmlns:a16="http://schemas.microsoft.com/office/drawing/2014/main" id="{2873E695-A60E-4095-9EC4-AA8BF8EB726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48743" y="2406957"/>
            <a:ext cx="332137" cy="395834"/>
          </a:xfrm>
          <a:prstGeom prst="rect">
            <a:avLst/>
          </a:prstGeom>
        </p:spPr>
      </p:pic>
      <p:pic>
        <p:nvPicPr>
          <p:cNvPr id="125" name="图片 124" descr="图标&#10;&#10;描述已自动生成">
            <a:extLst>
              <a:ext uri="{FF2B5EF4-FFF2-40B4-BE49-F238E27FC236}">
                <a16:creationId xmlns:a16="http://schemas.microsoft.com/office/drawing/2014/main" id="{4308E88C-FFBA-4676-AC26-24C716E614D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75283" y="2406956"/>
            <a:ext cx="329862" cy="395835"/>
          </a:xfrm>
          <a:prstGeom prst="rect">
            <a:avLst/>
          </a:prstGeom>
        </p:spPr>
      </p:pic>
      <p:pic>
        <p:nvPicPr>
          <p:cNvPr id="126" name="图片 125" descr="黑白色的标志&#10;&#10;描述已自动生成">
            <a:extLst>
              <a:ext uri="{FF2B5EF4-FFF2-40B4-BE49-F238E27FC236}">
                <a16:creationId xmlns:a16="http://schemas.microsoft.com/office/drawing/2014/main" id="{391047C7-085C-4DEC-942B-460AED88DA5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35116" y="2406957"/>
            <a:ext cx="332137" cy="395834"/>
          </a:xfrm>
          <a:prstGeom prst="rect">
            <a:avLst/>
          </a:prstGeom>
        </p:spPr>
      </p:pic>
      <p:pic>
        <p:nvPicPr>
          <p:cNvPr id="128" name="图片 127" descr="图标&#10;&#10;描述已自动生成">
            <a:extLst>
              <a:ext uri="{FF2B5EF4-FFF2-40B4-BE49-F238E27FC236}">
                <a16:creationId xmlns:a16="http://schemas.microsoft.com/office/drawing/2014/main" id="{16F07F92-C8A3-49FB-9D65-5439B5241D7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33128" y="2406956"/>
            <a:ext cx="329862" cy="395835"/>
          </a:xfrm>
          <a:prstGeom prst="rect">
            <a:avLst/>
          </a:prstGeom>
        </p:spPr>
      </p:pic>
      <p:pic>
        <p:nvPicPr>
          <p:cNvPr id="129" name="图片 128" descr="黑白色的标志&#10;&#10;描述已自动生成">
            <a:extLst>
              <a:ext uri="{FF2B5EF4-FFF2-40B4-BE49-F238E27FC236}">
                <a16:creationId xmlns:a16="http://schemas.microsoft.com/office/drawing/2014/main" id="{19F0247F-C880-43CA-BC21-A833178395B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92961" y="2406957"/>
            <a:ext cx="332137" cy="395834"/>
          </a:xfrm>
          <a:prstGeom prst="rect">
            <a:avLst/>
          </a:prstGeom>
        </p:spPr>
      </p:pic>
      <p:sp>
        <p:nvSpPr>
          <p:cNvPr id="132" name="矩形 131">
            <a:extLst>
              <a:ext uri="{FF2B5EF4-FFF2-40B4-BE49-F238E27FC236}">
                <a16:creationId xmlns:a16="http://schemas.microsoft.com/office/drawing/2014/main" id="{9FEBB765-CDA8-4EBD-AAC2-E65409B077D5}"/>
              </a:ext>
            </a:extLst>
          </p:cNvPr>
          <p:cNvSpPr/>
          <p:nvPr/>
        </p:nvSpPr>
        <p:spPr>
          <a:xfrm>
            <a:off x="914260" y="3637954"/>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íşlïḍè">
            <a:extLst>
              <a:ext uri="{FF2B5EF4-FFF2-40B4-BE49-F238E27FC236}">
                <a16:creationId xmlns:a16="http://schemas.microsoft.com/office/drawing/2014/main" id="{37EDBD43-D123-4DE9-8DE3-4925439B8D90}"/>
              </a:ext>
            </a:extLst>
          </p:cNvPr>
          <p:cNvSpPr txBox="1"/>
          <p:nvPr/>
        </p:nvSpPr>
        <p:spPr>
          <a:xfrm>
            <a:off x="1206222" y="3598984"/>
            <a:ext cx="5872909" cy="342300"/>
          </a:xfrm>
          <a:prstGeom prst="rect">
            <a:avLst/>
          </a:prstGeom>
          <a:noFill/>
        </p:spPr>
        <p:txBody>
          <a:bodyPr wrap="square" lIns="91440" tIns="45720" rIns="91440" bIns="45720" anchor="ctr">
            <a:noAutofit/>
          </a:bodyPr>
          <a:lstStyle/>
          <a:p>
            <a:r>
              <a:rPr lang="zh-CN" altLang="en-US" b="1" dirty="0">
                <a:solidFill>
                  <a:schemeClr val="accent3"/>
                </a:solidFill>
              </a:rPr>
              <a:t>字节之间异步</a:t>
            </a:r>
            <a:r>
              <a:rPr lang="zh-CN" altLang="en-US" b="1" dirty="0"/>
              <a:t>，即字节之间的时间间隔不固定。</a:t>
            </a:r>
            <a:endParaRPr lang="en-US" altLang="zh-CN" b="1" dirty="0"/>
          </a:p>
        </p:txBody>
      </p:sp>
      <p:sp>
        <p:nvSpPr>
          <p:cNvPr id="134" name="矩形 133">
            <a:extLst>
              <a:ext uri="{FF2B5EF4-FFF2-40B4-BE49-F238E27FC236}">
                <a16:creationId xmlns:a16="http://schemas.microsoft.com/office/drawing/2014/main" id="{B4696BB6-F0EF-46E5-97B5-B4581CF06BA8}"/>
              </a:ext>
            </a:extLst>
          </p:cNvPr>
          <p:cNvSpPr/>
          <p:nvPr/>
        </p:nvSpPr>
        <p:spPr>
          <a:xfrm>
            <a:off x="914260" y="4171830"/>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íşlïḍè">
            <a:extLst>
              <a:ext uri="{FF2B5EF4-FFF2-40B4-BE49-F238E27FC236}">
                <a16:creationId xmlns:a16="http://schemas.microsoft.com/office/drawing/2014/main" id="{94A58D5B-D433-46B3-9778-262091EF52A8}"/>
              </a:ext>
            </a:extLst>
          </p:cNvPr>
          <p:cNvSpPr txBox="1"/>
          <p:nvPr/>
        </p:nvSpPr>
        <p:spPr>
          <a:xfrm>
            <a:off x="1206222" y="4132860"/>
            <a:ext cx="7582543" cy="342300"/>
          </a:xfrm>
          <a:prstGeom prst="rect">
            <a:avLst/>
          </a:prstGeom>
          <a:noFill/>
        </p:spPr>
        <p:txBody>
          <a:bodyPr wrap="square" lIns="91440" tIns="45720" rIns="91440" bIns="45720" anchor="ctr">
            <a:noAutofit/>
          </a:bodyPr>
          <a:lstStyle/>
          <a:p>
            <a:r>
              <a:rPr lang="zh-CN" altLang="en-US" b="1" dirty="0">
                <a:solidFill>
                  <a:schemeClr val="accent3"/>
                </a:solidFill>
              </a:rPr>
              <a:t>字节中的每个比特仍然要同步</a:t>
            </a:r>
            <a:r>
              <a:rPr lang="zh-CN" altLang="en-US" b="1" dirty="0"/>
              <a:t>，即各比特的持续时间是相同的。</a:t>
            </a:r>
            <a:endParaRPr lang="en-US" altLang="zh-CN" b="1" dirty="0"/>
          </a:p>
        </p:txBody>
      </p:sp>
    </p:spTree>
    <p:custDataLst>
      <p:tags r:id="rId1"/>
    </p:custDataLst>
    <p:extLst>
      <p:ext uri="{BB962C8B-B14F-4D97-AF65-F5344CB8AC3E}">
        <p14:creationId xmlns:p14="http://schemas.microsoft.com/office/powerpoint/2010/main" val="428160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left)">
                                      <p:cBhvr>
                                        <p:cTn id="7" dur="1000"/>
                                        <p:tgtEl>
                                          <p:spTgt spid="58"/>
                                        </p:tgtEl>
                                      </p:cBhvr>
                                    </p:animEffect>
                                  </p:childTnLst>
                                </p:cTn>
                              </p:par>
                              <p:par>
                                <p:cTn id="8" presetID="42" presetClass="entr" presetSubtype="0" fill="hold" nodeType="withEffect">
                                  <p:stCondLst>
                                    <p:cond delay="0"/>
                                  </p:stCondLst>
                                  <p:childTnLst>
                                    <p:set>
                                      <p:cBhvr>
                                        <p:cTn id="9" dur="1" fill="hold">
                                          <p:stCondLst>
                                            <p:cond delay="0"/>
                                          </p:stCondLst>
                                        </p:cTn>
                                        <p:tgtEl>
                                          <p:spTgt spid="115"/>
                                        </p:tgtEl>
                                        <p:attrNameLst>
                                          <p:attrName>style.visibility</p:attrName>
                                        </p:attrNameLst>
                                      </p:cBhvr>
                                      <p:to>
                                        <p:strVal val="visible"/>
                                      </p:to>
                                    </p:set>
                                    <p:animEffect transition="in" filter="fade">
                                      <p:cBhvr>
                                        <p:cTn id="10" dur="1000"/>
                                        <p:tgtEl>
                                          <p:spTgt spid="115"/>
                                        </p:tgtEl>
                                      </p:cBhvr>
                                    </p:animEffect>
                                    <p:anim calcmode="lin" valueType="num">
                                      <p:cBhvr>
                                        <p:cTn id="11" dur="1000" fill="hold"/>
                                        <p:tgtEl>
                                          <p:spTgt spid="115"/>
                                        </p:tgtEl>
                                        <p:attrNameLst>
                                          <p:attrName>ppt_x</p:attrName>
                                        </p:attrNameLst>
                                      </p:cBhvr>
                                      <p:tavLst>
                                        <p:tav tm="0">
                                          <p:val>
                                            <p:strVal val="#ppt_x"/>
                                          </p:val>
                                        </p:tav>
                                        <p:tav tm="100000">
                                          <p:val>
                                            <p:strVal val="#ppt_x"/>
                                          </p:val>
                                        </p:tav>
                                      </p:tavLst>
                                    </p:anim>
                                    <p:anim calcmode="lin" valueType="num">
                                      <p:cBhvr>
                                        <p:cTn id="12" dur="1000" fill="hold"/>
                                        <p:tgtEl>
                                          <p:spTgt spid="115"/>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nodeType="clickEffect">
                                  <p:stCondLst>
                                    <p:cond delay="0"/>
                                  </p:stCondLst>
                                  <p:childTnLst>
                                    <p:set>
                                      <p:cBhvr>
                                        <p:cTn id="16" dur="1" fill="hold">
                                          <p:stCondLst>
                                            <p:cond delay="0"/>
                                          </p:stCondLst>
                                        </p:cTn>
                                        <p:tgtEl>
                                          <p:spTgt spid="120"/>
                                        </p:tgtEl>
                                        <p:attrNameLst>
                                          <p:attrName>style.visibility</p:attrName>
                                        </p:attrNameLst>
                                      </p:cBhvr>
                                      <p:to>
                                        <p:strVal val="visible"/>
                                      </p:to>
                                    </p:set>
                                    <p:anim calcmode="lin" valueType="num">
                                      <p:cBhvr additive="base">
                                        <p:cTn id="17" dur="2000"/>
                                        <p:tgtEl>
                                          <p:spTgt spid="120"/>
                                        </p:tgtEl>
                                        <p:attrNameLst>
                                          <p:attrName>ppt_x</p:attrName>
                                        </p:attrNameLst>
                                      </p:cBhvr>
                                      <p:tavLst>
                                        <p:tav tm="0">
                                          <p:val>
                                            <p:strVal val="#ppt_x-#ppt_w*1.125000"/>
                                          </p:val>
                                        </p:tav>
                                        <p:tav tm="100000">
                                          <p:val>
                                            <p:strVal val="#ppt_x"/>
                                          </p:val>
                                        </p:tav>
                                      </p:tavLst>
                                    </p:anim>
                                    <p:animEffect transition="in" filter="wipe(right)">
                                      <p:cBhvr>
                                        <p:cTn id="18" dur="2000"/>
                                        <p:tgtEl>
                                          <p:spTgt spid="120"/>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2" fill="hold" nodeType="clickEffect">
                                  <p:stCondLst>
                                    <p:cond delay="0"/>
                                  </p:stCondLst>
                                  <p:childTnLst>
                                    <p:set>
                                      <p:cBhvr>
                                        <p:cTn id="22" dur="1" fill="hold">
                                          <p:stCondLst>
                                            <p:cond delay="0"/>
                                          </p:stCondLst>
                                        </p:cTn>
                                        <p:tgtEl>
                                          <p:spTgt spid="122"/>
                                        </p:tgtEl>
                                        <p:attrNameLst>
                                          <p:attrName>style.visibility</p:attrName>
                                        </p:attrNameLst>
                                      </p:cBhvr>
                                      <p:to>
                                        <p:strVal val="visible"/>
                                      </p:to>
                                    </p:set>
                                    <p:anim calcmode="lin" valueType="num">
                                      <p:cBhvr additive="base">
                                        <p:cTn id="23" dur="500"/>
                                        <p:tgtEl>
                                          <p:spTgt spid="122"/>
                                        </p:tgtEl>
                                        <p:attrNameLst>
                                          <p:attrName>ppt_x</p:attrName>
                                        </p:attrNameLst>
                                      </p:cBhvr>
                                      <p:tavLst>
                                        <p:tav tm="0">
                                          <p:val>
                                            <p:strVal val="#ppt_x+#ppt_w*1.125000"/>
                                          </p:val>
                                        </p:tav>
                                        <p:tav tm="100000">
                                          <p:val>
                                            <p:strVal val="#ppt_x"/>
                                          </p:val>
                                        </p:tav>
                                      </p:tavLst>
                                    </p:anim>
                                    <p:animEffect transition="in" filter="wipe(left)">
                                      <p:cBhvr>
                                        <p:cTn id="24" dur="500"/>
                                        <p:tgtEl>
                                          <p:spTgt spid="122"/>
                                        </p:tgtEl>
                                      </p:cBhvr>
                                    </p:animEffect>
                                  </p:childTnLst>
                                </p:cTn>
                              </p:par>
                              <p:par>
                                <p:cTn id="25" presetID="12" presetClass="entr" presetSubtype="2" fill="hold" nodeType="withEffect">
                                  <p:stCondLst>
                                    <p:cond delay="0"/>
                                  </p:stCondLst>
                                  <p:childTnLst>
                                    <p:set>
                                      <p:cBhvr>
                                        <p:cTn id="26" dur="1" fill="hold">
                                          <p:stCondLst>
                                            <p:cond delay="0"/>
                                          </p:stCondLst>
                                        </p:cTn>
                                        <p:tgtEl>
                                          <p:spTgt spid="125"/>
                                        </p:tgtEl>
                                        <p:attrNameLst>
                                          <p:attrName>style.visibility</p:attrName>
                                        </p:attrNameLst>
                                      </p:cBhvr>
                                      <p:to>
                                        <p:strVal val="visible"/>
                                      </p:to>
                                    </p:set>
                                    <p:anim calcmode="lin" valueType="num">
                                      <p:cBhvr additive="base">
                                        <p:cTn id="27" dur="500"/>
                                        <p:tgtEl>
                                          <p:spTgt spid="125"/>
                                        </p:tgtEl>
                                        <p:attrNameLst>
                                          <p:attrName>ppt_x</p:attrName>
                                        </p:attrNameLst>
                                      </p:cBhvr>
                                      <p:tavLst>
                                        <p:tav tm="0">
                                          <p:val>
                                            <p:strVal val="#ppt_x+#ppt_w*1.125000"/>
                                          </p:val>
                                        </p:tav>
                                        <p:tav tm="100000">
                                          <p:val>
                                            <p:strVal val="#ppt_x"/>
                                          </p:val>
                                        </p:tav>
                                      </p:tavLst>
                                    </p:anim>
                                    <p:animEffect transition="in" filter="wipe(left)">
                                      <p:cBhvr>
                                        <p:cTn id="28" dur="500"/>
                                        <p:tgtEl>
                                          <p:spTgt spid="125"/>
                                        </p:tgtEl>
                                      </p:cBhvr>
                                    </p:animEffect>
                                  </p:childTnLst>
                                </p:cTn>
                              </p:par>
                              <p:par>
                                <p:cTn id="29" presetID="12" presetClass="entr" presetSubtype="2" fill="hold" nodeType="withEffect">
                                  <p:stCondLst>
                                    <p:cond delay="0"/>
                                  </p:stCondLst>
                                  <p:childTnLst>
                                    <p:set>
                                      <p:cBhvr>
                                        <p:cTn id="30" dur="1" fill="hold">
                                          <p:stCondLst>
                                            <p:cond delay="0"/>
                                          </p:stCondLst>
                                        </p:cTn>
                                        <p:tgtEl>
                                          <p:spTgt spid="128"/>
                                        </p:tgtEl>
                                        <p:attrNameLst>
                                          <p:attrName>style.visibility</p:attrName>
                                        </p:attrNameLst>
                                      </p:cBhvr>
                                      <p:to>
                                        <p:strVal val="visible"/>
                                      </p:to>
                                    </p:set>
                                    <p:anim calcmode="lin" valueType="num">
                                      <p:cBhvr additive="base">
                                        <p:cTn id="31" dur="500"/>
                                        <p:tgtEl>
                                          <p:spTgt spid="128"/>
                                        </p:tgtEl>
                                        <p:attrNameLst>
                                          <p:attrName>ppt_x</p:attrName>
                                        </p:attrNameLst>
                                      </p:cBhvr>
                                      <p:tavLst>
                                        <p:tav tm="0">
                                          <p:val>
                                            <p:strVal val="#ppt_x+#ppt_w*1.125000"/>
                                          </p:val>
                                        </p:tav>
                                        <p:tav tm="100000">
                                          <p:val>
                                            <p:strVal val="#ppt_x"/>
                                          </p:val>
                                        </p:tav>
                                      </p:tavLst>
                                    </p:anim>
                                    <p:animEffect transition="in" filter="wipe(left)">
                                      <p:cBhvr>
                                        <p:cTn id="32" dur="500"/>
                                        <p:tgtEl>
                                          <p:spTgt spid="128"/>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8" fill="hold" nodeType="clickEffect">
                                  <p:stCondLst>
                                    <p:cond delay="0"/>
                                  </p:stCondLst>
                                  <p:childTnLst>
                                    <p:set>
                                      <p:cBhvr>
                                        <p:cTn id="36" dur="1" fill="hold">
                                          <p:stCondLst>
                                            <p:cond delay="0"/>
                                          </p:stCondLst>
                                        </p:cTn>
                                        <p:tgtEl>
                                          <p:spTgt spid="124"/>
                                        </p:tgtEl>
                                        <p:attrNameLst>
                                          <p:attrName>style.visibility</p:attrName>
                                        </p:attrNameLst>
                                      </p:cBhvr>
                                      <p:to>
                                        <p:strVal val="visible"/>
                                      </p:to>
                                    </p:set>
                                    <p:anim calcmode="lin" valueType="num">
                                      <p:cBhvr additive="base">
                                        <p:cTn id="37" dur="500"/>
                                        <p:tgtEl>
                                          <p:spTgt spid="124"/>
                                        </p:tgtEl>
                                        <p:attrNameLst>
                                          <p:attrName>ppt_x</p:attrName>
                                        </p:attrNameLst>
                                      </p:cBhvr>
                                      <p:tavLst>
                                        <p:tav tm="0">
                                          <p:val>
                                            <p:strVal val="#ppt_x-#ppt_w*1.125000"/>
                                          </p:val>
                                        </p:tav>
                                        <p:tav tm="100000">
                                          <p:val>
                                            <p:strVal val="#ppt_x"/>
                                          </p:val>
                                        </p:tav>
                                      </p:tavLst>
                                    </p:anim>
                                    <p:animEffect transition="in" filter="wipe(right)">
                                      <p:cBhvr>
                                        <p:cTn id="38" dur="500"/>
                                        <p:tgtEl>
                                          <p:spTgt spid="124"/>
                                        </p:tgtEl>
                                      </p:cBhvr>
                                    </p:animEffect>
                                  </p:childTnLst>
                                </p:cTn>
                              </p:par>
                              <p:par>
                                <p:cTn id="39" presetID="12" presetClass="entr" presetSubtype="8" fill="hold" nodeType="withEffect">
                                  <p:stCondLst>
                                    <p:cond delay="0"/>
                                  </p:stCondLst>
                                  <p:childTnLst>
                                    <p:set>
                                      <p:cBhvr>
                                        <p:cTn id="40" dur="1" fill="hold">
                                          <p:stCondLst>
                                            <p:cond delay="0"/>
                                          </p:stCondLst>
                                        </p:cTn>
                                        <p:tgtEl>
                                          <p:spTgt spid="126"/>
                                        </p:tgtEl>
                                        <p:attrNameLst>
                                          <p:attrName>style.visibility</p:attrName>
                                        </p:attrNameLst>
                                      </p:cBhvr>
                                      <p:to>
                                        <p:strVal val="visible"/>
                                      </p:to>
                                    </p:set>
                                    <p:anim calcmode="lin" valueType="num">
                                      <p:cBhvr additive="base">
                                        <p:cTn id="41" dur="500"/>
                                        <p:tgtEl>
                                          <p:spTgt spid="126"/>
                                        </p:tgtEl>
                                        <p:attrNameLst>
                                          <p:attrName>ppt_x</p:attrName>
                                        </p:attrNameLst>
                                      </p:cBhvr>
                                      <p:tavLst>
                                        <p:tav tm="0">
                                          <p:val>
                                            <p:strVal val="#ppt_x-#ppt_w*1.125000"/>
                                          </p:val>
                                        </p:tav>
                                        <p:tav tm="100000">
                                          <p:val>
                                            <p:strVal val="#ppt_x"/>
                                          </p:val>
                                        </p:tav>
                                      </p:tavLst>
                                    </p:anim>
                                    <p:animEffect transition="in" filter="wipe(right)">
                                      <p:cBhvr>
                                        <p:cTn id="42" dur="500"/>
                                        <p:tgtEl>
                                          <p:spTgt spid="126"/>
                                        </p:tgtEl>
                                      </p:cBhvr>
                                    </p:animEffect>
                                  </p:childTnLst>
                                </p:cTn>
                              </p:par>
                              <p:par>
                                <p:cTn id="43" presetID="12" presetClass="entr" presetSubtype="8" fill="hold" nodeType="withEffect">
                                  <p:stCondLst>
                                    <p:cond delay="0"/>
                                  </p:stCondLst>
                                  <p:childTnLst>
                                    <p:set>
                                      <p:cBhvr>
                                        <p:cTn id="44" dur="1" fill="hold">
                                          <p:stCondLst>
                                            <p:cond delay="0"/>
                                          </p:stCondLst>
                                        </p:cTn>
                                        <p:tgtEl>
                                          <p:spTgt spid="129"/>
                                        </p:tgtEl>
                                        <p:attrNameLst>
                                          <p:attrName>style.visibility</p:attrName>
                                        </p:attrNameLst>
                                      </p:cBhvr>
                                      <p:to>
                                        <p:strVal val="visible"/>
                                      </p:to>
                                    </p:set>
                                    <p:anim calcmode="lin" valueType="num">
                                      <p:cBhvr additive="base">
                                        <p:cTn id="45" dur="500"/>
                                        <p:tgtEl>
                                          <p:spTgt spid="129"/>
                                        </p:tgtEl>
                                        <p:attrNameLst>
                                          <p:attrName>ppt_x</p:attrName>
                                        </p:attrNameLst>
                                      </p:cBhvr>
                                      <p:tavLst>
                                        <p:tav tm="0">
                                          <p:val>
                                            <p:strVal val="#ppt_x-#ppt_w*1.125000"/>
                                          </p:val>
                                        </p:tav>
                                        <p:tav tm="100000">
                                          <p:val>
                                            <p:strVal val="#ppt_x"/>
                                          </p:val>
                                        </p:tav>
                                      </p:tavLst>
                                    </p:anim>
                                    <p:animEffect transition="in" filter="wipe(right)">
                                      <p:cBhvr>
                                        <p:cTn id="46" dur="500"/>
                                        <p:tgtEl>
                                          <p:spTgt spid="129"/>
                                        </p:tgtEl>
                                      </p:cBhvr>
                                    </p:animEffect>
                                  </p:childTnLst>
                                </p:cTn>
                              </p:par>
                            </p:childTnLst>
                          </p:cTn>
                        </p:par>
                      </p:childTnLst>
                    </p:cTn>
                  </p:par>
                  <p:par>
                    <p:cTn id="47" fill="hold">
                      <p:stCondLst>
                        <p:cond delay="indefinite"/>
                      </p:stCondLst>
                      <p:childTnLst>
                        <p:par>
                          <p:cTn id="48" fill="hold">
                            <p:stCondLst>
                              <p:cond delay="0"/>
                            </p:stCondLst>
                            <p:childTnLst>
                              <p:par>
                                <p:cTn id="49" presetID="49" presetClass="entr" presetSubtype="0" decel="100000" fill="hold" grpId="0" nodeType="clickEffect">
                                  <p:stCondLst>
                                    <p:cond delay="0"/>
                                  </p:stCondLst>
                                  <p:childTnLst>
                                    <p:set>
                                      <p:cBhvr>
                                        <p:cTn id="50" dur="1" fill="hold">
                                          <p:stCondLst>
                                            <p:cond delay="0"/>
                                          </p:stCondLst>
                                        </p:cTn>
                                        <p:tgtEl>
                                          <p:spTgt spid="132"/>
                                        </p:tgtEl>
                                        <p:attrNameLst>
                                          <p:attrName>style.visibility</p:attrName>
                                        </p:attrNameLst>
                                      </p:cBhvr>
                                      <p:to>
                                        <p:strVal val="visible"/>
                                      </p:to>
                                    </p:set>
                                    <p:anim calcmode="lin" valueType="num">
                                      <p:cBhvr>
                                        <p:cTn id="51" dur="500" fill="hold"/>
                                        <p:tgtEl>
                                          <p:spTgt spid="132"/>
                                        </p:tgtEl>
                                        <p:attrNameLst>
                                          <p:attrName>ppt_w</p:attrName>
                                        </p:attrNameLst>
                                      </p:cBhvr>
                                      <p:tavLst>
                                        <p:tav tm="0">
                                          <p:val>
                                            <p:fltVal val="0"/>
                                          </p:val>
                                        </p:tav>
                                        <p:tav tm="100000">
                                          <p:val>
                                            <p:strVal val="#ppt_w"/>
                                          </p:val>
                                        </p:tav>
                                      </p:tavLst>
                                    </p:anim>
                                    <p:anim calcmode="lin" valueType="num">
                                      <p:cBhvr>
                                        <p:cTn id="52" dur="500" fill="hold"/>
                                        <p:tgtEl>
                                          <p:spTgt spid="132"/>
                                        </p:tgtEl>
                                        <p:attrNameLst>
                                          <p:attrName>ppt_h</p:attrName>
                                        </p:attrNameLst>
                                      </p:cBhvr>
                                      <p:tavLst>
                                        <p:tav tm="0">
                                          <p:val>
                                            <p:fltVal val="0"/>
                                          </p:val>
                                        </p:tav>
                                        <p:tav tm="100000">
                                          <p:val>
                                            <p:strVal val="#ppt_h"/>
                                          </p:val>
                                        </p:tav>
                                      </p:tavLst>
                                    </p:anim>
                                    <p:anim calcmode="lin" valueType="num">
                                      <p:cBhvr>
                                        <p:cTn id="53" dur="500" fill="hold"/>
                                        <p:tgtEl>
                                          <p:spTgt spid="132"/>
                                        </p:tgtEl>
                                        <p:attrNameLst>
                                          <p:attrName>style.rotation</p:attrName>
                                        </p:attrNameLst>
                                      </p:cBhvr>
                                      <p:tavLst>
                                        <p:tav tm="0">
                                          <p:val>
                                            <p:fltVal val="360"/>
                                          </p:val>
                                        </p:tav>
                                        <p:tav tm="100000">
                                          <p:val>
                                            <p:fltVal val="0"/>
                                          </p:val>
                                        </p:tav>
                                      </p:tavLst>
                                    </p:anim>
                                    <p:animEffect transition="in" filter="fade">
                                      <p:cBhvr>
                                        <p:cTn id="54" dur="500"/>
                                        <p:tgtEl>
                                          <p:spTgt spid="132"/>
                                        </p:tgtEl>
                                      </p:cBhvr>
                                    </p:animEffect>
                                  </p:childTnLst>
                                </p:cTn>
                              </p:par>
                            </p:childTnLst>
                          </p:cTn>
                        </p:par>
                        <p:par>
                          <p:cTn id="55" fill="hold">
                            <p:stCondLst>
                              <p:cond delay="500"/>
                            </p:stCondLst>
                            <p:childTnLst>
                              <p:par>
                                <p:cTn id="56" presetID="1" presetClass="entr" presetSubtype="0" fill="hold" grpId="0" nodeType="afterEffect">
                                  <p:stCondLst>
                                    <p:cond delay="0"/>
                                  </p:stCondLst>
                                  <p:iterate type="lt">
                                    <p:tmAbs val="100"/>
                                  </p:iterate>
                                  <p:childTnLst>
                                    <p:set>
                                      <p:cBhvr>
                                        <p:cTn id="57" dur="1" fill="hold">
                                          <p:stCondLst>
                                            <p:cond delay="0"/>
                                          </p:stCondLst>
                                        </p:cTn>
                                        <p:tgtEl>
                                          <p:spTgt spid="133"/>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49" presetClass="entr" presetSubtype="0" decel="100000" fill="hold" grpId="0" nodeType="clickEffect">
                                  <p:stCondLst>
                                    <p:cond delay="0"/>
                                  </p:stCondLst>
                                  <p:childTnLst>
                                    <p:set>
                                      <p:cBhvr>
                                        <p:cTn id="61" dur="1" fill="hold">
                                          <p:stCondLst>
                                            <p:cond delay="0"/>
                                          </p:stCondLst>
                                        </p:cTn>
                                        <p:tgtEl>
                                          <p:spTgt spid="134"/>
                                        </p:tgtEl>
                                        <p:attrNameLst>
                                          <p:attrName>style.visibility</p:attrName>
                                        </p:attrNameLst>
                                      </p:cBhvr>
                                      <p:to>
                                        <p:strVal val="visible"/>
                                      </p:to>
                                    </p:set>
                                    <p:anim calcmode="lin" valueType="num">
                                      <p:cBhvr>
                                        <p:cTn id="62" dur="500" fill="hold"/>
                                        <p:tgtEl>
                                          <p:spTgt spid="134"/>
                                        </p:tgtEl>
                                        <p:attrNameLst>
                                          <p:attrName>ppt_w</p:attrName>
                                        </p:attrNameLst>
                                      </p:cBhvr>
                                      <p:tavLst>
                                        <p:tav tm="0">
                                          <p:val>
                                            <p:fltVal val="0"/>
                                          </p:val>
                                        </p:tav>
                                        <p:tav tm="100000">
                                          <p:val>
                                            <p:strVal val="#ppt_w"/>
                                          </p:val>
                                        </p:tav>
                                      </p:tavLst>
                                    </p:anim>
                                    <p:anim calcmode="lin" valueType="num">
                                      <p:cBhvr>
                                        <p:cTn id="63" dur="500" fill="hold"/>
                                        <p:tgtEl>
                                          <p:spTgt spid="134"/>
                                        </p:tgtEl>
                                        <p:attrNameLst>
                                          <p:attrName>ppt_h</p:attrName>
                                        </p:attrNameLst>
                                      </p:cBhvr>
                                      <p:tavLst>
                                        <p:tav tm="0">
                                          <p:val>
                                            <p:fltVal val="0"/>
                                          </p:val>
                                        </p:tav>
                                        <p:tav tm="100000">
                                          <p:val>
                                            <p:strVal val="#ppt_h"/>
                                          </p:val>
                                        </p:tav>
                                      </p:tavLst>
                                    </p:anim>
                                    <p:anim calcmode="lin" valueType="num">
                                      <p:cBhvr>
                                        <p:cTn id="64" dur="500" fill="hold"/>
                                        <p:tgtEl>
                                          <p:spTgt spid="134"/>
                                        </p:tgtEl>
                                        <p:attrNameLst>
                                          <p:attrName>style.rotation</p:attrName>
                                        </p:attrNameLst>
                                      </p:cBhvr>
                                      <p:tavLst>
                                        <p:tav tm="0">
                                          <p:val>
                                            <p:fltVal val="360"/>
                                          </p:val>
                                        </p:tav>
                                        <p:tav tm="100000">
                                          <p:val>
                                            <p:fltVal val="0"/>
                                          </p:val>
                                        </p:tav>
                                      </p:tavLst>
                                    </p:anim>
                                    <p:animEffect transition="in" filter="fade">
                                      <p:cBhvr>
                                        <p:cTn id="65" dur="500"/>
                                        <p:tgtEl>
                                          <p:spTgt spid="134"/>
                                        </p:tgtEl>
                                      </p:cBhvr>
                                    </p:animEffect>
                                  </p:childTnLst>
                                </p:cTn>
                              </p:par>
                            </p:childTnLst>
                          </p:cTn>
                        </p:par>
                        <p:par>
                          <p:cTn id="66" fill="hold">
                            <p:stCondLst>
                              <p:cond delay="500"/>
                            </p:stCondLst>
                            <p:childTnLst>
                              <p:par>
                                <p:cTn id="67" presetID="1" presetClass="entr" presetSubtype="0" fill="hold" grpId="0" nodeType="afterEffect">
                                  <p:stCondLst>
                                    <p:cond delay="0"/>
                                  </p:stCondLst>
                                  <p:iterate type="lt">
                                    <p:tmAbs val="100"/>
                                  </p:iterate>
                                  <p:childTnLst>
                                    <p:set>
                                      <p:cBhvr>
                                        <p:cTn id="68"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 grpId="0" animBg="1"/>
      <p:bldP spid="133" grpId="0"/>
      <p:bldP spid="134" grpId="0" animBg="1"/>
      <p:bldP spid="1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物理层要实现的功能</a:t>
              </a:r>
            </a:p>
          </p:txBody>
        </p:sp>
      </p:grpSp>
      <p:cxnSp>
        <p:nvCxnSpPr>
          <p:cNvPr id="34" name="直接连接符 33">
            <a:extLst>
              <a:ext uri="{FF2B5EF4-FFF2-40B4-BE49-F238E27FC236}">
                <a16:creationId xmlns:a16="http://schemas.microsoft.com/office/drawing/2014/main" id="{3D283D4A-18C9-4A38-8B51-2AF77D8728F3}"/>
              </a:ext>
            </a:extLst>
          </p:cNvPr>
          <p:cNvCxnSpPr>
            <a:cxnSpLocks/>
          </p:cNvCxnSpPr>
          <p:nvPr/>
        </p:nvCxnSpPr>
        <p:spPr>
          <a:xfrm>
            <a:off x="7031376" y="3641785"/>
            <a:ext cx="1396181" cy="56559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E17C6A58-8B72-4FA6-8B82-1873E4C5E835}"/>
              </a:ext>
            </a:extLst>
          </p:cNvPr>
          <p:cNvCxnSpPr>
            <a:cxnSpLocks/>
          </p:cNvCxnSpPr>
          <p:nvPr/>
        </p:nvCxnSpPr>
        <p:spPr>
          <a:xfrm flipV="1">
            <a:off x="7031376" y="2733369"/>
            <a:ext cx="1396181" cy="78658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B7BFB232-7BD5-4BB0-B0B1-ACA90E169A34}"/>
              </a:ext>
            </a:extLst>
          </p:cNvPr>
          <p:cNvCxnSpPr>
            <a:cxnSpLocks/>
          </p:cNvCxnSpPr>
          <p:nvPr/>
        </p:nvCxnSpPr>
        <p:spPr>
          <a:xfrm>
            <a:off x="4625270" y="3594101"/>
            <a:ext cx="248476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图形 12">
            <a:extLst>
              <a:ext uri="{FF2B5EF4-FFF2-40B4-BE49-F238E27FC236}">
                <a16:creationId xmlns:a16="http://schemas.microsoft.com/office/drawing/2014/main" id="{FE5432BB-4223-40F3-98E6-1D3A2524DB9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88135" y="2189311"/>
            <a:ext cx="630827" cy="610144"/>
          </a:xfrm>
          <a:prstGeom prst="rect">
            <a:avLst/>
          </a:prstGeom>
        </p:spPr>
      </p:pic>
      <p:pic>
        <p:nvPicPr>
          <p:cNvPr id="15" name="图形 14">
            <a:extLst>
              <a:ext uri="{FF2B5EF4-FFF2-40B4-BE49-F238E27FC236}">
                <a16:creationId xmlns:a16="http://schemas.microsoft.com/office/drawing/2014/main" id="{E56BB99C-F2AA-4EEF-A805-373920BB6D6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01096" y="2168870"/>
            <a:ext cx="734711" cy="570035"/>
          </a:xfrm>
          <a:prstGeom prst="rect">
            <a:avLst/>
          </a:prstGeom>
        </p:spPr>
      </p:pic>
      <p:pic>
        <p:nvPicPr>
          <p:cNvPr id="16" name="图形 15">
            <a:extLst>
              <a:ext uri="{FF2B5EF4-FFF2-40B4-BE49-F238E27FC236}">
                <a16:creationId xmlns:a16="http://schemas.microsoft.com/office/drawing/2014/main" id="{8EB6166B-4789-4046-9520-988881CBCEF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264552" y="3182449"/>
            <a:ext cx="736023" cy="566172"/>
          </a:xfrm>
          <a:prstGeom prst="rect">
            <a:avLst/>
          </a:prstGeom>
        </p:spPr>
      </p:pic>
      <p:pic>
        <p:nvPicPr>
          <p:cNvPr id="18" name="图形 17">
            <a:extLst>
              <a:ext uri="{FF2B5EF4-FFF2-40B4-BE49-F238E27FC236}">
                <a16:creationId xmlns:a16="http://schemas.microsoft.com/office/drawing/2014/main" id="{66591ED6-02F2-4E8A-950A-8AD43978B72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6790833">
            <a:off x="3956418" y="2549575"/>
            <a:ext cx="383154" cy="265261"/>
          </a:xfrm>
          <a:prstGeom prst="rect">
            <a:avLst/>
          </a:prstGeom>
        </p:spPr>
      </p:pic>
      <p:pic>
        <p:nvPicPr>
          <p:cNvPr id="20" name="图形 19">
            <a:extLst>
              <a:ext uri="{FF2B5EF4-FFF2-40B4-BE49-F238E27FC236}">
                <a16:creationId xmlns:a16="http://schemas.microsoft.com/office/drawing/2014/main" id="{7B3A9C9F-F1DF-44DD-8CB9-B0D82691F23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4409839">
            <a:off x="5019362" y="2545724"/>
            <a:ext cx="383154" cy="265261"/>
          </a:xfrm>
          <a:prstGeom prst="rect">
            <a:avLst/>
          </a:prstGeom>
        </p:spPr>
      </p:pic>
      <p:pic>
        <p:nvPicPr>
          <p:cNvPr id="23" name="图形 22">
            <a:extLst>
              <a:ext uri="{FF2B5EF4-FFF2-40B4-BE49-F238E27FC236}">
                <a16:creationId xmlns:a16="http://schemas.microsoft.com/office/drawing/2014/main" id="{6832A45A-02D4-4684-B3C5-736B19B5761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237858" y="3852949"/>
            <a:ext cx="853045" cy="518306"/>
          </a:xfrm>
          <a:prstGeom prst="rect">
            <a:avLst/>
          </a:prstGeom>
        </p:spPr>
      </p:pic>
      <p:pic>
        <p:nvPicPr>
          <p:cNvPr id="24" name="图形 23">
            <a:extLst>
              <a:ext uri="{FF2B5EF4-FFF2-40B4-BE49-F238E27FC236}">
                <a16:creationId xmlns:a16="http://schemas.microsoft.com/office/drawing/2014/main" id="{73E0460E-9213-4A07-8E9F-3B91CCBCC47C}"/>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237858" y="2333387"/>
            <a:ext cx="529616" cy="695122"/>
          </a:xfrm>
          <a:prstGeom prst="rect">
            <a:avLst/>
          </a:prstGeom>
        </p:spPr>
      </p:pic>
      <p:pic>
        <p:nvPicPr>
          <p:cNvPr id="25" name="图形 24">
            <a:extLst>
              <a:ext uri="{FF2B5EF4-FFF2-40B4-BE49-F238E27FC236}">
                <a16:creationId xmlns:a16="http://schemas.microsoft.com/office/drawing/2014/main" id="{F2539BCD-4AD0-4748-B3D9-BEB264ABF635}"/>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6684226" y="3346645"/>
            <a:ext cx="736023" cy="494912"/>
          </a:xfrm>
          <a:prstGeom prst="rect">
            <a:avLst/>
          </a:prstGeom>
        </p:spPr>
      </p:pic>
      <p:pic>
        <p:nvPicPr>
          <p:cNvPr id="26" name="图形 25">
            <a:extLst>
              <a:ext uri="{FF2B5EF4-FFF2-40B4-BE49-F238E27FC236}">
                <a16:creationId xmlns:a16="http://schemas.microsoft.com/office/drawing/2014/main" id="{BCFF906A-8B16-48D3-B5B1-0D7643BFDBE6}"/>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3101096" y="4592831"/>
            <a:ext cx="952500" cy="628650"/>
          </a:xfrm>
          <a:prstGeom prst="rect">
            <a:avLst/>
          </a:prstGeom>
        </p:spPr>
      </p:pic>
      <p:pic>
        <p:nvPicPr>
          <p:cNvPr id="27" name="图形 26">
            <a:extLst>
              <a:ext uri="{FF2B5EF4-FFF2-40B4-BE49-F238E27FC236}">
                <a16:creationId xmlns:a16="http://schemas.microsoft.com/office/drawing/2014/main" id="{FF0869F8-8021-473E-B575-1090E2124D6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3236887">
            <a:off x="3979061" y="4348497"/>
            <a:ext cx="383154" cy="265261"/>
          </a:xfrm>
          <a:prstGeom prst="rect">
            <a:avLst/>
          </a:prstGeom>
        </p:spPr>
      </p:pic>
      <p:pic>
        <p:nvPicPr>
          <p:cNvPr id="38" name="图片 37" descr="图片包含 徽标&#10;&#10;描述已自动生成">
            <a:extLst>
              <a:ext uri="{FF2B5EF4-FFF2-40B4-BE49-F238E27FC236}">
                <a16:creationId xmlns:a16="http://schemas.microsoft.com/office/drawing/2014/main" id="{6E02BCCC-EC64-4E32-9AB5-989AF4BA0B0A}"/>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5421303" y="4527418"/>
            <a:ext cx="734710" cy="759475"/>
          </a:xfrm>
          <a:prstGeom prst="rect">
            <a:avLst/>
          </a:prstGeom>
        </p:spPr>
      </p:pic>
      <p:pic>
        <p:nvPicPr>
          <p:cNvPr id="39" name="图形 38">
            <a:extLst>
              <a:ext uri="{FF2B5EF4-FFF2-40B4-BE49-F238E27FC236}">
                <a16:creationId xmlns:a16="http://schemas.microsoft.com/office/drawing/2014/main" id="{1A722E28-9EF8-41C3-85BA-6A18F891E27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8737778">
            <a:off x="5002698" y="4354038"/>
            <a:ext cx="383154" cy="265261"/>
          </a:xfrm>
          <a:prstGeom prst="rect">
            <a:avLst/>
          </a:prstGeom>
        </p:spPr>
      </p:pic>
      <p:sp>
        <p:nvSpPr>
          <p:cNvPr id="40" name="文本框 39">
            <a:extLst>
              <a:ext uri="{FF2B5EF4-FFF2-40B4-BE49-F238E27FC236}">
                <a16:creationId xmlns:a16="http://schemas.microsoft.com/office/drawing/2014/main" id="{17A9FA87-8EB2-46B4-B47D-CE82B93A9368}"/>
              </a:ext>
            </a:extLst>
          </p:cNvPr>
          <p:cNvSpPr txBox="1"/>
          <p:nvPr/>
        </p:nvSpPr>
        <p:spPr>
          <a:xfrm>
            <a:off x="3934472" y="3852949"/>
            <a:ext cx="1396181" cy="369332"/>
          </a:xfrm>
          <a:prstGeom prst="rect">
            <a:avLst/>
          </a:prstGeom>
          <a:noFill/>
        </p:spPr>
        <p:txBody>
          <a:bodyPr wrap="square" rtlCol="0">
            <a:spAutoFit/>
          </a:bodyPr>
          <a:lstStyle/>
          <a:p>
            <a:pPr algn="ctr"/>
            <a:r>
              <a:rPr lang="zh-CN" altLang="en-US" b="1" dirty="0"/>
              <a:t>无线路由器</a:t>
            </a:r>
          </a:p>
        </p:txBody>
      </p:sp>
      <p:sp>
        <p:nvSpPr>
          <p:cNvPr id="41" name="文本框 40">
            <a:extLst>
              <a:ext uri="{FF2B5EF4-FFF2-40B4-BE49-F238E27FC236}">
                <a16:creationId xmlns:a16="http://schemas.microsoft.com/office/drawing/2014/main" id="{EF0F3729-98C5-45FD-860E-38ED402EBC7F}"/>
              </a:ext>
            </a:extLst>
          </p:cNvPr>
          <p:cNvSpPr txBox="1"/>
          <p:nvPr/>
        </p:nvSpPr>
        <p:spPr>
          <a:xfrm>
            <a:off x="6600321" y="3836527"/>
            <a:ext cx="947478" cy="646331"/>
          </a:xfrm>
          <a:prstGeom prst="rect">
            <a:avLst/>
          </a:prstGeom>
          <a:noFill/>
        </p:spPr>
        <p:txBody>
          <a:bodyPr wrap="square" rtlCol="0">
            <a:spAutoFit/>
          </a:bodyPr>
          <a:lstStyle/>
          <a:p>
            <a:pPr algn="ctr"/>
            <a:r>
              <a:rPr lang="zh-CN" altLang="en-US" b="1" dirty="0"/>
              <a:t>以太网</a:t>
            </a:r>
            <a:endParaRPr lang="en-US" altLang="zh-CN" b="1" dirty="0"/>
          </a:p>
          <a:p>
            <a:pPr algn="ctr"/>
            <a:r>
              <a:rPr lang="zh-CN" altLang="en-US" b="1" dirty="0"/>
              <a:t>交换机</a:t>
            </a:r>
          </a:p>
        </p:txBody>
      </p:sp>
      <p:sp>
        <p:nvSpPr>
          <p:cNvPr id="28" name="文本框 27">
            <a:extLst>
              <a:ext uri="{FF2B5EF4-FFF2-40B4-BE49-F238E27FC236}">
                <a16:creationId xmlns:a16="http://schemas.microsoft.com/office/drawing/2014/main" id="{58B54E61-8740-4C27-9C79-5C7CAD094E42}"/>
              </a:ext>
            </a:extLst>
          </p:cNvPr>
          <p:cNvSpPr txBox="1"/>
          <p:nvPr/>
        </p:nvSpPr>
        <p:spPr>
          <a:xfrm>
            <a:off x="5445451" y="3217025"/>
            <a:ext cx="887425" cy="369332"/>
          </a:xfrm>
          <a:prstGeom prst="rect">
            <a:avLst/>
          </a:prstGeom>
          <a:noFill/>
        </p:spPr>
        <p:txBody>
          <a:bodyPr wrap="square" rtlCol="0">
            <a:spAutoFit/>
          </a:bodyPr>
          <a:lstStyle/>
          <a:p>
            <a:pPr algn="ctr"/>
            <a:r>
              <a:rPr lang="zh-CN" altLang="en-US" b="1" dirty="0"/>
              <a:t>双绞线</a:t>
            </a:r>
          </a:p>
        </p:txBody>
      </p:sp>
      <p:sp>
        <p:nvSpPr>
          <p:cNvPr id="30" name="文本框 29">
            <a:extLst>
              <a:ext uri="{FF2B5EF4-FFF2-40B4-BE49-F238E27FC236}">
                <a16:creationId xmlns:a16="http://schemas.microsoft.com/office/drawing/2014/main" id="{73D7575A-6A53-4458-9AAD-64F0B24E184A}"/>
              </a:ext>
            </a:extLst>
          </p:cNvPr>
          <p:cNvSpPr txBox="1"/>
          <p:nvPr/>
        </p:nvSpPr>
        <p:spPr>
          <a:xfrm rot="1398826">
            <a:off x="7411878" y="3593199"/>
            <a:ext cx="887425" cy="369332"/>
          </a:xfrm>
          <a:prstGeom prst="rect">
            <a:avLst/>
          </a:prstGeom>
          <a:noFill/>
        </p:spPr>
        <p:txBody>
          <a:bodyPr wrap="square" rtlCol="0">
            <a:spAutoFit/>
          </a:bodyPr>
          <a:lstStyle/>
          <a:p>
            <a:pPr algn="ctr"/>
            <a:r>
              <a:rPr lang="zh-CN" altLang="en-US" b="1" dirty="0"/>
              <a:t>双绞线</a:t>
            </a:r>
          </a:p>
        </p:txBody>
      </p:sp>
      <p:sp>
        <p:nvSpPr>
          <p:cNvPr id="32" name="文本框 31">
            <a:extLst>
              <a:ext uri="{FF2B5EF4-FFF2-40B4-BE49-F238E27FC236}">
                <a16:creationId xmlns:a16="http://schemas.microsoft.com/office/drawing/2014/main" id="{453C33A7-D92B-40DD-B362-8C0D964D41D4}"/>
              </a:ext>
            </a:extLst>
          </p:cNvPr>
          <p:cNvSpPr txBox="1"/>
          <p:nvPr/>
        </p:nvSpPr>
        <p:spPr>
          <a:xfrm rot="19785900">
            <a:off x="7156226" y="2792714"/>
            <a:ext cx="887425" cy="369332"/>
          </a:xfrm>
          <a:prstGeom prst="rect">
            <a:avLst/>
          </a:prstGeom>
          <a:noFill/>
        </p:spPr>
        <p:txBody>
          <a:bodyPr wrap="square" rtlCol="0">
            <a:spAutoFit/>
          </a:bodyPr>
          <a:lstStyle/>
          <a:p>
            <a:pPr algn="ctr"/>
            <a:r>
              <a:rPr lang="zh-CN" altLang="en-US" b="1" dirty="0"/>
              <a:t>光纤</a:t>
            </a:r>
          </a:p>
        </p:txBody>
      </p:sp>
      <p:sp>
        <p:nvSpPr>
          <p:cNvPr id="33" name="文本框 32">
            <a:extLst>
              <a:ext uri="{FF2B5EF4-FFF2-40B4-BE49-F238E27FC236}">
                <a16:creationId xmlns:a16="http://schemas.microsoft.com/office/drawing/2014/main" id="{7BA2279A-BCE7-4D37-A64D-A12D69E1B5E8}"/>
              </a:ext>
            </a:extLst>
          </p:cNvPr>
          <p:cNvSpPr txBox="1"/>
          <p:nvPr/>
        </p:nvSpPr>
        <p:spPr>
          <a:xfrm>
            <a:off x="4061897" y="2809245"/>
            <a:ext cx="1222110" cy="369332"/>
          </a:xfrm>
          <a:prstGeom prst="rect">
            <a:avLst/>
          </a:prstGeom>
          <a:noFill/>
        </p:spPr>
        <p:txBody>
          <a:bodyPr wrap="square" rtlCol="0">
            <a:spAutoFit/>
          </a:bodyPr>
          <a:lstStyle/>
          <a:p>
            <a:pPr algn="ctr"/>
            <a:r>
              <a:rPr lang="zh-CN" altLang="en-US" b="1" dirty="0"/>
              <a:t>无线信道</a:t>
            </a:r>
          </a:p>
        </p:txBody>
      </p:sp>
    </p:spTree>
    <p:custDataLst>
      <p:tags r:id="rId1"/>
    </p:custDataLst>
    <p:extLst>
      <p:ext uri="{BB962C8B-B14F-4D97-AF65-F5344CB8AC3E}">
        <p14:creationId xmlns:p14="http://schemas.microsoft.com/office/powerpoint/2010/main" val="2593563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Effect transition="in" filter="fade">
                                      <p:cBhvr>
                                        <p:cTn id="14" dur="500"/>
                                        <p:tgtEl>
                                          <p:spTgt spid="3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p:cTn id="19" dur="500" fill="hold"/>
                                        <p:tgtEl>
                                          <p:spTgt spid="32"/>
                                        </p:tgtEl>
                                        <p:attrNameLst>
                                          <p:attrName>ppt_w</p:attrName>
                                        </p:attrNameLst>
                                      </p:cBhvr>
                                      <p:tavLst>
                                        <p:tav tm="0">
                                          <p:val>
                                            <p:fltVal val="0"/>
                                          </p:val>
                                        </p:tav>
                                        <p:tav tm="100000">
                                          <p:val>
                                            <p:strVal val="#ppt_w"/>
                                          </p:val>
                                        </p:tav>
                                      </p:tavLst>
                                    </p:anim>
                                    <p:anim calcmode="lin" valueType="num">
                                      <p:cBhvr>
                                        <p:cTn id="20" dur="500" fill="hold"/>
                                        <p:tgtEl>
                                          <p:spTgt spid="32"/>
                                        </p:tgtEl>
                                        <p:attrNameLst>
                                          <p:attrName>ppt_h</p:attrName>
                                        </p:attrNameLst>
                                      </p:cBhvr>
                                      <p:tavLst>
                                        <p:tav tm="0">
                                          <p:val>
                                            <p:fltVal val="0"/>
                                          </p:val>
                                        </p:tav>
                                        <p:tav tm="100000">
                                          <p:val>
                                            <p:strVal val="#ppt_h"/>
                                          </p:val>
                                        </p:tav>
                                      </p:tavLst>
                                    </p:anim>
                                    <p:animEffect transition="in" filter="fade">
                                      <p:cBhvr>
                                        <p:cTn id="21" dur="500"/>
                                        <p:tgtEl>
                                          <p:spTgt spid="32"/>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33"/>
                                        </p:tgtEl>
                                        <p:attrNameLst>
                                          <p:attrName>style.visibility</p:attrName>
                                        </p:attrNameLst>
                                      </p:cBhvr>
                                      <p:to>
                                        <p:strVal val="visible"/>
                                      </p:to>
                                    </p:set>
                                    <p:anim calcmode="lin" valueType="num">
                                      <p:cBhvr>
                                        <p:cTn id="26" dur="500" fill="hold"/>
                                        <p:tgtEl>
                                          <p:spTgt spid="33"/>
                                        </p:tgtEl>
                                        <p:attrNameLst>
                                          <p:attrName>ppt_w</p:attrName>
                                        </p:attrNameLst>
                                      </p:cBhvr>
                                      <p:tavLst>
                                        <p:tav tm="0">
                                          <p:val>
                                            <p:fltVal val="0"/>
                                          </p:val>
                                        </p:tav>
                                        <p:tav tm="100000">
                                          <p:val>
                                            <p:strVal val="#ppt_w"/>
                                          </p:val>
                                        </p:tav>
                                      </p:tavLst>
                                    </p:anim>
                                    <p:anim calcmode="lin" valueType="num">
                                      <p:cBhvr>
                                        <p:cTn id="27" dur="500" fill="hold"/>
                                        <p:tgtEl>
                                          <p:spTgt spid="33"/>
                                        </p:tgtEl>
                                        <p:attrNameLst>
                                          <p:attrName>ppt_h</p:attrName>
                                        </p:attrNameLst>
                                      </p:cBhvr>
                                      <p:tavLst>
                                        <p:tav tm="0">
                                          <p:val>
                                            <p:fltVal val="0"/>
                                          </p:val>
                                        </p:tav>
                                        <p:tav tm="100000">
                                          <p:val>
                                            <p:strVal val="#ppt_h"/>
                                          </p:val>
                                        </p:tav>
                                      </p:tavLst>
                                    </p:anim>
                                    <p:animEffect transition="in" filter="fade">
                                      <p:cBhvr>
                                        <p:cTn id="2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32" grpId="0"/>
      <p:bldP spid="33"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a:extLst>
              <a:ext uri="{FF2B5EF4-FFF2-40B4-BE49-F238E27FC236}">
                <a16:creationId xmlns:a16="http://schemas.microsoft.com/office/drawing/2014/main" id="{DAD867DF-74DD-44B5-B9AA-965E3472943D}"/>
              </a:ext>
            </a:extLst>
          </p:cNvPr>
          <p:cNvGrpSpPr/>
          <p:nvPr/>
        </p:nvGrpSpPr>
        <p:grpSpPr>
          <a:xfrm>
            <a:off x="3428819" y="5321892"/>
            <a:ext cx="2248701" cy="335499"/>
            <a:chOff x="2947131" y="1940269"/>
            <a:chExt cx="2248701" cy="335499"/>
          </a:xfrm>
        </p:grpSpPr>
        <p:sp>
          <p:nvSpPr>
            <p:cNvPr id="35" name="箭头: 右 34">
              <a:extLst>
                <a:ext uri="{FF2B5EF4-FFF2-40B4-BE49-F238E27FC236}">
                  <a16:creationId xmlns:a16="http://schemas.microsoft.com/office/drawing/2014/main" id="{4E60BF7C-6EE2-4095-915B-56FD7BD2D29A}"/>
                </a:ext>
              </a:extLst>
            </p:cNvPr>
            <p:cNvSpPr/>
            <p:nvPr/>
          </p:nvSpPr>
          <p:spPr>
            <a:xfrm>
              <a:off x="2947131" y="1940269"/>
              <a:ext cx="572322" cy="335499"/>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箭头: 右 36">
              <a:extLst>
                <a:ext uri="{FF2B5EF4-FFF2-40B4-BE49-F238E27FC236}">
                  <a16:creationId xmlns:a16="http://schemas.microsoft.com/office/drawing/2014/main" id="{85B74DDB-BF44-4AB3-8A71-12D46498CEF0}"/>
                </a:ext>
              </a:extLst>
            </p:cNvPr>
            <p:cNvSpPr/>
            <p:nvPr/>
          </p:nvSpPr>
          <p:spPr>
            <a:xfrm>
              <a:off x="3785321" y="1940269"/>
              <a:ext cx="572322" cy="335499"/>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箭头: 右 38">
              <a:extLst>
                <a:ext uri="{FF2B5EF4-FFF2-40B4-BE49-F238E27FC236}">
                  <a16:creationId xmlns:a16="http://schemas.microsoft.com/office/drawing/2014/main" id="{164D0896-33F5-43DF-9635-017548B826E8}"/>
                </a:ext>
              </a:extLst>
            </p:cNvPr>
            <p:cNvSpPr/>
            <p:nvPr/>
          </p:nvSpPr>
          <p:spPr>
            <a:xfrm>
              <a:off x="4623510" y="1940269"/>
              <a:ext cx="572322" cy="335499"/>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a:extLst>
              <a:ext uri="{FF2B5EF4-FFF2-40B4-BE49-F238E27FC236}">
                <a16:creationId xmlns:a16="http://schemas.microsoft.com/office/drawing/2014/main" id="{1776DB5F-3E0A-4CFD-AEC9-BFEDFC6D47C6}"/>
              </a:ext>
            </a:extLst>
          </p:cNvPr>
          <p:cNvGrpSpPr/>
          <p:nvPr/>
        </p:nvGrpSpPr>
        <p:grpSpPr>
          <a:xfrm rot="10800000">
            <a:off x="3428819" y="5776858"/>
            <a:ext cx="2248701" cy="335499"/>
            <a:chOff x="2947131" y="1940269"/>
            <a:chExt cx="2248701" cy="335499"/>
          </a:xfrm>
          <a:solidFill>
            <a:schemeClr val="accent5"/>
          </a:solidFill>
        </p:grpSpPr>
        <p:sp>
          <p:nvSpPr>
            <p:cNvPr id="42" name="箭头: 右 41">
              <a:extLst>
                <a:ext uri="{FF2B5EF4-FFF2-40B4-BE49-F238E27FC236}">
                  <a16:creationId xmlns:a16="http://schemas.microsoft.com/office/drawing/2014/main" id="{813D30C0-0C4A-4DA8-BA48-5F351A0BC004}"/>
                </a:ext>
              </a:extLst>
            </p:cNvPr>
            <p:cNvSpPr/>
            <p:nvPr/>
          </p:nvSpPr>
          <p:spPr>
            <a:xfrm>
              <a:off x="2947131" y="1940269"/>
              <a:ext cx="572322" cy="335499"/>
            </a:xfrm>
            <a:prstGeom prst="rightArrow">
              <a:avLst/>
            </a:prstGeom>
            <a:grp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箭头: 右 42">
              <a:extLst>
                <a:ext uri="{FF2B5EF4-FFF2-40B4-BE49-F238E27FC236}">
                  <a16:creationId xmlns:a16="http://schemas.microsoft.com/office/drawing/2014/main" id="{BE487D06-2C4E-4B90-8909-FDF6411437C5}"/>
                </a:ext>
              </a:extLst>
            </p:cNvPr>
            <p:cNvSpPr/>
            <p:nvPr/>
          </p:nvSpPr>
          <p:spPr>
            <a:xfrm>
              <a:off x="3785321" y="1940269"/>
              <a:ext cx="572322" cy="335499"/>
            </a:xfrm>
            <a:prstGeom prst="rightArrow">
              <a:avLst/>
            </a:prstGeom>
            <a:grp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箭头: 右 43">
              <a:extLst>
                <a:ext uri="{FF2B5EF4-FFF2-40B4-BE49-F238E27FC236}">
                  <a16:creationId xmlns:a16="http://schemas.microsoft.com/office/drawing/2014/main" id="{3BE6AFDA-0534-4571-9D53-49EDEDA4044F}"/>
                </a:ext>
              </a:extLst>
            </p:cNvPr>
            <p:cNvSpPr/>
            <p:nvPr/>
          </p:nvSpPr>
          <p:spPr>
            <a:xfrm>
              <a:off x="4623510" y="1940269"/>
              <a:ext cx="572322" cy="335499"/>
            </a:xfrm>
            <a:prstGeom prst="rightArrow">
              <a:avLst/>
            </a:prstGeom>
            <a:grp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0AFB14EE-B825-410B-83BD-27B0421DF617}"/>
              </a:ext>
            </a:extLst>
          </p:cNvPr>
          <p:cNvGrpSpPr/>
          <p:nvPr/>
        </p:nvGrpSpPr>
        <p:grpSpPr>
          <a:xfrm>
            <a:off x="3429269" y="3493961"/>
            <a:ext cx="2248701" cy="335499"/>
            <a:chOff x="2947131" y="1940269"/>
            <a:chExt cx="2248701" cy="335499"/>
          </a:xfrm>
        </p:grpSpPr>
        <p:sp>
          <p:nvSpPr>
            <p:cNvPr id="27" name="箭头: 右 26">
              <a:extLst>
                <a:ext uri="{FF2B5EF4-FFF2-40B4-BE49-F238E27FC236}">
                  <a16:creationId xmlns:a16="http://schemas.microsoft.com/office/drawing/2014/main" id="{BF75E978-745B-4A71-A251-17BA6775878E}"/>
                </a:ext>
              </a:extLst>
            </p:cNvPr>
            <p:cNvSpPr/>
            <p:nvPr/>
          </p:nvSpPr>
          <p:spPr>
            <a:xfrm>
              <a:off x="2947131" y="1940269"/>
              <a:ext cx="572322" cy="335499"/>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箭头: 右 27">
              <a:extLst>
                <a:ext uri="{FF2B5EF4-FFF2-40B4-BE49-F238E27FC236}">
                  <a16:creationId xmlns:a16="http://schemas.microsoft.com/office/drawing/2014/main" id="{F04CE600-2958-4EEA-9420-0CE32891287A}"/>
                </a:ext>
              </a:extLst>
            </p:cNvPr>
            <p:cNvSpPr/>
            <p:nvPr/>
          </p:nvSpPr>
          <p:spPr>
            <a:xfrm>
              <a:off x="3785321" y="1940269"/>
              <a:ext cx="572322" cy="335499"/>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箭头: 右 28">
              <a:extLst>
                <a:ext uri="{FF2B5EF4-FFF2-40B4-BE49-F238E27FC236}">
                  <a16:creationId xmlns:a16="http://schemas.microsoft.com/office/drawing/2014/main" id="{7CB8EF62-E110-47D3-94F5-979D4960D02C}"/>
                </a:ext>
              </a:extLst>
            </p:cNvPr>
            <p:cNvSpPr/>
            <p:nvPr/>
          </p:nvSpPr>
          <p:spPr>
            <a:xfrm>
              <a:off x="4623510" y="1940269"/>
              <a:ext cx="572322" cy="335499"/>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a:extLst>
              <a:ext uri="{FF2B5EF4-FFF2-40B4-BE49-F238E27FC236}">
                <a16:creationId xmlns:a16="http://schemas.microsoft.com/office/drawing/2014/main" id="{794CA9FA-FB23-4F31-ACA2-6372D24C9D8A}"/>
              </a:ext>
            </a:extLst>
          </p:cNvPr>
          <p:cNvGrpSpPr/>
          <p:nvPr/>
        </p:nvGrpSpPr>
        <p:grpSpPr>
          <a:xfrm rot="10800000">
            <a:off x="3429269" y="3948927"/>
            <a:ext cx="2248701" cy="335499"/>
            <a:chOff x="2947131" y="1940269"/>
            <a:chExt cx="2248701" cy="335499"/>
          </a:xfrm>
          <a:solidFill>
            <a:schemeClr val="accent5"/>
          </a:solidFill>
        </p:grpSpPr>
        <p:sp>
          <p:nvSpPr>
            <p:cNvPr id="31" name="箭头: 右 30">
              <a:extLst>
                <a:ext uri="{FF2B5EF4-FFF2-40B4-BE49-F238E27FC236}">
                  <a16:creationId xmlns:a16="http://schemas.microsoft.com/office/drawing/2014/main" id="{9609E4DA-E0CD-4BB7-B102-952DE24E8E01}"/>
                </a:ext>
              </a:extLst>
            </p:cNvPr>
            <p:cNvSpPr/>
            <p:nvPr/>
          </p:nvSpPr>
          <p:spPr>
            <a:xfrm>
              <a:off x="2947131" y="1940269"/>
              <a:ext cx="572322" cy="335499"/>
            </a:xfrm>
            <a:prstGeom prst="rightArrow">
              <a:avLst/>
            </a:prstGeom>
            <a:grp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箭头: 右 31">
              <a:extLst>
                <a:ext uri="{FF2B5EF4-FFF2-40B4-BE49-F238E27FC236}">
                  <a16:creationId xmlns:a16="http://schemas.microsoft.com/office/drawing/2014/main" id="{4E549EB1-79FD-49D5-BCA5-399D8056829C}"/>
                </a:ext>
              </a:extLst>
            </p:cNvPr>
            <p:cNvSpPr/>
            <p:nvPr/>
          </p:nvSpPr>
          <p:spPr>
            <a:xfrm>
              <a:off x="3785321" y="1940269"/>
              <a:ext cx="572322" cy="335499"/>
            </a:xfrm>
            <a:prstGeom prst="rightArrow">
              <a:avLst/>
            </a:prstGeom>
            <a:grp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箭头: 右 32">
              <a:extLst>
                <a:ext uri="{FF2B5EF4-FFF2-40B4-BE49-F238E27FC236}">
                  <a16:creationId xmlns:a16="http://schemas.microsoft.com/office/drawing/2014/main" id="{F6B58EB9-AC31-4F95-AB2E-8B790C0CFA0F}"/>
                </a:ext>
              </a:extLst>
            </p:cNvPr>
            <p:cNvSpPr/>
            <p:nvPr/>
          </p:nvSpPr>
          <p:spPr>
            <a:xfrm>
              <a:off x="4623510" y="1940269"/>
              <a:ext cx="572322" cy="335499"/>
            </a:xfrm>
            <a:prstGeom prst="rightArrow">
              <a:avLst/>
            </a:prstGeom>
            <a:grp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a:extLst>
              <a:ext uri="{FF2B5EF4-FFF2-40B4-BE49-F238E27FC236}">
                <a16:creationId xmlns:a16="http://schemas.microsoft.com/office/drawing/2014/main" id="{3EB6950E-D8BB-458E-ABAC-06F57DC1821C}"/>
              </a:ext>
            </a:extLst>
          </p:cNvPr>
          <p:cNvGrpSpPr/>
          <p:nvPr/>
        </p:nvGrpSpPr>
        <p:grpSpPr>
          <a:xfrm>
            <a:off x="3429269" y="1940269"/>
            <a:ext cx="2248701" cy="335499"/>
            <a:chOff x="2947131" y="1940269"/>
            <a:chExt cx="2248701" cy="335499"/>
          </a:xfrm>
        </p:grpSpPr>
        <p:sp>
          <p:nvSpPr>
            <p:cNvPr id="3" name="箭头: 右 2">
              <a:extLst>
                <a:ext uri="{FF2B5EF4-FFF2-40B4-BE49-F238E27FC236}">
                  <a16:creationId xmlns:a16="http://schemas.microsoft.com/office/drawing/2014/main" id="{92DC3E3C-60EE-4D66-A357-1BD923E54521}"/>
                </a:ext>
              </a:extLst>
            </p:cNvPr>
            <p:cNvSpPr/>
            <p:nvPr/>
          </p:nvSpPr>
          <p:spPr>
            <a:xfrm>
              <a:off x="2947131" y="1940269"/>
              <a:ext cx="572322" cy="335499"/>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箭头: 右 22">
              <a:extLst>
                <a:ext uri="{FF2B5EF4-FFF2-40B4-BE49-F238E27FC236}">
                  <a16:creationId xmlns:a16="http://schemas.microsoft.com/office/drawing/2014/main" id="{0E2659AC-ED4E-4EE7-980F-EBD443A7D2AA}"/>
                </a:ext>
              </a:extLst>
            </p:cNvPr>
            <p:cNvSpPr/>
            <p:nvPr/>
          </p:nvSpPr>
          <p:spPr>
            <a:xfrm>
              <a:off x="3785321" y="1940269"/>
              <a:ext cx="572322" cy="335499"/>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箭头: 右 23">
              <a:extLst>
                <a:ext uri="{FF2B5EF4-FFF2-40B4-BE49-F238E27FC236}">
                  <a16:creationId xmlns:a16="http://schemas.microsoft.com/office/drawing/2014/main" id="{DD971D65-C5F1-4A90-8577-255602D00016}"/>
                </a:ext>
              </a:extLst>
            </p:cNvPr>
            <p:cNvSpPr/>
            <p:nvPr/>
          </p:nvSpPr>
          <p:spPr>
            <a:xfrm>
              <a:off x="4623510" y="1940269"/>
              <a:ext cx="572322" cy="335499"/>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单向通信、双向交替通信和双向同时通信</a:t>
              </a:r>
            </a:p>
          </p:txBody>
        </p:sp>
      </p:grpSp>
      <p:sp>
        <p:nvSpPr>
          <p:cNvPr id="45" name="椭圆 44">
            <a:extLst>
              <a:ext uri="{FF2B5EF4-FFF2-40B4-BE49-F238E27FC236}">
                <a16:creationId xmlns:a16="http://schemas.microsoft.com/office/drawing/2014/main" id="{6C0C4122-FD74-449F-9B3A-8512125E26DC}"/>
              </a:ext>
            </a:extLst>
          </p:cNvPr>
          <p:cNvSpPr/>
          <p:nvPr/>
        </p:nvSpPr>
        <p:spPr>
          <a:xfrm rot="20034661">
            <a:off x="3796799" y="3079272"/>
            <a:ext cx="1500378" cy="1500378"/>
          </a:xfrm>
          <a:prstGeom prst="ellipse">
            <a:avLst/>
          </a:prstGeom>
          <a:noFill/>
          <a:ln w="203200">
            <a:solidFill>
              <a:schemeClr val="accent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1">
                    <a:lumMod val="75000"/>
                  </a:schemeClr>
                </a:solidFill>
              </a:rPr>
              <a:t>不能</a:t>
            </a:r>
            <a:endParaRPr lang="en-US" altLang="zh-CN" sz="2800" b="1" dirty="0">
              <a:solidFill>
                <a:schemeClr val="accent1">
                  <a:lumMod val="75000"/>
                </a:schemeClr>
              </a:solidFill>
            </a:endParaRPr>
          </a:p>
          <a:p>
            <a:pPr algn="ctr"/>
            <a:r>
              <a:rPr lang="zh-CN" altLang="en-US" sz="2800" b="1" dirty="0">
                <a:solidFill>
                  <a:schemeClr val="accent1">
                    <a:lumMod val="75000"/>
                  </a:schemeClr>
                </a:solidFill>
              </a:rPr>
              <a:t>同时</a:t>
            </a:r>
          </a:p>
        </p:txBody>
      </p:sp>
      <p:grpSp>
        <p:nvGrpSpPr>
          <p:cNvPr id="60" name="组合 59">
            <a:extLst>
              <a:ext uri="{FF2B5EF4-FFF2-40B4-BE49-F238E27FC236}">
                <a16:creationId xmlns:a16="http://schemas.microsoft.com/office/drawing/2014/main" id="{16B62460-4C8A-4967-9629-84BB6BBF4A90}"/>
              </a:ext>
            </a:extLst>
          </p:cNvPr>
          <p:cNvGrpSpPr/>
          <p:nvPr/>
        </p:nvGrpSpPr>
        <p:grpSpPr>
          <a:xfrm>
            <a:off x="7687292" y="1451023"/>
            <a:ext cx="3734251" cy="1029478"/>
            <a:chOff x="7687292" y="1451023"/>
            <a:chExt cx="3734251" cy="1029478"/>
          </a:xfrm>
        </p:grpSpPr>
        <p:pic>
          <p:nvPicPr>
            <p:cNvPr id="50" name="图片 49">
              <a:extLst>
                <a:ext uri="{FF2B5EF4-FFF2-40B4-BE49-F238E27FC236}">
                  <a16:creationId xmlns:a16="http://schemas.microsoft.com/office/drawing/2014/main" id="{C497011F-BAD1-4203-BBFF-B0AA5AF57B9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7687292" y="1451023"/>
              <a:ext cx="718432" cy="1029478"/>
            </a:xfrm>
            <a:prstGeom prst="rect">
              <a:avLst/>
            </a:prstGeom>
          </p:spPr>
        </p:pic>
        <p:pic>
          <p:nvPicPr>
            <p:cNvPr id="52" name="图片 51">
              <a:extLst>
                <a:ext uri="{FF2B5EF4-FFF2-40B4-BE49-F238E27FC236}">
                  <a16:creationId xmlns:a16="http://schemas.microsoft.com/office/drawing/2014/main" id="{41B73E02-731B-40C9-88A3-66A1C313DC76}"/>
                </a:ext>
              </a:extLst>
            </p:cNvPr>
            <p:cNvPicPr>
              <a:picLocks noChangeAspect="1"/>
            </p:cNvPicPr>
            <p:nvPr/>
          </p:nvPicPr>
          <p:blipFill>
            <a:blip r:embed="rId4"/>
            <a:stretch>
              <a:fillRect/>
            </a:stretch>
          </p:blipFill>
          <p:spPr>
            <a:xfrm>
              <a:off x="9095968" y="1612051"/>
              <a:ext cx="710174" cy="707422"/>
            </a:xfrm>
            <a:prstGeom prst="rect">
              <a:avLst/>
            </a:prstGeom>
          </p:spPr>
        </p:pic>
        <p:sp>
          <p:nvSpPr>
            <p:cNvPr id="57" name="íşlïḍè">
              <a:extLst>
                <a:ext uri="{FF2B5EF4-FFF2-40B4-BE49-F238E27FC236}">
                  <a16:creationId xmlns:a16="http://schemas.microsoft.com/office/drawing/2014/main" id="{9275F1F7-25A7-4493-A137-48E6F2421ACB}"/>
                </a:ext>
              </a:extLst>
            </p:cNvPr>
            <p:cNvSpPr txBox="1"/>
            <p:nvPr/>
          </p:nvSpPr>
          <p:spPr>
            <a:xfrm>
              <a:off x="10033831" y="1789259"/>
              <a:ext cx="1387712" cy="637517"/>
            </a:xfrm>
            <a:prstGeom prst="rect">
              <a:avLst/>
            </a:prstGeom>
            <a:noFill/>
          </p:spPr>
          <p:txBody>
            <a:bodyPr wrap="square" lIns="91440" tIns="45720" rIns="91440" bIns="45720" anchor="ctr">
              <a:noAutofit/>
            </a:bodyPr>
            <a:lstStyle/>
            <a:p>
              <a:r>
                <a:rPr lang="zh-CN" altLang="en-US" b="1" dirty="0"/>
                <a:t>无线电广播</a:t>
              </a:r>
              <a:endParaRPr lang="en-US" altLang="zh-CN" b="1" dirty="0"/>
            </a:p>
          </p:txBody>
        </p:sp>
      </p:grpSp>
      <p:grpSp>
        <p:nvGrpSpPr>
          <p:cNvPr id="64" name="组合 63">
            <a:extLst>
              <a:ext uri="{FF2B5EF4-FFF2-40B4-BE49-F238E27FC236}">
                <a16:creationId xmlns:a16="http://schemas.microsoft.com/office/drawing/2014/main" id="{0165BBE1-3869-420A-91E5-8C052B72EABE}"/>
              </a:ext>
            </a:extLst>
          </p:cNvPr>
          <p:cNvGrpSpPr/>
          <p:nvPr/>
        </p:nvGrpSpPr>
        <p:grpSpPr>
          <a:xfrm>
            <a:off x="8978446" y="2953529"/>
            <a:ext cx="1936654" cy="1229196"/>
            <a:chOff x="7687292" y="3105352"/>
            <a:chExt cx="1936654" cy="1229196"/>
          </a:xfrm>
        </p:grpSpPr>
        <p:pic>
          <p:nvPicPr>
            <p:cNvPr id="54" name="图片 53">
              <a:extLst>
                <a:ext uri="{FF2B5EF4-FFF2-40B4-BE49-F238E27FC236}">
                  <a16:creationId xmlns:a16="http://schemas.microsoft.com/office/drawing/2014/main" id="{BFD40CD8-1EF3-4896-A333-BF27383A8DA6}"/>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7687292" y="3105352"/>
              <a:ext cx="909713" cy="1229196"/>
            </a:xfrm>
            <a:prstGeom prst="rect">
              <a:avLst/>
            </a:prstGeom>
          </p:spPr>
        </p:pic>
        <p:sp>
          <p:nvSpPr>
            <p:cNvPr id="58" name="íşlïḍè">
              <a:extLst>
                <a:ext uri="{FF2B5EF4-FFF2-40B4-BE49-F238E27FC236}">
                  <a16:creationId xmlns:a16="http://schemas.microsoft.com/office/drawing/2014/main" id="{C0416D59-DDF8-4A6A-B7A8-C4065EC0F060}"/>
                </a:ext>
              </a:extLst>
            </p:cNvPr>
            <p:cNvSpPr txBox="1"/>
            <p:nvPr/>
          </p:nvSpPr>
          <p:spPr>
            <a:xfrm>
              <a:off x="8714232" y="3556194"/>
              <a:ext cx="909714" cy="637517"/>
            </a:xfrm>
            <a:prstGeom prst="rect">
              <a:avLst/>
            </a:prstGeom>
            <a:noFill/>
          </p:spPr>
          <p:txBody>
            <a:bodyPr wrap="square" lIns="91440" tIns="45720" rIns="91440" bIns="45720" anchor="ctr">
              <a:noAutofit/>
            </a:bodyPr>
            <a:lstStyle/>
            <a:p>
              <a:r>
                <a:rPr lang="zh-CN" altLang="en-US" b="1" dirty="0"/>
                <a:t>对讲机</a:t>
              </a:r>
              <a:endParaRPr lang="en-US" altLang="zh-CN" b="1" dirty="0"/>
            </a:p>
          </p:txBody>
        </p:sp>
      </p:grpSp>
      <p:grpSp>
        <p:nvGrpSpPr>
          <p:cNvPr id="65" name="组合 64">
            <a:extLst>
              <a:ext uri="{FF2B5EF4-FFF2-40B4-BE49-F238E27FC236}">
                <a16:creationId xmlns:a16="http://schemas.microsoft.com/office/drawing/2014/main" id="{F1E210D1-F5E1-41D5-98FD-2F04634B4F99}"/>
              </a:ext>
            </a:extLst>
          </p:cNvPr>
          <p:cNvGrpSpPr/>
          <p:nvPr/>
        </p:nvGrpSpPr>
        <p:grpSpPr>
          <a:xfrm>
            <a:off x="8728579" y="5019483"/>
            <a:ext cx="1988849" cy="998055"/>
            <a:chOff x="7846134" y="5114302"/>
            <a:chExt cx="1988849" cy="998055"/>
          </a:xfrm>
        </p:grpSpPr>
        <p:pic>
          <p:nvPicPr>
            <p:cNvPr id="56" name="图片 55">
              <a:extLst>
                <a:ext uri="{FF2B5EF4-FFF2-40B4-BE49-F238E27FC236}">
                  <a16:creationId xmlns:a16="http://schemas.microsoft.com/office/drawing/2014/main" id="{C17DD334-26CC-4454-BD38-E82BB3BD592B}"/>
                </a:ext>
              </a:extLst>
            </p:cNvPr>
            <p:cNvPicPr>
              <a:picLocks noChangeAspect="1"/>
            </p:cNvPicPr>
            <p:nvPr/>
          </p:nvPicPr>
          <p:blipFill>
            <a:blip r:embed="rId6"/>
            <a:stretch>
              <a:fillRect/>
            </a:stretch>
          </p:blipFill>
          <p:spPr>
            <a:xfrm>
              <a:off x="7846134" y="5114302"/>
              <a:ext cx="592028" cy="998055"/>
            </a:xfrm>
            <a:prstGeom prst="rect">
              <a:avLst/>
            </a:prstGeom>
          </p:spPr>
        </p:pic>
        <p:sp>
          <p:nvSpPr>
            <p:cNvPr id="59" name="íşlïḍè">
              <a:extLst>
                <a:ext uri="{FF2B5EF4-FFF2-40B4-BE49-F238E27FC236}">
                  <a16:creationId xmlns:a16="http://schemas.microsoft.com/office/drawing/2014/main" id="{845C1C7F-C12B-49C3-A199-1731D374237D}"/>
                </a:ext>
              </a:extLst>
            </p:cNvPr>
            <p:cNvSpPr txBox="1"/>
            <p:nvPr/>
          </p:nvSpPr>
          <p:spPr>
            <a:xfrm>
              <a:off x="9122941" y="5307090"/>
              <a:ext cx="712042" cy="637517"/>
            </a:xfrm>
            <a:prstGeom prst="rect">
              <a:avLst/>
            </a:prstGeom>
            <a:noFill/>
          </p:spPr>
          <p:txBody>
            <a:bodyPr wrap="square" lIns="91440" tIns="45720" rIns="91440" bIns="45720" anchor="ctr">
              <a:noAutofit/>
            </a:bodyPr>
            <a:lstStyle/>
            <a:p>
              <a:r>
                <a:rPr lang="zh-CN" altLang="en-US" b="1" dirty="0"/>
                <a:t>手机</a:t>
              </a:r>
              <a:endParaRPr lang="en-US" altLang="zh-CN" b="1" dirty="0"/>
            </a:p>
          </p:txBody>
        </p:sp>
        <p:pic>
          <p:nvPicPr>
            <p:cNvPr id="63" name="图片 62">
              <a:extLst>
                <a:ext uri="{FF2B5EF4-FFF2-40B4-BE49-F238E27FC236}">
                  <a16:creationId xmlns:a16="http://schemas.microsoft.com/office/drawing/2014/main" id="{025DFF66-E8C0-4E62-8642-C18363E65EB6}"/>
                </a:ext>
              </a:extLst>
            </p:cNvPr>
            <p:cNvPicPr>
              <a:picLocks noChangeAspect="1"/>
            </p:cNvPicPr>
            <p:nvPr/>
          </p:nvPicPr>
          <p:blipFill>
            <a:blip r:embed="rId6"/>
            <a:stretch>
              <a:fillRect/>
            </a:stretch>
          </p:blipFill>
          <p:spPr>
            <a:xfrm>
              <a:off x="8499955" y="5114302"/>
              <a:ext cx="592028" cy="998055"/>
            </a:xfrm>
            <a:prstGeom prst="rect">
              <a:avLst/>
            </a:prstGeom>
          </p:spPr>
        </p:pic>
      </p:grpSp>
      <p:grpSp>
        <p:nvGrpSpPr>
          <p:cNvPr id="5" name="组合 4">
            <a:extLst>
              <a:ext uri="{FF2B5EF4-FFF2-40B4-BE49-F238E27FC236}">
                <a16:creationId xmlns:a16="http://schemas.microsoft.com/office/drawing/2014/main" id="{65195B4B-0DB2-4B1E-8BB1-749626286BED}"/>
              </a:ext>
            </a:extLst>
          </p:cNvPr>
          <p:cNvGrpSpPr/>
          <p:nvPr/>
        </p:nvGrpSpPr>
        <p:grpSpPr>
          <a:xfrm>
            <a:off x="490012" y="1663747"/>
            <a:ext cx="6507036" cy="701175"/>
            <a:chOff x="490012" y="1663747"/>
            <a:chExt cx="6507036" cy="701175"/>
          </a:xfrm>
        </p:grpSpPr>
        <p:sp>
          <p:nvSpPr>
            <p:cNvPr id="12" name="íşlïḍè">
              <a:extLst>
                <a:ext uri="{FF2B5EF4-FFF2-40B4-BE49-F238E27FC236}">
                  <a16:creationId xmlns:a16="http://schemas.microsoft.com/office/drawing/2014/main" id="{48218F35-DD94-43D4-8750-38348E68CCC4}"/>
                </a:ext>
              </a:extLst>
            </p:cNvPr>
            <p:cNvSpPr txBox="1"/>
            <p:nvPr/>
          </p:nvSpPr>
          <p:spPr>
            <a:xfrm>
              <a:off x="490012" y="1663747"/>
              <a:ext cx="1205297" cy="637517"/>
            </a:xfrm>
            <a:prstGeom prst="rect">
              <a:avLst/>
            </a:prstGeom>
            <a:noFill/>
          </p:spPr>
          <p:txBody>
            <a:bodyPr wrap="square" lIns="91440" tIns="45720" rIns="91440" bIns="45720" anchor="ctr">
              <a:noAutofit/>
            </a:bodyPr>
            <a:lstStyle/>
            <a:p>
              <a:pPr algn="ctr"/>
              <a:r>
                <a:rPr lang="zh-CN" altLang="en-US" b="1" dirty="0">
                  <a:solidFill>
                    <a:schemeClr val="accent3">
                      <a:lumMod val="75000"/>
                    </a:schemeClr>
                  </a:solidFill>
                </a:rPr>
                <a:t>单向通信</a:t>
              </a:r>
              <a:endParaRPr lang="en-US" altLang="zh-CN" b="1" dirty="0">
                <a:solidFill>
                  <a:schemeClr val="accent3">
                    <a:lumMod val="75000"/>
                  </a:schemeClr>
                </a:solidFill>
              </a:endParaRPr>
            </a:p>
            <a:p>
              <a:pPr algn="ctr"/>
              <a:r>
                <a:rPr lang="zh-CN" altLang="en-US" b="1" dirty="0">
                  <a:solidFill>
                    <a:schemeClr val="accent3">
                      <a:lumMod val="75000"/>
                    </a:schemeClr>
                  </a:solidFill>
                </a:rPr>
                <a:t>（单工）</a:t>
              </a:r>
              <a:endParaRPr lang="en-US" altLang="zh-CN" b="1" dirty="0">
                <a:solidFill>
                  <a:schemeClr val="accent3">
                    <a:lumMod val="75000"/>
                  </a:schemeClr>
                </a:solidFill>
              </a:endParaRPr>
            </a:p>
          </p:txBody>
        </p:sp>
        <p:sp>
          <p:nvSpPr>
            <p:cNvPr id="2" name="矩形 1">
              <a:extLst>
                <a:ext uri="{FF2B5EF4-FFF2-40B4-BE49-F238E27FC236}">
                  <a16:creationId xmlns:a16="http://schemas.microsoft.com/office/drawing/2014/main" id="{7F285980-9CFA-44E2-BE4D-B450B29E01B1}"/>
                </a:ext>
              </a:extLst>
            </p:cNvPr>
            <p:cNvSpPr/>
            <p:nvPr/>
          </p:nvSpPr>
          <p:spPr>
            <a:xfrm>
              <a:off x="2122488" y="1766832"/>
              <a:ext cx="1140310" cy="59809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发送端</a:t>
              </a:r>
            </a:p>
          </p:txBody>
        </p:sp>
        <p:sp>
          <p:nvSpPr>
            <p:cNvPr id="51" name="矩形 50">
              <a:extLst>
                <a:ext uri="{FF2B5EF4-FFF2-40B4-BE49-F238E27FC236}">
                  <a16:creationId xmlns:a16="http://schemas.microsoft.com/office/drawing/2014/main" id="{754DEAB2-2E97-420D-8F69-1A208FDB2943}"/>
                </a:ext>
              </a:extLst>
            </p:cNvPr>
            <p:cNvSpPr/>
            <p:nvPr/>
          </p:nvSpPr>
          <p:spPr>
            <a:xfrm>
              <a:off x="5856738" y="1766832"/>
              <a:ext cx="1140310" cy="59809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接收端</a:t>
              </a:r>
            </a:p>
          </p:txBody>
        </p:sp>
      </p:grpSp>
      <p:grpSp>
        <p:nvGrpSpPr>
          <p:cNvPr id="8" name="组合 7">
            <a:extLst>
              <a:ext uri="{FF2B5EF4-FFF2-40B4-BE49-F238E27FC236}">
                <a16:creationId xmlns:a16="http://schemas.microsoft.com/office/drawing/2014/main" id="{D1DC2153-3EEF-40C7-B1CD-DC1A64DE10FC}"/>
              </a:ext>
            </a:extLst>
          </p:cNvPr>
          <p:cNvGrpSpPr/>
          <p:nvPr/>
        </p:nvGrpSpPr>
        <p:grpSpPr>
          <a:xfrm>
            <a:off x="304799" y="3288360"/>
            <a:ext cx="6692249" cy="1082200"/>
            <a:chOff x="304799" y="3288360"/>
            <a:chExt cx="6692249" cy="1082200"/>
          </a:xfrm>
        </p:grpSpPr>
        <p:sp>
          <p:nvSpPr>
            <p:cNvPr id="17" name="íşlïḍè">
              <a:extLst>
                <a:ext uri="{FF2B5EF4-FFF2-40B4-BE49-F238E27FC236}">
                  <a16:creationId xmlns:a16="http://schemas.microsoft.com/office/drawing/2014/main" id="{90084C51-118D-491E-BF53-599604CEC8DE}"/>
                </a:ext>
              </a:extLst>
            </p:cNvPr>
            <p:cNvSpPr txBox="1"/>
            <p:nvPr/>
          </p:nvSpPr>
          <p:spPr>
            <a:xfrm>
              <a:off x="304799" y="3479160"/>
              <a:ext cx="1662148" cy="637517"/>
            </a:xfrm>
            <a:prstGeom prst="rect">
              <a:avLst/>
            </a:prstGeom>
            <a:noFill/>
          </p:spPr>
          <p:txBody>
            <a:bodyPr wrap="square" lIns="91440" tIns="45720" rIns="91440" bIns="45720" anchor="ctr">
              <a:noAutofit/>
            </a:bodyPr>
            <a:lstStyle/>
            <a:p>
              <a:pPr algn="ctr"/>
              <a:r>
                <a:rPr lang="zh-CN" altLang="en-US" b="1" dirty="0">
                  <a:solidFill>
                    <a:schemeClr val="accent3">
                      <a:lumMod val="75000"/>
                    </a:schemeClr>
                  </a:solidFill>
                </a:rPr>
                <a:t>双向交替通信</a:t>
              </a:r>
              <a:endParaRPr lang="en-US" altLang="zh-CN" b="1" dirty="0">
                <a:solidFill>
                  <a:schemeClr val="accent3">
                    <a:lumMod val="75000"/>
                  </a:schemeClr>
                </a:solidFill>
              </a:endParaRPr>
            </a:p>
            <a:p>
              <a:pPr algn="ctr"/>
              <a:r>
                <a:rPr lang="zh-CN" altLang="en-US" b="1" dirty="0">
                  <a:solidFill>
                    <a:schemeClr val="accent3">
                      <a:lumMod val="75000"/>
                    </a:schemeClr>
                  </a:solidFill>
                </a:rPr>
                <a:t> （半双工）</a:t>
              </a:r>
              <a:endParaRPr lang="en-US" altLang="zh-CN" b="1" dirty="0">
                <a:solidFill>
                  <a:schemeClr val="accent3">
                    <a:lumMod val="75000"/>
                  </a:schemeClr>
                </a:solidFill>
              </a:endParaRPr>
            </a:p>
          </p:txBody>
        </p:sp>
        <p:sp>
          <p:nvSpPr>
            <p:cNvPr id="53" name="矩形 52">
              <a:extLst>
                <a:ext uri="{FF2B5EF4-FFF2-40B4-BE49-F238E27FC236}">
                  <a16:creationId xmlns:a16="http://schemas.microsoft.com/office/drawing/2014/main" id="{D7601FC8-C221-441F-894B-8F51A124F740}"/>
                </a:ext>
              </a:extLst>
            </p:cNvPr>
            <p:cNvSpPr/>
            <p:nvPr/>
          </p:nvSpPr>
          <p:spPr>
            <a:xfrm>
              <a:off x="2122488" y="3288360"/>
              <a:ext cx="1140310" cy="108220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发送端</a:t>
              </a:r>
              <a:endParaRPr lang="en-US" altLang="zh-CN" b="1" dirty="0"/>
            </a:p>
            <a:p>
              <a:pPr algn="ctr"/>
              <a:r>
                <a:rPr lang="zh-CN" altLang="en-US" b="1" dirty="0"/>
                <a:t>或</a:t>
              </a:r>
              <a:endParaRPr lang="en-US" altLang="zh-CN" b="1" dirty="0"/>
            </a:p>
            <a:p>
              <a:pPr algn="ctr"/>
              <a:r>
                <a:rPr lang="zh-CN" altLang="en-US" b="1" dirty="0"/>
                <a:t>接收端</a:t>
              </a:r>
            </a:p>
          </p:txBody>
        </p:sp>
        <p:sp>
          <p:nvSpPr>
            <p:cNvPr id="55" name="矩形 54">
              <a:extLst>
                <a:ext uri="{FF2B5EF4-FFF2-40B4-BE49-F238E27FC236}">
                  <a16:creationId xmlns:a16="http://schemas.microsoft.com/office/drawing/2014/main" id="{FFBEDAB8-7F82-4617-9F9B-1C676F56FFA2}"/>
                </a:ext>
              </a:extLst>
            </p:cNvPr>
            <p:cNvSpPr/>
            <p:nvPr/>
          </p:nvSpPr>
          <p:spPr>
            <a:xfrm>
              <a:off x="5856738" y="3288360"/>
              <a:ext cx="1140310" cy="108220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接收端</a:t>
              </a:r>
              <a:endParaRPr lang="en-US" altLang="zh-CN" b="1" dirty="0"/>
            </a:p>
            <a:p>
              <a:pPr algn="ctr"/>
              <a:r>
                <a:rPr lang="zh-CN" altLang="en-US" b="1" dirty="0"/>
                <a:t>或</a:t>
              </a:r>
              <a:endParaRPr lang="en-US" altLang="zh-CN" b="1" dirty="0"/>
            </a:p>
            <a:p>
              <a:pPr algn="ctr"/>
              <a:r>
                <a:rPr lang="zh-CN" altLang="en-US" b="1" dirty="0"/>
                <a:t>发送端</a:t>
              </a:r>
            </a:p>
          </p:txBody>
        </p:sp>
      </p:grpSp>
      <p:grpSp>
        <p:nvGrpSpPr>
          <p:cNvPr id="9" name="组合 8">
            <a:extLst>
              <a:ext uri="{FF2B5EF4-FFF2-40B4-BE49-F238E27FC236}">
                <a16:creationId xmlns:a16="http://schemas.microsoft.com/office/drawing/2014/main" id="{DEB1D14C-D318-4637-98FC-9D2725C2846B}"/>
              </a:ext>
            </a:extLst>
          </p:cNvPr>
          <p:cNvGrpSpPr/>
          <p:nvPr/>
        </p:nvGrpSpPr>
        <p:grpSpPr>
          <a:xfrm>
            <a:off x="304799" y="5116291"/>
            <a:ext cx="6692249" cy="1082200"/>
            <a:chOff x="304799" y="5116291"/>
            <a:chExt cx="6692249" cy="1082200"/>
          </a:xfrm>
        </p:grpSpPr>
        <p:sp>
          <p:nvSpPr>
            <p:cNvPr id="21" name="íşlïḍè">
              <a:extLst>
                <a:ext uri="{FF2B5EF4-FFF2-40B4-BE49-F238E27FC236}">
                  <a16:creationId xmlns:a16="http://schemas.microsoft.com/office/drawing/2014/main" id="{E5F7EAAF-B147-4C35-ADE8-8BC2C0471CD2}"/>
                </a:ext>
              </a:extLst>
            </p:cNvPr>
            <p:cNvSpPr txBox="1"/>
            <p:nvPr/>
          </p:nvSpPr>
          <p:spPr>
            <a:xfrm>
              <a:off x="304799" y="5289839"/>
              <a:ext cx="1583207" cy="637517"/>
            </a:xfrm>
            <a:prstGeom prst="rect">
              <a:avLst/>
            </a:prstGeom>
            <a:noFill/>
          </p:spPr>
          <p:txBody>
            <a:bodyPr wrap="square" lIns="91440" tIns="45720" rIns="91440" bIns="45720" anchor="ctr">
              <a:noAutofit/>
            </a:bodyPr>
            <a:lstStyle/>
            <a:p>
              <a:pPr algn="ctr"/>
              <a:r>
                <a:rPr lang="zh-CN" altLang="en-US" b="1" dirty="0">
                  <a:solidFill>
                    <a:schemeClr val="accent3">
                      <a:lumMod val="75000"/>
                    </a:schemeClr>
                  </a:solidFill>
                </a:rPr>
                <a:t>双向同时通信</a:t>
              </a:r>
              <a:endParaRPr lang="en-US" altLang="zh-CN" b="1" dirty="0">
                <a:solidFill>
                  <a:schemeClr val="accent3">
                    <a:lumMod val="75000"/>
                  </a:schemeClr>
                </a:solidFill>
              </a:endParaRPr>
            </a:p>
            <a:p>
              <a:pPr algn="ctr"/>
              <a:r>
                <a:rPr lang="zh-CN" altLang="en-US" b="1" dirty="0">
                  <a:solidFill>
                    <a:schemeClr val="accent3">
                      <a:lumMod val="75000"/>
                    </a:schemeClr>
                  </a:solidFill>
                </a:rPr>
                <a:t>（全双工）</a:t>
              </a:r>
              <a:endParaRPr lang="en-US" altLang="zh-CN" b="1" dirty="0">
                <a:solidFill>
                  <a:schemeClr val="accent3">
                    <a:lumMod val="75000"/>
                  </a:schemeClr>
                </a:solidFill>
              </a:endParaRPr>
            </a:p>
          </p:txBody>
        </p:sp>
        <p:sp>
          <p:nvSpPr>
            <p:cNvPr id="61" name="矩形 60">
              <a:extLst>
                <a:ext uri="{FF2B5EF4-FFF2-40B4-BE49-F238E27FC236}">
                  <a16:creationId xmlns:a16="http://schemas.microsoft.com/office/drawing/2014/main" id="{2A51C1AC-2D20-4E24-A587-9F057FDDA81C}"/>
                </a:ext>
              </a:extLst>
            </p:cNvPr>
            <p:cNvSpPr/>
            <p:nvPr/>
          </p:nvSpPr>
          <p:spPr>
            <a:xfrm>
              <a:off x="2122488" y="5116291"/>
              <a:ext cx="1140310" cy="108220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发送端</a:t>
              </a:r>
              <a:endParaRPr lang="en-US" altLang="zh-CN" b="1" dirty="0"/>
            </a:p>
            <a:p>
              <a:pPr algn="ctr"/>
              <a:r>
                <a:rPr lang="zh-CN" altLang="en-US" b="1" dirty="0"/>
                <a:t>和</a:t>
              </a:r>
              <a:endParaRPr lang="en-US" altLang="zh-CN" b="1" dirty="0"/>
            </a:p>
            <a:p>
              <a:pPr algn="ctr"/>
              <a:r>
                <a:rPr lang="zh-CN" altLang="en-US" b="1" dirty="0"/>
                <a:t>接收端</a:t>
              </a:r>
            </a:p>
          </p:txBody>
        </p:sp>
        <p:sp>
          <p:nvSpPr>
            <p:cNvPr id="62" name="矩形 61">
              <a:extLst>
                <a:ext uri="{FF2B5EF4-FFF2-40B4-BE49-F238E27FC236}">
                  <a16:creationId xmlns:a16="http://schemas.microsoft.com/office/drawing/2014/main" id="{BC732A2A-057D-4245-B13B-155D2A326052}"/>
                </a:ext>
              </a:extLst>
            </p:cNvPr>
            <p:cNvSpPr/>
            <p:nvPr/>
          </p:nvSpPr>
          <p:spPr>
            <a:xfrm>
              <a:off x="5856738" y="5116291"/>
              <a:ext cx="1140310" cy="108220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接收端</a:t>
              </a:r>
              <a:endParaRPr lang="en-US" altLang="zh-CN" b="1" dirty="0"/>
            </a:p>
            <a:p>
              <a:pPr algn="ctr"/>
              <a:r>
                <a:rPr lang="zh-CN" altLang="en-US" b="1" dirty="0"/>
                <a:t>和</a:t>
              </a:r>
              <a:endParaRPr lang="en-US" altLang="zh-CN" b="1" dirty="0"/>
            </a:p>
            <a:p>
              <a:pPr algn="ctr"/>
              <a:r>
                <a:rPr lang="zh-CN" altLang="en-US" b="1" dirty="0"/>
                <a:t>发送端</a:t>
              </a:r>
            </a:p>
          </p:txBody>
        </p:sp>
      </p:grpSp>
    </p:spTree>
    <p:custDataLst>
      <p:tags r:id="rId1"/>
    </p:custDataLst>
    <p:extLst>
      <p:ext uri="{BB962C8B-B14F-4D97-AF65-F5344CB8AC3E}">
        <p14:creationId xmlns:p14="http://schemas.microsoft.com/office/powerpoint/2010/main" val="1639583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p:tgtEl>
                                          <p:spTgt spid="36"/>
                                        </p:tgtEl>
                                        <p:attrNameLst>
                                          <p:attrName>ppt_y</p:attrName>
                                        </p:attrNameLst>
                                      </p:cBhvr>
                                      <p:tavLst>
                                        <p:tav tm="0">
                                          <p:val>
                                            <p:strVal val="#ppt_y-#ppt_h*1.125000"/>
                                          </p:val>
                                        </p:tav>
                                        <p:tav tm="100000">
                                          <p:val>
                                            <p:strVal val="#ppt_y"/>
                                          </p:val>
                                        </p:tav>
                                      </p:tavLst>
                                    </p:anim>
                                    <p:animEffect transition="in" filter="wipe(down)">
                                      <p:cBhvr>
                                        <p:cTn id="8" dur="1000"/>
                                        <p:tgtEl>
                                          <p:spTgt spid="36"/>
                                        </p:tgtEl>
                                      </p:cBhvr>
                                    </p:animEffect>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2" presetClass="entr" presetSubtype="8"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p:tgtEl>
                                          <p:spTgt spid="4"/>
                                        </p:tgtEl>
                                        <p:attrNameLst>
                                          <p:attrName>ppt_x</p:attrName>
                                        </p:attrNameLst>
                                      </p:cBhvr>
                                      <p:tavLst>
                                        <p:tav tm="0">
                                          <p:val>
                                            <p:strVal val="#ppt_x-#ppt_w*1.125000"/>
                                          </p:val>
                                        </p:tav>
                                        <p:tav tm="100000">
                                          <p:val>
                                            <p:strVal val="#ppt_x"/>
                                          </p:val>
                                        </p:tav>
                                      </p:tavLst>
                                    </p:anim>
                                    <p:animEffect transition="in" filter="wipe(right)">
                                      <p:cBhvr>
                                        <p:cTn id="21" dur="10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60"/>
                                        </p:tgtEl>
                                        <p:attrNameLst>
                                          <p:attrName>style.visibility</p:attrName>
                                        </p:attrNameLst>
                                      </p:cBhvr>
                                      <p:to>
                                        <p:strVal val="visible"/>
                                      </p:to>
                                    </p:set>
                                    <p:anim calcmode="lin" valueType="num">
                                      <p:cBhvr additive="base">
                                        <p:cTn id="26" dur="500" fill="hold"/>
                                        <p:tgtEl>
                                          <p:spTgt spid="60"/>
                                        </p:tgtEl>
                                        <p:attrNameLst>
                                          <p:attrName>ppt_x</p:attrName>
                                        </p:attrNameLst>
                                      </p:cBhvr>
                                      <p:tavLst>
                                        <p:tav tm="0">
                                          <p:val>
                                            <p:strVal val="1+#ppt_w/2"/>
                                          </p:val>
                                        </p:tav>
                                        <p:tav tm="100000">
                                          <p:val>
                                            <p:strVal val="#ppt_x"/>
                                          </p:val>
                                        </p:tav>
                                      </p:tavLst>
                                    </p:anim>
                                    <p:anim calcmode="lin" valueType="num">
                                      <p:cBhvr additive="base">
                                        <p:cTn id="27" dur="500" fill="hold"/>
                                        <p:tgtEl>
                                          <p:spTgt spid="60"/>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2" presetClass="entr" presetSubtype="8" fill="hold" nodeType="click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p:tgtEl>
                                          <p:spTgt spid="26"/>
                                        </p:tgtEl>
                                        <p:attrNameLst>
                                          <p:attrName>ppt_x</p:attrName>
                                        </p:attrNameLst>
                                      </p:cBhvr>
                                      <p:tavLst>
                                        <p:tav tm="0">
                                          <p:val>
                                            <p:strVal val="#ppt_x-#ppt_w*1.125000"/>
                                          </p:val>
                                        </p:tav>
                                        <p:tav tm="100000">
                                          <p:val>
                                            <p:strVal val="#ppt_x"/>
                                          </p:val>
                                        </p:tav>
                                      </p:tavLst>
                                    </p:anim>
                                    <p:animEffect transition="in" filter="wipe(right)">
                                      <p:cBhvr>
                                        <p:cTn id="40" dur="500"/>
                                        <p:tgtEl>
                                          <p:spTgt spid="26"/>
                                        </p:tgtEl>
                                      </p:cBhvr>
                                    </p:animEffect>
                                  </p:childTnLst>
                                </p:cTn>
                              </p:par>
                            </p:childTnLst>
                          </p:cTn>
                        </p:par>
                      </p:childTnLst>
                    </p:cTn>
                  </p:par>
                  <p:par>
                    <p:cTn id="41" fill="hold">
                      <p:stCondLst>
                        <p:cond delay="indefinite"/>
                      </p:stCondLst>
                      <p:childTnLst>
                        <p:par>
                          <p:cTn id="42" fill="hold">
                            <p:stCondLst>
                              <p:cond delay="0"/>
                            </p:stCondLst>
                            <p:childTnLst>
                              <p:par>
                                <p:cTn id="43" presetID="12" presetClass="entr" presetSubtype="2" fill="hold" nodeType="clickEffect">
                                  <p:stCondLst>
                                    <p:cond delay="0"/>
                                  </p:stCondLst>
                                  <p:childTnLst>
                                    <p:set>
                                      <p:cBhvr>
                                        <p:cTn id="44" dur="1" fill="hold">
                                          <p:stCondLst>
                                            <p:cond delay="0"/>
                                          </p:stCondLst>
                                        </p:cTn>
                                        <p:tgtEl>
                                          <p:spTgt spid="30"/>
                                        </p:tgtEl>
                                        <p:attrNameLst>
                                          <p:attrName>style.visibility</p:attrName>
                                        </p:attrNameLst>
                                      </p:cBhvr>
                                      <p:to>
                                        <p:strVal val="visible"/>
                                      </p:to>
                                    </p:set>
                                    <p:anim calcmode="lin" valueType="num">
                                      <p:cBhvr additive="base">
                                        <p:cTn id="45" dur="500"/>
                                        <p:tgtEl>
                                          <p:spTgt spid="30"/>
                                        </p:tgtEl>
                                        <p:attrNameLst>
                                          <p:attrName>ppt_x</p:attrName>
                                        </p:attrNameLst>
                                      </p:cBhvr>
                                      <p:tavLst>
                                        <p:tav tm="0">
                                          <p:val>
                                            <p:strVal val="#ppt_x+#ppt_w*1.125000"/>
                                          </p:val>
                                        </p:tav>
                                        <p:tav tm="100000">
                                          <p:val>
                                            <p:strVal val="#ppt_x"/>
                                          </p:val>
                                        </p:tav>
                                      </p:tavLst>
                                    </p:anim>
                                    <p:animEffect transition="in" filter="wipe(left)">
                                      <p:cBhvr>
                                        <p:cTn id="46" dur="500"/>
                                        <p:tgtEl>
                                          <p:spTgt spid="30"/>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ntr" presetSubtype="16" fill="hold" grpId="0" nodeType="clickEffect">
                                  <p:stCondLst>
                                    <p:cond delay="0"/>
                                  </p:stCondLst>
                                  <p:childTnLst>
                                    <p:set>
                                      <p:cBhvr>
                                        <p:cTn id="50" dur="1" fill="hold">
                                          <p:stCondLst>
                                            <p:cond delay="0"/>
                                          </p:stCondLst>
                                        </p:cTn>
                                        <p:tgtEl>
                                          <p:spTgt spid="45"/>
                                        </p:tgtEl>
                                        <p:attrNameLst>
                                          <p:attrName>style.visibility</p:attrName>
                                        </p:attrNameLst>
                                      </p:cBhvr>
                                      <p:to>
                                        <p:strVal val="visible"/>
                                      </p:to>
                                    </p:set>
                                    <p:anim calcmode="lin" valueType="num">
                                      <p:cBhvr>
                                        <p:cTn id="51" dur="500" fill="hold"/>
                                        <p:tgtEl>
                                          <p:spTgt spid="45"/>
                                        </p:tgtEl>
                                        <p:attrNameLst>
                                          <p:attrName>ppt_w</p:attrName>
                                        </p:attrNameLst>
                                      </p:cBhvr>
                                      <p:tavLst>
                                        <p:tav tm="0">
                                          <p:val>
                                            <p:fltVal val="0"/>
                                          </p:val>
                                        </p:tav>
                                        <p:tav tm="100000">
                                          <p:val>
                                            <p:strVal val="#ppt_w"/>
                                          </p:val>
                                        </p:tav>
                                      </p:tavLst>
                                    </p:anim>
                                    <p:anim calcmode="lin" valueType="num">
                                      <p:cBhvr>
                                        <p:cTn id="52" dur="500" fill="hold"/>
                                        <p:tgtEl>
                                          <p:spTgt spid="45"/>
                                        </p:tgtEl>
                                        <p:attrNameLst>
                                          <p:attrName>ppt_h</p:attrName>
                                        </p:attrNameLst>
                                      </p:cBhvr>
                                      <p:tavLst>
                                        <p:tav tm="0">
                                          <p:val>
                                            <p:fltVal val="0"/>
                                          </p:val>
                                        </p:tav>
                                        <p:tav tm="100000">
                                          <p:val>
                                            <p:strVal val="#ppt_h"/>
                                          </p:val>
                                        </p:tav>
                                      </p:tavLst>
                                    </p:anim>
                                    <p:animEffect transition="in" filter="fade">
                                      <p:cBhvr>
                                        <p:cTn id="53" dur="500"/>
                                        <p:tgtEl>
                                          <p:spTgt spid="45"/>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2" fill="hold" nodeType="clickEffect">
                                  <p:stCondLst>
                                    <p:cond delay="0"/>
                                  </p:stCondLst>
                                  <p:childTnLst>
                                    <p:set>
                                      <p:cBhvr>
                                        <p:cTn id="57" dur="1" fill="hold">
                                          <p:stCondLst>
                                            <p:cond delay="0"/>
                                          </p:stCondLst>
                                        </p:cTn>
                                        <p:tgtEl>
                                          <p:spTgt spid="64"/>
                                        </p:tgtEl>
                                        <p:attrNameLst>
                                          <p:attrName>style.visibility</p:attrName>
                                        </p:attrNameLst>
                                      </p:cBhvr>
                                      <p:to>
                                        <p:strVal val="visible"/>
                                      </p:to>
                                    </p:set>
                                    <p:anim calcmode="lin" valueType="num">
                                      <p:cBhvr additive="base">
                                        <p:cTn id="58" dur="500" fill="hold"/>
                                        <p:tgtEl>
                                          <p:spTgt spid="64"/>
                                        </p:tgtEl>
                                        <p:attrNameLst>
                                          <p:attrName>ppt_x</p:attrName>
                                        </p:attrNameLst>
                                      </p:cBhvr>
                                      <p:tavLst>
                                        <p:tav tm="0">
                                          <p:val>
                                            <p:strVal val="1+#ppt_w/2"/>
                                          </p:val>
                                        </p:tav>
                                        <p:tav tm="100000">
                                          <p:val>
                                            <p:strVal val="#ppt_x"/>
                                          </p:val>
                                        </p:tav>
                                      </p:tavLst>
                                    </p:anim>
                                    <p:anim calcmode="lin" valueType="num">
                                      <p:cBhvr additive="base">
                                        <p:cTn id="59" dur="500" fill="hold"/>
                                        <p:tgtEl>
                                          <p:spTgt spid="64"/>
                                        </p:tgtEl>
                                        <p:attrNameLst>
                                          <p:attrName>ppt_y</p:attrName>
                                        </p:attrNameLst>
                                      </p:cBhvr>
                                      <p:tavLst>
                                        <p:tav tm="0">
                                          <p:val>
                                            <p:strVal val="#ppt_y"/>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nodeType="clickEffect">
                                  <p:stCondLst>
                                    <p:cond delay="0"/>
                                  </p:stCondLst>
                                  <p:childTnLst>
                                    <p:set>
                                      <p:cBhvr>
                                        <p:cTn id="63" dur="1" fill="hold">
                                          <p:stCondLst>
                                            <p:cond delay="0"/>
                                          </p:stCondLst>
                                        </p:cTn>
                                        <p:tgtEl>
                                          <p:spTgt spid="9"/>
                                        </p:tgtEl>
                                        <p:attrNameLst>
                                          <p:attrName>style.visibility</p:attrName>
                                        </p:attrNameLst>
                                      </p:cBhvr>
                                      <p:to>
                                        <p:strVal val="visible"/>
                                      </p:to>
                                    </p:set>
                                    <p:animEffect transition="in" filter="fade">
                                      <p:cBhvr>
                                        <p:cTn id="64" dur="1000"/>
                                        <p:tgtEl>
                                          <p:spTgt spid="9"/>
                                        </p:tgtEl>
                                      </p:cBhvr>
                                    </p:animEffect>
                                    <p:anim calcmode="lin" valueType="num">
                                      <p:cBhvr>
                                        <p:cTn id="65" dur="1000" fill="hold"/>
                                        <p:tgtEl>
                                          <p:spTgt spid="9"/>
                                        </p:tgtEl>
                                        <p:attrNameLst>
                                          <p:attrName>ppt_x</p:attrName>
                                        </p:attrNameLst>
                                      </p:cBhvr>
                                      <p:tavLst>
                                        <p:tav tm="0">
                                          <p:val>
                                            <p:strVal val="#ppt_x"/>
                                          </p:val>
                                        </p:tav>
                                        <p:tav tm="100000">
                                          <p:val>
                                            <p:strVal val="#ppt_x"/>
                                          </p:val>
                                        </p:tav>
                                      </p:tavLst>
                                    </p:anim>
                                    <p:anim calcmode="lin" valueType="num">
                                      <p:cBhvr>
                                        <p:cTn id="6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12" presetClass="entr" presetSubtype="8" fill="hold" nodeType="clickEffect">
                                  <p:stCondLst>
                                    <p:cond delay="0"/>
                                  </p:stCondLst>
                                  <p:childTnLst>
                                    <p:set>
                                      <p:cBhvr>
                                        <p:cTn id="70" dur="1" fill="hold">
                                          <p:stCondLst>
                                            <p:cond delay="0"/>
                                          </p:stCondLst>
                                        </p:cTn>
                                        <p:tgtEl>
                                          <p:spTgt spid="34"/>
                                        </p:tgtEl>
                                        <p:attrNameLst>
                                          <p:attrName>style.visibility</p:attrName>
                                        </p:attrNameLst>
                                      </p:cBhvr>
                                      <p:to>
                                        <p:strVal val="visible"/>
                                      </p:to>
                                    </p:set>
                                    <p:anim calcmode="lin" valueType="num">
                                      <p:cBhvr additive="base">
                                        <p:cTn id="71" dur="500"/>
                                        <p:tgtEl>
                                          <p:spTgt spid="34"/>
                                        </p:tgtEl>
                                        <p:attrNameLst>
                                          <p:attrName>ppt_x</p:attrName>
                                        </p:attrNameLst>
                                      </p:cBhvr>
                                      <p:tavLst>
                                        <p:tav tm="0">
                                          <p:val>
                                            <p:strVal val="#ppt_x-#ppt_w*1.125000"/>
                                          </p:val>
                                        </p:tav>
                                        <p:tav tm="100000">
                                          <p:val>
                                            <p:strVal val="#ppt_x"/>
                                          </p:val>
                                        </p:tav>
                                      </p:tavLst>
                                    </p:anim>
                                    <p:animEffect transition="in" filter="wipe(right)">
                                      <p:cBhvr>
                                        <p:cTn id="72" dur="500"/>
                                        <p:tgtEl>
                                          <p:spTgt spid="34"/>
                                        </p:tgtEl>
                                      </p:cBhvr>
                                    </p:animEffect>
                                  </p:childTnLst>
                                </p:cTn>
                              </p:par>
                              <p:par>
                                <p:cTn id="73" presetID="12" presetClass="entr" presetSubtype="2" fill="hold" nodeType="withEffect">
                                  <p:stCondLst>
                                    <p:cond delay="0"/>
                                  </p:stCondLst>
                                  <p:childTnLst>
                                    <p:set>
                                      <p:cBhvr>
                                        <p:cTn id="74" dur="1" fill="hold">
                                          <p:stCondLst>
                                            <p:cond delay="0"/>
                                          </p:stCondLst>
                                        </p:cTn>
                                        <p:tgtEl>
                                          <p:spTgt spid="41"/>
                                        </p:tgtEl>
                                        <p:attrNameLst>
                                          <p:attrName>style.visibility</p:attrName>
                                        </p:attrNameLst>
                                      </p:cBhvr>
                                      <p:to>
                                        <p:strVal val="visible"/>
                                      </p:to>
                                    </p:set>
                                    <p:anim calcmode="lin" valueType="num">
                                      <p:cBhvr additive="base">
                                        <p:cTn id="75" dur="500"/>
                                        <p:tgtEl>
                                          <p:spTgt spid="41"/>
                                        </p:tgtEl>
                                        <p:attrNameLst>
                                          <p:attrName>ppt_x</p:attrName>
                                        </p:attrNameLst>
                                      </p:cBhvr>
                                      <p:tavLst>
                                        <p:tav tm="0">
                                          <p:val>
                                            <p:strVal val="#ppt_x+#ppt_w*1.125000"/>
                                          </p:val>
                                        </p:tav>
                                        <p:tav tm="100000">
                                          <p:val>
                                            <p:strVal val="#ppt_x"/>
                                          </p:val>
                                        </p:tav>
                                      </p:tavLst>
                                    </p:anim>
                                    <p:animEffect transition="in" filter="wipe(left)">
                                      <p:cBhvr>
                                        <p:cTn id="76" dur="500"/>
                                        <p:tgtEl>
                                          <p:spTgt spid="41"/>
                                        </p:tgtEl>
                                      </p:cBhvr>
                                    </p:animEffect>
                                  </p:childTnLst>
                                </p:cTn>
                              </p:par>
                            </p:childTnLst>
                          </p:cTn>
                        </p:par>
                      </p:childTnLst>
                    </p:cTn>
                  </p:par>
                  <p:par>
                    <p:cTn id="77" fill="hold">
                      <p:stCondLst>
                        <p:cond delay="indefinite"/>
                      </p:stCondLst>
                      <p:childTnLst>
                        <p:par>
                          <p:cTn id="78" fill="hold">
                            <p:stCondLst>
                              <p:cond delay="0"/>
                            </p:stCondLst>
                            <p:childTnLst>
                              <p:par>
                                <p:cTn id="79" presetID="2" presetClass="entr" presetSubtype="2" fill="hold" nodeType="clickEffect">
                                  <p:stCondLst>
                                    <p:cond delay="0"/>
                                  </p:stCondLst>
                                  <p:childTnLst>
                                    <p:set>
                                      <p:cBhvr>
                                        <p:cTn id="80" dur="1" fill="hold">
                                          <p:stCondLst>
                                            <p:cond delay="0"/>
                                          </p:stCondLst>
                                        </p:cTn>
                                        <p:tgtEl>
                                          <p:spTgt spid="65"/>
                                        </p:tgtEl>
                                        <p:attrNameLst>
                                          <p:attrName>style.visibility</p:attrName>
                                        </p:attrNameLst>
                                      </p:cBhvr>
                                      <p:to>
                                        <p:strVal val="visible"/>
                                      </p:to>
                                    </p:set>
                                    <p:anim calcmode="lin" valueType="num">
                                      <p:cBhvr additive="base">
                                        <p:cTn id="81" dur="500" fill="hold"/>
                                        <p:tgtEl>
                                          <p:spTgt spid="65"/>
                                        </p:tgtEl>
                                        <p:attrNameLst>
                                          <p:attrName>ppt_x</p:attrName>
                                        </p:attrNameLst>
                                      </p:cBhvr>
                                      <p:tavLst>
                                        <p:tav tm="0">
                                          <p:val>
                                            <p:strVal val="1+#ppt_w/2"/>
                                          </p:val>
                                        </p:tav>
                                        <p:tav tm="100000">
                                          <p:val>
                                            <p:strVal val="#ppt_x"/>
                                          </p:val>
                                        </p:tav>
                                      </p:tavLst>
                                    </p:anim>
                                    <p:anim calcmode="lin" valueType="num">
                                      <p:cBhvr additive="base">
                                        <p:cTn id="82" dur="500" fill="hold"/>
                                        <p:tgtEl>
                                          <p:spTgt spid="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05DE2A79-BC8C-3AF2-4EE2-5AA7132D6645}"/>
              </a:ext>
            </a:extLst>
          </p:cNvPr>
          <p:cNvGrpSpPr/>
          <p:nvPr/>
        </p:nvGrpSpPr>
        <p:grpSpPr>
          <a:xfrm>
            <a:off x="2558889" y="1188116"/>
            <a:ext cx="7119685" cy="3795840"/>
            <a:chOff x="3156764" y="1188116"/>
            <a:chExt cx="7119685" cy="3795840"/>
          </a:xfrm>
        </p:grpSpPr>
        <p:sp>
          <p:nvSpPr>
            <p:cNvPr id="12" name="íşlïḍè"/>
            <p:cNvSpPr txBox="1"/>
            <p:nvPr/>
          </p:nvSpPr>
          <p:spPr>
            <a:xfrm>
              <a:off x="4556461" y="1188116"/>
              <a:ext cx="4287076" cy="419100"/>
            </a:xfrm>
            <a:prstGeom prst="rect">
              <a:avLst/>
            </a:prstGeom>
            <a:noFill/>
          </p:spPr>
          <p:txBody>
            <a:bodyPr wrap="square" lIns="91440" tIns="45720" rIns="91440" bIns="45720" anchor="ctr">
              <a:noAutofit/>
            </a:bodyPr>
            <a:lstStyle/>
            <a:p>
              <a:pPr algn="ctr"/>
              <a:r>
                <a:rPr lang="en-US" altLang="zh-CN" sz="2400" b="1" dirty="0"/>
                <a:t>2.4 </a:t>
              </a:r>
              <a:r>
                <a:rPr lang="zh-CN" altLang="en-US" sz="2400" b="1" dirty="0"/>
                <a:t>编码与调制</a:t>
              </a:r>
              <a:endParaRPr lang="en-US" altLang="zh-CN" sz="2400" b="1" dirty="0"/>
            </a:p>
          </p:txBody>
        </p:sp>
        <p:grpSp>
          <p:nvGrpSpPr>
            <p:cNvPr id="6" name="组合 5"/>
            <p:cNvGrpSpPr/>
            <p:nvPr/>
          </p:nvGrpSpPr>
          <p:grpSpPr>
            <a:xfrm>
              <a:off x="3156764" y="2010058"/>
              <a:ext cx="7117331" cy="595554"/>
              <a:chOff x="1183243" y="2200834"/>
              <a:chExt cx="7117331"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6441894"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编码与调制的基本概念</a:t>
                </a:r>
              </a:p>
            </p:txBody>
          </p:sp>
        </p:grpSp>
        <p:grpSp>
          <p:nvGrpSpPr>
            <p:cNvPr id="32" name="组合 31"/>
            <p:cNvGrpSpPr/>
            <p:nvPr/>
          </p:nvGrpSpPr>
          <p:grpSpPr>
            <a:xfrm>
              <a:off x="3156764" y="3199230"/>
              <a:ext cx="7117331" cy="595554"/>
              <a:chOff x="1183242" y="3390006"/>
              <a:chExt cx="7117331"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8" y="3390006"/>
                <a:ext cx="6441895"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常用编码方式</a:t>
                </a:r>
              </a:p>
            </p:txBody>
          </p:sp>
        </p:grpSp>
        <p:grpSp>
          <p:nvGrpSpPr>
            <p:cNvPr id="10" name="组合 9">
              <a:extLst>
                <a:ext uri="{FF2B5EF4-FFF2-40B4-BE49-F238E27FC236}">
                  <a16:creationId xmlns:a16="http://schemas.microsoft.com/office/drawing/2014/main" id="{F69FEE6E-6AC9-4D64-35EB-758E4EF8E834}"/>
                </a:ext>
              </a:extLst>
            </p:cNvPr>
            <p:cNvGrpSpPr/>
            <p:nvPr/>
          </p:nvGrpSpPr>
          <p:grpSpPr>
            <a:xfrm>
              <a:off x="3159116" y="4388402"/>
              <a:ext cx="7117333" cy="595554"/>
              <a:chOff x="1183242" y="3390006"/>
              <a:chExt cx="7117333" cy="595554"/>
            </a:xfrm>
          </p:grpSpPr>
          <p:sp>
            <p:nvSpPr>
              <p:cNvPr id="11" name="平行四边形 10">
                <a:extLst>
                  <a:ext uri="{FF2B5EF4-FFF2-40B4-BE49-F238E27FC236}">
                    <a16:creationId xmlns:a16="http://schemas.microsoft.com/office/drawing/2014/main" id="{3FE9A54B-D93F-5DDD-3236-DEC0D2713B8E}"/>
                  </a:ext>
                </a:extLst>
              </p:cNvPr>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03</a:t>
                </a:r>
                <a:endParaRPr lang="zh-CN" altLang="en-US" sz="2800" dirty="0">
                  <a:latin typeface="Impact" panose="020B0806030902050204" pitchFamily="34" charset="0"/>
                </a:endParaRPr>
              </a:p>
            </p:txBody>
          </p:sp>
          <p:sp>
            <p:nvSpPr>
              <p:cNvPr id="13" name="平行四边形 12">
                <a:extLst>
                  <a:ext uri="{FF2B5EF4-FFF2-40B4-BE49-F238E27FC236}">
                    <a16:creationId xmlns:a16="http://schemas.microsoft.com/office/drawing/2014/main" id="{837AE300-ACF6-9884-F811-09CFC79F0148}"/>
                  </a:ext>
                </a:extLst>
              </p:cNvPr>
              <p:cNvSpPr/>
              <p:nvPr/>
            </p:nvSpPr>
            <p:spPr>
              <a:xfrm>
                <a:off x="1858679" y="3390006"/>
                <a:ext cx="6441896"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基本的带通调制方法和混合调制方法</a:t>
                </a:r>
              </a:p>
            </p:txBody>
          </p:sp>
        </p:grpSp>
      </p:grpSp>
    </p:spTree>
    <p:extLst>
      <p:ext uri="{BB962C8B-B14F-4D97-AF65-F5344CB8AC3E}">
        <p14:creationId xmlns:p14="http://schemas.microsoft.com/office/powerpoint/2010/main" val="4262953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0A1BF50A-CE80-4E20-9262-9ACB0DECD457}"/>
              </a:ext>
            </a:extLst>
          </p:cNvPr>
          <p:cNvSpPr/>
          <p:nvPr/>
        </p:nvSpPr>
        <p:spPr>
          <a:xfrm>
            <a:off x="304800" y="2817519"/>
            <a:ext cx="1282791" cy="400110"/>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消息</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编码与调制的基本概念</a:t>
              </a:r>
            </a:p>
          </p:txBody>
        </p:sp>
      </p:grpSp>
      <p:sp>
        <p:nvSpPr>
          <p:cNvPr id="5" name="矩形 4">
            <a:extLst>
              <a:ext uri="{FF2B5EF4-FFF2-40B4-BE49-F238E27FC236}">
                <a16:creationId xmlns:a16="http://schemas.microsoft.com/office/drawing/2014/main" id="{9D25E830-C75F-4F53-998B-00541BB68F89}"/>
              </a:ext>
            </a:extLst>
          </p:cNvPr>
          <p:cNvSpPr/>
          <p:nvPr/>
        </p:nvSpPr>
        <p:spPr>
          <a:xfrm>
            <a:off x="304800" y="3217629"/>
            <a:ext cx="1282791" cy="19274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b="1" dirty="0">
                <a:solidFill>
                  <a:schemeClr val="tx1"/>
                </a:solidFill>
                <a:latin typeface="+mn-ea"/>
              </a:rPr>
              <a:t>文 字</a:t>
            </a:r>
            <a:endParaRPr lang="en-US" altLang="zh-CN" b="1" dirty="0">
              <a:solidFill>
                <a:schemeClr val="tx1"/>
              </a:solidFill>
              <a:latin typeface="+mn-ea"/>
            </a:endParaRPr>
          </a:p>
          <a:p>
            <a:pPr algn="ctr">
              <a:lnSpc>
                <a:spcPct val="150000"/>
              </a:lnSpc>
            </a:pPr>
            <a:r>
              <a:rPr lang="zh-CN" altLang="en-US" b="1" dirty="0">
                <a:solidFill>
                  <a:schemeClr val="tx1"/>
                </a:solidFill>
                <a:latin typeface="+mn-ea"/>
              </a:rPr>
              <a:t>图 片</a:t>
            </a:r>
            <a:endParaRPr lang="en-US" altLang="zh-CN" b="1" dirty="0">
              <a:solidFill>
                <a:schemeClr val="tx1"/>
              </a:solidFill>
              <a:latin typeface="+mn-ea"/>
            </a:endParaRPr>
          </a:p>
          <a:p>
            <a:pPr algn="ctr">
              <a:lnSpc>
                <a:spcPct val="150000"/>
              </a:lnSpc>
            </a:pPr>
            <a:r>
              <a:rPr lang="zh-CN" altLang="en-US" b="1" dirty="0">
                <a:solidFill>
                  <a:schemeClr val="tx1"/>
                </a:solidFill>
                <a:latin typeface="+mn-ea"/>
              </a:rPr>
              <a:t>音 频</a:t>
            </a:r>
            <a:endParaRPr lang="en-US" altLang="zh-CN" b="1" dirty="0">
              <a:solidFill>
                <a:schemeClr val="tx1"/>
              </a:solidFill>
              <a:latin typeface="+mn-ea"/>
            </a:endParaRPr>
          </a:p>
          <a:p>
            <a:pPr algn="ctr">
              <a:lnSpc>
                <a:spcPct val="150000"/>
              </a:lnSpc>
            </a:pPr>
            <a:r>
              <a:rPr lang="zh-CN" altLang="en-US" b="1" dirty="0">
                <a:solidFill>
                  <a:schemeClr val="tx1"/>
                </a:solidFill>
                <a:latin typeface="+mn-ea"/>
              </a:rPr>
              <a:t>视 频</a:t>
            </a:r>
          </a:p>
        </p:txBody>
      </p:sp>
      <p:sp>
        <p:nvSpPr>
          <p:cNvPr id="8" name="矩形 7">
            <a:extLst>
              <a:ext uri="{FF2B5EF4-FFF2-40B4-BE49-F238E27FC236}">
                <a16:creationId xmlns:a16="http://schemas.microsoft.com/office/drawing/2014/main" id="{5E738A56-8936-4645-8C95-6DB301E45A94}"/>
              </a:ext>
            </a:extLst>
          </p:cNvPr>
          <p:cNvSpPr/>
          <p:nvPr/>
        </p:nvSpPr>
        <p:spPr>
          <a:xfrm>
            <a:off x="2049177" y="3217629"/>
            <a:ext cx="1282791" cy="19274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b="1" dirty="0">
                <a:solidFill>
                  <a:schemeClr val="tx1"/>
                </a:solidFill>
                <a:latin typeface="+mn-ea"/>
              </a:rPr>
              <a:t>运送消息</a:t>
            </a:r>
            <a:endParaRPr lang="en-US" altLang="zh-CN" b="1" dirty="0">
              <a:solidFill>
                <a:schemeClr val="tx1"/>
              </a:solidFill>
              <a:latin typeface="+mn-ea"/>
            </a:endParaRPr>
          </a:p>
          <a:p>
            <a:pPr algn="ctr">
              <a:lnSpc>
                <a:spcPct val="150000"/>
              </a:lnSpc>
            </a:pPr>
            <a:r>
              <a:rPr lang="zh-CN" altLang="en-US" b="1" dirty="0">
                <a:solidFill>
                  <a:schemeClr val="tx1"/>
                </a:solidFill>
                <a:latin typeface="+mn-ea"/>
              </a:rPr>
              <a:t>的实体</a:t>
            </a:r>
          </a:p>
        </p:txBody>
      </p:sp>
      <p:sp>
        <p:nvSpPr>
          <p:cNvPr id="10" name="矩形 9">
            <a:extLst>
              <a:ext uri="{FF2B5EF4-FFF2-40B4-BE49-F238E27FC236}">
                <a16:creationId xmlns:a16="http://schemas.microsoft.com/office/drawing/2014/main" id="{C333D56E-CD7B-4910-B5FD-C386DD195C5E}"/>
              </a:ext>
            </a:extLst>
          </p:cNvPr>
          <p:cNvSpPr/>
          <p:nvPr/>
        </p:nvSpPr>
        <p:spPr>
          <a:xfrm>
            <a:off x="3793554" y="3217629"/>
            <a:ext cx="1282791" cy="19274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b="1" dirty="0">
                <a:solidFill>
                  <a:schemeClr val="tx1"/>
                </a:solidFill>
                <a:latin typeface="+mn-ea"/>
              </a:rPr>
              <a:t>数据的</a:t>
            </a:r>
            <a:endParaRPr lang="en-US" altLang="zh-CN" b="1" dirty="0">
              <a:solidFill>
                <a:schemeClr val="tx1"/>
              </a:solidFill>
              <a:latin typeface="+mn-ea"/>
            </a:endParaRPr>
          </a:p>
          <a:p>
            <a:pPr algn="ctr">
              <a:lnSpc>
                <a:spcPct val="150000"/>
              </a:lnSpc>
            </a:pPr>
            <a:r>
              <a:rPr lang="zh-CN" altLang="en-US" b="1" dirty="0">
                <a:solidFill>
                  <a:schemeClr val="tx1"/>
                </a:solidFill>
                <a:latin typeface="+mn-ea"/>
              </a:rPr>
              <a:t>电磁表现</a:t>
            </a:r>
          </a:p>
        </p:txBody>
      </p:sp>
      <p:grpSp>
        <p:nvGrpSpPr>
          <p:cNvPr id="37" name="组合 36">
            <a:extLst>
              <a:ext uri="{FF2B5EF4-FFF2-40B4-BE49-F238E27FC236}">
                <a16:creationId xmlns:a16="http://schemas.microsoft.com/office/drawing/2014/main" id="{4FCCB9F0-55C7-48F2-84E4-870E3B43802E}"/>
              </a:ext>
            </a:extLst>
          </p:cNvPr>
          <p:cNvGrpSpPr/>
          <p:nvPr/>
        </p:nvGrpSpPr>
        <p:grpSpPr>
          <a:xfrm>
            <a:off x="1587591" y="2817519"/>
            <a:ext cx="1744377" cy="400110"/>
            <a:chOff x="1587591" y="2817519"/>
            <a:chExt cx="1744377" cy="400110"/>
          </a:xfrm>
        </p:grpSpPr>
        <p:sp>
          <p:nvSpPr>
            <p:cNvPr id="9" name="矩形 8">
              <a:extLst>
                <a:ext uri="{FF2B5EF4-FFF2-40B4-BE49-F238E27FC236}">
                  <a16:creationId xmlns:a16="http://schemas.microsoft.com/office/drawing/2014/main" id="{4204A438-9765-4A69-B698-902589EEF9C2}"/>
                </a:ext>
              </a:extLst>
            </p:cNvPr>
            <p:cNvSpPr/>
            <p:nvPr/>
          </p:nvSpPr>
          <p:spPr>
            <a:xfrm>
              <a:off x="2049177" y="2817519"/>
              <a:ext cx="1282791" cy="400110"/>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a:t>
              </a:r>
            </a:p>
          </p:txBody>
        </p:sp>
        <p:cxnSp>
          <p:nvCxnSpPr>
            <p:cNvPr id="18" name="直接箭头连接符 17">
              <a:extLst>
                <a:ext uri="{FF2B5EF4-FFF2-40B4-BE49-F238E27FC236}">
                  <a16:creationId xmlns:a16="http://schemas.microsoft.com/office/drawing/2014/main" id="{CB7D0D8B-51BA-4D58-A881-7398A822B675}"/>
                </a:ext>
              </a:extLst>
            </p:cNvPr>
            <p:cNvCxnSpPr>
              <a:stCxn id="7" idx="3"/>
              <a:endCxn id="9" idx="1"/>
            </p:cNvCxnSpPr>
            <p:nvPr/>
          </p:nvCxnSpPr>
          <p:spPr>
            <a:xfrm>
              <a:off x="1587591" y="3017574"/>
              <a:ext cx="46158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8" name="组合 37">
            <a:extLst>
              <a:ext uri="{FF2B5EF4-FFF2-40B4-BE49-F238E27FC236}">
                <a16:creationId xmlns:a16="http://schemas.microsoft.com/office/drawing/2014/main" id="{94602695-1C9B-43A4-A51C-0CFD8F59BAF3}"/>
              </a:ext>
            </a:extLst>
          </p:cNvPr>
          <p:cNvGrpSpPr/>
          <p:nvPr/>
        </p:nvGrpSpPr>
        <p:grpSpPr>
          <a:xfrm>
            <a:off x="3331968" y="2817519"/>
            <a:ext cx="1744377" cy="400110"/>
            <a:chOff x="3331968" y="2817519"/>
            <a:chExt cx="1744377" cy="400110"/>
          </a:xfrm>
        </p:grpSpPr>
        <p:sp>
          <p:nvSpPr>
            <p:cNvPr id="11" name="矩形 10">
              <a:extLst>
                <a:ext uri="{FF2B5EF4-FFF2-40B4-BE49-F238E27FC236}">
                  <a16:creationId xmlns:a16="http://schemas.microsoft.com/office/drawing/2014/main" id="{01E0A1F3-11AC-4C7A-854D-17DE238ACB63}"/>
                </a:ext>
              </a:extLst>
            </p:cNvPr>
            <p:cNvSpPr/>
            <p:nvPr/>
          </p:nvSpPr>
          <p:spPr>
            <a:xfrm>
              <a:off x="3793554" y="2817519"/>
              <a:ext cx="1282791" cy="400110"/>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信号</a:t>
              </a:r>
            </a:p>
          </p:txBody>
        </p:sp>
        <p:cxnSp>
          <p:nvCxnSpPr>
            <p:cNvPr id="19" name="直接箭头连接符 18">
              <a:extLst>
                <a:ext uri="{FF2B5EF4-FFF2-40B4-BE49-F238E27FC236}">
                  <a16:creationId xmlns:a16="http://schemas.microsoft.com/office/drawing/2014/main" id="{42DB1C3C-F2DE-40BC-A755-5FF284101B04}"/>
                </a:ext>
              </a:extLst>
            </p:cNvPr>
            <p:cNvCxnSpPr>
              <a:cxnSpLocks/>
              <a:stCxn id="9" idx="3"/>
              <a:endCxn id="11" idx="1"/>
            </p:cNvCxnSpPr>
            <p:nvPr/>
          </p:nvCxnSpPr>
          <p:spPr>
            <a:xfrm>
              <a:off x="3331968" y="3017574"/>
              <a:ext cx="46158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9" name="组合 38">
            <a:extLst>
              <a:ext uri="{FF2B5EF4-FFF2-40B4-BE49-F238E27FC236}">
                <a16:creationId xmlns:a16="http://schemas.microsoft.com/office/drawing/2014/main" id="{A6BFF1E7-53AD-4691-BAF7-D414B6ED91FC}"/>
              </a:ext>
            </a:extLst>
          </p:cNvPr>
          <p:cNvGrpSpPr/>
          <p:nvPr/>
        </p:nvGrpSpPr>
        <p:grpSpPr>
          <a:xfrm>
            <a:off x="5076345" y="2817519"/>
            <a:ext cx="2150047" cy="2327586"/>
            <a:chOff x="5076345" y="2817519"/>
            <a:chExt cx="2150047" cy="2327586"/>
          </a:xfrm>
        </p:grpSpPr>
        <p:grpSp>
          <p:nvGrpSpPr>
            <p:cNvPr id="36" name="组合 35">
              <a:extLst>
                <a:ext uri="{FF2B5EF4-FFF2-40B4-BE49-F238E27FC236}">
                  <a16:creationId xmlns:a16="http://schemas.microsoft.com/office/drawing/2014/main" id="{7FBD11F5-86DF-4203-B62B-EA5AB2468AFF}"/>
                </a:ext>
              </a:extLst>
            </p:cNvPr>
            <p:cNvGrpSpPr/>
            <p:nvPr/>
          </p:nvGrpSpPr>
          <p:grpSpPr>
            <a:xfrm>
              <a:off x="5537931" y="2817519"/>
              <a:ext cx="1688461" cy="2327586"/>
              <a:chOff x="5537931" y="2817519"/>
              <a:chExt cx="1688461" cy="2327586"/>
            </a:xfrm>
          </p:grpSpPr>
          <p:sp>
            <p:nvSpPr>
              <p:cNvPr id="12" name="矩形 11">
                <a:extLst>
                  <a:ext uri="{FF2B5EF4-FFF2-40B4-BE49-F238E27FC236}">
                    <a16:creationId xmlns:a16="http://schemas.microsoft.com/office/drawing/2014/main" id="{62AF0720-8EDE-47CB-A070-659A9A7F1A2B}"/>
                  </a:ext>
                </a:extLst>
              </p:cNvPr>
              <p:cNvSpPr/>
              <p:nvPr/>
            </p:nvSpPr>
            <p:spPr>
              <a:xfrm>
                <a:off x="5537931" y="3217629"/>
                <a:ext cx="1688461" cy="19274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b="1" dirty="0">
                    <a:solidFill>
                      <a:schemeClr val="tx1"/>
                    </a:solidFill>
                    <a:latin typeface="+mn-ea"/>
                  </a:rPr>
                  <a:t>计算机发出</a:t>
                </a:r>
                <a:endParaRPr lang="en-US" altLang="zh-CN" b="1" dirty="0">
                  <a:solidFill>
                    <a:schemeClr val="tx1"/>
                  </a:solidFill>
                  <a:latin typeface="+mn-ea"/>
                </a:endParaRPr>
              </a:p>
              <a:p>
                <a:pPr algn="ctr">
                  <a:lnSpc>
                    <a:spcPct val="150000"/>
                  </a:lnSpc>
                </a:pPr>
                <a:r>
                  <a:rPr lang="zh-CN" altLang="en-US" b="1" dirty="0">
                    <a:solidFill>
                      <a:schemeClr val="tx1"/>
                    </a:solidFill>
                    <a:latin typeface="+mn-ea"/>
                  </a:rPr>
                  <a:t>的数字信号</a:t>
                </a:r>
              </a:p>
            </p:txBody>
          </p:sp>
          <p:sp>
            <p:nvSpPr>
              <p:cNvPr id="13" name="矩形 12">
                <a:extLst>
                  <a:ext uri="{FF2B5EF4-FFF2-40B4-BE49-F238E27FC236}">
                    <a16:creationId xmlns:a16="http://schemas.microsoft.com/office/drawing/2014/main" id="{D994CAA4-D1BF-4BFB-BB19-63BA0FF4B2BA}"/>
                  </a:ext>
                </a:extLst>
              </p:cNvPr>
              <p:cNvSpPr/>
              <p:nvPr/>
            </p:nvSpPr>
            <p:spPr>
              <a:xfrm>
                <a:off x="5537931" y="2817519"/>
                <a:ext cx="1688461" cy="40011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数字基带信号</a:t>
                </a:r>
              </a:p>
            </p:txBody>
          </p:sp>
        </p:grpSp>
        <p:cxnSp>
          <p:nvCxnSpPr>
            <p:cNvPr id="22" name="直接箭头连接符 21">
              <a:extLst>
                <a:ext uri="{FF2B5EF4-FFF2-40B4-BE49-F238E27FC236}">
                  <a16:creationId xmlns:a16="http://schemas.microsoft.com/office/drawing/2014/main" id="{029F9C36-6962-4290-AD82-F56E681DB729}"/>
                </a:ext>
              </a:extLst>
            </p:cNvPr>
            <p:cNvCxnSpPr>
              <a:cxnSpLocks/>
              <a:stCxn id="11" idx="3"/>
              <a:endCxn id="13" idx="1"/>
            </p:cNvCxnSpPr>
            <p:nvPr/>
          </p:nvCxnSpPr>
          <p:spPr>
            <a:xfrm>
              <a:off x="5076345" y="3017574"/>
              <a:ext cx="46158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4" name="组合 33">
            <a:extLst>
              <a:ext uri="{FF2B5EF4-FFF2-40B4-BE49-F238E27FC236}">
                <a16:creationId xmlns:a16="http://schemas.microsoft.com/office/drawing/2014/main" id="{2E5A59AB-4D78-4112-B2D8-C90B45E7EB8A}"/>
              </a:ext>
            </a:extLst>
          </p:cNvPr>
          <p:cNvGrpSpPr/>
          <p:nvPr/>
        </p:nvGrpSpPr>
        <p:grpSpPr>
          <a:xfrm>
            <a:off x="9655471" y="2096047"/>
            <a:ext cx="2231729" cy="453911"/>
            <a:chOff x="9655471" y="2096047"/>
            <a:chExt cx="2231729" cy="453911"/>
          </a:xfrm>
        </p:grpSpPr>
        <p:sp>
          <p:nvSpPr>
            <p:cNvPr id="15" name="圆柱体 14">
              <a:extLst>
                <a:ext uri="{FF2B5EF4-FFF2-40B4-BE49-F238E27FC236}">
                  <a16:creationId xmlns:a16="http://schemas.microsoft.com/office/drawing/2014/main" id="{2BF68E5D-D7C8-415D-84E4-91421189B474}"/>
                </a:ext>
              </a:extLst>
            </p:cNvPr>
            <p:cNvSpPr/>
            <p:nvPr/>
          </p:nvSpPr>
          <p:spPr>
            <a:xfrm rot="16200000">
              <a:off x="10544380" y="1207138"/>
              <a:ext cx="453911" cy="2231729"/>
            </a:xfrm>
            <a:prstGeom prst="can">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380D11E2-44B3-4497-AE78-62F4906F32C1}"/>
                </a:ext>
              </a:extLst>
            </p:cNvPr>
            <p:cNvSpPr txBox="1"/>
            <p:nvPr/>
          </p:nvSpPr>
          <p:spPr>
            <a:xfrm>
              <a:off x="9927105" y="2138336"/>
              <a:ext cx="1688461" cy="369332"/>
            </a:xfrm>
            <a:prstGeom prst="rect">
              <a:avLst/>
            </a:prstGeom>
            <a:noFill/>
          </p:spPr>
          <p:txBody>
            <a:bodyPr wrap="square" rtlCol="0">
              <a:spAutoFit/>
            </a:bodyPr>
            <a:lstStyle/>
            <a:p>
              <a:pPr algn="ctr"/>
              <a:r>
                <a:rPr lang="zh-CN" altLang="en-US" b="1" dirty="0">
                  <a:solidFill>
                    <a:schemeClr val="bg1"/>
                  </a:solidFill>
                </a:rPr>
                <a:t>数字信道</a:t>
              </a:r>
            </a:p>
          </p:txBody>
        </p:sp>
      </p:grpSp>
      <p:grpSp>
        <p:nvGrpSpPr>
          <p:cNvPr id="35" name="组合 34">
            <a:extLst>
              <a:ext uri="{FF2B5EF4-FFF2-40B4-BE49-F238E27FC236}">
                <a16:creationId xmlns:a16="http://schemas.microsoft.com/office/drawing/2014/main" id="{C171FFC9-B4F7-420E-9ACA-293C8453BCD7}"/>
              </a:ext>
            </a:extLst>
          </p:cNvPr>
          <p:cNvGrpSpPr/>
          <p:nvPr/>
        </p:nvGrpSpPr>
        <p:grpSpPr>
          <a:xfrm>
            <a:off x="9655471" y="3485190"/>
            <a:ext cx="2231729" cy="453911"/>
            <a:chOff x="9655471" y="3485190"/>
            <a:chExt cx="2231729" cy="453911"/>
          </a:xfrm>
        </p:grpSpPr>
        <p:sp>
          <p:nvSpPr>
            <p:cNvPr id="16" name="圆柱体 15">
              <a:extLst>
                <a:ext uri="{FF2B5EF4-FFF2-40B4-BE49-F238E27FC236}">
                  <a16:creationId xmlns:a16="http://schemas.microsoft.com/office/drawing/2014/main" id="{3E8B26C1-7597-449C-86FD-DECE38605A9B}"/>
                </a:ext>
              </a:extLst>
            </p:cNvPr>
            <p:cNvSpPr/>
            <p:nvPr/>
          </p:nvSpPr>
          <p:spPr>
            <a:xfrm rot="16200000">
              <a:off x="10544380" y="2596281"/>
              <a:ext cx="453911" cy="2231729"/>
            </a:xfrm>
            <a:prstGeom prst="can">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BC74E2EA-BE2F-41B9-A229-B04B8C80AF24}"/>
                </a:ext>
              </a:extLst>
            </p:cNvPr>
            <p:cNvSpPr txBox="1"/>
            <p:nvPr/>
          </p:nvSpPr>
          <p:spPr>
            <a:xfrm>
              <a:off x="9927104" y="3527479"/>
              <a:ext cx="1688461" cy="369332"/>
            </a:xfrm>
            <a:prstGeom prst="rect">
              <a:avLst/>
            </a:prstGeom>
            <a:noFill/>
          </p:spPr>
          <p:txBody>
            <a:bodyPr wrap="square" rtlCol="0">
              <a:spAutoFit/>
            </a:bodyPr>
            <a:lstStyle/>
            <a:p>
              <a:pPr algn="ctr"/>
              <a:r>
                <a:rPr lang="zh-CN" altLang="en-US" b="1" dirty="0">
                  <a:solidFill>
                    <a:schemeClr val="bg1"/>
                  </a:solidFill>
                </a:rPr>
                <a:t>模拟信道</a:t>
              </a:r>
            </a:p>
          </p:txBody>
        </p:sp>
      </p:grpSp>
      <p:grpSp>
        <p:nvGrpSpPr>
          <p:cNvPr id="42" name="组合 41">
            <a:extLst>
              <a:ext uri="{FF2B5EF4-FFF2-40B4-BE49-F238E27FC236}">
                <a16:creationId xmlns:a16="http://schemas.microsoft.com/office/drawing/2014/main" id="{70CDA0B9-D600-4B87-827D-E25E026A22CD}"/>
              </a:ext>
            </a:extLst>
          </p:cNvPr>
          <p:cNvGrpSpPr/>
          <p:nvPr/>
        </p:nvGrpSpPr>
        <p:grpSpPr>
          <a:xfrm>
            <a:off x="7226392" y="1674480"/>
            <a:ext cx="2429079" cy="1343094"/>
            <a:chOff x="7226392" y="1674480"/>
            <a:chExt cx="2429079" cy="1343094"/>
          </a:xfrm>
        </p:grpSpPr>
        <p:cxnSp>
          <p:nvCxnSpPr>
            <p:cNvPr id="26" name="连接符: 肘形 25">
              <a:extLst>
                <a:ext uri="{FF2B5EF4-FFF2-40B4-BE49-F238E27FC236}">
                  <a16:creationId xmlns:a16="http://schemas.microsoft.com/office/drawing/2014/main" id="{5B082C7E-6096-4852-BC72-E1D8EE5D3481}"/>
                </a:ext>
              </a:extLst>
            </p:cNvPr>
            <p:cNvCxnSpPr>
              <a:stCxn id="13" idx="3"/>
              <a:endCxn id="15" idx="1"/>
            </p:cNvCxnSpPr>
            <p:nvPr/>
          </p:nvCxnSpPr>
          <p:spPr>
            <a:xfrm flipV="1">
              <a:off x="7226392" y="2323002"/>
              <a:ext cx="2429079" cy="694572"/>
            </a:xfrm>
            <a:prstGeom prst="bentConnector3">
              <a:avLst>
                <a:gd name="adj1" fmla="val 9377"/>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6E131503-FC2C-4788-A45C-A021F78F412F}"/>
                </a:ext>
              </a:extLst>
            </p:cNvPr>
            <p:cNvSpPr txBox="1"/>
            <p:nvPr/>
          </p:nvSpPr>
          <p:spPr>
            <a:xfrm>
              <a:off x="7730462" y="1674480"/>
              <a:ext cx="1420938" cy="646331"/>
            </a:xfrm>
            <a:prstGeom prst="rect">
              <a:avLst/>
            </a:prstGeom>
            <a:noFill/>
          </p:spPr>
          <p:txBody>
            <a:bodyPr wrap="square" rtlCol="0">
              <a:spAutoFit/>
            </a:bodyPr>
            <a:lstStyle/>
            <a:p>
              <a:pPr algn="ctr"/>
              <a:r>
                <a:rPr lang="zh-CN" altLang="en-US" b="1" dirty="0">
                  <a:latin typeface="+mn-ea"/>
                </a:rPr>
                <a:t>基带调制</a:t>
              </a:r>
              <a:endParaRPr lang="en-US" altLang="zh-CN" b="1" dirty="0">
                <a:latin typeface="+mn-ea"/>
              </a:endParaRPr>
            </a:p>
            <a:p>
              <a:pPr algn="ctr"/>
              <a:r>
                <a:rPr lang="zh-CN" altLang="en-US" b="1" dirty="0">
                  <a:latin typeface="+mn-ea"/>
                </a:rPr>
                <a:t>（</a:t>
              </a:r>
              <a:r>
                <a:rPr lang="zh-CN" altLang="en-US" b="1" dirty="0">
                  <a:solidFill>
                    <a:schemeClr val="accent1">
                      <a:lumMod val="75000"/>
                    </a:schemeClr>
                  </a:solidFill>
                  <a:latin typeface="+mn-ea"/>
                </a:rPr>
                <a:t>编码</a:t>
              </a:r>
              <a:r>
                <a:rPr lang="zh-CN" altLang="en-US" b="1" dirty="0">
                  <a:latin typeface="+mn-ea"/>
                </a:rPr>
                <a:t>）</a:t>
              </a:r>
            </a:p>
          </p:txBody>
        </p:sp>
      </p:grpSp>
      <p:grpSp>
        <p:nvGrpSpPr>
          <p:cNvPr id="43" name="组合 42">
            <a:extLst>
              <a:ext uri="{FF2B5EF4-FFF2-40B4-BE49-F238E27FC236}">
                <a16:creationId xmlns:a16="http://schemas.microsoft.com/office/drawing/2014/main" id="{CA912DED-36B6-4AE2-8E44-22842A2424B3}"/>
              </a:ext>
            </a:extLst>
          </p:cNvPr>
          <p:cNvGrpSpPr/>
          <p:nvPr/>
        </p:nvGrpSpPr>
        <p:grpSpPr>
          <a:xfrm>
            <a:off x="7226392" y="3017574"/>
            <a:ext cx="2429079" cy="1066096"/>
            <a:chOff x="7226392" y="3017574"/>
            <a:chExt cx="2429079" cy="1066096"/>
          </a:xfrm>
        </p:grpSpPr>
        <p:cxnSp>
          <p:nvCxnSpPr>
            <p:cNvPr id="28" name="连接符: 肘形 27">
              <a:extLst>
                <a:ext uri="{FF2B5EF4-FFF2-40B4-BE49-F238E27FC236}">
                  <a16:creationId xmlns:a16="http://schemas.microsoft.com/office/drawing/2014/main" id="{02514189-A575-4D7E-9E97-75AF7EA8B30B}"/>
                </a:ext>
              </a:extLst>
            </p:cNvPr>
            <p:cNvCxnSpPr>
              <a:cxnSpLocks/>
              <a:stCxn id="13" idx="3"/>
              <a:endCxn id="16" idx="1"/>
            </p:cNvCxnSpPr>
            <p:nvPr/>
          </p:nvCxnSpPr>
          <p:spPr>
            <a:xfrm>
              <a:off x="7226392" y="3017574"/>
              <a:ext cx="2429079" cy="694571"/>
            </a:xfrm>
            <a:prstGeom prst="bentConnector3">
              <a:avLst>
                <a:gd name="adj1" fmla="val 9377"/>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文本框 40">
              <a:extLst>
                <a:ext uri="{FF2B5EF4-FFF2-40B4-BE49-F238E27FC236}">
                  <a16:creationId xmlns:a16="http://schemas.microsoft.com/office/drawing/2014/main" id="{9260D537-6791-4A0F-9E40-AFEF1FB2B043}"/>
                </a:ext>
              </a:extLst>
            </p:cNvPr>
            <p:cNvSpPr txBox="1"/>
            <p:nvPr/>
          </p:nvSpPr>
          <p:spPr>
            <a:xfrm>
              <a:off x="7730873" y="3714338"/>
              <a:ext cx="1420938" cy="369332"/>
            </a:xfrm>
            <a:prstGeom prst="rect">
              <a:avLst/>
            </a:prstGeom>
            <a:noFill/>
          </p:spPr>
          <p:txBody>
            <a:bodyPr wrap="square" rtlCol="0">
              <a:spAutoFit/>
            </a:bodyPr>
            <a:lstStyle/>
            <a:p>
              <a:pPr algn="ctr"/>
              <a:r>
                <a:rPr lang="zh-CN" altLang="en-US" b="1" dirty="0">
                  <a:latin typeface="+mn-ea"/>
                </a:rPr>
                <a:t>带通</a:t>
              </a:r>
              <a:r>
                <a:rPr lang="zh-CN" altLang="en-US" b="1" dirty="0">
                  <a:solidFill>
                    <a:schemeClr val="accent1">
                      <a:lumMod val="75000"/>
                    </a:schemeClr>
                  </a:solidFill>
                  <a:latin typeface="+mn-ea"/>
                </a:rPr>
                <a:t>调制</a:t>
              </a:r>
            </a:p>
          </p:txBody>
        </p:sp>
      </p:grpSp>
      <p:sp>
        <p:nvSpPr>
          <p:cNvPr id="44" name="文本框 43">
            <a:extLst>
              <a:ext uri="{FF2B5EF4-FFF2-40B4-BE49-F238E27FC236}">
                <a16:creationId xmlns:a16="http://schemas.microsoft.com/office/drawing/2014/main" id="{24250F32-B862-4766-9ECA-E54E16B2812F}"/>
              </a:ext>
            </a:extLst>
          </p:cNvPr>
          <p:cNvSpPr txBox="1"/>
          <p:nvPr/>
        </p:nvSpPr>
        <p:spPr>
          <a:xfrm>
            <a:off x="7005121" y="1169613"/>
            <a:ext cx="2871619" cy="523220"/>
          </a:xfrm>
          <a:prstGeom prst="rect">
            <a:avLst/>
          </a:prstGeom>
          <a:noFill/>
        </p:spPr>
        <p:txBody>
          <a:bodyPr wrap="square" rtlCol="0">
            <a:spAutoFit/>
          </a:bodyPr>
          <a:lstStyle/>
          <a:p>
            <a:pPr algn="ctr"/>
            <a:r>
              <a:rPr lang="zh-CN" altLang="en-US" sz="1400" b="1" dirty="0">
                <a:latin typeface="+mn-ea"/>
              </a:rPr>
              <a:t>以太网采用的</a:t>
            </a:r>
            <a:endParaRPr lang="en-US" altLang="zh-CN" sz="1400" b="1" dirty="0">
              <a:latin typeface="+mn-ea"/>
            </a:endParaRPr>
          </a:p>
          <a:p>
            <a:pPr algn="ctr"/>
            <a:r>
              <a:rPr lang="zh-CN" altLang="en-US" sz="1400" b="1" dirty="0">
                <a:latin typeface="+mn-ea"/>
              </a:rPr>
              <a:t>曼彻斯特编码、</a:t>
            </a:r>
            <a:r>
              <a:rPr lang="en-US" altLang="zh-CN" sz="1400" b="1" dirty="0">
                <a:latin typeface="+mn-ea"/>
              </a:rPr>
              <a:t>4B/5B</a:t>
            </a:r>
            <a:r>
              <a:rPr lang="zh-CN" altLang="en-US" sz="1400" b="1" dirty="0">
                <a:latin typeface="+mn-ea"/>
              </a:rPr>
              <a:t>、</a:t>
            </a:r>
            <a:r>
              <a:rPr lang="en-US" altLang="zh-CN" sz="1400" b="1" dirty="0">
                <a:latin typeface="+mn-ea"/>
              </a:rPr>
              <a:t>8B/10B</a:t>
            </a:r>
            <a:endParaRPr lang="zh-CN" altLang="en-US" sz="1400" b="1" dirty="0">
              <a:latin typeface="+mn-ea"/>
            </a:endParaRPr>
          </a:p>
        </p:txBody>
      </p:sp>
      <p:sp>
        <p:nvSpPr>
          <p:cNvPr id="45" name="文本框 44">
            <a:extLst>
              <a:ext uri="{FF2B5EF4-FFF2-40B4-BE49-F238E27FC236}">
                <a16:creationId xmlns:a16="http://schemas.microsoft.com/office/drawing/2014/main" id="{E682F51C-E71D-4931-9477-09C0F9548F30}"/>
              </a:ext>
            </a:extLst>
          </p:cNvPr>
          <p:cNvSpPr txBox="1"/>
          <p:nvPr/>
        </p:nvSpPr>
        <p:spPr>
          <a:xfrm>
            <a:off x="7314034" y="4083670"/>
            <a:ext cx="2253795" cy="523220"/>
          </a:xfrm>
          <a:prstGeom prst="rect">
            <a:avLst/>
          </a:prstGeom>
          <a:noFill/>
        </p:spPr>
        <p:txBody>
          <a:bodyPr wrap="square" rtlCol="0">
            <a:spAutoFit/>
          </a:bodyPr>
          <a:lstStyle/>
          <a:p>
            <a:pPr algn="ctr"/>
            <a:r>
              <a:rPr lang="en-US" altLang="zh-CN" sz="1400" b="1" dirty="0">
                <a:latin typeface="+mn-ea"/>
              </a:rPr>
              <a:t>Wi-Fi</a:t>
            </a:r>
            <a:r>
              <a:rPr lang="zh-CN" altLang="en-US" sz="1400" b="1" dirty="0">
                <a:latin typeface="+mn-ea"/>
              </a:rPr>
              <a:t>采用的</a:t>
            </a:r>
            <a:endParaRPr lang="en-US" altLang="zh-CN" sz="1400" b="1" dirty="0">
              <a:latin typeface="+mn-ea"/>
            </a:endParaRPr>
          </a:p>
          <a:p>
            <a:pPr algn="ctr"/>
            <a:r>
              <a:rPr lang="en-US" altLang="zh-CN" sz="1400" b="1" dirty="0">
                <a:latin typeface="+mn-ea"/>
              </a:rPr>
              <a:t>CCK/DSSS/OFDM</a:t>
            </a:r>
            <a:r>
              <a:rPr lang="zh-CN" altLang="en-US" sz="1400" b="1" dirty="0">
                <a:latin typeface="+mn-ea"/>
              </a:rPr>
              <a:t>调制</a:t>
            </a:r>
          </a:p>
        </p:txBody>
      </p:sp>
    </p:spTree>
    <p:custDataLst>
      <p:tags r:id="rId1"/>
    </p:custDataLst>
    <p:extLst>
      <p:ext uri="{BB962C8B-B14F-4D97-AF65-F5344CB8AC3E}">
        <p14:creationId xmlns:p14="http://schemas.microsoft.com/office/powerpoint/2010/main" val="279973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2" presetClass="entr" presetSubtype="4"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p:tgtEl>
                                          <p:spTgt spid="7"/>
                                        </p:tgtEl>
                                        <p:attrNameLst>
                                          <p:attrName>ppt_y</p:attrName>
                                        </p:attrNameLst>
                                      </p:cBhvr>
                                      <p:tavLst>
                                        <p:tav tm="0">
                                          <p:val>
                                            <p:strVal val="#ppt_y+#ppt_h*1.125000"/>
                                          </p:val>
                                        </p:tav>
                                        <p:tav tm="100000">
                                          <p:val>
                                            <p:strVal val="#ppt_y"/>
                                          </p:val>
                                        </p:tav>
                                      </p:tavLst>
                                    </p:anim>
                                    <p:animEffect transition="in" filter="wipe(up)">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wipe(left)">
                                      <p:cBhvr>
                                        <p:cTn id="26" dur="1000"/>
                                        <p:tgtEl>
                                          <p:spTgt spid="37"/>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up)">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wipe(left)">
                                      <p:cBhvr>
                                        <p:cTn id="36" dur="1000"/>
                                        <p:tgtEl>
                                          <p:spTgt spid="38"/>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1"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wipe(up)">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39"/>
                                        </p:tgtEl>
                                        <p:attrNameLst>
                                          <p:attrName>style.visibility</p:attrName>
                                        </p:attrNameLst>
                                      </p:cBhvr>
                                      <p:to>
                                        <p:strVal val="visible"/>
                                      </p:to>
                                    </p:set>
                                    <p:animEffect transition="in" filter="wipe(left)">
                                      <p:cBhvr>
                                        <p:cTn id="46" dur="1000"/>
                                        <p:tgtEl>
                                          <p:spTgt spid="39"/>
                                        </p:tgtEl>
                                      </p:cBhvr>
                                    </p:animEffect>
                                  </p:childTnLst>
                                </p:cTn>
                              </p:par>
                            </p:childTnLst>
                          </p:cTn>
                        </p:par>
                      </p:childTnLst>
                    </p:cTn>
                  </p:par>
                  <p:par>
                    <p:cTn id="47" fill="hold">
                      <p:stCondLst>
                        <p:cond delay="indefinite"/>
                      </p:stCondLst>
                      <p:childTnLst>
                        <p:par>
                          <p:cTn id="48" fill="hold">
                            <p:stCondLst>
                              <p:cond delay="0"/>
                            </p:stCondLst>
                            <p:childTnLst>
                              <p:par>
                                <p:cTn id="49" presetID="30" presetClass="entr" presetSubtype="0" fill="hold" nodeType="click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fade">
                                      <p:cBhvr>
                                        <p:cTn id="51" dur="800" decel="100000"/>
                                        <p:tgtEl>
                                          <p:spTgt spid="34"/>
                                        </p:tgtEl>
                                      </p:cBhvr>
                                    </p:animEffect>
                                    <p:anim calcmode="lin" valueType="num">
                                      <p:cBhvr>
                                        <p:cTn id="52" dur="800" decel="100000" fill="hold"/>
                                        <p:tgtEl>
                                          <p:spTgt spid="34"/>
                                        </p:tgtEl>
                                        <p:attrNameLst>
                                          <p:attrName>style.rotation</p:attrName>
                                        </p:attrNameLst>
                                      </p:cBhvr>
                                      <p:tavLst>
                                        <p:tav tm="0">
                                          <p:val>
                                            <p:fltVal val="-90"/>
                                          </p:val>
                                        </p:tav>
                                        <p:tav tm="100000">
                                          <p:val>
                                            <p:fltVal val="0"/>
                                          </p:val>
                                        </p:tav>
                                      </p:tavLst>
                                    </p:anim>
                                    <p:anim calcmode="lin" valueType="num">
                                      <p:cBhvr>
                                        <p:cTn id="53" dur="800" decel="100000" fill="hold"/>
                                        <p:tgtEl>
                                          <p:spTgt spid="34"/>
                                        </p:tgtEl>
                                        <p:attrNameLst>
                                          <p:attrName>ppt_x</p:attrName>
                                        </p:attrNameLst>
                                      </p:cBhvr>
                                      <p:tavLst>
                                        <p:tav tm="0">
                                          <p:val>
                                            <p:strVal val="#ppt_x+0.4"/>
                                          </p:val>
                                        </p:tav>
                                        <p:tav tm="100000">
                                          <p:val>
                                            <p:strVal val="#ppt_x-0.05"/>
                                          </p:val>
                                        </p:tav>
                                      </p:tavLst>
                                    </p:anim>
                                    <p:anim calcmode="lin" valueType="num">
                                      <p:cBhvr>
                                        <p:cTn id="54" dur="800" decel="100000" fill="hold"/>
                                        <p:tgtEl>
                                          <p:spTgt spid="34"/>
                                        </p:tgtEl>
                                        <p:attrNameLst>
                                          <p:attrName>ppt_y</p:attrName>
                                        </p:attrNameLst>
                                      </p:cBhvr>
                                      <p:tavLst>
                                        <p:tav tm="0">
                                          <p:val>
                                            <p:strVal val="#ppt_y-0.4"/>
                                          </p:val>
                                        </p:tav>
                                        <p:tav tm="100000">
                                          <p:val>
                                            <p:strVal val="#ppt_y+0.1"/>
                                          </p:val>
                                        </p:tav>
                                      </p:tavLst>
                                    </p:anim>
                                    <p:anim calcmode="lin" valueType="num">
                                      <p:cBhvr>
                                        <p:cTn id="55" dur="200" accel="100000" fill="hold">
                                          <p:stCondLst>
                                            <p:cond delay="800"/>
                                          </p:stCondLst>
                                        </p:cTn>
                                        <p:tgtEl>
                                          <p:spTgt spid="34"/>
                                        </p:tgtEl>
                                        <p:attrNameLst>
                                          <p:attrName>ppt_x</p:attrName>
                                        </p:attrNameLst>
                                      </p:cBhvr>
                                      <p:tavLst>
                                        <p:tav tm="0">
                                          <p:val>
                                            <p:strVal val="#ppt_x-0.05"/>
                                          </p:val>
                                        </p:tav>
                                        <p:tav tm="100000">
                                          <p:val>
                                            <p:strVal val="#ppt_x"/>
                                          </p:val>
                                        </p:tav>
                                      </p:tavLst>
                                    </p:anim>
                                    <p:anim calcmode="lin" valueType="num">
                                      <p:cBhvr>
                                        <p:cTn id="56" dur="200" accel="100000" fill="hold">
                                          <p:stCondLst>
                                            <p:cond delay="800"/>
                                          </p:stCondLst>
                                        </p:cTn>
                                        <p:tgtEl>
                                          <p:spTgt spid="34"/>
                                        </p:tgtEl>
                                        <p:attrNameLst>
                                          <p:attrName>ppt_y</p:attrName>
                                        </p:attrNameLst>
                                      </p:cBhvr>
                                      <p:tavLst>
                                        <p:tav tm="0">
                                          <p:val>
                                            <p:strVal val="#ppt_y+0.1"/>
                                          </p:val>
                                        </p:tav>
                                        <p:tav tm="100000">
                                          <p:val>
                                            <p:strVal val="#ppt_y"/>
                                          </p:val>
                                        </p:tav>
                                      </p:tavLst>
                                    </p:anim>
                                  </p:childTnLst>
                                </p:cTn>
                              </p:par>
                              <p:par>
                                <p:cTn id="57" presetID="30" presetClass="entr" presetSubtype="0" fill="hold"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fade">
                                      <p:cBhvr>
                                        <p:cTn id="59" dur="800" decel="100000"/>
                                        <p:tgtEl>
                                          <p:spTgt spid="35"/>
                                        </p:tgtEl>
                                      </p:cBhvr>
                                    </p:animEffect>
                                    <p:anim calcmode="lin" valueType="num">
                                      <p:cBhvr>
                                        <p:cTn id="60" dur="800" decel="100000" fill="hold"/>
                                        <p:tgtEl>
                                          <p:spTgt spid="35"/>
                                        </p:tgtEl>
                                        <p:attrNameLst>
                                          <p:attrName>style.rotation</p:attrName>
                                        </p:attrNameLst>
                                      </p:cBhvr>
                                      <p:tavLst>
                                        <p:tav tm="0">
                                          <p:val>
                                            <p:fltVal val="-90"/>
                                          </p:val>
                                        </p:tav>
                                        <p:tav tm="100000">
                                          <p:val>
                                            <p:fltVal val="0"/>
                                          </p:val>
                                        </p:tav>
                                      </p:tavLst>
                                    </p:anim>
                                    <p:anim calcmode="lin" valueType="num">
                                      <p:cBhvr>
                                        <p:cTn id="61" dur="800" decel="100000" fill="hold"/>
                                        <p:tgtEl>
                                          <p:spTgt spid="35"/>
                                        </p:tgtEl>
                                        <p:attrNameLst>
                                          <p:attrName>ppt_x</p:attrName>
                                        </p:attrNameLst>
                                      </p:cBhvr>
                                      <p:tavLst>
                                        <p:tav tm="0">
                                          <p:val>
                                            <p:strVal val="#ppt_x+0.4"/>
                                          </p:val>
                                        </p:tav>
                                        <p:tav tm="100000">
                                          <p:val>
                                            <p:strVal val="#ppt_x-0.05"/>
                                          </p:val>
                                        </p:tav>
                                      </p:tavLst>
                                    </p:anim>
                                    <p:anim calcmode="lin" valueType="num">
                                      <p:cBhvr>
                                        <p:cTn id="62" dur="800" decel="100000" fill="hold"/>
                                        <p:tgtEl>
                                          <p:spTgt spid="35"/>
                                        </p:tgtEl>
                                        <p:attrNameLst>
                                          <p:attrName>ppt_y</p:attrName>
                                        </p:attrNameLst>
                                      </p:cBhvr>
                                      <p:tavLst>
                                        <p:tav tm="0">
                                          <p:val>
                                            <p:strVal val="#ppt_y-0.4"/>
                                          </p:val>
                                        </p:tav>
                                        <p:tav tm="100000">
                                          <p:val>
                                            <p:strVal val="#ppt_y+0.1"/>
                                          </p:val>
                                        </p:tav>
                                      </p:tavLst>
                                    </p:anim>
                                    <p:anim calcmode="lin" valueType="num">
                                      <p:cBhvr>
                                        <p:cTn id="63" dur="200" accel="100000" fill="hold">
                                          <p:stCondLst>
                                            <p:cond delay="800"/>
                                          </p:stCondLst>
                                        </p:cTn>
                                        <p:tgtEl>
                                          <p:spTgt spid="35"/>
                                        </p:tgtEl>
                                        <p:attrNameLst>
                                          <p:attrName>ppt_x</p:attrName>
                                        </p:attrNameLst>
                                      </p:cBhvr>
                                      <p:tavLst>
                                        <p:tav tm="0">
                                          <p:val>
                                            <p:strVal val="#ppt_x-0.05"/>
                                          </p:val>
                                        </p:tav>
                                        <p:tav tm="100000">
                                          <p:val>
                                            <p:strVal val="#ppt_x"/>
                                          </p:val>
                                        </p:tav>
                                      </p:tavLst>
                                    </p:anim>
                                    <p:anim calcmode="lin" valueType="num">
                                      <p:cBhvr>
                                        <p:cTn id="64" dur="200" accel="100000" fill="hold">
                                          <p:stCondLst>
                                            <p:cond delay="800"/>
                                          </p:stCondLst>
                                        </p:cTn>
                                        <p:tgtEl>
                                          <p:spTgt spid="35"/>
                                        </p:tgtEl>
                                        <p:attrNameLst>
                                          <p:attrName>ppt_y</p:attrName>
                                        </p:attrNameLst>
                                      </p:cBhvr>
                                      <p:tavLst>
                                        <p:tav tm="0">
                                          <p:val>
                                            <p:strVal val="#ppt_y+0.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42"/>
                                        </p:tgtEl>
                                        <p:attrNameLst>
                                          <p:attrName>style.visibility</p:attrName>
                                        </p:attrNameLst>
                                      </p:cBhvr>
                                      <p:to>
                                        <p:strVal val="visible"/>
                                      </p:to>
                                    </p:set>
                                    <p:animEffect transition="in" filter="wipe(left)">
                                      <p:cBhvr>
                                        <p:cTn id="69" dur="1000"/>
                                        <p:tgtEl>
                                          <p:spTgt spid="42"/>
                                        </p:tgtEl>
                                      </p:cBhvr>
                                    </p:animEffect>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44"/>
                                        </p:tgtEl>
                                        <p:attrNameLst>
                                          <p:attrName>style.visibility</p:attrName>
                                        </p:attrNameLst>
                                      </p:cBhvr>
                                      <p:to>
                                        <p:strVal val="visible"/>
                                      </p:to>
                                    </p:set>
                                    <p:animEffect transition="in" filter="fade">
                                      <p:cBhvr>
                                        <p:cTn id="74" dur="1000"/>
                                        <p:tgtEl>
                                          <p:spTgt spid="44"/>
                                        </p:tgtEl>
                                      </p:cBhvr>
                                    </p:animEffect>
                                    <p:anim calcmode="lin" valueType="num">
                                      <p:cBhvr>
                                        <p:cTn id="75" dur="1000" fill="hold"/>
                                        <p:tgtEl>
                                          <p:spTgt spid="44"/>
                                        </p:tgtEl>
                                        <p:attrNameLst>
                                          <p:attrName>ppt_x</p:attrName>
                                        </p:attrNameLst>
                                      </p:cBhvr>
                                      <p:tavLst>
                                        <p:tav tm="0">
                                          <p:val>
                                            <p:strVal val="#ppt_x"/>
                                          </p:val>
                                        </p:tav>
                                        <p:tav tm="100000">
                                          <p:val>
                                            <p:strVal val="#ppt_x"/>
                                          </p:val>
                                        </p:tav>
                                      </p:tavLst>
                                    </p:anim>
                                    <p:anim calcmode="lin" valueType="num">
                                      <p:cBhvr>
                                        <p:cTn id="76"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nodeType="clickEffect">
                                  <p:stCondLst>
                                    <p:cond delay="0"/>
                                  </p:stCondLst>
                                  <p:childTnLst>
                                    <p:set>
                                      <p:cBhvr>
                                        <p:cTn id="80" dur="1" fill="hold">
                                          <p:stCondLst>
                                            <p:cond delay="0"/>
                                          </p:stCondLst>
                                        </p:cTn>
                                        <p:tgtEl>
                                          <p:spTgt spid="43"/>
                                        </p:tgtEl>
                                        <p:attrNameLst>
                                          <p:attrName>style.visibility</p:attrName>
                                        </p:attrNameLst>
                                      </p:cBhvr>
                                      <p:to>
                                        <p:strVal val="visible"/>
                                      </p:to>
                                    </p:set>
                                    <p:animEffect transition="in" filter="wipe(left)">
                                      <p:cBhvr>
                                        <p:cTn id="81" dur="1000"/>
                                        <p:tgtEl>
                                          <p:spTgt spid="43"/>
                                        </p:tgtEl>
                                      </p:cBhvr>
                                    </p:animEffect>
                                  </p:childTnLst>
                                </p:cTn>
                              </p:par>
                            </p:childTnLst>
                          </p:cTn>
                        </p:par>
                      </p:childTnLst>
                    </p:cTn>
                  </p:par>
                  <p:par>
                    <p:cTn id="82" fill="hold">
                      <p:stCondLst>
                        <p:cond delay="indefinite"/>
                      </p:stCondLst>
                      <p:childTnLst>
                        <p:par>
                          <p:cTn id="83" fill="hold">
                            <p:stCondLst>
                              <p:cond delay="0"/>
                            </p:stCondLst>
                            <p:childTnLst>
                              <p:par>
                                <p:cTn id="84" presetID="47" presetClass="entr" presetSubtype="0" fill="hold" grpId="0" nodeType="clickEffect">
                                  <p:stCondLst>
                                    <p:cond delay="0"/>
                                  </p:stCondLst>
                                  <p:childTnLst>
                                    <p:set>
                                      <p:cBhvr>
                                        <p:cTn id="85" dur="1" fill="hold">
                                          <p:stCondLst>
                                            <p:cond delay="0"/>
                                          </p:stCondLst>
                                        </p:cTn>
                                        <p:tgtEl>
                                          <p:spTgt spid="45"/>
                                        </p:tgtEl>
                                        <p:attrNameLst>
                                          <p:attrName>style.visibility</p:attrName>
                                        </p:attrNameLst>
                                      </p:cBhvr>
                                      <p:to>
                                        <p:strVal val="visible"/>
                                      </p:to>
                                    </p:set>
                                    <p:animEffect transition="in" filter="fade">
                                      <p:cBhvr>
                                        <p:cTn id="86" dur="1000"/>
                                        <p:tgtEl>
                                          <p:spTgt spid="45"/>
                                        </p:tgtEl>
                                      </p:cBhvr>
                                    </p:animEffect>
                                    <p:anim calcmode="lin" valueType="num">
                                      <p:cBhvr>
                                        <p:cTn id="87" dur="1000" fill="hold"/>
                                        <p:tgtEl>
                                          <p:spTgt spid="45"/>
                                        </p:tgtEl>
                                        <p:attrNameLst>
                                          <p:attrName>ppt_x</p:attrName>
                                        </p:attrNameLst>
                                      </p:cBhvr>
                                      <p:tavLst>
                                        <p:tav tm="0">
                                          <p:val>
                                            <p:strVal val="#ppt_x"/>
                                          </p:val>
                                        </p:tav>
                                        <p:tav tm="100000">
                                          <p:val>
                                            <p:strVal val="#ppt_x"/>
                                          </p:val>
                                        </p:tav>
                                      </p:tavLst>
                                    </p:anim>
                                    <p:anim calcmode="lin" valueType="num">
                                      <p:cBhvr>
                                        <p:cTn id="88"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animBg="1"/>
      <p:bldP spid="8" grpId="0" animBg="1"/>
      <p:bldP spid="10" grpId="0" animBg="1"/>
      <p:bldP spid="44" grpId="0"/>
      <p:bldP spid="45"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编码与调制的基本概念</a:t>
              </a:r>
            </a:p>
          </p:txBody>
        </p:sp>
      </p:grpSp>
      <p:sp>
        <p:nvSpPr>
          <p:cNvPr id="46" name="矩形 45">
            <a:extLst>
              <a:ext uri="{FF2B5EF4-FFF2-40B4-BE49-F238E27FC236}">
                <a16:creationId xmlns:a16="http://schemas.microsoft.com/office/drawing/2014/main" id="{39F47830-C812-4AE9-B3C6-1744D17F13CA}"/>
              </a:ext>
            </a:extLst>
          </p:cNvPr>
          <p:cNvSpPr/>
          <p:nvPr/>
        </p:nvSpPr>
        <p:spPr>
          <a:xfrm>
            <a:off x="1045828" y="140129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íşlïḍè">
            <a:extLst>
              <a:ext uri="{FF2B5EF4-FFF2-40B4-BE49-F238E27FC236}">
                <a16:creationId xmlns:a16="http://schemas.microsoft.com/office/drawing/2014/main" id="{93C3ACEB-4485-4359-8635-6867408F3487}"/>
              </a:ext>
            </a:extLst>
          </p:cNvPr>
          <p:cNvSpPr txBox="1"/>
          <p:nvPr/>
        </p:nvSpPr>
        <p:spPr>
          <a:xfrm>
            <a:off x="1337791" y="1362322"/>
            <a:ext cx="773882" cy="342300"/>
          </a:xfrm>
          <a:prstGeom prst="rect">
            <a:avLst/>
          </a:prstGeom>
          <a:noFill/>
        </p:spPr>
        <p:txBody>
          <a:bodyPr wrap="square" lIns="91440" tIns="45720" rIns="91440" bIns="45720" anchor="ctr">
            <a:noAutofit/>
          </a:bodyPr>
          <a:lstStyle/>
          <a:p>
            <a:r>
              <a:rPr lang="zh-CN" altLang="en-US" b="1" dirty="0"/>
              <a:t>码元</a:t>
            </a:r>
            <a:endParaRPr lang="en-US" altLang="zh-CN" b="1" dirty="0"/>
          </a:p>
        </p:txBody>
      </p:sp>
      <p:sp>
        <p:nvSpPr>
          <p:cNvPr id="48" name="íşlïḍè">
            <a:extLst>
              <a:ext uri="{FF2B5EF4-FFF2-40B4-BE49-F238E27FC236}">
                <a16:creationId xmlns:a16="http://schemas.microsoft.com/office/drawing/2014/main" id="{12E751B9-58C9-4CFB-84D9-DF2791F01DF2}"/>
              </a:ext>
            </a:extLst>
          </p:cNvPr>
          <p:cNvSpPr txBox="1"/>
          <p:nvPr/>
        </p:nvSpPr>
        <p:spPr>
          <a:xfrm>
            <a:off x="1344370" y="1746384"/>
            <a:ext cx="7977247" cy="342300"/>
          </a:xfrm>
          <a:prstGeom prst="rect">
            <a:avLst/>
          </a:prstGeom>
          <a:noFill/>
        </p:spPr>
        <p:txBody>
          <a:bodyPr wrap="square" lIns="91440" tIns="45720" rIns="91440" bIns="45720" anchor="ctr">
            <a:noAutofit/>
          </a:bodyPr>
          <a:lstStyle/>
          <a:p>
            <a:r>
              <a:rPr lang="zh-CN" altLang="en-US" b="1" dirty="0"/>
              <a:t>在使用时间域的波形表示信号时，代表不同离散数值的</a:t>
            </a:r>
            <a:r>
              <a:rPr lang="zh-CN" altLang="en-US" b="1" dirty="0">
                <a:solidFill>
                  <a:schemeClr val="accent1">
                    <a:lumMod val="75000"/>
                  </a:schemeClr>
                </a:solidFill>
              </a:rPr>
              <a:t>基本波形</a:t>
            </a:r>
            <a:r>
              <a:rPr lang="zh-CN" altLang="en-US" b="1" dirty="0"/>
              <a:t>称为码元。</a:t>
            </a:r>
            <a:endParaRPr lang="en-US" altLang="zh-CN" b="1" dirty="0"/>
          </a:p>
        </p:txBody>
      </p:sp>
      <p:grpSp>
        <p:nvGrpSpPr>
          <p:cNvPr id="23" name="组合 22">
            <a:extLst>
              <a:ext uri="{FF2B5EF4-FFF2-40B4-BE49-F238E27FC236}">
                <a16:creationId xmlns:a16="http://schemas.microsoft.com/office/drawing/2014/main" id="{65633F01-54F6-4C17-AA39-6E7F7134C3E0}"/>
              </a:ext>
            </a:extLst>
          </p:cNvPr>
          <p:cNvGrpSpPr/>
          <p:nvPr/>
        </p:nvGrpSpPr>
        <p:grpSpPr>
          <a:xfrm>
            <a:off x="3054167" y="2511582"/>
            <a:ext cx="906242" cy="3795346"/>
            <a:chOff x="3054167" y="2511582"/>
            <a:chExt cx="906242" cy="3795346"/>
          </a:xfrm>
        </p:grpSpPr>
        <p:cxnSp>
          <p:nvCxnSpPr>
            <p:cNvPr id="49" name="直接连接符 48">
              <a:extLst>
                <a:ext uri="{FF2B5EF4-FFF2-40B4-BE49-F238E27FC236}">
                  <a16:creationId xmlns:a16="http://schemas.microsoft.com/office/drawing/2014/main" id="{6F60D2E4-CC8E-4D95-B640-19AB53933448}"/>
                </a:ext>
              </a:extLst>
            </p:cNvPr>
            <p:cNvCxnSpPr>
              <a:cxnSpLocks/>
            </p:cNvCxnSpPr>
            <p:nvPr/>
          </p:nvCxnSpPr>
          <p:spPr>
            <a:xfrm>
              <a:off x="3054167" y="2511582"/>
              <a:ext cx="0" cy="379534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B2118817-1001-4E59-9FB1-DB4DB7EE4F83}"/>
                </a:ext>
              </a:extLst>
            </p:cNvPr>
            <p:cNvCxnSpPr>
              <a:cxnSpLocks/>
            </p:cNvCxnSpPr>
            <p:nvPr/>
          </p:nvCxnSpPr>
          <p:spPr>
            <a:xfrm>
              <a:off x="3960409" y="2511582"/>
              <a:ext cx="0" cy="379534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8" name="文本框 57">
              <a:extLst>
                <a:ext uri="{FF2B5EF4-FFF2-40B4-BE49-F238E27FC236}">
                  <a16:creationId xmlns:a16="http://schemas.microsoft.com/office/drawing/2014/main" id="{FB565115-AA7C-483A-90F2-E25196C9F6AE}"/>
                </a:ext>
              </a:extLst>
            </p:cNvPr>
            <p:cNvSpPr txBox="1"/>
            <p:nvPr/>
          </p:nvSpPr>
          <p:spPr>
            <a:xfrm>
              <a:off x="3127969" y="5854006"/>
              <a:ext cx="785847" cy="369332"/>
            </a:xfrm>
            <a:prstGeom prst="rect">
              <a:avLst/>
            </a:prstGeom>
            <a:noFill/>
          </p:spPr>
          <p:txBody>
            <a:bodyPr wrap="square" rtlCol="0">
              <a:spAutoFit/>
            </a:bodyPr>
            <a:lstStyle/>
            <a:p>
              <a:pPr algn="ctr"/>
              <a:r>
                <a:rPr lang="zh-CN" altLang="en-US" b="1" dirty="0">
                  <a:latin typeface="+mn-ea"/>
                </a:rPr>
                <a:t>码元</a:t>
              </a:r>
            </a:p>
          </p:txBody>
        </p:sp>
      </p:grpSp>
      <p:grpSp>
        <p:nvGrpSpPr>
          <p:cNvPr id="24" name="组合 23">
            <a:extLst>
              <a:ext uri="{FF2B5EF4-FFF2-40B4-BE49-F238E27FC236}">
                <a16:creationId xmlns:a16="http://schemas.microsoft.com/office/drawing/2014/main" id="{A68C31B1-01A2-45BE-99E6-E4C1DF230447}"/>
              </a:ext>
            </a:extLst>
          </p:cNvPr>
          <p:cNvGrpSpPr/>
          <p:nvPr/>
        </p:nvGrpSpPr>
        <p:grpSpPr>
          <a:xfrm>
            <a:off x="4032267" y="2511582"/>
            <a:ext cx="834384" cy="3795346"/>
            <a:chOff x="4032267" y="2511582"/>
            <a:chExt cx="834384" cy="3795346"/>
          </a:xfrm>
        </p:grpSpPr>
        <p:cxnSp>
          <p:nvCxnSpPr>
            <p:cNvPr id="51" name="直接连接符 50">
              <a:extLst>
                <a:ext uri="{FF2B5EF4-FFF2-40B4-BE49-F238E27FC236}">
                  <a16:creationId xmlns:a16="http://schemas.microsoft.com/office/drawing/2014/main" id="{75B1F52E-511C-422A-AA66-443300EC8099}"/>
                </a:ext>
              </a:extLst>
            </p:cNvPr>
            <p:cNvCxnSpPr>
              <a:cxnSpLocks/>
            </p:cNvCxnSpPr>
            <p:nvPr/>
          </p:nvCxnSpPr>
          <p:spPr>
            <a:xfrm>
              <a:off x="4866651" y="2511582"/>
              <a:ext cx="0" cy="379534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58">
              <a:extLst>
                <a:ext uri="{FF2B5EF4-FFF2-40B4-BE49-F238E27FC236}">
                  <a16:creationId xmlns:a16="http://schemas.microsoft.com/office/drawing/2014/main" id="{A2ED9344-E225-4774-B7EF-3B61C19839AE}"/>
                </a:ext>
              </a:extLst>
            </p:cNvPr>
            <p:cNvSpPr txBox="1"/>
            <p:nvPr/>
          </p:nvSpPr>
          <p:spPr>
            <a:xfrm>
              <a:off x="4032267" y="5854006"/>
              <a:ext cx="785847" cy="369332"/>
            </a:xfrm>
            <a:prstGeom prst="rect">
              <a:avLst/>
            </a:prstGeom>
            <a:noFill/>
          </p:spPr>
          <p:txBody>
            <a:bodyPr wrap="square" rtlCol="0">
              <a:spAutoFit/>
            </a:bodyPr>
            <a:lstStyle/>
            <a:p>
              <a:pPr algn="ctr"/>
              <a:r>
                <a:rPr lang="zh-CN" altLang="en-US" b="1" dirty="0">
                  <a:latin typeface="+mn-ea"/>
                </a:rPr>
                <a:t>码元</a:t>
              </a:r>
            </a:p>
          </p:txBody>
        </p:sp>
      </p:grpSp>
      <p:grpSp>
        <p:nvGrpSpPr>
          <p:cNvPr id="25" name="组合 24">
            <a:extLst>
              <a:ext uri="{FF2B5EF4-FFF2-40B4-BE49-F238E27FC236}">
                <a16:creationId xmlns:a16="http://schemas.microsoft.com/office/drawing/2014/main" id="{903F6E7D-00C5-49E6-96CF-859931DD9F1D}"/>
              </a:ext>
            </a:extLst>
          </p:cNvPr>
          <p:cNvGrpSpPr/>
          <p:nvPr/>
        </p:nvGrpSpPr>
        <p:grpSpPr>
          <a:xfrm>
            <a:off x="4936565" y="2511582"/>
            <a:ext cx="5367537" cy="3795346"/>
            <a:chOff x="4936565" y="2511582"/>
            <a:chExt cx="5367537" cy="3795346"/>
          </a:xfrm>
        </p:grpSpPr>
        <p:cxnSp>
          <p:nvCxnSpPr>
            <p:cNvPr id="52" name="直接连接符 51">
              <a:extLst>
                <a:ext uri="{FF2B5EF4-FFF2-40B4-BE49-F238E27FC236}">
                  <a16:creationId xmlns:a16="http://schemas.microsoft.com/office/drawing/2014/main" id="{A8570326-A9BC-4CDD-AA64-C58437F817DE}"/>
                </a:ext>
              </a:extLst>
            </p:cNvPr>
            <p:cNvCxnSpPr>
              <a:cxnSpLocks/>
            </p:cNvCxnSpPr>
            <p:nvPr/>
          </p:nvCxnSpPr>
          <p:spPr>
            <a:xfrm>
              <a:off x="5772893" y="2511582"/>
              <a:ext cx="0" cy="379534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E94808E1-F769-4660-97BC-10897EA1DEE0}"/>
                </a:ext>
              </a:extLst>
            </p:cNvPr>
            <p:cNvCxnSpPr>
              <a:cxnSpLocks/>
            </p:cNvCxnSpPr>
            <p:nvPr/>
          </p:nvCxnSpPr>
          <p:spPr>
            <a:xfrm>
              <a:off x="6679135" y="2511582"/>
              <a:ext cx="0" cy="379534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BA0146A0-1066-4EF5-92AF-20A87E8D95F0}"/>
                </a:ext>
              </a:extLst>
            </p:cNvPr>
            <p:cNvCxnSpPr>
              <a:cxnSpLocks/>
            </p:cNvCxnSpPr>
            <p:nvPr/>
          </p:nvCxnSpPr>
          <p:spPr>
            <a:xfrm>
              <a:off x="7585377" y="2511582"/>
              <a:ext cx="0" cy="379534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C682298-A516-4CD4-912A-5FE81EB3E2E2}"/>
                </a:ext>
              </a:extLst>
            </p:cNvPr>
            <p:cNvCxnSpPr>
              <a:cxnSpLocks/>
            </p:cNvCxnSpPr>
            <p:nvPr/>
          </p:nvCxnSpPr>
          <p:spPr>
            <a:xfrm>
              <a:off x="8491619" y="2511582"/>
              <a:ext cx="0" cy="379534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7F627DF5-548D-4D53-AD34-8874047B67E6}"/>
                </a:ext>
              </a:extLst>
            </p:cNvPr>
            <p:cNvCxnSpPr>
              <a:cxnSpLocks/>
            </p:cNvCxnSpPr>
            <p:nvPr/>
          </p:nvCxnSpPr>
          <p:spPr>
            <a:xfrm>
              <a:off x="9397861" y="2511582"/>
              <a:ext cx="0" cy="371175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641DF80E-6DCE-4688-8B6E-61E987D6BBB3}"/>
                </a:ext>
              </a:extLst>
            </p:cNvPr>
            <p:cNvCxnSpPr>
              <a:cxnSpLocks/>
            </p:cNvCxnSpPr>
            <p:nvPr/>
          </p:nvCxnSpPr>
          <p:spPr>
            <a:xfrm>
              <a:off x="10304102" y="2511582"/>
              <a:ext cx="0" cy="371175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文本框 59">
              <a:extLst>
                <a:ext uri="{FF2B5EF4-FFF2-40B4-BE49-F238E27FC236}">
                  <a16:creationId xmlns:a16="http://schemas.microsoft.com/office/drawing/2014/main" id="{8A893347-ED28-432B-8C3B-BEAC4C6F93F8}"/>
                </a:ext>
              </a:extLst>
            </p:cNvPr>
            <p:cNvSpPr txBox="1"/>
            <p:nvPr/>
          </p:nvSpPr>
          <p:spPr>
            <a:xfrm>
              <a:off x="4936565" y="5854006"/>
              <a:ext cx="785847" cy="369332"/>
            </a:xfrm>
            <a:prstGeom prst="rect">
              <a:avLst/>
            </a:prstGeom>
            <a:noFill/>
          </p:spPr>
          <p:txBody>
            <a:bodyPr wrap="square" rtlCol="0">
              <a:spAutoFit/>
            </a:bodyPr>
            <a:lstStyle/>
            <a:p>
              <a:pPr algn="ctr"/>
              <a:r>
                <a:rPr lang="zh-CN" altLang="en-US" b="1" dirty="0">
                  <a:latin typeface="+mn-ea"/>
                </a:rPr>
                <a:t>码元</a:t>
              </a:r>
            </a:p>
          </p:txBody>
        </p:sp>
        <p:sp>
          <p:nvSpPr>
            <p:cNvPr id="61" name="文本框 60">
              <a:extLst>
                <a:ext uri="{FF2B5EF4-FFF2-40B4-BE49-F238E27FC236}">
                  <a16:creationId xmlns:a16="http://schemas.microsoft.com/office/drawing/2014/main" id="{CE330BB9-85E5-4D79-A899-E6AD473410E8}"/>
                </a:ext>
              </a:extLst>
            </p:cNvPr>
            <p:cNvSpPr txBox="1"/>
            <p:nvPr/>
          </p:nvSpPr>
          <p:spPr>
            <a:xfrm>
              <a:off x="5840863" y="5854006"/>
              <a:ext cx="785847" cy="369332"/>
            </a:xfrm>
            <a:prstGeom prst="rect">
              <a:avLst/>
            </a:prstGeom>
            <a:noFill/>
          </p:spPr>
          <p:txBody>
            <a:bodyPr wrap="square" rtlCol="0">
              <a:spAutoFit/>
            </a:bodyPr>
            <a:lstStyle/>
            <a:p>
              <a:pPr algn="ctr"/>
              <a:r>
                <a:rPr lang="zh-CN" altLang="en-US" b="1" dirty="0">
                  <a:latin typeface="+mn-ea"/>
                </a:rPr>
                <a:t>码元</a:t>
              </a:r>
            </a:p>
          </p:txBody>
        </p:sp>
        <p:sp>
          <p:nvSpPr>
            <p:cNvPr id="62" name="文本框 61">
              <a:extLst>
                <a:ext uri="{FF2B5EF4-FFF2-40B4-BE49-F238E27FC236}">
                  <a16:creationId xmlns:a16="http://schemas.microsoft.com/office/drawing/2014/main" id="{18187326-8906-4CB8-ACF0-D5E8F37E8C02}"/>
                </a:ext>
              </a:extLst>
            </p:cNvPr>
            <p:cNvSpPr txBox="1"/>
            <p:nvPr/>
          </p:nvSpPr>
          <p:spPr>
            <a:xfrm>
              <a:off x="6745161" y="5854006"/>
              <a:ext cx="785847" cy="369332"/>
            </a:xfrm>
            <a:prstGeom prst="rect">
              <a:avLst/>
            </a:prstGeom>
            <a:noFill/>
          </p:spPr>
          <p:txBody>
            <a:bodyPr wrap="square" rtlCol="0">
              <a:spAutoFit/>
            </a:bodyPr>
            <a:lstStyle/>
            <a:p>
              <a:pPr algn="ctr"/>
              <a:r>
                <a:rPr lang="zh-CN" altLang="en-US" b="1" dirty="0">
                  <a:latin typeface="+mn-ea"/>
                </a:rPr>
                <a:t>码元</a:t>
              </a:r>
            </a:p>
          </p:txBody>
        </p:sp>
        <p:sp>
          <p:nvSpPr>
            <p:cNvPr id="63" name="文本框 62">
              <a:extLst>
                <a:ext uri="{FF2B5EF4-FFF2-40B4-BE49-F238E27FC236}">
                  <a16:creationId xmlns:a16="http://schemas.microsoft.com/office/drawing/2014/main" id="{19ADF4FF-37B7-4FC8-8E84-DB53473D14D3}"/>
                </a:ext>
              </a:extLst>
            </p:cNvPr>
            <p:cNvSpPr txBox="1"/>
            <p:nvPr/>
          </p:nvSpPr>
          <p:spPr>
            <a:xfrm>
              <a:off x="7649459" y="5854006"/>
              <a:ext cx="785847" cy="369332"/>
            </a:xfrm>
            <a:prstGeom prst="rect">
              <a:avLst/>
            </a:prstGeom>
            <a:noFill/>
          </p:spPr>
          <p:txBody>
            <a:bodyPr wrap="square" rtlCol="0">
              <a:spAutoFit/>
            </a:bodyPr>
            <a:lstStyle/>
            <a:p>
              <a:pPr algn="ctr"/>
              <a:r>
                <a:rPr lang="zh-CN" altLang="en-US" b="1" dirty="0">
                  <a:latin typeface="+mn-ea"/>
                </a:rPr>
                <a:t>码元</a:t>
              </a:r>
            </a:p>
          </p:txBody>
        </p:sp>
        <p:sp>
          <p:nvSpPr>
            <p:cNvPr id="64" name="文本框 63">
              <a:extLst>
                <a:ext uri="{FF2B5EF4-FFF2-40B4-BE49-F238E27FC236}">
                  <a16:creationId xmlns:a16="http://schemas.microsoft.com/office/drawing/2014/main" id="{A24432A1-47A3-44EE-BAFD-0567F15FFE29}"/>
                </a:ext>
              </a:extLst>
            </p:cNvPr>
            <p:cNvSpPr txBox="1"/>
            <p:nvPr/>
          </p:nvSpPr>
          <p:spPr>
            <a:xfrm>
              <a:off x="8553757" y="5854006"/>
              <a:ext cx="785847" cy="369332"/>
            </a:xfrm>
            <a:prstGeom prst="rect">
              <a:avLst/>
            </a:prstGeom>
            <a:noFill/>
          </p:spPr>
          <p:txBody>
            <a:bodyPr wrap="square" rtlCol="0">
              <a:spAutoFit/>
            </a:bodyPr>
            <a:lstStyle/>
            <a:p>
              <a:pPr algn="ctr"/>
              <a:r>
                <a:rPr lang="zh-CN" altLang="en-US" b="1" dirty="0">
                  <a:latin typeface="+mn-ea"/>
                </a:rPr>
                <a:t>码元</a:t>
              </a:r>
            </a:p>
          </p:txBody>
        </p:sp>
        <p:sp>
          <p:nvSpPr>
            <p:cNvPr id="65" name="文本框 64">
              <a:extLst>
                <a:ext uri="{FF2B5EF4-FFF2-40B4-BE49-F238E27FC236}">
                  <a16:creationId xmlns:a16="http://schemas.microsoft.com/office/drawing/2014/main" id="{EC351254-AC47-40AD-9A8D-EE00B43D49C0}"/>
                </a:ext>
              </a:extLst>
            </p:cNvPr>
            <p:cNvSpPr txBox="1"/>
            <p:nvPr/>
          </p:nvSpPr>
          <p:spPr>
            <a:xfrm>
              <a:off x="9458058" y="5854006"/>
              <a:ext cx="785847" cy="369332"/>
            </a:xfrm>
            <a:prstGeom prst="rect">
              <a:avLst/>
            </a:prstGeom>
            <a:noFill/>
          </p:spPr>
          <p:txBody>
            <a:bodyPr wrap="square" rtlCol="0">
              <a:spAutoFit/>
            </a:bodyPr>
            <a:lstStyle/>
            <a:p>
              <a:pPr algn="ctr"/>
              <a:r>
                <a:rPr lang="zh-CN" altLang="en-US" b="1" dirty="0">
                  <a:latin typeface="+mn-ea"/>
                </a:rPr>
                <a:t>码元</a:t>
              </a:r>
            </a:p>
          </p:txBody>
        </p:sp>
      </p:grpSp>
      <p:grpSp>
        <p:nvGrpSpPr>
          <p:cNvPr id="20" name="组合 19">
            <a:extLst>
              <a:ext uri="{FF2B5EF4-FFF2-40B4-BE49-F238E27FC236}">
                <a16:creationId xmlns:a16="http://schemas.microsoft.com/office/drawing/2014/main" id="{AC56743A-849A-4562-B1CF-426549249DE7}"/>
              </a:ext>
            </a:extLst>
          </p:cNvPr>
          <p:cNvGrpSpPr/>
          <p:nvPr/>
        </p:nvGrpSpPr>
        <p:grpSpPr>
          <a:xfrm>
            <a:off x="3054167" y="4621617"/>
            <a:ext cx="7249935" cy="912192"/>
            <a:chOff x="3054167" y="4621617"/>
            <a:chExt cx="7249935" cy="912192"/>
          </a:xfrm>
        </p:grpSpPr>
        <p:cxnSp>
          <p:nvCxnSpPr>
            <p:cNvPr id="67" name="直接连接符 66">
              <a:extLst>
                <a:ext uri="{FF2B5EF4-FFF2-40B4-BE49-F238E27FC236}">
                  <a16:creationId xmlns:a16="http://schemas.microsoft.com/office/drawing/2014/main" id="{845128BC-6FFB-44CB-83A8-5D016E9189D2}"/>
                </a:ext>
              </a:extLst>
            </p:cNvPr>
            <p:cNvCxnSpPr/>
            <p:nvPr/>
          </p:nvCxnSpPr>
          <p:spPr>
            <a:xfrm>
              <a:off x="3054167" y="4639905"/>
              <a:ext cx="45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C1D93BA7-0CB7-4487-AA4F-DDE569D3503F}"/>
                </a:ext>
              </a:extLst>
            </p:cNvPr>
            <p:cNvCxnSpPr/>
            <p:nvPr/>
          </p:nvCxnSpPr>
          <p:spPr>
            <a:xfrm>
              <a:off x="3498071" y="4627713"/>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5E68BC4E-A52D-4F3A-94FD-38A866A8A534}"/>
                </a:ext>
              </a:extLst>
            </p:cNvPr>
            <p:cNvCxnSpPr/>
            <p:nvPr/>
          </p:nvCxnSpPr>
          <p:spPr>
            <a:xfrm>
              <a:off x="3491975" y="5521617"/>
              <a:ext cx="45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9B873EC8-99FB-4B74-99AE-9B4610D37112}"/>
                </a:ext>
              </a:extLst>
            </p:cNvPr>
            <p:cNvCxnSpPr/>
            <p:nvPr/>
          </p:nvCxnSpPr>
          <p:spPr>
            <a:xfrm>
              <a:off x="3941975" y="5521617"/>
              <a:ext cx="45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7E6C531F-7B71-412E-9C76-2EA162EC36B7}"/>
                </a:ext>
              </a:extLst>
            </p:cNvPr>
            <p:cNvCxnSpPr/>
            <p:nvPr/>
          </p:nvCxnSpPr>
          <p:spPr>
            <a:xfrm>
              <a:off x="4391975" y="4627713"/>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CC1355A5-5284-4583-B0EC-8DB8E16515E4}"/>
                </a:ext>
              </a:extLst>
            </p:cNvPr>
            <p:cNvCxnSpPr>
              <a:cxnSpLocks/>
            </p:cNvCxnSpPr>
            <p:nvPr/>
          </p:nvCxnSpPr>
          <p:spPr>
            <a:xfrm>
              <a:off x="4391975" y="4639905"/>
              <a:ext cx="47467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61739363-F735-456E-931F-743F9443A153}"/>
                </a:ext>
              </a:extLst>
            </p:cNvPr>
            <p:cNvCxnSpPr/>
            <p:nvPr/>
          </p:nvCxnSpPr>
          <p:spPr>
            <a:xfrm>
              <a:off x="7586613" y="4627713"/>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C096EABC-5CC9-4DAF-8469-BA464D5D8193}"/>
                </a:ext>
              </a:extLst>
            </p:cNvPr>
            <p:cNvCxnSpPr/>
            <p:nvPr/>
          </p:nvCxnSpPr>
          <p:spPr>
            <a:xfrm>
              <a:off x="7596664" y="5521617"/>
              <a:ext cx="45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B3750C7D-E759-42C7-8D46-3B7DF18CE803}"/>
                </a:ext>
              </a:extLst>
            </p:cNvPr>
            <p:cNvCxnSpPr/>
            <p:nvPr/>
          </p:nvCxnSpPr>
          <p:spPr>
            <a:xfrm>
              <a:off x="8046664" y="4627713"/>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D6A9FAEA-BCF3-45EB-BF11-65AF92644CB1}"/>
                </a:ext>
              </a:extLst>
            </p:cNvPr>
            <p:cNvCxnSpPr>
              <a:cxnSpLocks/>
            </p:cNvCxnSpPr>
            <p:nvPr/>
          </p:nvCxnSpPr>
          <p:spPr>
            <a:xfrm>
              <a:off x="8046664" y="4639905"/>
              <a:ext cx="45704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05A613CF-61DA-4349-8F37-B0AEAA487C53}"/>
                </a:ext>
              </a:extLst>
            </p:cNvPr>
            <p:cNvCxnSpPr>
              <a:cxnSpLocks/>
            </p:cNvCxnSpPr>
            <p:nvPr/>
          </p:nvCxnSpPr>
          <p:spPr>
            <a:xfrm>
              <a:off x="4866651" y="4639905"/>
              <a:ext cx="46119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66DD2012-4857-4C84-B47B-1FD2C3EC42A0}"/>
                </a:ext>
              </a:extLst>
            </p:cNvPr>
            <p:cNvCxnSpPr>
              <a:cxnSpLocks/>
            </p:cNvCxnSpPr>
            <p:nvPr/>
          </p:nvCxnSpPr>
          <p:spPr>
            <a:xfrm>
              <a:off x="5321752" y="4627713"/>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7FF907DF-1BBC-4DC1-88B3-7273B5ACE0BB}"/>
                </a:ext>
              </a:extLst>
            </p:cNvPr>
            <p:cNvCxnSpPr>
              <a:cxnSpLocks/>
            </p:cNvCxnSpPr>
            <p:nvPr/>
          </p:nvCxnSpPr>
          <p:spPr>
            <a:xfrm>
              <a:off x="5315656" y="5521617"/>
              <a:ext cx="45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EC87FD0F-EDE5-4ADE-BD1B-B0B7D772D87B}"/>
                </a:ext>
              </a:extLst>
            </p:cNvPr>
            <p:cNvCxnSpPr>
              <a:cxnSpLocks/>
            </p:cNvCxnSpPr>
            <p:nvPr/>
          </p:nvCxnSpPr>
          <p:spPr>
            <a:xfrm>
              <a:off x="5770891" y="4625017"/>
              <a:ext cx="46119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0642D581-2CE4-481A-93CD-CCCD4E78D158}"/>
                </a:ext>
              </a:extLst>
            </p:cNvPr>
            <p:cNvCxnSpPr>
              <a:cxnSpLocks/>
            </p:cNvCxnSpPr>
            <p:nvPr/>
          </p:nvCxnSpPr>
          <p:spPr>
            <a:xfrm>
              <a:off x="6225992" y="4621617"/>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A6449F61-3DE2-43C1-ABF8-3D746CA679BC}"/>
                </a:ext>
              </a:extLst>
            </p:cNvPr>
            <p:cNvCxnSpPr>
              <a:cxnSpLocks/>
            </p:cNvCxnSpPr>
            <p:nvPr/>
          </p:nvCxnSpPr>
          <p:spPr>
            <a:xfrm>
              <a:off x="6219896" y="5515521"/>
              <a:ext cx="45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BB5A18C-78FC-48AE-9107-72F6298D080A}"/>
                </a:ext>
              </a:extLst>
            </p:cNvPr>
            <p:cNvCxnSpPr>
              <a:cxnSpLocks/>
            </p:cNvCxnSpPr>
            <p:nvPr/>
          </p:nvCxnSpPr>
          <p:spPr>
            <a:xfrm>
              <a:off x="5776083" y="4621617"/>
              <a:ext cx="0" cy="9060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2F73DF6F-4409-41DF-846E-A5C2394CC6AC}"/>
                </a:ext>
              </a:extLst>
            </p:cNvPr>
            <p:cNvCxnSpPr/>
            <p:nvPr/>
          </p:nvCxnSpPr>
          <p:spPr>
            <a:xfrm>
              <a:off x="6669186" y="5515521"/>
              <a:ext cx="45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3A1E675D-D7E7-4C41-ADFB-E4CBBD740CCA}"/>
                </a:ext>
              </a:extLst>
            </p:cNvPr>
            <p:cNvCxnSpPr/>
            <p:nvPr/>
          </p:nvCxnSpPr>
          <p:spPr>
            <a:xfrm>
              <a:off x="7119186" y="4621617"/>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05A51AD9-C8B3-440D-83AE-77B75EA52066}"/>
                </a:ext>
              </a:extLst>
            </p:cNvPr>
            <p:cNvCxnSpPr>
              <a:cxnSpLocks/>
            </p:cNvCxnSpPr>
            <p:nvPr/>
          </p:nvCxnSpPr>
          <p:spPr>
            <a:xfrm>
              <a:off x="7119186" y="4625017"/>
              <a:ext cx="47467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938D489E-E835-41B1-B479-C6987DF181F0}"/>
                </a:ext>
              </a:extLst>
            </p:cNvPr>
            <p:cNvCxnSpPr/>
            <p:nvPr/>
          </p:nvCxnSpPr>
          <p:spPr>
            <a:xfrm>
              <a:off x="8493660" y="4633809"/>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4629FED7-A97F-4110-9EAA-2F5A51527870}"/>
                </a:ext>
              </a:extLst>
            </p:cNvPr>
            <p:cNvCxnSpPr/>
            <p:nvPr/>
          </p:nvCxnSpPr>
          <p:spPr>
            <a:xfrm>
              <a:off x="8503711" y="5527713"/>
              <a:ext cx="45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F6AD0D70-3D9F-42BD-899C-26697CAE7150}"/>
                </a:ext>
              </a:extLst>
            </p:cNvPr>
            <p:cNvCxnSpPr/>
            <p:nvPr/>
          </p:nvCxnSpPr>
          <p:spPr>
            <a:xfrm>
              <a:off x="8953711" y="4633809"/>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03C348DB-51B8-44C5-BF2B-95E6A015F506}"/>
                </a:ext>
              </a:extLst>
            </p:cNvPr>
            <p:cNvCxnSpPr>
              <a:cxnSpLocks/>
            </p:cNvCxnSpPr>
            <p:nvPr/>
          </p:nvCxnSpPr>
          <p:spPr>
            <a:xfrm>
              <a:off x="8953711" y="4646001"/>
              <a:ext cx="4441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E753E9E8-B7F2-44DC-8DC4-7DFAD2393CDB}"/>
                </a:ext>
              </a:extLst>
            </p:cNvPr>
            <p:cNvCxnSpPr>
              <a:cxnSpLocks/>
            </p:cNvCxnSpPr>
            <p:nvPr/>
          </p:nvCxnSpPr>
          <p:spPr>
            <a:xfrm>
              <a:off x="9399569" y="4646001"/>
              <a:ext cx="45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6A49A8B9-2346-4F50-A2D2-4EEE70ABA16B}"/>
                </a:ext>
              </a:extLst>
            </p:cNvPr>
            <p:cNvCxnSpPr>
              <a:cxnSpLocks/>
            </p:cNvCxnSpPr>
            <p:nvPr/>
          </p:nvCxnSpPr>
          <p:spPr>
            <a:xfrm>
              <a:off x="9843473" y="4633809"/>
              <a:ext cx="0" cy="90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12C96F47-CD7A-4BC9-B006-3D8A46372806}"/>
                </a:ext>
              </a:extLst>
            </p:cNvPr>
            <p:cNvCxnSpPr>
              <a:cxnSpLocks/>
            </p:cNvCxnSpPr>
            <p:nvPr/>
          </p:nvCxnSpPr>
          <p:spPr>
            <a:xfrm>
              <a:off x="9837377" y="5527713"/>
              <a:ext cx="46672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4" name="文本框 93">
            <a:extLst>
              <a:ext uri="{FF2B5EF4-FFF2-40B4-BE49-F238E27FC236}">
                <a16:creationId xmlns:a16="http://schemas.microsoft.com/office/drawing/2014/main" id="{E10B616D-7D52-4EF1-97C3-DA59A55085D5}"/>
              </a:ext>
            </a:extLst>
          </p:cNvPr>
          <p:cNvSpPr txBox="1"/>
          <p:nvPr/>
        </p:nvSpPr>
        <p:spPr>
          <a:xfrm>
            <a:off x="872449" y="4886951"/>
            <a:ext cx="2105632" cy="369332"/>
          </a:xfrm>
          <a:prstGeom prst="rect">
            <a:avLst/>
          </a:prstGeom>
          <a:noFill/>
        </p:spPr>
        <p:txBody>
          <a:bodyPr wrap="square" rtlCol="0">
            <a:spAutoFit/>
          </a:bodyPr>
          <a:lstStyle/>
          <a:p>
            <a:pPr algn="ctr"/>
            <a:r>
              <a:rPr lang="zh-CN" altLang="en-US" b="1" dirty="0">
                <a:latin typeface="+mn-ea"/>
              </a:rPr>
              <a:t>编码后的数字信号</a:t>
            </a:r>
          </a:p>
        </p:txBody>
      </p:sp>
      <p:grpSp>
        <p:nvGrpSpPr>
          <p:cNvPr id="21" name="组合 20">
            <a:extLst>
              <a:ext uri="{FF2B5EF4-FFF2-40B4-BE49-F238E27FC236}">
                <a16:creationId xmlns:a16="http://schemas.microsoft.com/office/drawing/2014/main" id="{FC637F19-445B-40BE-9B89-857580906045}"/>
              </a:ext>
            </a:extLst>
          </p:cNvPr>
          <p:cNvGrpSpPr/>
          <p:nvPr/>
        </p:nvGrpSpPr>
        <p:grpSpPr>
          <a:xfrm>
            <a:off x="2696141" y="5349529"/>
            <a:ext cx="8636566" cy="440996"/>
            <a:chOff x="2696141" y="5349529"/>
            <a:chExt cx="8636566" cy="440996"/>
          </a:xfrm>
        </p:grpSpPr>
        <p:cxnSp>
          <p:nvCxnSpPr>
            <p:cNvPr id="95" name="直接箭头连接符 94">
              <a:extLst>
                <a:ext uri="{FF2B5EF4-FFF2-40B4-BE49-F238E27FC236}">
                  <a16:creationId xmlns:a16="http://schemas.microsoft.com/office/drawing/2014/main" id="{C61D1E8E-E624-44F4-9A56-0B2D457D563E}"/>
                </a:ext>
              </a:extLst>
            </p:cNvPr>
            <p:cNvCxnSpPr>
              <a:cxnSpLocks/>
            </p:cNvCxnSpPr>
            <p:nvPr/>
          </p:nvCxnSpPr>
          <p:spPr>
            <a:xfrm>
              <a:off x="2696141" y="5790525"/>
              <a:ext cx="8305800" cy="0"/>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
          <p:nvSpPr>
            <p:cNvPr id="96" name="文本框 95">
              <a:extLst>
                <a:ext uri="{FF2B5EF4-FFF2-40B4-BE49-F238E27FC236}">
                  <a16:creationId xmlns:a16="http://schemas.microsoft.com/office/drawing/2014/main" id="{6A87204E-6140-4B86-B9E8-B020E1587A99}"/>
                </a:ext>
              </a:extLst>
            </p:cNvPr>
            <p:cNvSpPr txBox="1"/>
            <p:nvPr/>
          </p:nvSpPr>
          <p:spPr>
            <a:xfrm>
              <a:off x="10671175" y="5349529"/>
              <a:ext cx="661532" cy="369332"/>
            </a:xfrm>
            <a:prstGeom prst="rect">
              <a:avLst/>
            </a:prstGeom>
            <a:noFill/>
          </p:spPr>
          <p:txBody>
            <a:bodyPr wrap="square" rtlCol="0">
              <a:spAutoFit/>
            </a:bodyPr>
            <a:lstStyle/>
            <a:p>
              <a:pPr algn="ctr"/>
              <a:r>
                <a:rPr lang="zh-CN" altLang="en-US" b="1" dirty="0">
                  <a:latin typeface="+mn-ea"/>
                </a:rPr>
                <a:t>时间</a:t>
              </a:r>
            </a:p>
          </p:txBody>
        </p:sp>
      </p:grpSp>
      <p:sp>
        <p:nvSpPr>
          <p:cNvPr id="98" name="文本框 97">
            <a:extLst>
              <a:ext uri="{FF2B5EF4-FFF2-40B4-BE49-F238E27FC236}">
                <a16:creationId xmlns:a16="http://schemas.microsoft.com/office/drawing/2014/main" id="{CD4DE468-6D8B-41D1-ACDF-E605512298B2}"/>
              </a:ext>
            </a:extLst>
          </p:cNvPr>
          <p:cNvSpPr txBox="1"/>
          <p:nvPr/>
        </p:nvSpPr>
        <p:spPr>
          <a:xfrm>
            <a:off x="872449" y="2570390"/>
            <a:ext cx="2105632" cy="369332"/>
          </a:xfrm>
          <a:prstGeom prst="rect">
            <a:avLst/>
          </a:prstGeom>
          <a:noFill/>
        </p:spPr>
        <p:txBody>
          <a:bodyPr wrap="square" rtlCol="0">
            <a:spAutoFit/>
          </a:bodyPr>
          <a:lstStyle/>
          <a:p>
            <a:pPr algn="ctr"/>
            <a:r>
              <a:rPr lang="zh-CN" altLang="en-US" b="1" dirty="0">
                <a:latin typeface="Arial Narrow" panose="020B0606020202030204" pitchFamily="34" charset="0"/>
              </a:rPr>
              <a:t>离散数值</a:t>
            </a:r>
          </a:p>
        </p:txBody>
      </p:sp>
      <p:grpSp>
        <p:nvGrpSpPr>
          <p:cNvPr id="14" name="组合 13">
            <a:extLst>
              <a:ext uri="{FF2B5EF4-FFF2-40B4-BE49-F238E27FC236}">
                <a16:creationId xmlns:a16="http://schemas.microsoft.com/office/drawing/2014/main" id="{DB377E76-EDAF-437F-BFDC-0F4FA33301BC}"/>
              </a:ext>
            </a:extLst>
          </p:cNvPr>
          <p:cNvGrpSpPr/>
          <p:nvPr/>
        </p:nvGrpSpPr>
        <p:grpSpPr>
          <a:xfrm>
            <a:off x="3115777" y="2570390"/>
            <a:ext cx="7115936" cy="400110"/>
            <a:chOff x="3115777" y="2570390"/>
            <a:chExt cx="7115936" cy="400110"/>
          </a:xfrm>
        </p:grpSpPr>
        <p:sp>
          <p:nvSpPr>
            <p:cNvPr id="99" name="文本框 98">
              <a:extLst>
                <a:ext uri="{FF2B5EF4-FFF2-40B4-BE49-F238E27FC236}">
                  <a16:creationId xmlns:a16="http://schemas.microsoft.com/office/drawing/2014/main" id="{570819DD-B4CF-4D00-B7E2-DC5A219FA12A}"/>
                </a:ext>
              </a:extLst>
            </p:cNvPr>
            <p:cNvSpPr txBox="1"/>
            <p:nvPr/>
          </p:nvSpPr>
          <p:spPr>
            <a:xfrm>
              <a:off x="3115777" y="2570390"/>
              <a:ext cx="785847"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00" name="文本框 99">
              <a:extLst>
                <a:ext uri="{FF2B5EF4-FFF2-40B4-BE49-F238E27FC236}">
                  <a16:creationId xmlns:a16="http://schemas.microsoft.com/office/drawing/2014/main" id="{A32EC9C4-234D-4C50-B4E2-0085069CC40B}"/>
                </a:ext>
              </a:extLst>
            </p:cNvPr>
            <p:cNvSpPr txBox="1"/>
            <p:nvPr/>
          </p:nvSpPr>
          <p:spPr>
            <a:xfrm>
              <a:off x="4020075" y="2570390"/>
              <a:ext cx="785847"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01" name="文本框 100">
              <a:extLst>
                <a:ext uri="{FF2B5EF4-FFF2-40B4-BE49-F238E27FC236}">
                  <a16:creationId xmlns:a16="http://schemas.microsoft.com/office/drawing/2014/main" id="{20613EDA-6A38-4D8F-9E53-DE54139E0C36}"/>
                </a:ext>
              </a:extLst>
            </p:cNvPr>
            <p:cNvSpPr txBox="1"/>
            <p:nvPr/>
          </p:nvSpPr>
          <p:spPr>
            <a:xfrm>
              <a:off x="4924373" y="2570390"/>
              <a:ext cx="785847"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02" name="文本框 101">
              <a:extLst>
                <a:ext uri="{FF2B5EF4-FFF2-40B4-BE49-F238E27FC236}">
                  <a16:creationId xmlns:a16="http://schemas.microsoft.com/office/drawing/2014/main" id="{2671CA8F-CD0B-426D-9911-44EDF3EDF5AB}"/>
                </a:ext>
              </a:extLst>
            </p:cNvPr>
            <p:cNvSpPr txBox="1"/>
            <p:nvPr/>
          </p:nvSpPr>
          <p:spPr>
            <a:xfrm>
              <a:off x="5828671" y="2570390"/>
              <a:ext cx="785847"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03" name="文本框 102">
              <a:extLst>
                <a:ext uri="{FF2B5EF4-FFF2-40B4-BE49-F238E27FC236}">
                  <a16:creationId xmlns:a16="http://schemas.microsoft.com/office/drawing/2014/main" id="{41165CCD-6C12-4DE5-8917-A3B1591649A9}"/>
                </a:ext>
              </a:extLst>
            </p:cNvPr>
            <p:cNvSpPr txBox="1"/>
            <p:nvPr/>
          </p:nvSpPr>
          <p:spPr>
            <a:xfrm>
              <a:off x="6732969" y="2570390"/>
              <a:ext cx="785847"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04" name="文本框 103">
              <a:extLst>
                <a:ext uri="{FF2B5EF4-FFF2-40B4-BE49-F238E27FC236}">
                  <a16:creationId xmlns:a16="http://schemas.microsoft.com/office/drawing/2014/main" id="{A246C065-6994-4650-B210-3AB8FA73872F}"/>
                </a:ext>
              </a:extLst>
            </p:cNvPr>
            <p:cNvSpPr txBox="1"/>
            <p:nvPr/>
          </p:nvSpPr>
          <p:spPr>
            <a:xfrm>
              <a:off x="7637267" y="2570390"/>
              <a:ext cx="785847"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05" name="文本框 104">
              <a:extLst>
                <a:ext uri="{FF2B5EF4-FFF2-40B4-BE49-F238E27FC236}">
                  <a16:creationId xmlns:a16="http://schemas.microsoft.com/office/drawing/2014/main" id="{8D3601DA-90B3-4DF4-AF96-B8C05CCD53CB}"/>
                </a:ext>
              </a:extLst>
            </p:cNvPr>
            <p:cNvSpPr txBox="1"/>
            <p:nvPr/>
          </p:nvSpPr>
          <p:spPr>
            <a:xfrm>
              <a:off x="8541565" y="2570390"/>
              <a:ext cx="785847"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06" name="文本框 105">
              <a:extLst>
                <a:ext uri="{FF2B5EF4-FFF2-40B4-BE49-F238E27FC236}">
                  <a16:creationId xmlns:a16="http://schemas.microsoft.com/office/drawing/2014/main" id="{3D9A3D7F-0CB2-4B2E-AE5A-F88517524DA0}"/>
                </a:ext>
              </a:extLst>
            </p:cNvPr>
            <p:cNvSpPr txBox="1"/>
            <p:nvPr/>
          </p:nvSpPr>
          <p:spPr>
            <a:xfrm>
              <a:off x="9445866" y="2570390"/>
              <a:ext cx="785847"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grpSp>
      <p:grpSp>
        <p:nvGrpSpPr>
          <p:cNvPr id="17" name="组合 16">
            <a:extLst>
              <a:ext uri="{FF2B5EF4-FFF2-40B4-BE49-F238E27FC236}">
                <a16:creationId xmlns:a16="http://schemas.microsoft.com/office/drawing/2014/main" id="{AD6E4908-8AA0-4282-88FB-F3BEE0DFF85B}"/>
              </a:ext>
            </a:extLst>
          </p:cNvPr>
          <p:cNvGrpSpPr/>
          <p:nvPr/>
        </p:nvGrpSpPr>
        <p:grpSpPr>
          <a:xfrm>
            <a:off x="3054167" y="3323470"/>
            <a:ext cx="7267958" cy="914400"/>
            <a:chOff x="3054167" y="3323470"/>
            <a:chExt cx="7267958" cy="914400"/>
          </a:xfrm>
        </p:grpSpPr>
        <p:pic>
          <p:nvPicPr>
            <p:cNvPr id="107" name="图形 6">
              <a:extLst>
                <a:ext uri="{FF2B5EF4-FFF2-40B4-BE49-F238E27FC236}">
                  <a16:creationId xmlns:a16="http://schemas.microsoft.com/office/drawing/2014/main" id="{3E352AB8-4936-452D-B824-96EA0A65A31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60070" y="3323470"/>
              <a:ext cx="933450" cy="914400"/>
            </a:xfrm>
            <a:prstGeom prst="rect">
              <a:avLst/>
            </a:prstGeom>
          </p:spPr>
        </p:pic>
        <p:pic>
          <p:nvPicPr>
            <p:cNvPr id="108" name="图形 8">
              <a:extLst>
                <a:ext uri="{FF2B5EF4-FFF2-40B4-BE49-F238E27FC236}">
                  <a16:creationId xmlns:a16="http://schemas.microsoft.com/office/drawing/2014/main" id="{A3E8694D-8E05-4A80-9A9E-47A5E064104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54167" y="3323470"/>
              <a:ext cx="933450" cy="914400"/>
            </a:xfrm>
            <a:prstGeom prst="rect">
              <a:avLst/>
            </a:prstGeom>
          </p:spPr>
        </p:pic>
        <p:pic>
          <p:nvPicPr>
            <p:cNvPr id="109" name="图形 10">
              <a:extLst>
                <a:ext uri="{FF2B5EF4-FFF2-40B4-BE49-F238E27FC236}">
                  <a16:creationId xmlns:a16="http://schemas.microsoft.com/office/drawing/2014/main" id="{48AA9DCB-7D43-4F7C-8237-EA8A088C103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64258" y="3323470"/>
              <a:ext cx="933450" cy="914400"/>
            </a:xfrm>
            <a:prstGeom prst="rect">
              <a:avLst/>
            </a:prstGeom>
          </p:spPr>
        </p:pic>
        <p:pic>
          <p:nvPicPr>
            <p:cNvPr id="110" name="图形 11">
              <a:extLst>
                <a:ext uri="{FF2B5EF4-FFF2-40B4-BE49-F238E27FC236}">
                  <a16:creationId xmlns:a16="http://schemas.microsoft.com/office/drawing/2014/main" id="{036E7C3F-E2B7-4946-A1F8-4150BE36D01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769670" y="3323470"/>
              <a:ext cx="933450" cy="914400"/>
            </a:xfrm>
            <a:prstGeom prst="rect">
              <a:avLst/>
            </a:prstGeom>
          </p:spPr>
        </p:pic>
        <p:pic>
          <p:nvPicPr>
            <p:cNvPr id="111" name="图形 12">
              <a:extLst>
                <a:ext uri="{FF2B5EF4-FFF2-40B4-BE49-F238E27FC236}">
                  <a16:creationId xmlns:a16="http://schemas.microsoft.com/office/drawing/2014/main" id="{DDF76428-6408-48C3-99A9-95B8DD22605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73910" y="3323470"/>
              <a:ext cx="933450" cy="914400"/>
            </a:xfrm>
            <a:prstGeom prst="rect">
              <a:avLst/>
            </a:prstGeom>
          </p:spPr>
        </p:pic>
        <p:pic>
          <p:nvPicPr>
            <p:cNvPr id="112" name="图形 13">
              <a:extLst>
                <a:ext uri="{FF2B5EF4-FFF2-40B4-BE49-F238E27FC236}">
                  <a16:creationId xmlns:a16="http://schemas.microsoft.com/office/drawing/2014/main" id="{D7A6E921-6D8D-46DC-A50B-D6D43DBC5E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578150" y="3323470"/>
              <a:ext cx="933450" cy="914400"/>
            </a:xfrm>
            <a:prstGeom prst="rect">
              <a:avLst/>
            </a:prstGeom>
          </p:spPr>
        </p:pic>
        <p:pic>
          <p:nvPicPr>
            <p:cNvPr id="113" name="图形 14">
              <a:extLst>
                <a:ext uri="{FF2B5EF4-FFF2-40B4-BE49-F238E27FC236}">
                  <a16:creationId xmlns:a16="http://schemas.microsoft.com/office/drawing/2014/main" id="{6EA81379-DF51-4AC1-BCBA-AB319DE475B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84295" y="3323470"/>
              <a:ext cx="933450" cy="914400"/>
            </a:xfrm>
            <a:prstGeom prst="rect">
              <a:avLst/>
            </a:prstGeom>
          </p:spPr>
        </p:pic>
        <p:pic>
          <p:nvPicPr>
            <p:cNvPr id="114" name="图形 17">
              <a:extLst>
                <a:ext uri="{FF2B5EF4-FFF2-40B4-BE49-F238E27FC236}">
                  <a16:creationId xmlns:a16="http://schemas.microsoft.com/office/drawing/2014/main" id="{8D5C9759-811B-4E2E-89B4-120B81A2065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388675" y="3323470"/>
              <a:ext cx="933450" cy="914400"/>
            </a:xfrm>
            <a:prstGeom prst="rect">
              <a:avLst/>
            </a:prstGeom>
          </p:spPr>
        </p:pic>
      </p:grpSp>
      <p:sp>
        <p:nvSpPr>
          <p:cNvPr id="115" name="文本框 107">
            <a:extLst>
              <a:ext uri="{FF2B5EF4-FFF2-40B4-BE49-F238E27FC236}">
                <a16:creationId xmlns:a16="http://schemas.microsoft.com/office/drawing/2014/main" id="{ECF43887-44D4-4741-874F-05B66B26FE15}"/>
              </a:ext>
            </a:extLst>
          </p:cNvPr>
          <p:cNvSpPr txBox="1"/>
          <p:nvPr/>
        </p:nvSpPr>
        <p:spPr>
          <a:xfrm>
            <a:off x="872449" y="3596004"/>
            <a:ext cx="2105632"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b="1" dirty="0">
                <a:latin typeface="+mn-ea"/>
              </a:rPr>
              <a:t>调制后的模拟信号</a:t>
            </a:r>
          </a:p>
        </p:txBody>
      </p:sp>
    </p:spTree>
    <p:custDataLst>
      <p:tags r:id="rId1"/>
    </p:custDataLst>
    <p:extLst>
      <p:ext uri="{BB962C8B-B14F-4D97-AF65-F5344CB8AC3E}">
        <p14:creationId xmlns:p14="http://schemas.microsoft.com/office/powerpoint/2010/main" val="2130508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 calcmode="lin" valueType="num">
                                      <p:cBhvr>
                                        <p:cTn id="9" dur="500" fill="hold"/>
                                        <p:tgtEl>
                                          <p:spTgt spid="46"/>
                                        </p:tgtEl>
                                        <p:attrNameLst>
                                          <p:attrName>style.rotation</p:attrName>
                                        </p:attrNameLst>
                                      </p:cBhvr>
                                      <p:tavLst>
                                        <p:tav tm="0">
                                          <p:val>
                                            <p:fltVal val="360"/>
                                          </p:val>
                                        </p:tav>
                                        <p:tav tm="100000">
                                          <p:val>
                                            <p:fltVal val="0"/>
                                          </p:val>
                                        </p:tav>
                                      </p:tavLst>
                                    </p:anim>
                                    <p:animEffect transition="in" filter="fade">
                                      <p:cBhvr>
                                        <p:cTn id="10" dur="500"/>
                                        <p:tgtEl>
                                          <p:spTgt spid="46"/>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47"/>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iterate type="lt">
                                    <p:tmAbs val="100"/>
                                  </p:iterate>
                                  <p:childTnLst>
                                    <p:set>
                                      <p:cBhvr>
                                        <p:cTn id="17" dur="1" fill="hold">
                                          <p:stCondLst>
                                            <p:cond delay="0"/>
                                          </p:stCondLst>
                                        </p:cTn>
                                        <p:tgtEl>
                                          <p:spTgt spid="4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98"/>
                                        </p:tgtEl>
                                        <p:attrNameLst>
                                          <p:attrName>style.visibility</p:attrName>
                                        </p:attrNameLst>
                                      </p:cBhvr>
                                      <p:to>
                                        <p:strVal val="visible"/>
                                      </p:to>
                                    </p:set>
                                    <p:anim calcmode="lin" valueType="num">
                                      <p:cBhvr>
                                        <p:cTn id="22" dur="500" fill="hold"/>
                                        <p:tgtEl>
                                          <p:spTgt spid="98"/>
                                        </p:tgtEl>
                                        <p:attrNameLst>
                                          <p:attrName>ppt_w</p:attrName>
                                        </p:attrNameLst>
                                      </p:cBhvr>
                                      <p:tavLst>
                                        <p:tav tm="0">
                                          <p:val>
                                            <p:fltVal val="0"/>
                                          </p:val>
                                        </p:tav>
                                        <p:tav tm="100000">
                                          <p:val>
                                            <p:strVal val="#ppt_w"/>
                                          </p:val>
                                        </p:tav>
                                      </p:tavLst>
                                    </p:anim>
                                    <p:anim calcmode="lin" valueType="num">
                                      <p:cBhvr>
                                        <p:cTn id="23" dur="500" fill="hold"/>
                                        <p:tgtEl>
                                          <p:spTgt spid="98"/>
                                        </p:tgtEl>
                                        <p:attrNameLst>
                                          <p:attrName>ppt_h</p:attrName>
                                        </p:attrNameLst>
                                      </p:cBhvr>
                                      <p:tavLst>
                                        <p:tav tm="0">
                                          <p:val>
                                            <p:fltVal val="0"/>
                                          </p:val>
                                        </p:tav>
                                        <p:tav tm="100000">
                                          <p:val>
                                            <p:strVal val="#ppt_h"/>
                                          </p:val>
                                        </p:tav>
                                      </p:tavLst>
                                    </p:anim>
                                    <p:animEffect transition="in" filter="fade">
                                      <p:cBhvr>
                                        <p:cTn id="24" dur="500"/>
                                        <p:tgtEl>
                                          <p:spTgt spid="98"/>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left)">
                                      <p:cBhvr>
                                        <p:cTn id="28" dur="10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wipe(left)">
                                      <p:cBhvr>
                                        <p:cTn id="33" dur="1000"/>
                                        <p:tgtEl>
                                          <p:spTgt spid="21"/>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grpId="0" nodeType="clickEffect">
                                  <p:stCondLst>
                                    <p:cond delay="0"/>
                                  </p:stCondLst>
                                  <p:childTnLst>
                                    <p:set>
                                      <p:cBhvr>
                                        <p:cTn id="37" dur="1" fill="hold">
                                          <p:stCondLst>
                                            <p:cond delay="0"/>
                                          </p:stCondLst>
                                        </p:cTn>
                                        <p:tgtEl>
                                          <p:spTgt spid="115"/>
                                        </p:tgtEl>
                                        <p:attrNameLst>
                                          <p:attrName>style.visibility</p:attrName>
                                        </p:attrNameLst>
                                      </p:cBhvr>
                                      <p:to>
                                        <p:strVal val="visible"/>
                                      </p:to>
                                    </p:set>
                                    <p:anim calcmode="lin" valueType="num">
                                      <p:cBhvr>
                                        <p:cTn id="38" dur="500" fill="hold"/>
                                        <p:tgtEl>
                                          <p:spTgt spid="115"/>
                                        </p:tgtEl>
                                        <p:attrNameLst>
                                          <p:attrName>ppt_w</p:attrName>
                                        </p:attrNameLst>
                                      </p:cBhvr>
                                      <p:tavLst>
                                        <p:tav tm="0">
                                          <p:val>
                                            <p:fltVal val="0"/>
                                          </p:val>
                                        </p:tav>
                                        <p:tav tm="100000">
                                          <p:val>
                                            <p:strVal val="#ppt_w"/>
                                          </p:val>
                                        </p:tav>
                                      </p:tavLst>
                                    </p:anim>
                                    <p:anim calcmode="lin" valueType="num">
                                      <p:cBhvr>
                                        <p:cTn id="39" dur="500" fill="hold"/>
                                        <p:tgtEl>
                                          <p:spTgt spid="115"/>
                                        </p:tgtEl>
                                        <p:attrNameLst>
                                          <p:attrName>ppt_h</p:attrName>
                                        </p:attrNameLst>
                                      </p:cBhvr>
                                      <p:tavLst>
                                        <p:tav tm="0">
                                          <p:val>
                                            <p:fltVal val="0"/>
                                          </p:val>
                                        </p:tav>
                                        <p:tav tm="100000">
                                          <p:val>
                                            <p:strVal val="#ppt_h"/>
                                          </p:val>
                                        </p:tav>
                                      </p:tavLst>
                                    </p:anim>
                                    <p:animEffect transition="in" filter="fade">
                                      <p:cBhvr>
                                        <p:cTn id="40" dur="500"/>
                                        <p:tgtEl>
                                          <p:spTgt spid="115"/>
                                        </p:tgtEl>
                                      </p:cBhvr>
                                    </p:animEffect>
                                  </p:childTnLst>
                                </p:cTn>
                              </p:par>
                            </p:childTnLst>
                          </p:cTn>
                        </p:par>
                        <p:par>
                          <p:cTn id="41" fill="hold">
                            <p:stCondLst>
                              <p:cond delay="500"/>
                            </p:stCondLst>
                            <p:childTnLst>
                              <p:par>
                                <p:cTn id="42" presetID="22" presetClass="entr" presetSubtype="8" fill="hold" nodeType="after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wipe(left)">
                                      <p:cBhvr>
                                        <p:cTn id="44" dur="20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94"/>
                                        </p:tgtEl>
                                        <p:attrNameLst>
                                          <p:attrName>style.visibility</p:attrName>
                                        </p:attrNameLst>
                                      </p:cBhvr>
                                      <p:to>
                                        <p:strVal val="visible"/>
                                      </p:to>
                                    </p:set>
                                    <p:anim calcmode="lin" valueType="num">
                                      <p:cBhvr>
                                        <p:cTn id="49" dur="500" fill="hold"/>
                                        <p:tgtEl>
                                          <p:spTgt spid="94"/>
                                        </p:tgtEl>
                                        <p:attrNameLst>
                                          <p:attrName>ppt_w</p:attrName>
                                        </p:attrNameLst>
                                      </p:cBhvr>
                                      <p:tavLst>
                                        <p:tav tm="0">
                                          <p:val>
                                            <p:fltVal val="0"/>
                                          </p:val>
                                        </p:tav>
                                        <p:tav tm="100000">
                                          <p:val>
                                            <p:strVal val="#ppt_w"/>
                                          </p:val>
                                        </p:tav>
                                      </p:tavLst>
                                    </p:anim>
                                    <p:anim calcmode="lin" valueType="num">
                                      <p:cBhvr>
                                        <p:cTn id="50" dur="500" fill="hold"/>
                                        <p:tgtEl>
                                          <p:spTgt spid="94"/>
                                        </p:tgtEl>
                                        <p:attrNameLst>
                                          <p:attrName>ppt_h</p:attrName>
                                        </p:attrNameLst>
                                      </p:cBhvr>
                                      <p:tavLst>
                                        <p:tav tm="0">
                                          <p:val>
                                            <p:fltVal val="0"/>
                                          </p:val>
                                        </p:tav>
                                        <p:tav tm="100000">
                                          <p:val>
                                            <p:strVal val="#ppt_h"/>
                                          </p:val>
                                        </p:tav>
                                      </p:tavLst>
                                    </p:anim>
                                    <p:animEffect transition="in" filter="fade">
                                      <p:cBhvr>
                                        <p:cTn id="51" dur="500"/>
                                        <p:tgtEl>
                                          <p:spTgt spid="94"/>
                                        </p:tgtEl>
                                      </p:cBhvr>
                                    </p:animEffect>
                                  </p:childTnLst>
                                </p:cTn>
                              </p:par>
                            </p:childTnLst>
                          </p:cTn>
                        </p:par>
                        <p:par>
                          <p:cTn id="52" fill="hold">
                            <p:stCondLst>
                              <p:cond delay="500"/>
                            </p:stCondLst>
                            <p:childTnLst>
                              <p:par>
                                <p:cTn id="53" presetID="22" presetClass="entr" presetSubtype="8" fill="hold"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wipe(left)">
                                      <p:cBhvr>
                                        <p:cTn id="55" dur="2000"/>
                                        <p:tgtEl>
                                          <p:spTgt spid="20"/>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1000"/>
                                        <p:tgtEl>
                                          <p:spTgt spid="23"/>
                                        </p:tgtEl>
                                      </p:cBhvr>
                                    </p:animEffect>
                                    <p:anim calcmode="lin" valueType="num">
                                      <p:cBhvr>
                                        <p:cTn id="61" dur="1000" fill="hold"/>
                                        <p:tgtEl>
                                          <p:spTgt spid="23"/>
                                        </p:tgtEl>
                                        <p:attrNameLst>
                                          <p:attrName>ppt_x</p:attrName>
                                        </p:attrNameLst>
                                      </p:cBhvr>
                                      <p:tavLst>
                                        <p:tav tm="0">
                                          <p:val>
                                            <p:strVal val="#ppt_x"/>
                                          </p:val>
                                        </p:tav>
                                        <p:tav tm="100000">
                                          <p:val>
                                            <p:strVal val="#ppt_x"/>
                                          </p:val>
                                        </p:tav>
                                      </p:tavLst>
                                    </p:anim>
                                    <p:anim calcmode="lin" valueType="num">
                                      <p:cBhvr>
                                        <p:cTn id="62"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nodeType="click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1000"/>
                                        <p:tgtEl>
                                          <p:spTgt spid="24"/>
                                        </p:tgtEl>
                                      </p:cBhvr>
                                    </p:animEffect>
                                    <p:anim calcmode="lin" valueType="num">
                                      <p:cBhvr>
                                        <p:cTn id="68" dur="1000" fill="hold"/>
                                        <p:tgtEl>
                                          <p:spTgt spid="24"/>
                                        </p:tgtEl>
                                        <p:attrNameLst>
                                          <p:attrName>ppt_x</p:attrName>
                                        </p:attrNameLst>
                                      </p:cBhvr>
                                      <p:tavLst>
                                        <p:tav tm="0">
                                          <p:val>
                                            <p:strVal val="#ppt_x"/>
                                          </p:val>
                                        </p:tav>
                                        <p:tav tm="100000">
                                          <p:val>
                                            <p:strVal val="#ppt_x"/>
                                          </p:val>
                                        </p:tav>
                                      </p:tavLst>
                                    </p:anim>
                                    <p:anim calcmode="lin" valueType="num">
                                      <p:cBhvr>
                                        <p:cTn id="6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nodeType="click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fade">
                                      <p:cBhvr>
                                        <p:cTn id="74" dur="1000"/>
                                        <p:tgtEl>
                                          <p:spTgt spid="25"/>
                                        </p:tgtEl>
                                      </p:cBhvr>
                                    </p:animEffect>
                                    <p:anim calcmode="lin" valueType="num">
                                      <p:cBhvr>
                                        <p:cTn id="75" dur="1000" fill="hold"/>
                                        <p:tgtEl>
                                          <p:spTgt spid="25"/>
                                        </p:tgtEl>
                                        <p:attrNameLst>
                                          <p:attrName>ppt_x</p:attrName>
                                        </p:attrNameLst>
                                      </p:cBhvr>
                                      <p:tavLst>
                                        <p:tav tm="0">
                                          <p:val>
                                            <p:strVal val="#ppt_x"/>
                                          </p:val>
                                        </p:tav>
                                        <p:tav tm="100000">
                                          <p:val>
                                            <p:strVal val="#ppt_x"/>
                                          </p:val>
                                        </p:tav>
                                      </p:tavLst>
                                    </p:anim>
                                    <p:anim calcmode="lin" valueType="num">
                                      <p:cBhvr>
                                        <p:cTn id="76"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p:bldP spid="48" grpId="0"/>
      <p:bldP spid="94" grpId="0"/>
      <p:bldP spid="98" grpId="0"/>
      <p:bldP spid="115"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常用编码方式</a:t>
              </a:r>
            </a:p>
          </p:txBody>
        </p:sp>
      </p:grpSp>
      <p:grpSp>
        <p:nvGrpSpPr>
          <p:cNvPr id="3" name="组合 2">
            <a:extLst>
              <a:ext uri="{FF2B5EF4-FFF2-40B4-BE49-F238E27FC236}">
                <a16:creationId xmlns:a16="http://schemas.microsoft.com/office/drawing/2014/main" id="{7D34116C-B5C9-4764-BAA0-4A4ED1BBA76D}"/>
              </a:ext>
            </a:extLst>
          </p:cNvPr>
          <p:cNvGrpSpPr/>
          <p:nvPr/>
        </p:nvGrpSpPr>
        <p:grpSpPr>
          <a:xfrm>
            <a:off x="3703100" y="1422034"/>
            <a:ext cx="7453097" cy="4864740"/>
            <a:chOff x="3980192" y="1422034"/>
            <a:chExt cx="7453097" cy="4864740"/>
          </a:xfrm>
        </p:grpSpPr>
        <p:cxnSp>
          <p:nvCxnSpPr>
            <p:cNvPr id="7" name="直接连接符 6">
              <a:extLst>
                <a:ext uri="{FF2B5EF4-FFF2-40B4-BE49-F238E27FC236}">
                  <a16:creationId xmlns:a16="http://schemas.microsoft.com/office/drawing/2014/main" id="{4DA9F7B8-C93E-4A6E-8AA2-8A5CA7138A22}"/>
                </a:ext>
              </a:extLst>
            </p:cNvPr>
            <p:cNvCxnSpPr>
              <a:cxnSpLocks/>
            </p:cNvCxnSpPr>
            <p:nvPr/>
          </p:nvCxnSpPr>
          <p:spPr>
            <a:xfrm>
              <a:off x="398019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7F031F3-3E50-4859-A4E0-3D0967838197}"/>
                </a:ext>
              </a:extLst>
            </p:cNvPr>
            <p:cNvCxnSpPr>
              <a:cxnSpLocks/>
            </p:cNvCxnSpPr>
            <p:nvPr/>
          </p:nvCxnSpPr>
          <p:spPr>
            <a:xfrm>
              <a:off x="460128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A7E9F51-9FA2-4798-A455-2C1D9B75685D}"/>
                </a:ext>
              </a:extLst>
            </p:cNvPr>
            <p:cNvCxnSpPr>
              <a:cxnSpLocks/>
            </p:cNvCxnSpPr>
            <p:nvPr/>
          </p:nvCxnSpPr>
          <p:spPr>
            <a:xfrm>
              <a:off x="5222374"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5D7A42DA-4F30-474C-B64C-D99978F3F3B7}"/>
                </a:ext>
              </a:extLst>
            </p:cNvPr>
            <p:cNvCxnSpPr>
              <a:cxnSpLocks/>
            </p:cNvCxnSpPr>
            <p:nvPr/>
          </p:nvCxnSpPr>
          <p:spPr>
            <a:xfrm>
              <a:off x="5843465"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1746A80-FB73-4BF4-951C-454CA88BDFEE}"/>
                </a:ext>
              </a:extLst>
            </p:cNvPr>
            <p:cNvCxnSpPr>
              <a:cxnSpLocks/>
            </p:cNvCxnSpPr>
            <p:nvPr/>
          </p:nvCxnSpPr>
          <p:spPr>
            <a:xfrm>
              <a:off x="6464556"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513F3AC-21E1-4779-95D3-86F6B47DAE8E}"/>
                </a:ext>
              </a:extLst>
            </p:cNvPr>
            <p:cNvCxnSpPr>
              <a:cxnSpLocks/>
            </p:cNvCxnSpPr>
            <p:nvPr/>
          </p:nvCxnSpPr>
          <p:spPr>
            <a:xfrm>
              <a:off x="7085647"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53EC44D-A702-4CBB-9AA0-F3ED328811C0}"/>
                </a:ext>
              </a:extLst>
            </p:cNvPr>
            <p:cNvCxnSpPr>
              <a:cxnSpLocks/>
            </p:cNvCxnSpPr>
            <p:nvPr/>
          </p:nvCxnSpPr>
          <p:spPr>
            <a:xfrm>
              <a:off x="7706738"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8C49B714-B328-4706-B95A-791BDEDC46F0}"/>
                </a:ext>
              </a:extLst>
            </p:cNvPr>
            <p:cNvCxnSpPr>
              <a:cxnSpLocks/>
            </p:cNvCxnSpPr>
            <p:nvPr/>
          </p:nvCxnSpPr>
          <p:spPr>
            <a:xfrm>
              <a:off x="832782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F14DE367-94AF-488E-84AC-BC598DDA02B1}"/>
                </a:ext>
              </a:extLst>
            </p:cNvPr>
            <p:cNvCxnSpPr>
              <a:cxnSpLocks/>
            </p:cNvCxnSpPr>
            <p:nvPr/>
          </p:nvCxnSpPr>
          <p:spPr>
            <a:xfrm>
              <a:off x="8948920"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8F9B7DC-84B6-4497-8DA4-561B245C91BB}"/>
                </a:ext>
              </a:extLst>
            </p:cNvPr>
            <p:cNvCxnSpPr>
              <a:cxnSpLocks/>
            </p:cNvCxnSpPr>
            <p:nvPr/>
          </p:nvCxnSpPr>
          <p:spPr>
            <a:xfrm>
              <a:off x="9570011"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9453E2F-0527-43F3-8BD5-F32DB969D832}"/>
                </a:ext>
              </a:extLst>
            </p:cNvPr>
            <p:cNvCxnSpPr>
              <a:cxnSpLocks/>
            </p:cNvCxnSpPr>
            <p:nvPr/>
          </p:nvCxnSpPr>
          <p:spPr>
            <a:xfrm>
              <a:off x="1019110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6667B12-9310-48E9-992D-CDA4A70FE9C7}"/>
                </a:ext>
              </a:extLst>
            </p:cNvPr>
            <p:cNvCxnSpPr>
              <a:cxnSpLocks/>
            </p:cNvCxnSpPr>
            <p:nvPr/>
          </p:nvCxnSpPr>
          <p:spPr>
            <a:xfrm>
              <a:off x="1081219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BDCDB449-80E8-458A-B263-8EA0152FA40E}"/>
                </a:ext>
              </a:extLst>
            </p:cNvPr>
            <p:cNvCxnSpPr>
              <a:cxnSpLocks/>
            </p:cNvCxnSpPr>
            <p:nvPr/>
          </p:nvCxnSpPr>
          <p:spPr>
            <a:xfrm>
              <a:off x="1143328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82" name="组合 181">
            <a:extLst>
              <a:ext uri="{FF2B5EF4-FFF2-40B4-BE49-F238E27FC236}">
                <a16:creationId xmlns:a16="http://schemas.microsoft.com/office/drawing/2014/main" id="{074D0A83-342E-4D2A-9003-37FF7EFB6608}"/>
              </a:ext>
            </a:extLst>
          </p:cNvPr>
          <p:cNvGrpSpPr/>
          <p:nvPr/>
        </p:nvGrpSpPr>
        <p:grpSpPr>
          <a:xfrm>
            <a:off x="3703100" y="2173064"/>
            <a:ext cx="7453097" cy="570135"/>
            <a:chOff x="3980192" y="1889047"/>
            <a:chExt cx="7453097" cy="570135"/>
          </a:xfrm>
        </p:grpSpPr>
        <p:cxnSp>
          <p:nvCxnSpPr>
            <p:cNvPr id="6" name="直接连接符 5">
              <a:extLst>
                <a:ext uri="{FF2B5EF4-FFF2-40B4-BE49-F238E27FC236}">
                  <a16:creationId xmlns:a16="http://schemas.microsoft.com/office/drawing/2014/main" id="{480FD7C1-7A84-46E5-86DB-A1E3A2BEA151}"/>
                </a:ext>
              </a:extLst>
            </p:cNvPr>
            <p:cNvCxnSpPr>
              <a:cxnSpLocks/>
            </p:cNvCxnSpPr>
            <p:nvPr/>
          </p:nvCxnSpPr>
          <p:spPr>
            <a:xfrm>
              <a:off x="3980192" y="1890096"/>
              <a:ext cx="4347637"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0A9AF8-61D7-4108-9A1D-1B29FE15C553}"/>
                </a:ext>
              </a:extLst>
            </p:cNvPr>
            <p:cNvCxnSpPr>
              <a:cxnSpLocks/>
            </p:cNvCxnSpPr>
            <p:nvPr/>
          </p:nvCxnSpPr>
          <p:spPr>
            <a:xfrm>
              <a:off x="8327829"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4D7CAA0-C27D-4BF2-82B4-29DC449A6634}"/>
                </a:ext>
              </a:extLst>
            </p:cNvPr>
            <p:cNvCxnSpPr>
              <a:cxnSpLocks/>
            </p:cNvCxnSpPr>
            <p:nvPr/>
          </p:nvCxnSpPr>
          <p:spPr>
            <a:xfrm>
              <a:off x="8327829" y="2459182"/>
              <a:ext cx="124218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ABA7219E-D799-44D3-8454-508EE6C48C36}"/>
                </a:ext>
              </a:extLst>
            </p:cNvPr>
            <p:cNvCxnSpPr>
              <a:cxnSpLocks/>
            </p:cNvCxnSpPr>
            <p:nvPr/>
          </p:nvCxnSpPr>
          <p:spPr>
            <a:xfrm>
              <a:off x="9570011"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DD5B8A94-03AD-4D2F-9D3D-34449E23FC67}"/>
                </a:ext>
              </a:extLst>
            </p:cNvPr>
            <p:cNvCxnSpPr>
              <a:cxnSpLocks/>
            </p:cNvCxnSpPr>
            <p:nvPr/>
          </p:nvCxnSpPr>
          <p:spPr>
            <a:xfrm>
              <a:off x="9570011" y="1890096"/>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24AD5E19-B416-4817-8284-A3512DE801DE}"/>
                </a:ext>
              </a:extLst>
            </p:cNvPr>
            <p:cNvCxnSpPr>
              <a:cxnSpLocks/>
            </p:cNvCxnSpPr>
            <p:nvPr/>
          </p:nvCxnSpPr>
          <p:spPr>
            <a:xfrm>
              <a:off x="10191102"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43791B3-FBFB-41ED-8C6B-FCE3A65B7F0D}"/>
                </a:ext>
              </a:extLst>
            </p:cNvPr>
            <p:cNvCxnSpPr>
              <a:cxnSpLocks/>
            </p:cNvCxnSpPr>
            <p:nvPr/>
          </p:nvCxnSpPr>
          <p:spPr>
            <a:xfrm>
              <a:off x="10191102" y="2459182"/>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AF5A360C-DDF1-4FAE-BBA0-5FCA6E689F23}"/>
                </a:ext>
              </a:extLst>
            </p:cNvPr>
            <p:cNvCxnSpPr>
              <a:cxnSpLocks/>
            </p:cNvCxnSpPr>
            <p:nvPr/>
          </p:nvCxnSpPr>
          <p:spPr>
            <a:xfrm>
              <a:off x="10806350"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5485E7ED-92D6-4F2B-9765-94D78588EB40}"/>
                </a:ext>
              </a:extLst>
            </p:cNvPr>
            <p:cNvCxnSpPr>
              <a:cxnSpLocks/>
            </p:cNvCxnSpPr>
            <p:nvPr/>
          </p:nvCxnSpPr>
          <p:spPr>
            <a:xfrm>
              <a:off x="10812198" y="1889047"/>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sp>
        <p:nvSpPr>
          <p:cNvPr id="186" name="文本框 185">
            <a:extLst>
              <a:ext uri="{FF2B5EF4-FFF2-40B4-BE49-F238E27FC236}">
                <a16:creationId xmlns:a16="http://schemas.microsoft.com/office/drawing/2014/main" id="{4CE33995-7BBA-409B-BE82-9E052DB2A18B}"/>
              </a:ext>
            </a:extLst>
          </p:cNvPr>
          <p:cNvSpPr txBox="1"/>
          <p:nvPr/>
        </p:nvSpPr>
        <p:spPr>
          <a:xfrm>
            <a:off x="1990838" y="1394355"/>
            <a:ext cx="1551709" cy="369332"/>
          </a:xfrm>
          <a:prstGeom prst="rect">
            <a:avLst/>
          </a:prstGeom>
          <a:noFill/>
        </p:spPr>
        <p:txBody>
          <a:bodyPr wrap="square" rtlCol="0">
            <a:spAutoFit/>
          </a:bodyPr>
          <a:lstStyle/>
          <a:p>
            <a:pPr algn="r"/>
            <a:r>
              <a:rPr lang="zh-CN" altLang="en-US" b="1" dirty="0"/>
              <a:t>比特流</a:t>
            </a:r>
          </a:p>
        </p:txBody>
      </p:sp>
      <p:grpSp>
        <p:nvGrpSpPr>
          <p:cNvPr id="2" name="组合 1">
            <a:extLst>
              <a:ext uri="{FF2B5EF4-FFF2-40B4-BE49-F238E27FC236}">
                <a16:creationId xmlns:a16="http://schemas.microsoft.com/office/drawing/2014/main" id="{7F408345-427C-4DF7-B038-B8FECCFE6CF5}"/>
              </a:ext>
            </a:extLst>
          </p:cNvPr>
          <p:cNvGrpSpPr/>
          <p:nvPr/>
        </p:nvGrpSpPr>
        <p:grpSpPr>
          <a:xfrm>
            <a:off x="3828893" y="1378966"/>
            <a:ext cx="7202500" cy="400110"/>
            <a:chOff x="4105985" y="1378966"/>
            <a:chExt cx="7202500" cy="400110"/>
          </a:xfrm>
        </p:grpSpPr>
        <p:sp>
          <p:nvSpPr>
            <p:cNvPr id="187" name="文本框 186">
              <a:extLst>
                <a:ext uri="{FF2B5EF4-FFF2-40B4-BE49-F238E27FC236}">
                  <a16:creationId xmlns:a16="http://schemas.microsoft.com/office/drawing/2014/main" id="{5BD97895-582A-45A1-9C4A-BDEA2B0DB3F5}"/>
                </a:ext>
              </a:extLst>
            </p:cNvPr>
            <p:cNvSpPr txBox="1"/>
            <p:nvPr/>
          </p:nvSpPr>
          <p:spPr>
            <a:xfrm>
              <a:off x="41059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8" name="文本框 187">
              <a:extLst>
                <a:ext uri="{FF2B5EF4-FFF2-40B4-BE49-F238E27FC236}">
                  <a16:creationId xmlns:a16="http://schemas.microsoft.com/office/drawing/2014/main" id="{51174FD3-1AAB-4959-BC23-0388B12317D1}"/>
                </a:ext>
              </a:extLst>
            </p:cNvPr>
            <p:cNvSpPr txBox="1"/>
            <p:nvPr/>
          </p:nvSpPr>
          <p:spPr>
            <a:xfrm>
              <a:off x="472612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9" name="文本框 188">
              <a:extLst>
                <a:ext uri="{FF2B5EF4-FFF2-40B4-BE49-F238E27FC236}">
                  <a16:creationId xmlns:a16="http://schemas.microsoft.com/office/drawing/2014/main" id="{30260DF3-FB49-4805-97A3-EB20EC98A32B}"/>
                </a:ext>
              </a:extLst>
            </p:cNvPr>
            <p:cNvSpPr txBox="1"/>
            <p:nvPr/>
          </p:nvSpPr>
          <p:spPr>
            <a:xfrm>
              <a:off x="534625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0" name="文本框 189">
              <a:extLst>
                <a:ext uri="{FF2B5EF4-FFF2-40B4-BE49-F238E27FC236}">
                  <a16:creationId xmlns:a16="http://schemas.microsoft.com/office/drawing/2014/main" id="{F5FF05A0-5A72-4FDC-B80F-BD2ADCCE20D6}"/>
                </a:ext>
              </a:extLst>
            </p:cNvPr>
            <p:cNvSpPr txBox="1"/>
            <p:nvPr/>
          </p:nvSpPr>
          <p:spPr>
            <a:xfrm>
              <a:off x="596639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1" name="文本框 190">
              <a:extLst>
                <a:ext uri="{FF2B5EF4-FFF2-40B4-BE49-F238E27FC236}">
                  <a16:creationId xmlns:a16="http://schemas.microsoft.com/office/drawing/2014/main" id="{CBD07783-3DFD-4BE3-814F-076C96E3FFA8}"/>
                </a:ext>
              </a:extLst>
            </p:cNvPr>
            <p:cNvSpPr txBox="1"/>
            <p:nvPr/>
          </p:nvSpPr>
          <p:spPr>
            <a:xfrm>
              <a:off x="658652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2" name="文本框 191">
              <a:extLst>
                <a:ext uri="{FF2B5EF4-FFF2-40B4-BE49-F238E27FC236}">
                  <a16:creationId xmlns:a16="http://schemas.microsoft.com/office/drawing/2014/main" id="{72805F35-559D-4C8C-AF42-923F80014266}"/>
                </a:ext>
              </a:extLst>
            </p:cNvPr>
            <p:cNvSpPr txBox="1"/>
            <p:nvPr/>
          </p:nvSpPr>
          <p:spPr>
            <a:xfrm>
              <a:off x="720666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3" name="文本框 192">
              <a:extLst>
                <a:ext uri="{FF2B5EF4-FFF2-40B4-BE49-F238E27FC236}">
                  <a16:creationId xmlns:a16="http://schemas.microsoft.com/office/drawing/2014/main" id="{BC8FAD2C-8A0A-4B3B-926C-49906EC9146F}"/>
                </a:ext>
              </a:extLst>
            </p:cNvPr>
            <p:cNvSpPr txBox="1"/>
            <p:nvPr/>
          </p:nvSpPr>
          <p:spPr>
            <a:xfrm>
              <a:off x="782680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4" name="文本框 193">
              <a:extLst>
                <a:ext uri="{FF2B5EF4-FFF2-40B4-BE49-F238E27FC236}">
                  <a16:creationId xmlns:a16="http://schemas.microsoft.com/office/drawing/2014/main" id="{4E77ECB8-EB99-4C84-B661-ABBFB39F03B4}"/>
                </a:ext>
              </a:extLst>
            </p:cNvPr>
            <p:cNvSpPr txBox="1"/>
            <p:nvPr/>
          </p:nvSpPr>
          <p:spPr>
            <a:xfrm>
              <a:off x="844693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5" name="文本框 194">
              <a:extLst>
                <a:ext uri="{FF2B5EF4-FFF2-40B4-BE49-F238E27FC236}">
                  <a16:creationId xmlns:a16="http://schemas.microsoft.com/office/drawing/2014/main" id="{35DB4186-60BD-425A-88B7-747AB9069B25}"/>
                </a:ext>
              </a:extLst>
            </p:cNvPr>
            <p:cNvSpPr txBox="1"/>
            <p:nvPr/>
          </p:nvSpPr>
          <p:spPr>
            <a:xfrm>
              <a:off x="906707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6" name="文本框 195">
              <a:extLst>
                <a:ext uri="{FF2B5EF4-FFF2-40B4-BE49-F238E27FC236}">
                  <a16:creationId xmlns:a16="http://schemas.microsoft.com/office/drawing/2014/main" id="{7536AE2D-B95C-40E7-B259-6968A632A3DC}"/>
                </a:ext>
              </a:extLst>
            </p:cNvPr>
            <p:cNvSpPr txBox="1"/>
            <p:nvPr/>
          </p:nvSpPr>
          <p:spPr>
            <a:xfrm>
              <a:off x="968720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7" name="文本框 196">
              <a:extLst>
                <a:ext uri="{FF2B5EF4-FFF2-40B4-BE49-F238E27FC236}">
                  <a16:creationId xmlns:a16="http://schemas.microsoft.com/office/drawing/2014/main" id="{76BEC643-B640-4C8B-AC61-FC3551B7E7F6}"/>
                </a:ext>
              </a:extLst>
            </p:cNvPr>
            <p:cNvSpPr txBox="1"/>
            <p:nvPr/>
          </p:nvSpPr>
          <p:spPr>
            <a:xfrm>
              <a:off x="1030734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8" name="文本框 197">
              <a:extLst>
                <a:ext uri="{FF2B5EF4-FFF2-40B4-BE49-F238E27FC236}">
                  <a16:creationId xmlns:a16="http://schemas.microsoft.com/office/drawing/2014/main" id="{8355DE70-C7C3-4B46-9937-D9F9328E1DEF}"/>
                </a:ext>
              </a:extLst>
            </p:cNvPr>
            <p:cNvSpPr txBox="1"/>
            <p:nvPr/>
          </p:nvSpPr>
          <p:spPr>
            <a:xfrm>
              <a:off x="109274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grpSp>
      <p:sp>
        <p:nvSpPr>
          <p:cNvPr id="171" name="文本框 170">
            <a:extLst>
              <a:ext uri="{FF2B5EF4-FFF2-40B4-BE49-F238E27FC236}">
                <a16:creationId xmlns:a16="http://schemas.microsoft.com/office/drawing/2014/main" id="{7F5F83EC-DF95-4518-AFBC-85BA07522C4B}"/>
              </a:ext>
            </a:extLst>
          </p:cNvPr>
          <p:cNvSpPr txBox="1"/>
          <p:nvPr/>
        </p:nvSpPr>
        <p:spPr>
          <a:xfrm>
            <a:off x="1380670" y="1988398"/>
            <a:ext cx="2132012" cy="369332"/>
          </a:xfrm>
          <a:prstGeom prst="rect">
            <a:avLst/>
          </a:prstGeom>
          <a:noFill/>
        </p:spPr>
        <p:txBody>
          <a:bodyPr wrap="square" rtlCol="0">
            <a:spAutoFit/>
          </a:bodyPr>
          <a:lstStyle/>
          <a:p>
            <a:pPr algn="r"/>
            <a:r>
              <a:rPr lang="zh-CN" altLang="en-US" b="1" dirty="0"/>
              <a:t>双极性不归零编码</a:t>
            </a:r>
          </a:p>
        </p:txBody>
      </p:sp>
      <p:grpSp>
        <p:nvGrpSpPr>
          <p:cNvPr id="8" name="组合 7">
            <a:extLst>
              <a:ext uri="{FF2B5EF4-FFF2-40B4-BE49-F238E27FC236}">
                <a16:creationId xmlns:a16="http://schemas.microsoft.com/office/drawing/2014/main" id="{B7AC2D56-38C2-45CE-867A-AD8E6AD19F63}"/>
              </a:ext>
            </a:extLst>
          </p:cNvPr>
          <p:cNvGrpSpPr/>
          <p:nvPr/>
        </p:nvGrpSpPr>
        <p:grpSpPr>
          <a:xfrm>
            <a:off x="3644908" y="1847749"/>
            <a:ext cx="7576054" cy="307777"/>
            <a:chOff x="3644908" y="1887219"/>
            <a:chExt cx="7576054" cy="307777"/>
          </a:xfrm>
        </p:grpSpPr>
        <p:sp>
          <p:nvSpPr>
            <p:cNvPr id="172" name="文本框 171">
              <a:extLst>
                <a:ext uri="{FF2B5EF4-FFF2-40B4-BE49-F238E27FC236}">
                  <a16:creationId xmlns:a16="http://schemas.microsoft.com/office/drawing/2014/main" id="{2E8F2CAA-B4EE-4311-BED5-54630A623543}"/>
                </a:ext>
              </a:extLst>
            </p:cNvPr>
            <p:cNvSpPr txBox="1"/>
            <p:nvPr/>
          </p:nvSpPr>
          <p:spPr>
            <a:xfrm>
              <a:off x="3644908" y="1887219"/>
              <a:ext cx="745818" cy="307777"/>
            </a:xfrm>
            <a:prstGeom prst="rect">
              <a:avLst/>
            </a:prstGeom>
            <a:noFill/>
          </p:spPr>
          <p:txBody>
            <a:bodyPr wrap="square" rtlCol="0">
              <a:spAutoFit/>
            </a:bodyPr>
            <a:lstStyle/>
            <a:p>
              <a:pPr algn="ctr"/>
              <a:r>
                <a:rPr lang="zh-CN" altLang="en-US" sz="1400" b="1" dirty="0"/>
                <a:t>正电平</a:t>
              </a:r>
            </a:p>
          </p:txBody>
        </p:sp>
        <p:sp>
          <p:nvSpPr>
            <p:cNvPr id="173" name="文本框 172">
              <a:extLst>
                <a:ext uri="{FF2B5EF4-FFF2-40B4-BE49-F238E27FC236}">
                  <a16:creationId xmlns:a16="http://schemas.microsoft.com/office/drawing/2014/main" id="{4CFD72AE-5B43-4EF6-A475-BA5CF38CD7F9}"/>
                </a:ext>
              </a:extLst>
            </p:cNvPr>
            <p:cNvSpPr txBox="1"/>
            <p:nvPr/>
          </p:nvSpPr>
          <p:spPr>
            <a:xfrm>
              <a:off x="4265839" y="1887219"/>
              <a:ext cx="745818" cy="307777"/>
            </a:xfrm>
            <a:prstGeom prst="rect">
              <a:avLst/>
            </a:prstGeom>
            <a:noFill/>
          </p:spPr>
          <p:txBody>
            <a:bodyPr wrap="square" rtlCol="0">
              <a:spAutoFit/>
            </a:bodyPr>
            <a:lstStyle/>
            <a:p>
              <a:pPr algn="ctr"/>
              <a:r>
                <a:rPr lang="zh-CN" altLang="en-US" sz="1400" b="1" dirty="0"/>
                <a:t>正电平</a:t>
              </a:r>
            </a:p>
          </p:txBody>
        </p:sp>
        <p:sp>
          <p:nvSpPr>
            <p:cNvPr id="174" name="文本框 173">
              <a:extLst>
                <a:ext uri="{FF2B5EF4-FFF2-40B4-BE49-F238E27FC236}">
                  <a16:creationId xmlns:a16="http://schemas.microsoft.com/office/drawing/2014/main" id="{7E3F1DFF-A36C-4D35-AB53-E9A42E289DCA}"/>
                </a:ext>
              </a:extLst>
            </p:cNvPr>
            <p:cNvSpPr txBox="1"/>
            <p:nvPr/>
          </p:nvSpPr>
          <p:spPr>
            <a:xfrm>
              <a:off x="4886770" y="1887219"/>
              <a:ext cx="745818" cy="307777"/>
            </a:xfrm>
            <a:prstGeom prst="rect">
              <a:avLst/>
            </a:prstGeom>
            <a:noFill/>
          </p:spPr>
          <p:txBody>
            <a:bodyPr wrap="square" rtlCol="0">
              <a:spAutoFit/>
            </a:bodyPr>
            <a:lstStyle/>
            <a:p>
              <a:pPr algn="ctr"/>
              <a:r>
                <a:rPr lang="zh-CN" altLang="en-US" sz="1400" b="1" dirty="0"/>
                <a:t>正电平</a:t>
              </a:r>
            </a:p>
          </p:txBody>
        </p:sp>
        <p:sp>
          <p:nvSpPr>
            <p:cNvPr id="175" name="文本框 174">
              <a:extLst>
                <a:ext uri="{FF2B5EF4-FFF2-40B4-BE49-F238E27FC236}">
                  <a16:creationId xmlns:a16="http://schemas.microsoft.com/office/drawing/2014/main" id="{02E0EEF9-7FBA-4FCF-9262-9F20BB393EB9}"/>
                </a:ext>
              </a:extLst>
            </p:cNvPr>
            <p:cNvSpPr txBox="1"/>
            <p:nvPr/>
          </p:nvSpPr>
          <p:spPr>
            <a:xfrm>
              <a:off x="5507701" y="1887219"/>
              <a:ext cx="745818" cy="307777"/>
            </a:xfrm>
            <a:prstGeom prst="rect">
              <a:avLst/>
            </a:prstGeom>
            <a:noFill/>
          </p:spPr>
          <p:txBody>
            <a:bodyPr wrap="square" rtlCol="0">
              <a:spAutoFit/>
            </a:bodyPr>
            <a:lstStyle/>
            <a:p>
              <a:pPr algn="ctr"/>
              <a:r>
                <a:rPr lang="zh-CN" altLang="en-US" sz="1400" b="1" dirty="0"/>
                <a:t>正电平</a:t>
              </a:r>
            </a:p>
          </p:txBody>
        </p:sp>
        <p:sp>
          <p:nvSpPr>
            <p:cNvPr id="176" name="文本框 175">
              <a:extLst>
                <a:ext uri="{FF2B5EF4-FFF2-40B4-BE49-F238E27FC236}">
                  <a16:creationId xmlns:a16="http://schemas.microsoft.com/office/drawing/2014/main" id="{43806205-2148-4B4E-A7CD-A3749D9FF949}"/>
                </a:ext>
              </a:extLst>
            </p:cNvPr>
            <p:cNvSpPr txBox="1"/>
            <p:nvPr/>
          </p:nvSpPr>
          <p:spPr>
            <a:xfrm>
              <a:off x="6128632" y="1887219"/>
              <a:ext cx="745818" cy="307777"/>
            </a:xfrm>
            <a:prstGeom prst="rect">
              <a:avLst/>
            </a:prstGeom>
            <a:noFill/>
          </p:spPr>
          <p:txBody>
            <a:bodyPr wrap="square" rtlCol="0">
              <a:spAutoFit/>
            </a:bodyPr>
            <a:lstStyle/>
            <a:p>
              <a:pPr algn="ctr"/>
              <a:r>
                <a:rPr lang="zh-CN" altLang="en-US" sz="1400" b="1" dirty="0"/>
                <a:t>正电平</a:t>
              </a:r>
            </a:p>
          </p:txBody>
        </p:sp>
        <p:sp>
          <p:nvSpPr>
            <p:cNvPr id="177" name="文本框 176">
              <a:extLst>
                <a:ext uri="{FF2B5EF4-FFF2-40B4-BE49-F238E27FC236}">
                  <a16:creationId xmlns:a16="http://schemas.microsoft.com/office/drawing/2014/main" id="{A0D5AACD-FD5C-4C78-A52C-60E5C4BBA08C}"/>
                </a:ext>
              </a:extLst>
            </p:cNvPr>
            <p:cNvSpPr txBox="1"/>
            <p:nvPr/>
          </p:nvSpPr>
          <p:spPr>
            <a:xfrm>
              <a:off x="6749563" y="1887219"/>
              <a:ext cx="745818" cy="307777"/>
            </a:xfrm>
            <a:prstGeom prst="rect">
              <a:avLst/>
            </a:prstGeom>
            <a:noFill/>
          </p:spPr>
          <p:txBody>
            <a:bodyPr wrap="square" rtlCol="0">
              <a:spAutoFit/>
            </a:bodyPr>
            <a:lstStyle/>
            <a:p>
              <a:pPr algn="ctr"/>
              <a:r>
                <a:rPr lang="zh-CN" altLang="en-US" sz="1400" b="1" dirty="0"/>
                <a:t>正电平</a:t>
              </a:r>
            </a:p>
          </p:txBody>
        </p:sp>
        <p:sp>
          <p:nvSpPr>
            <p:cNvPr id="178" name="文本框 177">
              <a:extLst>
                <a:ext uri="{FF2B5EF4-FFF2-40B4-BE49-F238E27FC236}">
                  <a16:creationId xmlns:a16="http://schemas.microsoft.com/office/drawing/2014/main" id="{79C8DC73-CF4E-4322-9BD9-368DCF9FE258}"/>
                </a:ext>
              </a:extLst>
            </p:cNvPr>
            <p:cNvSpPr txBox="1"/>
            <p:nvPr/>
          </p:nvSpPr>
          <p:spPr>
            <a:xfrm>
              <a:off x="7370494" y="1887219"/>
              <a:ext cx="745818" cy="307777"/>
            </a:xfrm>
            <a:prstGeom prst="rect">
              <a:avLst/>
            </a:prstGeom>
            <a:noFill/>
          </p:spPr>
          <p:txBody>
            <a:bodyPr wrap="square" rtlCol="0">
              <a:spAutoFit/>
            </a:bodyPr>
            <a:lstStyle/>
            <a:p>
              <a:pPr algn="ctr"/>
              <a:r>
                <a:rPr lang="zh-CN" altLang="en-US" sz="1400" b="1" dirty="0"/>
                <a:t>正电平</a:t>
              </a:r>
            </a:p>
          </p:txBody>
        </p:sp>
        <p:sp>
          <p:nvSpPr>
            <p:cNvPr id="179" name="文本框 178">
              <a:extLst>
                <a:ext uri="{FF2B5EF4-FFF2-40B4-BE49-F238E27FC236}">
                  <a16:creationId xmlns:a16="http://schemas.microsoft.com/office/drawing/2014/main" id="{5D5F043C-7996-4658-AE33-E0C0AEC25DF9}"/>
                </a:ext>
              </a:extLst>
            </p:cNvPr>
            <p:cNvSpPr txBox="1"/>
            <p:nvPr/>
          </p:nvSpPr>
          <p:spPr>
            <a:xfrm>
              <a:off x="9233287" y="1887219"/>
              <a:ext cx="745818" cy="307777"/>
            </a:xfrm>
            <a:prstGeom prst="rect">
              <a:avLst/>
            </a:prstGeom>
            <a:noFill/>
          </p:spPr>
          <p:txBody>
            <a:bodyPr wrap="square" rtlCol="0">
              <a:spAutoFit/>
            </a:bodyPr>
            <a:lstStyle/>
            <a:p>
              <a:pPr algn="ctr"/>
              <a:r>
                <a:rPr lang="zh-CN" altLang="en-US" sz="1400" b="1" dirty="0"/>
                <a:t>正电平</a:t>
              </a:r>
            </a:p>
          </p:txBody>
        </p:sp>
        <p:sp>
          <p:nvSpPr>
            <p:cNvPr id="180" name="文本框 179">
              <a:extLst>
                <a:ext uri="{FF2B5EF4-FFF2-40B4-BE49-F238E27FC236}">
                  <a16:creationId xmlns:a16="http://schemas.microsoft.com/office/drawing/2014/main" id="{D97386D2-5AAD-4556-8B5B-E9DA095452BF}"/>
                </a:ext>
              </a:extLst>
            </p:cNvPr>
            <p:cNvSpPr txBox="1"/>
            <p:nvPr/>
          </p:nvSpPr>
          <p:spPr>
            <a:xfrm>
              <a:off x="10475144" y="1887219"/>
              <a:ext cx="745818" cy="307777"/>
            </a:xfrm>
            <a:prstGeom prst="rect">
              <a:avLst/>
            </a:prstGeom>
            <a:noFill/>
          </p:spPr>
          <p:txBody>
            <a:bodyPr wrap="square" rtlCol="0">
              <a:spAutoFit/>
            </a:bodyPr>
            <a:lstStyle/>
            <a:p>
              <a:pPr algn="ctr"/>
              <a:r>
                <a:rPr lang="zh-CN" altLang="en-US" sz="1400" b="1" dirty="0"/>
                <a:t>正电平</a:t>
              </a:r>
            </a:p>
          </p:txBody>
        </p:sp>
      </p:grpSp>
      <p:grpSp>
        <p:nvGrpSpPr>
          <p:cNvPr id="22" name="组合 21">
            <a:extLst>
              <a:ext uri="{FF2B5EF4-FFF2-40B4-BE49-F238E27FC236}">
                <a16:creationId xmlns:a16="http://schemas.microsoft.com/office/drawing/2014/main" id="{0F0A0548-49B0-4E28-AD2D-9AAA321C5B8A}"/>
              </a:ext>
            </a:extLst>
          </p:cNvPr>
          <p:cNvGrpSpPr/>
          <p:nvPr/>
        </p:nvGrpSpPr>
        <p:grpSpPr>
          <a:xfrm>
            <a:off x="7991425" y="2460055"/>
            <a:ext cx="2608611" cy="307777"/>
            <a:chOff x="7991425" y="2736345"/>
            <a:chExt cx="2608611" cy="307777"/>
          </a:xfrm>
        </p:grpSpPr>
        <p:sp>
          <p:nvSpPr>
            <p:cNvPr id="181" name="文本框 180">
              <a:extLst>
                <a:ext uri="{FF2B5EF4-FFF2-40B4-BE49-F238E27FC236}">
                  <a16:creationId xmlns:a16="http://schemas.microsoft.com/office/drawing/2014/main" id="{3531B81C-FFC3-4F5E-98D7-097B02AD9816}"/>
                </a:ext>
              </a:extLst>
            </p:cNvPr>
            <p:cNvSpPr txBox="1"/>
            <p:nvPr/>
          </p:nvSpPr>
          <p:spPr>
            <a:xfrm>
              <a:off x="7991425" y="2736345"/>
              <a:ext cx="745818" cy="307777"/>
            </a:xfrm>
            <a:prstGeom prst="rect">
              <a:avLst/>
            </a:prstGeom>
            <a:noFill/>
          </p:spPr>
          <p:txBody>
            <a:bodyPr wrap="square" rtlCol="0">
              <a:spAutoFit/>
            </a:bodyPr>
            <a:lstStyle/>
            <a:p>
              <a:pPr algn="ctr"/>
              <a:r>
                <a:rPr lang="zh-CN" altLang="en-US" sz="1400" b="1" dirty="0"/>
                <a:t>负电平</a:t>
              </a:r>
            </a:p>
          </p:txBody>
        </p:sp>
        <p:sp>
          <p:nvSpPr>
            <p:cNvPr id="199" name="文本框 198">
              <a:extLst>
                <a:ext uri="{FF2B5EF4-FFF2-40B4-BE49-F238E27FC236}">
                  <a16:creationId xmlns:a16="http://schemas.microsoft.com/office/drawing/2014/main" id="{22DB3D2F-038F-4340-BC15-C4F758AE1739}"/>
                </a:ext>
              </a:extLst>
            </p:cNvPr>
            <p:cNvSpPr txBox="1"/>
            <p:nvPr/>
          </p:nvSpPr>
          <p:spPr>
            <a:xfrm>
              <a:off x="8612356" y="2736345"/>
              <a:ext cx="745818" cy="307777"/>
            </a:xfrm>
            <a:prstGeom prst="rect">
              <a:avLst/>
            </a:prstGeom>
            <a:noFill/>
          </p:spPr>
          <p:txBody>
            <a:bodyPr wrap="square" rtlCol="0">
              <a:spAutoFit/>
            </a:bodyPr>
            <a:lstStyle/>
            <a:p>
              <a:pPr algn="ctr"/>
              <a:r>
                <a:rPr lang="zh-CN" altLang="en-US" sz="1400" b="1" dirty="0"/>
                <a:t>负电平</a:t>
              </a:r>
            </a:p>
          </p:txBody>
        </p:sp>
        <p:sp>
          <p:nvSpPr>
            <p:cNvPr id="200" name="文本框 199">
              <a:extLst>
                <a:ext uri="{FF2B5EF4-FFF2-40B4-BE49-F238E27FC236}">
                  <a16:creationId xmlns:a16="http://schemas.microsoft.com/office/drawing/2014/main" id="{CF2E9C04-F573-49C5-8EDC-B3E310D3C5AB}"/>
                </a:ext>
              </a:extLst>
            </p:cNvPr>
            <p:cNvSpPr txBox="1"/>
            <p:nvPr/>
          </p:nvSpPr>
          <p:spPr>
            <a:xfrm>
              <a:off x="9854218" y="2736345"/>
              <a:ext cx="745818" cy="307777"/>
            </a:xfrm>
            <a:prstGeom prst="rect">
              <a:avLst/>
            </a:prstGeom>
            <a:noFill/>
          </p:spPr>
          <p:txBody>
            <a:bodyPr wrap="square" rtlCol="0">
              <a:spAutoFit/>
            </a:bodyPr>
            <a:lstStyle/>
            <a:p>
              <a:pPr algn="ctr"/>
              <a:r>
                <a:rPr lang="zh-CN" altLang="en-US" sz="1400" b="1" dirty="0"/>
                <a:t>负电平</a:t>
              </a:r>
            </a:p>
          </p:txBody>
        </p:sp>
      </p:grpSp>
      <p:grpSp>
        <p:nvGrpSpPr>
          <p:cNvPr id="23" name="组合 22">
            <a:extLst>
              <a:ext uri="{FF2B5EF4-FFF2-40B4-BE49-F238E27FC236}">
                <a16:creationId xmlns:a16="http://schemas.microsoft.com/office/drawing/2014/main" id="{9A8B9F53-67BF-4808-AB78-F5B93315F076}"/>
              </a:ext>
            </a:extLst>
          </p:cNvPr>
          <p:cNvGrpSpPr/>
          <p:nvPr/>
        </p:nvGrpSpPr>
        <p:grpSpPr>
          <a:xfrm>
            <a:off x="3709678" y="2303568"/>
            <a:ext cx="8180646" cy="307777"/>
            <a:chOff x="3709678" y="2303568"/>
            <a:chExt cx="8180646" cy="307777"/>
          </a:xfrm>
        </p:grpSpPr>
        <p:cxnSp>
          <p:nvCxnSpPr>
            <p:cNvPr id="5" name="直接连接符 4">
              <a:extLst>
                <a:ext uri="{FF2B5EF4-FFF2-40B4-BE49-F238E27FC236}">
                  <a16:creationId xmlns:a16="http://schemas.microsoft.com/office/drawing/2014/main" id="{F6EA4713-81A3-4BA9-96CA-F67279ADA658}"/>
                </a:ext>
              </a:extLst>
            </p:cNvPr>
            <p:cNvCxnSpPr/>
            <p:nvPr/>
          </p:nvCxnSpPr>
          <p:spPr>
            <a:xfrm>
              <a:off x="3709678" y="2458656"/>
              <a:ext cx="7446514" cy="0"/>
            </a:xfrm>
            <a:prstGeom prst="line">
              <a:avLst/>
            </a:prstGeom>
            <a:ln w="254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01" name="文本框 200">
              <a:extLst>
                <a:ext uri="{FF2B5EF4-FFF2-40B4-BE49-F238E27FC236}">
                  <a16:creationId xmlns:a16="http://schemas.microsoft.com/office/drawing/2014/main" id="{694975A6-1683-485E-85A7-1A3397AEC96E}"/>
                </a:ext>
              </a:extLst>
            </p:cNvPr>
            <p:cNvSpPr txBox="1"/>
            <p:nvPr/>
          </p:nvSpPr>
          <p:spPr>
            <a:xfrm>
              <a:off x="11144506" y="2303568"/>
              <a:ext cx="745818" cy="307777"/>
            </a:xfrm>
            <a:prstGeom prst="rect">
              <a:avLst/>
            </a:prstGeom>
            <a:noFill/>
          </p:spPr>
          <p:txBody>
            <a:bodyPr wrap="square" rtlCol="0">
              <a:spAutoFit/>
            </a:bodyPr>
            <a:lstStyle/>
            <a:p>
              <a:pPr algn="ctr"/>
              <a:r>
                <a:rPr lang="zh-CN" altLang="en-US" sz="1400" b="1" dirty="0">
                  <a:solidFill>
                    <a:schemeClr val="accent1">
                      <a:lumMod val="75000"/>
                    </a:schemeClr>
                  </a:solidFill>
                </a:rPr>
                <a:t>零电平</a:t>
              </a:r>
            </a:p>
          </p:txBody>
        </p:sp>
      </p:grpSp>
      <p:grpSp>
        <p:nvGrpSpPr>
          <p:cNvPr id="30" name="组合 29">
            <a:extLst>
              <a:ext uri="{FF2B5EF4-FFF2-40B4-BE49-F238E27FC236}">
                <a16:creationId xmlns:a16="http://schemas.microsoft.com/office/drawing/2014/main" id="{A954004C-C081-4DDE-A3FB-D1EDE8F5A131}"/>
              </a:ext>
            </a:extLst>
          </p:cNvPr>
          <p:cNvGrpSpPr/>
          <p:nvPr/>
        </p:nvGrpSpPr>
        <p:grpSpPr>
          <a:xfrm>
            <a:off x="7419736" y="2173064"/>
            <a:ext cx="628594" cy="322504"/>
            <a:chOff x="7419736" y="2173064"/>
            <a:chExt cx="628594" cy="322504"/>
          </a:xfrm>
        </p:grpSpPr>
        <p:cxnSp>
          <p:nvCxnSpPr>
            <p:cNvPr id="25" name="直接连接符 24">
              <a:extLst>
                <a:ext uri="{FF2B5EF4-FFF2-40B4-BE49-F238E27FC236}">
                  <a16:creationId xmlns:a16="http://schemas.microsoft.com/office/drawing/2014/main" id="{255CDF0D-F4D1-45A1-8CF6-3E30041BF3EC}"/>
                </a:ext>
              </a:extLst>
            </p:cNvPr>
            <p:cNvCxnSpPr>
              <a:cxnSpLocks/>
            </p:cNvCxnSpPr>
            <p:nvPr/>
          </p:nvCxnSpPr>
          <p:spPr>
            <a:xfrm>
              <a:off x="7427239" y="2173064"/>
              <a:ext cx="621091" cy="0"/>
            </a:xfrm>
            <a:prstGeom prst="line">
              <a:avLst/>
            </a:prstGeom>
            <a:ln w="508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02" name="文本框 201">
              <a:extLst>
                <a:ext uri="{FF2B5EF4-FFF2-40B4-BE49-F238E27FC236}">
                  <a16:creationId xmlns:a16="http://schemas.microsoft.com/office/drawing/2014/main" id="{7D5CF4FB-161E-494E-A104-B998C9C32118}"/>
                </a:ext>
              </a:extLst>
            </p:cNvPr>
            <p:cNvSpPr txBox="1"/>
            <p:nvPr/>
          </p:nvSpPr>
          <p:spPr>
            <a:xfrm>
              <a:off x="7419736" y="2187791"/>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grpSp>
      <p:grpSp>
        <p:nvGrpSpPr>
          <p:cNvPr id="28" name="组合 27">
            <a:extLst>
              <a:ext uri="{FF2B5EF4-FFF2-40B4-BE49-F238E27FC236}">
                <a16:creationId xmlns:a16="http://schemas.microsoft.com/office/drawing/2014/main" id="{5ACFE0F7-9ECE-4498-B0C4-5C3EE0D641D3}"/>
              </a:ext>
            </a:extLst>
          </p:cNvPr>
          <p:cNvGrpSpPr/>
          <p:nvPr/>
        </p:nvGrpSpPr>
        <p:grpSpPr>
          <a:xfrm>
            <a:off x="8048330" y="2743199"/>
            <a:ext cx="621091" cy="321011"/>
            <a:chOff x="8048330" y="2743199"/>
            <a:chExt cx="621091" cy="321011"/>
          </a:xfrm>
        </p:grpSpPr>
        <p:cxnSp>
          <p:nvCxnSpPr>
            <p:cNvPr id="203" name="直接连接符 202">
              <a:extLst>
                <a:ext uri="{FF2B5EF4-FFF2-40B4-BE49-F238E27FC236}">
                  <a16:creationId xmlns:a16="http://schemas.microsoft.com/office/drawing/2014/main" id="{2DAC1A02-40FF-4B2E-8AFD-3C7052B5506D}"/>
                </a:ext>
              </a:extLst>
            </p:cNvPr>
            <p:cNvCxnSpPr>
              <a:cxnSpLocks/>
            </p:cNvCxnSpPr>
            <p:nvPr/>
          </p:nvCxnSpPr>
          <p:spPr>
            <a:xfrm>
              <a:off x="8048330" y="2743199"/>
              <a:ext cx="621091" cy="0"/>
            </a:xfrm>
            <a:prstGeom prst="line">
              <a:avLst/>
            </a:prstGeom>
            <a:ln w="508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04" name="文本框 203">
              <a:extLst>
                <a:ext uri="{FF2B5EF4-FFF2-40B4-BE49-F238E27FC236}">
                  <a16:creationId xmlns:a16="http://schemas.microsoft.com/office/drawing/2014/main" id="{B8178EB0-EE33-4C77-8928-D0ECD87738C8}"/>
                </a:ext>
              </a:extLst>
            </p:cNvPr>
            <p:cNvSpPr txBox="1"/>
            <p:nvPr/>
          </p:nvSpPr>
          <p:spPr>
            <a:xfrm>
              <a:off x="8059251" y="2756433"/>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grpSp>
    </p:spTree>
    <p:custDataLst>
      <p:tags r:id="rId1"/>
    </p:custDataLst>
    <p:extLst>
      <p:ext uri="{BB962C8B-B14F-4D97-AF65-F5344CB8AC3E}">
        <p14:creationId xmlns:p14="http://schemas.microsoft.com/office/powerpoint/2010/main" val="1278935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p:tgtEl>
                                          <p:spTgt spid="36"/>
                                        </p:tgtEl>
                                        <p:attrNameLst>
                                          <p:attrName>ppt_y</p:attrName>
                                        </p:attrNameLst>
                                      </p:cBhvr>
                                      <p:tavLst>
                                        <p:tav tm="0">
                                          <p:val>
                                            <p:strVal val="#ppt_y-#ppt_h*1.125000"/>
                                          </p:val>
                                        </p:tav>
                                        <p:tav tm="100000">
                                          <p:val>
                                            <p:strVal val="#ppt_y"/>
                                          </p:val>
                                        </p:tav>
                                      </p:tavLst>
                                    </p:anim>
                                    <p:animEffect transition="in" filter="wipe(down)">
                                      <p:cBhvr>
                                        <p:cTn id="8" dur="1000"/>
                                        <p:tgtEl>
                                          <p:spTgt spid="36"/>
                                        </p:tgtEl>
                                      </p:cBhvr>
                                    </p:animEffect>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186"/>
                                        </p:tgtEl>
                                        <p:attrNameLst>
                                          <p:attrName>style.visibility</p:attrName>
                                        </p:attrNameLst>
                                      </p:cBhvr>
                                      <p:to>
                                        <p:strVal val="visible"/>
                                      </p:to>
                                    </p:set>
                                    <p:anim calcmode="lin" valueType="num">
                                      <p:cBhvr>
                                        <p:cTn id="13" dur="500" fill="hold"/>
                                        <p:tgtEl>
                                          <p:spTgt spid="186"/>
                                        </p:tgtEl>
                                        <p:attrNameLst>
                                          <p:attrName>ppt_w</p:attrName>
                                        </p:attrNameLst>
                                      </p:cBhvr>
                                      <p:tavLst>
                                        <p:tav tm="0">
                                          <p:val>
                                            <p:fltVal val="0"/>
                                          </p:val>
                                        </p:tav>
                                        <p:tav tm="100000">
                                          <p:val>
                                            <p:strVal val="#ppt_w"/>
                                          </p:val>
                                        </p:tav>
                                      </p:tavLst>
                                    </p:anim>
                                    <p:anim calcmode="lin" valueType="num">
                                      <p:cBhvr>
                                        <p:cTn id="14" dur="500" fill="hold"/>
                                        <p:tgtEl>
                                          <p:spTgt spid="186"/>
                                        </p:tgtEl>
                                        <p:attrNameLst>
                                          <p:attrName>ppt_h</p:attrName>
                                        </p:attrNameLst>
                                      </p:cBhvr>
                                      <p:tavLst>
                                        <p:tav tm="0">
                                          <p:val>
                                            <p:fltVal val="0"/>
                                          </p:val>
                                        </p:tav>
                                        <p:tav tm="100000">
                                          <p:val>
                                            <p:strVal val="#ppt_h"/>
                                          </p:val>
                                        </p:tav>
                                      </p:tavLst>
                                    </p:anim>
                                    <p:animEffect transition="in" filter="fade">
                                      <p:cBhvr>
                                        <p:cTn id="15" dur="500"/>
                                        <p:tgtEl>
                                          <p:spTgt spid="186"/>
                                        </p:tgtEl>
                                      </p:cBhvr>
                                    </p:animEffect>
                                  </p:childTnLst>
                                </p:cTn>
                              </p:par>
                            </p:childTnLst>
                          </p:cTn>
                        </p:par>
                        <p:par>
                          <p:cTn id="16" fill="hold">
                            <p:stCondLst>
                              <p:cond delay="500"/>
                            </p:stCondLst>
                            <p:childTnLst>
                              <p:par>
                                <p:cTn id="17" presetID="22" presetClass="entr" presetSubtype="8"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1500"/>
                                        <p:tgtEl>
                                          <p:spTgt spid="2"/>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up)">
                                      <p:cBhvr>
                                        <p:cTn id="23" dur="1000"/>
                                        <p:tgtEl>
                                          <p:spTgt spid="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71"/>
                                        </p:tgtEl>
                                        <p:attrNameLst>
                                          <p:attrName>style.visibility</p:attrName>
                                        </p:attrNameLst>
                                      </p:cBhvr>
                                      <p:to>
                                        <p:strVal val="visible"/>
                                      </p:to>
                                    </p:set>
                                    <p:anim calcmode="lin" valueType="num">
                                      <p:cBhvr>
                                        <p:cTn id="28" dur="500" fill="hold"/>
                                        <p:tgtEl>
                                          <p:spTgt spid="171"/>
                                        </p:tgtEl>
                                        <p:attrNameLst>
                                          <p:attrName>ppt_w</p:attrName>
                                        </p:attrNameLst>
                                      </p:cBhvr>
                                      <p:tavLst>
                                        <p:tav tm="0">
                                          <p:val>
                                            <p:fltVal val="0"/>
                                          </p:val>
                                        </p:tav>
                                        <p:tav tm="100000">
                                          <p:val>
                                            <p:strVal val="#ppt_w"/>
                                          </p:val>
                                        </p:tav>
                                      </p:tavLst>
                                    </p:anim>
                                    <p:anim calcmode="lin" valueType="num">
                                      <p:cBhvr>
                                        <p:cTn id="29" dur="500" fill="hold"/>
                                        <p:tgtEl>
                                          <p:spTgt spid="171"/>
                                        </p:tgtEl>
                                        <p:attrNameLst>
                                          <p:attrName>ppt_h</p:attrName>
                                        </p:attrNameLst>
                                      </p:cBhvr>
                                      <p:tavLst>
                                        <p:tav tm="0">
                                          <p:val>
                                            <p:fltVal val="0"/>
                                          </p:val>
                                        </p:tav>
                                        <p:tav tm="100000">
                                          <p:val>
                                            <p:strVal val="#ppt_h"/>
                                          </p:val>
                                        </p:tav>
                                      </p:tavLst>
                                    </p:anim>
                                    <p:animEffect transition="in" filter="fade">
                                      <p:cBhvr>
                                        <p:cTn id="30" dur="500"/>
                                        <p:tgtEl>
                                          <p:spTgt spid="171"/>
                                        </p:tgtEl>
                                      </p:cBhvr>
                                    </p:animEffect>
                                  </p:childTnLst>
                                </p:cTn>
                              </p:par>
                            </p:childTnLst>
                          </p:cTn>
                        </p:par>
                        <p:par>
                          <p:cTn id="31" fill="hold">
                            <p:stCondLst>
                              <p:cond delay="500"/>
                            </p:stCondLst>
                            <p:childTnLst>
                              <p:par>
                                <p:cTn id="32" presetID="22" presetClass="entr" presetSubtype="8" fill="hold" nodeType="afterEffect">
                                  <p:stCondLst>
                                    <p:cond delay="0"/>
                                  </p:stCondLst>
                                  <p:childTnLst>
                                    <p:set>
                                      <p:cBhvr>
                                        <p:cTn id="33" dur="1" fill="hold">
                                          <p:stCondLst>
                                            <p:cond delay="0"/>
                                          </p:stCondLst>
                                        </p:cTn>
                                        <p:tgtEl>
                                          <p:spTgt spid="182"/>
                                        </p:tgtEl>
                                        <p:attrNameLst>
                                          <p:attrName>style.visibility</p:attrName>
                                        </p:attrNameLst>
                                      </p:cBhvr>
                                      <p:to>
                                        <p:strVal val="visible"/>
                                      </p:to>
                                    </p:set>
                                    <p:animEffect transition="in" filter="wipe(left)">
                                      <p:cBhvr>
                                        <p:cTn id="34" dur="2000"/>
                                        <p:tgtEl>
                                          <p:spTgt spid="182"/>
                                        </p:tgtEl>
                                      </p:cBhvr>
                                    </p:animEffect>
                                  </p:childTnLst>
                                </p:cTn>
                              </p:par>
                            </p:childTnLst>
                          </p:cTn>
                        </p:par>
                      </p:childTnLst>
                    </p:cTn>
                  </p:par>
                  <p:par>
                    <p:cTn id="35" fill="hold">
                      <p:stCondLst>
                        <p:cond delay="indefinite"/>
                      </p:stCondLst>
                      <p:childTnLst>
                        <p:par>
                          <p:cTn id="36" fill="hold">
                            <p:stCondLst>
                              <p:cond delay="0"/>
                            </p:stCondLst>
                            <p:childTnLst>
                              <p:par>
                                <p:cTn id="37" presetID="47" presetClass="entr" presetSubtype="0" fill="hold"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anim calcmode="lin" valueType="num">
                                      <p:cBhvr>
                                        <p:cTn id="40" dur="1000" fill="hold"/>
                                        <p:tgtEl>
                                          <p:spTgt spid="8"/>
                                        </p:tgtEl>
                                        <p:attrNameLst>
                                          <p:attrName>ppt_x</p:attrName>
                                        </p:attrNameLst>
                                      </p:cBhvr>
                                      <p:tavLst>
                                        <p:tav tm="0">
                                          <p:val>
                                            <p:strVal val="#ppt_x"/>
                                          </p:val>
                                        </p:tav>
                                        <p:tav tm="100000">
                                          <p:val>
                                            <p:strVal val="#ppt_x"/>
                                          </p:val>
                                        </p:tav>
                                      </p:tavLst>
                                    </p:anim>
                                    <p:anim calcmode="lin" valueType="num">
                                      <p:cBhvr>
                                        <p:cTn id="4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7" presetClass="entr" presetSubtype="0" fill="hold"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1000"/>
                                        <p:tgtEl>
                                          <p:spTgt spid="22"/>
                                        </p:tgtEl>
                                      </p:cBhvr>
                                    </p:animEffect>
                                    <p:anim calcmode="lin" valueType="num">
                                      <p:cBhvr>
                                        <p:cTn id="47" dur="1000" fill="hold"/>
                                        <p:tgtEl>
                                          <p:spTgt spid="22"/>
                                        </p:tgtEl>
                                        <p:attrNameLst>
                                          <p:attrName>ppt_x</p:attrName>
                                        </p:attrNameLst>
                                      </p:cBhvr>
                                      <p:tavLst>
                                        <p:tav tm="0">
                                          <p:val>
                                            <p:strVal val="#ppt_x"/>
                                          </p:val>
                                        </p:tav>
                                        <p:tav tm="100000">
                                          <p:val>
                                            <p:strVal val="#ppt_x"/>
                                          </p:val>
                                        </p:tav>
                                      </p:tavLst>
                                    </p:anim>
                                    <p:anim calcmode="lin" valueType="num">
                                      <p:cBhvr>
                                        <p:cTn id="48"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2" presetClass="entr" presetSubtype="2" fill="hold" nodeType="click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right)">
                                      <p:cBhvr>
                                        <p:cTn id="53" dur="1000"/>
                                        <p:tgtEl>
                                          <p:spTgt spid="23"/>
                                        </p:tgtEl>
                                      </p:cBhvr>
                                    </p:animEffect>
                                  </p:childTnLst>
                                </p:cTn>
                              </p:par>
                            </p:childTnLst>
                          </p:cTn>
                        </p:par>
                      </p:childTnLst>
                    </p:cTn>
                  </p:par>
                  <p:par>
                    <p:cTn id="54" fill="hold">
                      <p:stCondLst>
                        <p:cond delay="indefinite"/>
                      </p:stCondLst>
                      <p:childTnLst>
                        <p:par>
                          <p:cTn id="55" fill="hold">
                            <p:stCondLst>
                              <p:cond delay="0"/>
                            </p:stCondLst>
                            <p:childTnLst>
                              <p:par>
                                <p:cTn id="56" presetID="17" presetClass="entr" presetSubtype="10" fill="hold" nodeType="clickEffect">
                                  <p:stCondLst>
                                    <p:cond delay="0"/>
                                  </p:stCondLst>
                                  <p:childTnLst>
                                    <p:set>
                                      <p:cBhvr>
                                        <p:cTn id="57" dur="1" fill="hold">
                                          <p:stCondLst>
                                            <p:cond delay="0"/>
                                          </p:stCondLst>
                                        </p:cTn>
                                        <p:tgtEl>
                                          <p:spTgt spid="30"/>
                                        </p:tgtEl>
                                        <p:attrNameLst>
                                          <p:attrName>style.visibility</p:attrName>
                                        </p:attrNameLst>
                                      </p:cBhvr>
                                      <p:to>
                                        <p:strVal val="visible"/>
                                      </p:to>
                                    </p:set>
                                    <p:anim calcmode="lin" valueType="num">
                                      <p:cBhvr>
                                        <p:cTn id="58" dur="500" fill="hold"/>
                                        <p:tgtEl>
                                          <p:spTgt spid="30"/>
                                        </p:tgtEl>
                                        <p:attrNameLst>
                                          <p:attrName>ppt_w</p:attrName>
                                        </p:attrNameLst>
                                      </p:cBhvr>
                                      <p:tavLst>
                                        <p:tav tm="0">
                                          <p:val>
                                            <p:fltVal val="0"/>
                                          </p:val>
                                        </p:tav>
                                        <p:tav tm="100000">
                                          <p:val>
                                            <p:strVal val="#ppt_w"/>
                                          </p:val>
                                        </p:tav>
                                      </p:tavLst>
                                    </p:anim>
                                    <p:anim calcmode="lin" valueType="num">
                                      <p:cBhvr>
                                        <p:cTn id="59" dur="500" fill="hold"/>
                                        <p:tgtEl>
                                          <p:spTgt spid="30"/>
                                        </p:tgtEl>
                                        <p:attrNameLst>
                                          <p:attrName>ppt_h</p:attrName>
                                        </p:attrNameLst>
                                      </p:cBhvr>
                                      <p:tavLst>
                                        <p:tav tm="0">
                                          <p:val>
                                            <p:strVal val="#ppt_h"/>
                                          </p:val>
                                        </p:tav>
                                        <p:tav tm="100000">
                                          <p:val>
                                            <p:strVal val="#ppt_h"/>
                                          </p:val>
                                        </p:tav>
                                      </p:tavLst>
                                    </p:anim>
                                  </p:childTnLst>
                                </p:cTn>
                              </p:par>
                            </p:childTnLst>
                          </p:cTn>
                        </p:par>
                      </p:childTnLst>
                    </p:cTn>
                  </p:par>
                  <p:par>
                    <p:cTn id="60" fill="hold">
                      <p:stCondLst>
                        <p:cond delay="indefinite"/>
                      </p:stCondLst>
                      <p:childTnLst>
                        <p:par>
                          <p:cTn id="61" fill="hold">
                            <p:stCondLst>
                              <p:cond delay="0"/>
                            </p:stCondLst>
                            <p:childTnLst>
                              <p:par>
                                <p:cTn id="62" presetID="17" presetClass="entr" presetSubtype="10" fill="hold" nodeType="clickEffect">
                                  <p:stCondLst>
                                    <p:cond delay="0"/>
                                  </p:stCondLst>
                                  <p:childTnLst>
                                    <p:set>
                                      <p:cBhvr>
                                        <p:cTn id="63" dur="1" fill="hold">
                                          <p:stCondLst>
                                            <p:cond delay="0"/>
                                          </p:stCondLst>
                                        </p:cTn>
                                        <p:tgtEl>
                                          <p:spTgt spid="28"/>
                                        </p:tgtEl>
                                        <p:attrNameLst>
                                          <p:attrName>style.visibility</p:attrName>
                                        </p:attrNameLst>
                                      </p:cBhvr>
                                      <p:to>
                                        <p:strVal val="visible"/>
                                      </p:to>
                                    </p:set>
                                    <p:anim calcmode="lin" valueType="num">
                                      <p:cBhvr>
                                        <p:cTn id="64" dur="500" fill="hold"/>
                                        <p:tgtEl>
                                          <p:spTgt spid="28"/>
                                        </p:tgtEl>
                                        <p:attrNameLst>
                                          <p:attrName>ppt_w</p:attrName>
                                        </p:attrNameLst>
                                      </p:cBhvr>
                                      <p:tavLst>
                                        <p:tav tm="0">
                                          <p:val>
                                            <p:fltVal val="0"/>
                                          </p:val>
                                        </p:tav>
                                        <p:tav tm="100000">
                                          <p:val>
                                            <p:strVal val="#ppt_w"/>
                                          </p:val>
                                        </p:tav>
                                      </p:tavLst>
                                    </p:anim>
                                    <p:anim calcmode="lin" valueType="num">
                                      <p:cBhvr>
                                        <p:cTn id="65" dur="500" fill="hold"/>
                                        <p:tgtEl>
                                          <p:spTgt spid="2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p:bldP spid="171"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常用编码方式</a:t>
              </a:r>
            </a:p>
          </p:txBody>
        </p:sp>
      </p:grpSp>
      <p:grpSp>
        <p:nvGrpSpPr>
          <p:cNvPr id="3" name="组合 2">
            <a:extLst>
              <a:ext uri="{FF2B5EF4-FFF2-40B4-BE49-F238E27FC236}">
                <a16:creationId xmlns:a16="http://schemas.microsoft.com/office/drawing/2014/main" id="{7D34116C-B5C9-4764-BAA0-4A4ED1BBA76D}"/>
              </a:ext>
            </a:extLst>
          </p:cNvPr>
          <p:cNvGrpSpPr/>
          <p:nvPr/>
        </p:nvGrpSpPr>
        <p:grpSpPr>
          <a:xfrm>
            <a:off x="3703100" y="1422034"/>
            <a:ext cx="7453097" cy="4864740"/>
            <a:chOff x="3980192" y="1422034"/>
            <a:chExt cx="7453097" cy="4864740"/>
          </a:xfrm>
        </p:grpSpPr>
        <p:cxnSp>
          <p:nvCxnSpPr>
            <p:cNvPr id="7" name="直接连接符 6">
              <a:extLst>
                <a:ext uri="{FF2B5EF4-FFF2-40B4-BE49-F238E27FC236}">
                  <a16:creationId xmlns:a16="http://schemas.microsoft.com/office/drawing/2014/main" id="{4DA9F7B8-C93E-4A6E-8AA2-8A5CA7138A22}"/>
                </a:ext>
              </a:extLst>
            </p:cNvPr>
            <p:cNvCxnSpPr>
              <a:cxnSpLocks/>
            </p:cNvCxnSpPr>
            <p:nvPr/>
          </p:nvCxnSpPr>
          <p:spPr>
            <a:xfrm>
              <a:off x="398019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7F031F3-3E50-4859-A4E0-3D0967838197}"/>
                </a:ext>
              </a:extLst>
            </p:cNvPr>
            <p:cNvCxnSpPr>
              <a:cxnSpLocks/>
            </p:cNvCxnSpPr>
            <p:nvPr/>
          </p:nvCxnSpPr>
          <p:spPr>
            <a:xfrm>
              <a:off x="460128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A7E9F51-9FA2-4798-A455-2C1D9B75685D}"/>
                </a:ext>
              </a:extLst>
            </p:cNvPr>
            <p:cNvCxnSpPr>
              <a:cxnSpLocks/>
            </p:cNvCxnSpPr>
            <p:nvPr/>
          </p:nvCxnSpPr>
          <p:spPr>
            <a:xfrm>
              <a:off x="5222374"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5D7A42DA-4F30-474C-B64C-D99978F3F3B7}"/>
                </a:ext>
              </a:extLst>
            </p:cNvPr>
            <p:cNvCxnSpPr>
              <a:cxnSpLocks/>
            </p:cNvCxnSpPr>
            <p:nvPr/>
          </p:nvCxnSpPr>
          <p:spPr>
            <a:xfrm>
              <a:off x="5843465"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1746A80-FB73-4BF4-951C-454CA88BDFEE}"/>
                </a:ext>
              </a:extLst>
            </p:cNvPr>
            <p:cNvCxnSpPr>
              <a:cxnSpLocks/>
            </p:cNvCxnSpPr>
            <p:nvPr/>
          </p:nvCxnSpPr>
          <p:spPr>
            <a:xfrm>
              <a:off x="6464556"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513F3AC-21E1-4779-95D3-86F6B47DAE8E}"/>
                </a:ext>
              </a:extLst>
            </p:cNvPr>
            <p:cNvCxnSpPr>
              <a:cxnSpLocks/>
            </p:cNvCxnSpPr>
            <p:nvPr/>
          </p:nvCxnSpPr>
          <p:spPr>
            <a:xfrm>
              <a:off x="7085647"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53EC44D-A702-4CBB-9AA0-F3ED328811C0}"/>
                </a:ext>
              </a:extLst>
            </p:cNvPr>
            <p:cNvCxnSpPr>
              <a:cxnSpLocks/>
            </p:cNvCxnSpPr>
            <p:nvPr/>
          </p:nvCxnSpPr>
          <p:spPr>
            <a:xfrm>
              <a:off x="7706738"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8C49B714-B328-4706-B95A-791BDEDC46F0}"/>
                </a:ext>
              </a:extLst>
            </p:cNvPr>
            <p:cNvCxnSpPr>
              <a:cxnSpLocks/>
            </p:cNvCxnSpPr>
            <p:nvPr/>
          </p:nvCxnSpPr>
          <p:spPr>
            <a:xfrm>
              <a:off x="832782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F14DE367-94AF-488E-84AC-BC598DDA02B1}"/>
                </a:ext>
              </a:extLst>
            </p:cNvPr>
            <p:cNvCxnSpPr>
              <a:cxnSpLocks/>
            </p:cNvCxnSpPr>
            <p:nvPr/>
          </p:nvCxnSpPr>
          <p:spPr>
            <a:xfrm>
              <a:off x="8948920"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8F9B7DC-84B6-4497-8DA4-561B245C91BB}"/>
                </a:ext>
              </a:extLst>
            </p:cNvPr>
            <p:cNvCxnSpPr>
              <a:cxnSpLocks/>
            </p:cNvCxnSpPr>
            <p:nvPr/>
          </p:nvCxnSpPr>
          <p:spPr>
            <a:xfrm>
              <a:off x="9570011"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9453E2F-0527-43F3-8BD5-F32DB969D832}"/>
                </a:ext>
              </a:extLst>
            </p:cNvPr>
            <p:cNvCxnSpPr>
              <a:cxnSpLocks/>
            </p:cNvCxnSpPr>
            <p:nvPr/>
          </p:nvCxnSpPr>
          <p:spPr>
            <a:xfrm>
              <a:off x="1019110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6667B12-9310-48E9-992D-CDA4A70FE9C7}"/>
                </a:ext>
              </a:extLst>
            </p:cNvPr>
            <p:cNvCxnSpPr>
              <a:cxnSpLocks/>
            </p:cNvCxnSpPr>
            <p:nvPr/>
          </p:nvCxnSpPr>
          <p:spPr>
            <a:xfrm>
              <a:off x="1081219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BDCDB449-80E8-458A-B263-8EA0152FA40E}"/>
                </a:ext>
              </a:extLst>
            </p:cNvPr>
            <p:cNvCxnSpPr>
              <a:cxnSpLocks/>
            </p:cNvCxnSpPr>
            <p:nvPr/>
          </p:nvCxnSpPr>
          <p:spPr>
            <a:xfrm>
              <a:off x="1143328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82" name="组合 181">
            <a:extLst>
              <a:ext uri="{FF2B5EF4-FFF2-40B4-BE49-F238E27FC236}">
                <a16:creationId xmlns:a16="http://schemas.microsoft.com/office/drawing/2014/main" id="{074D0A83-342E-4D2A-9003-37FF7EFB6608}"/>
              </a:ext>
            </a:extLst>
          </p:cNvPr>
          <p:cNvGrpSpPr/>
          <p:nvPr/>
        </p:nvGrpSpPr>
        <p:grpSpPr>
          <a:xfrm>
            <a:off x="3703100" y="2173064"/>
            <a:ext cx="7453097" cy="570135"/>
            <a:chOff x="3980192" y="1889047"/>
            <a:chExt cx="7453097" cy="570135"/>
          </a:xfrm>
        </p:grpSpPr>
        <p:cxnSp>
          <p:nvCxnSpPr>
            <p:cNvPr id="6" name="直接连接符 5">
              <a:extLst>
                <a:ext uri="{FF2B5EF4-FFF2-40B4-BE49-F238E27FC236}">
                  <a16:creationId xmlns:a16="http://schemas.microsoft.com/office/drawing/2014/main" id="{480FD7C1-7A84-46E5-86DB-A1E3A2BEA151}"/>
                </a:ext>
              </a:extLst>
            </p:cNvPr>
            <p:cNvCxnSpPr>
              <a:cxnSpLocks/>
            </p:cNvCxnSpPr>
            <p:nvPr/>
          </p:nvCxnSpPr>
          <p:spPr>
            <a:xfrm>
              <a:off x="3980192" y="1890096"/>
              <a:ext cx="4347637"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0A9AF8-61D7-4108-9A1D-1B29FE15C553}"/>
                </a:ext>
              </a:extLst>
            </p:cNvPr>
            <p:cNvCxnSpPr>
              <a:cxnSpLocks/>
            </p:cNvCxnSpPr>
            <p:nvPr/>
          </p:nvCxnSpPr>
          <p:spPr>
            <a:xfrm>
              <a:off x="8327829"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4D7CAA0-C27D-4BF2-82B4-29DC449A6634}"/>
                </a:ext>
              </a:extLst>
            </p:cNvPr>
            <p:cNvCxnSpPr>
              <a:cxnSpLocks/>
            </p:cNvCxnSpPr>
            <p:nvPr/>
          </p:nvCxnSpPr>
          <p:spPr>
            <a:xfrm>
              <a:off x="8327829" y="2459182"/>
              <a:ext cx="124218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ABA7219E-D799-44D3-8454-508EE6C48C36}"/>
                </a:ext>
              </a:extLst>
            </p:cNvPr>
            <p:cNvCxnSpPr>
              <a:cxnSpLocks/>
            </p:cNvCxnSpPr>
            <p:nvPr/>
          </p:nvCxnSpPr>
          <p:spPr>
            <a:xfrm>
              <a:off x="9570011"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DD5B8A94-03AD-4D2F-9D3D-34449E23FC67}"/>
                </a:ext>
              </a:extLst>
            </p:cNvPr>
            <p:cNvCxnSpPr>
              <a:cxnSpLocks/>
            </p:cNvCxnSpPr>
            <p:nvPr/>
          </p:nvCxnSpPr>
          <p:spPr>
            <a:xfrm>
              <a:off x="9570011" y="1890096"/>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24AD5E19-B416-4817-8284-A3512DE801DE}"/>
                </a:ext>
              </a:extLst>
            </p:cNvPr>
            <p:cNvCxnSpPr>
              <a:cxnSpLocks/>
            </p:cNvCxnSpPr>
            <p:nvPr/>
          </p:nvCxnSpPr>
          <p:spPr>
            <a:xfrm>
              <a:off x="10191102"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43791B3-FBFB-41ED-8C6B-FCE3A65B7F0D}"/>
                </a:ext>
              </a:extLst>
            </p:cNvPr>
            <p:cNvCxnSpPr>
              <a:cxnSpLocks/>
            </p:cNvCxnSpPr>
            <p:nvPr/>
          </p:nvCxnSpPr>
          <p:spPr>
            <a:xfrm>
              <a:off x="10191102" y="2459182"/>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AF5A360C-DDF1-4FAE-BBA0-5FCA6E689F23}"/>
                </a:ext>
              </a:extLst>
            </p:cNvPr>
            <p:cNvCxnSpPr>
              <a:cxnSpLocks/>
            </p:cNvCxnSpPr>
            <p:nvPr/>
          </p:nvCxnSpPr>
          <p:spPr>
            <a:xfrm>
              <a:off x="10806350"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5485E7ED-92D6-4F2B-9765-94D78588EB40}"/>
                </a:ext>
              </a:extLst>
            </p:cNvPr>
            <p:cNvCxnSpPr>
              <a:cxnSpLocks/>
            </p:cNvCxnSpPr>
            <p:nvPr/>
          </p:nvCxnSpPr>
          <p:spPr>
            <a:xfrm>
              <a:off x="10812198" y="1889047"/>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sp>
        <p:nvSpPr>
          <p:cNvPr id="186" name="文本框 185">
            <a:extLst>
              <a:ext uri="{FF2B5EF4-FFF2-40B4-BE49-F238E27FC236}">
                <a16:creationId xmlns:a16="http://schemas.microsoft.com/office/drawing/2014/main" id="{4CE33995-7BBA-409B-BE82-9E052DB2A18B}"/>
              </a:ext>
            </a:extLst>
          </p:cNvPr>
          <p:cNvSpPr txBox="1"/>
          <p:nvPr/>
        </p:nvSpPr>
        <p:spPr>
          <a:xfrm>
            <a:off x="1990838" y="1394355"/>
            <a:ext cx="1551709" cy="369332"/>
          </a:xfrm>
          <a:prstGeom prst="rect">
            <a:avLst/>
          </a:prstGeom>
          <a:noFill/>
        </p:spPr>
        <p:txBody>
          <a:bodyPr wrap="square" rtlCol="0">
            <a:spAutoFit/>
          </a:bodyPr>
          <a:lstStyle/>
          <a:p>
            <a:pPr algn="r"/>
            <a:r>
              <a:rPr lang="zh-CN" altLang="en-US" b="1" dirty="0"/>
              <a:t>比特流</a:t>
            </a:r>
          </a:p>
        </p:txBody>
      </p:sp>
      <p:grpSp>
        <p:nvGrpSpPr>
          <p:cNvPr id="2" name="组合 1">
            <a:extLst>
              <a:ext uri="{FF2B5EF4-FFF2-40B4-BE49-F238E27FC236}">
                <a16:creationId xmlns:a16="http://schemas.microsoft.com/office/drawing/2014/main" id="{7F408345-427C-4DF7-B038-B8FECCFE6CF5}"/>
              </a:ext>
            </a:extLst>
          </p:cNvPr>
          <p:cNvGrpSpPr/>
          <p:nvPr/>
        </p:nvGrpSpPr>
        <p:grpSpPr>
          <a:xfrm>
            <a:off x="3828893" y="1378966"/>
            <a:ext cx="7202500" cy="400110"/>
            <a:chOff x="4105985" y="1378966"/>
            <a:chExt cx="7202500" cy="400110"/>
          </a:xfrm>
        </p:grpSpPr>
        <p:sp>
          <p:nvSpPr>
            <p:cNvPr id="187" name="文本框 186">
              <a:extLst>
                <a:ext uri="{FF2B5EF4-FFF2-40B4-BE49-F238E27FC236}">
                  <a16:creationId xmlns:a16="http://schemas.microsoft.com/office/drawing/2014/main" id="{5BD97895-582A-45A1-9C4A-BDEA2B0DB3F5}"/>
                </a:ext>
              </a:extLst>
            </p:cNvPr>
            <p:cNvSpPr txBox="1"/>
            <p:nvPr/>
          </p:nvSpPr>
          <p:spPr>
            <a:xfrm>
              <a:off x="41059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8" name="文本框 187">
              <a:extLst>
                <a:ext uri="{FF2B5EF4-FFF2-40B4-BE49-F238E27FC236}">
                  <a16:creationId xmlns:a16="http://schemas.microsoft.com/office/drawing/2014/main" id="{51174FD3-1AAB-4959-BC23-0388B12317D1}"/>
                </a:ext>
              </a:extLst>
            </p:cNvPr>
            <p:cNvSpPr txBox="1"/>
            <p:nvPr/>
          </p:nvSpPr>
          <p:spPr>
            <a:xfrm>
              <a:off x="472612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9" name="文本框 188">
              <a:extLst>
                <a:ext uri="{FF2B5EF4-FFF2-40B4-BE49-F238E27FC236}">
                  <a16:creationId xmlns:a16="http://schemas.microsoft.com/office/drawing/2014/main" id="{30260DF3-FB49-4805-97A3-EB20EC98A32B}"/>
                </a:ext>
              </a:extLst>
            </p:cNvPr>
            <p:cNvSpPr txBox="1"/>
            <p:nvPr/>
          </p:nvSpPr>
          <p:spPr>
            <a:xfrm>
              <a:off x="534625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0" name="文本框 189">
              <a:extLst>
                <a:ext uri="{FF2B5EF4-FFF2-40B4-BE49-F238E27FC236}">
                  <a16:creationId xmlns:a16="http://schemas.microsoft.com/office/drawing/2014/main" id="{F5FF05A0-5A72-4FDC-B80F-BD2ADCCE20D6}"/>
                </a:ext>
              </a:extLst>
            </p:cNvPr>
            <p:cNvSpPr txBox="1"/>
            <p:nvPr/>
          </p:nvSpPr>
          <p:spPr>
            <a:xfrm>
              <a:off x="596639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1" name="文本框 190">
              <a:extLst>
                <a:ext uri="{FF2B5EF4-FFF2-40B4-BE49-F238E27FC236}">
                  <a16:creationId xmlns:a16="http://schemas.microsoft.com/office/drawing/2014/main" id="{CBD07783-3DFD-4BE3-814F-076C96E3FFA8}"/>
                </a:ext>
              </a:extLst>
            </p:cNvPr>
            <p:cNvSpPr txBox="1"/>
            <p:nvPr/>
          </p:nvSpPr>
          <p:spPr>
            <a:xfrm>
              <a:off x="658652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2" name="文本框 191">
              <a:extLst>
                <a:ext uri="{FF2B5EF4-FFF2-40B4-BE49-F238E27FC236}">
                  <a16:creationId xmlns:a16="http://schemas.microsoft.com/office/drawing/2014/main" id="{72805F35-559D-4C8C-AF42-923F80014266}"/>
                </a:ext>
              </a:extLst>
            </p:cNvPr>
            <p:cNvSpPr txBox="1"/>
            <p:nvPr/>
          </p:nvSpPr>
          <p:spPr>
            <a:xfrm>
              <a:off x="720666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3" name="文本框 192">
              <a:extLst>
                <a:ext uri="{FF2B5EF4-FFF2-40B4-BE49-F238E27FC236}">
                  <a16:creationId xmlns:a16="http://schemas.microsoft.com/office/drawing/2014/main" id="{BC8FAD2C-8A0A-4B3B-926C-49906EC9146F}"/>
                </a:ext>
              </a:extLst>
            </p:cNvPr>
            <p:cNvSpPr txBox="1"/>
            <p:nvPr/>
          </p:nvSpPr>
          <p:spPr>
            <a:xfrm>
              <a:off x="782680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4" name="文本框 193">
              <a:extLst>
                <a:ext uri="{FF2B5EF4-FFF2-40B4-BE49-F238E27FC236}">
                  <a16:creationId xmlns:a16="http://schemas.microsoft.com/office/drawing/2014/main" id="{4E77ECB8-EB99-4C84-B661-ABBFB39F03B4}"/>
                </a:ext>
              </a:extLst>
            </p:cNvPr>
            <p:cNvSpPr txBox="1"/>
            <p:nvPr/>
          </p:nvSpPr>
          <p:spPr>
            <a:xfrm>
              <a:off x="844693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5" name="文本框 194">
              <a:extLst>
                <a:ext uri="{FF2B5EF4-FFF2-40B4-BE49-F238E27FC236}">
                  <a16:creationId xmlns:a16="http://schemas.microsoft.com/office/drawing/2014/main" id="{35DB4186-60BD-425A-88B7-747AB9069B25}"/>
                </a:ext>
              </a:extLst>
            </p:cNvPr>
            <p:cNvSpPr txBox="1"/>
            <p:nvPr/>
          </p:nvSpPr>
          <p:spPr>
            <a:xfrm>
              <a:off x="906707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6" name="文本框 195">
              <a:extLst>
                <a:ext uri="{FF2B5EF4-FFF2-40B4-BE49-F238E27FC236}">
                  <a16:creationId xmlns:a16="http://schemas.microsoft.com/office/drawing/2014/main" id="{7536AE2D-B95C-40E7-B259-6968A632A3DC}"/>
                </a:ext>
              </a:extLst>
            </p:cNvPr>
            <p:cNvSpPr txBox="1"/>
            <p:nvPr/>
          </p:nvSpPr>
          <p:spPr>
            <a:xfrm>
              <a:off x="968720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7" name="文本框 196">
              <a:extLst>
                <a:ext uri="{FF2B5EF4-FFF2-40B4-BE49-F238E27FC236}">
                  <a16:creationId xmlns:a16="http://schemas.microsoft.com/office/drawing/2014/main" id="{76BEC643-B640-4C8B-AC61-FC3551B7E7F6}"/>
                </a:ext>
              </a:extLst>
            </p:cNvPr>
            <p:cNvSpPr txBox="1"/>
            <p:nvPr/>
          </p:nvSpPr>
          <p:spPr>
            <a:xfrm>
              <a:off x="1030734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8" name="文本框 197">
              <a:extLst>
                <a:ext uri="{FF2B5EF4-FFF2-40B4-BE49-F238E27FC236}">
                  <a16:creationId xmlns:a16="http://schemas.microsoft.com/office/drawing/2014/main" id="{8355DE70-C7C3-4B46-9937-D9F9328E1DEF}"/>
                </a:ext>
              </a:extLst>
            </p:cNvPr>
            <p:cNvSpPr txBox="1"/>
            <p:nvPr/>
          </p:nvSpPr>
          <p:spPr>
            <a:xfrm>
              <a:off x="109274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grpSp>
      <p:sp>
        <p:nvSpPr>
          <p:cNvPr id="171" name="文本框 170">
            <a:extLst>
              <a:ext uri="{FF2B5EF4-FFF2-40B4-BE49-F238E27FC236}">
                <a16:creationId xmlns:a16="http://schemas.microsoft.com/office/drawing/2014/main" id="{7F5F83EC-DF95-4518-AFBC-85BA07522C4B}"/>
              </a:ext>
            </a:extLst>
          </p:cNvPr>
          <p:cNvSpPr txBox="1"/>
          <p:nvPr/>
        </p:nvSpPr>
        <p:spPr>
          <a:xfrm>
            <a:off x="1380670" y="1988398"/>
            <a:ext cx="2132012" cy="369332"/>
          </a:xfrm>
          <a:prstGeom prst="rect">
            <a:avLst/>
          </a:prstGeom>
          <a:noFill/>
        </p:spPr>
        <p:txBody>
          <a:bodyPr wrap="square" rtlCol="0">
            <a:spAutoFit/>
          </a:bodyPr>
          <a:lstStyle/>
          <a:p>
            <a:pPr algn="r"/>
            <a:r>
              <a:rPr lang="zh-CN" altLang="en-US" b="1" dirty="0"/>
              <a:t>双极性不归零编码</a:t>
            </a:r>
          </a:p>
        </p:txBody>
      </p:sp>
      <p:cxnSp>
        <p:nvCxnSpPr>
          <p:cNvPr id="25" name="直接连接符 24">
            <a:extLst>
              <a:ext uri="{FF2B5EF4-FFF2-40B4-BE49-F238E27FC236}">
                <a16:creationId xmlns:a16="http://schemas.microsoft.com/office/drawing/2014/main" id="{255CDF0D-F4D1-45A1-8CF6-3E30041BF3EC}"/>
              </a:ext>
            </a:extLst>
          </p:cNvPr>
          <p:cNvCxnSpPr>
            <a:cxnSpLocks/>
          </p:cNvCxnSpPr>
          <p:nvPr/>
        </p:nvCxnSpPr>
        <p:spPr>
          <a:xfrm>
            <a:off x="3703100" y="2173064"/>
            <a:ext cx="4345230" cy="0"/>
          </a:xfrm>
          <a:prstGeom prst="line">
            <a:avLst/>
          </a:prstGeom>
          <a:ln w="508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02" name="文本框 201">
            <a:extLst>
              <a:ext uri="{FF2B5EF4-FFF2-40B4-BE49-F238E27FC236}">
                <a16:creationId xmlns:a16="http://schemas.microsoft.com/office/drawing/2014/main" id="{7D5CF4FB-161E-494E-A104-B998C9C32118}"/>
              </a:ext>
            </a:extLst>
          </p:cNvPr>
          <p:cNvSpPr txBox="1"/>
          <p:nvPr/>
        </p:nvSpPr>
        <p:spPr>
          <a:xfrm>
            <a:off x="7435125" y="2203841"/>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cxnSp>
        <p:nvCxnSpPr>
          <p:cNvPr id="203" name="直接连接符 202">
            <a:extLst>
              <a:ext uri="{FF2B5EF4-FFF2-40B4-BE49-F238E27FC236}">
                <a16:creationId xmlns:a16="http://schemas.microsoft.com/office/drawing/2014/main" id="{2DAC1A02-40FF-4B2E-8AFD-3C7052B5506D}"/>
              </a:ext>
            </a:extLst>
          </p:cNvPr>
          <p:cNvCxnSpPr>
            <a:cxnSpLocks/>
          </p:cNvCxnSpPr>
          <p:nvPr/>
        </p:nvCxnSpPr>
        <p:spPr>
          <a:xfrm>
            <a:off x="8048330" y="2743199"/>
            <a:ext cx="1244589" cy="0"/>
          </a:xfrm>
          <a:prstGeom prst="line">
            <a:avLst/>
          </a:prstGeom>
          <a:ln w="508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04" name="文本框 203">
            <a:extLst>
              <a:ext uri="{FF2B5EF4-FFF2-40B4-BE49-F238E27FC236}">
                <a16:creationId xmlns:a16="http://schemas.microsoft.com/office/drawing/2014/main" id="{B8178EB0-EE33-4C77-8928-D0ECD87738C8}"/>
              </a:ext>
            </a:extLst>
          </p:cNvPr>
          <p:cNvSpPr txBox="1"/>
          <p:nvPr/>
        </p:nvSpPr>
        <p:spPr>
          <a:xfrm>
            <a:off x="8059251" y="2756433"/>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05" name="文本框 204">
            <a:extLst>
              <a:ext uri="{FF2B5EF4-FFF2-40B4-BE49-F238E27FC236}">
                <a16:creationId xmlns:a16="http://schemas.microsoft.com/office/drawing/2014/main" id="{ACD54300-36D0-448F-B0A9-EC87831ADF45}"/>
              </a:ext>
            </a:extLst>
          </p:cNvPr>
          <p:cNvSpPr txBox="1"/>
          <p:nvPr/>
        </p:nvSpPr>
        <p:spPr>
          <a:xfrm>
            <a:off x="8669418" y="2762899"/>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06" name="文本框 205">
            <a:extLst>
              <a:ext uri="{FF2B5EF4-FFF2-40B4-BE49-F238E27FC236}">
                <a16:creationId xmlns:a16="http://schemas.microsoft.com/office/drawing/2014/main" id="{890013C6-9170-4A80-A0E3-27BE4974E2CC}"/>
              </a:ext>
            </a:extLst>
          </p:cNvPr>
          <p:cNvSpPr txBox="1"/>
          <p:nvPr/>
        </p:nvSpPr>
        <p:spPr>
          <a:xfrm>
            <a:off x="6802712" y="2203841"/>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07" name="文本框 206">
            <a:extLst>
              <a:ext uri="{FF2B5EF4-FFF2-40B4-BE49-F238E27FC236}">
                <a16:creationId xmlns:a16="http://schemas.microsoft.com/office/drawing/2014/main" id="{D085384B-E668-439E-8012-BB0BBE13F338}"/>
              </a:ext>
            </a:extLst>
          </p:cNvPr>
          <p:cNvSpPr txBox="1"/>
          <p:nvPr/>
        </p:nvSpPr>
        <p:spPr>
          <a:xfrm>
            <a:off x="6175778" y="2203841"/>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08" name="文本框 207">
            <a:extLst>
              <a:ext uri="{FF2B5EF4-FFF2-40B4-BE49-F238E27FC236}">
                <a16:creationId xmlns:a16="http://schemas.microsoft.com/office/drawing/2014/main" id="{5E46BBA8-4C9A-446D-98B2-A54AD7AB5B19}"/>
              </a:ext>
            </a:extLst>
          </p:cNvPr>
          <p:cNvSpPr txBox="1"/>
          <p:nvPr/>
        </p:nvSpPr>
        <p:spPr>
          <a:xfrm>
            <a:off x="5565607" y="2203841"/>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09" name="文本框 208">
            <a:extLst>
              <a:ext uri="{FF2B5EF4-FFF2-40B4-BE49-F238E27FC236}">
                <a16:creationId xmlns:a16="http://schemas.microsoft.com/office/drawing/2014/main" id="{E7E663A6-9287-4B71-A4C5-A394D00D4655}"/>
              </a:ext>
            </a:extLst>
          </p:cNvPr>
          <p:cNvSpPr txBox="1"/>
          <p:nvPr/>
        </p:nvSpPr>
        <p:spPr>
          <a:xfrm>
            <a:off x="4987210" y="2203841"/>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10" name="文本框 209">
            <a:extLst>
              <a:ext uri="{FF2B5EF4-FFF2-40B4-BE49-F238E27FC236}">
                <a16:creationId xmlns:a16="http://schemas.microsoft.com/office/drawing/2014/main" id="{2CDD3992-83D6-49A0-8485-B9C5AC5E2C56}"/>
              </a:ext>
            </a:extLst>
          </p:cNvPr>
          <p:cNvSpPr txBox="1"/>
          <p:nvPr/>
        </p:nvSpPr>
        <p:spPr>
          <a:xfrm>
            <a:off x="4323810" y="2203841"/>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11" name="文本框 210">
            <a:extLst>
              <a:ext uri="{FF2B5EF4-FFF2-40B4-BE49-F238E27FC236}">
                <a16:creationId xmlns:a16="http://schemas.microsoft.com/office/drawing/2014/main" id="{DC0A91B4-2FE4-44FC-AFE5-F7E1AB2398F6}"/>
              </a:ext>
            </a:extLst>
          </p:cNvPr>
          <p:cNvSpPr txBox="1"/>
          <p:nvPr/>
        </p:nvSpPr>
        <p:spPr>
          <a:xfrm>
            <a:off x="3712820" y="2203841"/>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grpSp>
        <p:nvGrpSpPr>
          <p:cNvPr id="31" name="组合 30">
            <a:extLst>
              <a:ext uri="{FF2B5EF4-FFF2-40B4-BE49-F238E27FC236}">
                <a16:creationId xmlns:a16="http://schemas.microsoft.com/office/drawing/2014/main" id="{4C50C782-415C-43FD-AF15-A616168CA358}"/>
              </a:ext>
            </a:extLst>
          </p:cNvPr>
          <p:cNvGrpSpPr/>
          <p:nvPr/>
        </p:nvGrpSpPr>
        <p:grpSpPr>
          <a:xfrm>
            <a:off x="3712818" y="2520331"/>
            <a:ext cx="4332471" cy="925028"/>
            <a:chOff x="3712818" y="2520331"/>
            <a:chExt cx="4332471" cy="925028"/>
          </a:xfrm>
        </p:grpSpPr>
        <p:sp>
          <p:nvSpPr>
            <p:cNvPr id="27" name="右大括号 26">
              <a:extLst>
                <a:ext uri="{FF2B5EF4-FFF2-40B4-BE49-F238E27FC236}">
                  <a16:creationId xmlns:a16="http://schemas.microsoft.com/office/drawing/2014/main" id="{ED84472D-6A57-469A-82A4-DA156BAABD51}"/>
                </a:ext>
              </a:extLst>
            </p:cNvPr>
            <p:cNvSpPr/>
            <p:nvPr/>
          </p:nvSpPr>
          <p:spPr>
            <a:xfrm rot="5400000">
              <a:off x="5737854" y="495295"/>
              <a:ext cx="282399" cy="4332471"/>
            </a:xfrm>
            <a:prstGeom prst="rightBrace">
              <a:avLst>
                <a:gd name="adj1" fmla="val 101512"/>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2" name="文本框 211">
              <a:extLst>
                <a:ext uri="{FF2B5EF4-FFF2-40B4-BE49-F238E27FC236}">
                  <a16:creationId xmlns:a16="http://schemas.microsoft.com/office/drawing/2014/main" id="{18505D3E-8880-4AF8-A151-5D8AC3D0A225}"/>
                </a:ext>
              </a:extLst>
            </p:cNvPr>
            <p:cNvSpPr txBox="1"/>
            <p:nvPr/>
          </p:nvSpPr>
          <p:spPr>
            <a:xfrm>
              <a:off x="4813795" y="2799028"/>
              <a:ext cx="2132012" cy="646331"/>
            </a:xfrm>
            <a:prstGeom prst="rect">
              <a:avLst/>
            </a:prstGeom>
            <a:noFill/>
          </p:spPr>
          <p:txBody>
            <a:bodyPr wrap="square" rtlCol="0">
              <a:spAutoFit/>
            </a:bodyPr>
            <a:lstStyle/>
            <a:p>
              <a:pPr algn="ctr"/>
              <a:r>
                <a:rPr lang="zh-CN" altLang="en-US" b="1" dirty="0">
                  <a:solidFill>
                    <a:schemeClr val="accent1">
                      <a:lumMod val="75000"/>
                    </a:schemeClr>
                  </a:solidFill>
                </a:rPr>
                <a:t>接收方如何判断</a:t>
              </a:r>
              <a:endParaRPr lang="en-US" altLang="zh-CN" b="1" dirty="0">
                <a:solidFill>
                  <a:schemeClr val="accent1">
                    <a:lumMod val="75000"/>
                  </a:schemeClr>
                </a:solidFill>
              </a:endParaRPr>
            </a:p>
            <a:p>
              <a:pPr algn="ctr"/>
              <a:r>
                <a:rPr lang="zh-CN" altLang="en-US" b="1" dirty="0">
                  <a:solidFill>
                    <a:schemeClr val="accent1">
                      <a:lumMod val="75000"/>
                    </a:schemeClr>
                  </a:solidFill>
                </a:rPr>
                <a:t>这是</a:t>
              </a:r>
              <a:r>
                <a:rPr lang="en-US" altLang="zh-CN" b="1" dirty="0">
                  <a:solidFill>
                    <a:schemeClr val="accent1">
                      <a:lumMod val="75000"/>
                    </a:schemeClr>
                  </a:solidFill>
                </a:rPr>
                <a:t>7</a:t>
              </a:r>
              <a:r>
                <a:rPr lang="zh-CN" altLang="en-US" b="1" dirty="0">
                  <a:solidFill>
                    <a:schemeClr val="accent1">
                      <a:lumMod val="75000"/>
                    </a:schemeClr>
                  </a:solidFill>
                </a:rPr>
                <a:t>个码元？</a:t>
              </a:r>
            </a:p>
          </p:txBody>
        </p:sp>
      </p:grpSp>
      <p:grpSp>
        <p:nvGrpSpPr>
          <p:cNvPr id="33" name="组合 32">
            <a:extLst>
              <a:ext uri="{FF2B5EF4-FFF2-40B4-BE49-F238E27FC236}">
                <a16:creationId xmlns:a16="http://schemas.microsoft.com/office/drawing/2014/main" id="{AD99929F-7954-4018-8C28-51ED408AE806}"/>
              </a:ext>
            </a:extLst>
          </p:cNvPr>
          <p:cNvGrpSpPr/>
          <p:nvPr/>
        </p:nvGrpSpPr>
        <p:grpSpPr>
          <a:xfrm>
            <a:off x="7602379" y="3033684"/>
            <a:ext cx="2132012" cy="933694"/>
            <a:chOff x="7602379" y="3033684"/>
            <a:chExt cx="2132012" cy="933694"/>
          </a:xfrm>
        </p:grpSpPr>
        <p:sp>
          <p:nvSpPr>
            <p:cNvPr id="213" name="右大括号 212">
              <a:extLst>
                <a:ext uri="{FF2B5EF4-FFF2-40B4-BE49-F238E27FC236}">
                  <a16:creationId xmlns:a16="http://schemas.microsoft.com/office/drawing/2014/main" id="{C50FBD7D-D90B-4880-9828-B1A63F38989C}"/>
                </a:ext>
              </a:extLst>
            </p:cNvPr>
            <p:cNvSpPr/>
            <p:nvPr/>
          </p:nvSpPr>
          <p:spPr>
            <a:xfrm rot="5400000">
              <a:off x="8528215" y="2564720"/>
              <a:ext cx="282399" cy="1220328"/>
            </a:xfrm>
            <a:prstGeom prst="rightBrace">
              <a:avLst>
                <a:gd name="adj1" fmla="val 101512"/>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4" name="文本框 213">
              <a:extLst>
                <a:ext uri="{FF2B5EF4-FFF2-40B4-BE49-F238E27FC236}">
                  <a16:creationId xmlns:a16="http://schemas.microsoft.com/office/drawing/2014/main" id="{EDD58367-BDD4-422F-930E-11745AEC78AF}"/>
                </a:ext>
              </a:extLst>
            </p:cNvPr>
            <p:cNvSpPr txBox="1"/>
            <p:nvPr/>
          </p:nvSpPr>
          <p:spPr>
            <a:xfrm>
              <a:off x="7602379" y="3321047"/>
              <a:ext cx="2132012" cy="646331"/>
            </a:xfrm>
            <a:prstGeom prst="rect">
              <a:avLst/>
            </a:prstGeom>
            <a:noFill/>
          </p:spPr>
          <p:txBody>
            <a:bodyPr wrap="square" rtlCol="0">
              <a:spAutoFit/>
            </a:bodyPr>
            <a:lstStyle/>
            <a:p>
              <a:pPr algn="ctr"/>
              <a:r>
                <a:rPr lang="zh-CN" altLang="en-US" b="1" dirty="0">
                  <a:solidFill>
                    <a:schemeClr val="accent1">
                      <a:lumMod val="75000"/>
                    </a:schemeClr>
                  </a:solidFill>
                </a:rPr>
                <a:t>接收方如何判断</a:t>
              </a:r>
              <a:endParaRPr lang="en-US" altLang="zh-CN" b="1" dirty="0">
                <a:solidFill>
                  <a:schemeClr val="accent1">
                    <a:lumMod val="75000"/>
                  </a:schemeClr>
                </a:solidFill>
              </a:endParaRPr>
            </a:p>
            <a:p>
              <a:pPr algn="ctr"/>
              <a:r>
                <a:rPr lang="zh-CN" altLang="en-US" b="1" dirty="0">
                  <a:solidFill>
                    <a:schemeClr val="accent1">
                      <a:lumMod val="75000"/>
                    </a:schemeClr>
                  </a:solidFill>
                </a:rPr>
                <a:t>这是</a:t>
              </a:r>
              <a:r>
                <a:rPr lang="en-US" altLang="zh-CN" b="1" dirty="0">
                  <a:solidFill>
                    <a:schemeClr val="accent1">
                      <a:lumMod val="75000"/>
                    </a:schemeClr>
                  </a:solidFill>
                </a:rPr>
                <a:t>2</a:t>
              </a:r>
              <a:r>
                <a:rPr lang="zh-CN" altLang="en-US" b="1" dirty="0">
                  <a:solidFill>
                    <a:schemeClr val="accent1">
                      <a:lumMod val="75000"/>
                    </a:schemeClr>
                  </a:solidFill>
                </a:rPr>
                <a:t>个码元？</a:t>
              </a:r>
            </a:p>
          </p:txBody>
        </p:sp>
      </p:grpSp>
      <p:sp>
        <p:nvSpPr>
          <p:cNvPr id="115" name="对话气泡: 圆角矩形 114">
            <a:extLst>
              <a:ext uri="{FF2B5EF4-FFF2-40B4-BE49-F238E27FC236}">
                <a16:creationId xmlns:a16="http://schemas.microsoft.com/office/drawing/2014/main" id="{8E4B7FC6-DA6C-4D83-9D2F-20B62CCFF51B}"/>
              </a:ext>
            </a:extLst>
          </p:cNvPr>
          <p:cNvSpPr/>
          <p:nvPr/>
        </p:nvSpPr>
        <p:spPr>
          <a:xfrm>
            <a:off x="3789773" y="4314980"/>
            <a:ext cx="7993682" cy="1893675"/>
          </a:xfrm>
          <a:prstGeom prst="wedgeRoundRectCallout">
            <a:avLst>
              <a:gd name="adj1" fmla="val 15989"/>
              <a:gd name="adj2" fmla="val -69167"/>
              <a:gd name="adj3" fmla="val 1666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solidFill>
                  <a:schemeClr val="bg1"/>
                </a:solidFill>
              </a:rPr>
              <a:t>         需要给收发双方再添加一条时钟信号线。</a:t>
            </a:r>
            <a:endParaRPr lang="en-US" altLang="zh-CN" b="1" dirty="0">
              <a:solidFill>
                <a:schemeClr val="bg1"/>
              </a:solidFill>
            </a:endParaRPr>
          </a:p>
          <a:p>
            <a:r>
              <a:rPr lang="en-US" altLang="zh-CN" b="1" dirty="0">
                <a:solidFill>
                  <a:schemeClr val="bg1"/>
                </a:solidFill>
              </a:rPr>
              <a:t>         </a:t>
            </a:r>
            <a:r>
              <a:rPr lang="zh-CN" altLang="en-US" b="1" dirty="0">
                <a:solidFill>
                  <a:schemeClr val="bg1"/>
                </a:solidFill>
              </a:rPr>
              <a:t>发送方通过数据信号线给接收方发送数据的同时，还通过时钟信号线给接收方发送时钟信号。</a:t>
            </a:r>
            <a:endParaRPr lang="en-US" altLang="zh-CN" b="1" dirty="0">
              <a:solidFill>
                <a:schemeClr val="bg1"/>
              </a:solidFill>
            </a:endParaRPr>
          </a:p>
          <a:p>
            <a:r>
              <a:rPr lang="zh-CN" altLang="en-US" b="1" dirty="0">
                <a:solidFill>
                  <a:schemeClr val="bg1"/>
                </a:solidFill>
              </a:rPr>
              <a:t>         接收方按照接收到的时钟信号的节拍，对数据信号线上的信号进行采样。</a:t>
            </a:r>
            <a:endParaRPr lang="en-US" altLang="zh-CN" b="1" dirty="0">
              <a:solidFill>
                <a:schemeClr val="bg1"/>
              </a:solidFill>
            </a:endParaRPr>
          </a:p>
          <a:p>
            <a:r>
              <a:rPr lang="zh-CN" altLang="en-US" b="1" dirty="0">
                <a:solidFill>
                  <a:schemeClr val="bg1"/>
                </a:solidFill>
              </a:rPr>
              <a:t>         对于计算机网络，宁愿利用这根传输线传输数据信号，而不是传输时钟信号。</a:t>
            </a:r>
          </a:p>
        </p:txBody>
      </p:sp>
      <p:sp>
        <p:nvSpPr>
          <p:cNvPr id="215" name="文本框 214">
            <a:extLst>
              <a:ext uri="{FF2B5EF4-FFF2-40B4-BE49-F238E27FC236}">
                <a16:creationId xmlns:a16="http://schemas.microsoft.com/office/drawing/2014/main" id="{780B9411-8F7B-4050-8E36-92F593AEF9DF}"/>
              </a:ext>
            </a:extLst>
          </p:cNvPr>
          <p:cNvSpPr txBox="1"/>
          <p:nvPr/>
        </p:nvSpPr>
        <p:spPr>
          <a:xfrm>
            <a:off x="304801" y="2322976"/>
            <a:ext cx="3420530" cy="338554"/>
          </a:xfrm>
          <a:prstGeom prst="rect">
            <a:avLst/>
          </a:prstGeom>
          <a:noFill/>
        </p:spPr>
        <p:txBody>
          <a:bodyPr wrap="square" rtlCol="0">
            <a:spAutoFit/>
          </a:bodyPr>
          <a:lstStyle/>
          <a:p>
            <a:pPr algn="ctr"/>
            <a:r>
              <a:rPr lang="zh-CN" altLang="en-US" sz="1600" b="1" dirty="0"/>
              <a:t>（编码效率高，但存在同步问题）</a:t>
            </a:r>
          </a:p>
        </p:txBody>
      </p:sp>
    </p:spTree>
    <p:custDataLst>
      <p:tags r:id="rId1"/>
    </p:custDataLst>
    <p:extLst>
      <p:ext uri="{BB962C8B-B14F-4D97-AF65-F5344CB8AC3E}">
        <p14:creationId xmlns:p14="http://schemas.microsoft.com/office/powerpoint/2010/main" val="1156383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anim calcmode="lin" valueType="num">
                                      <p:cBhvr>
                                        <p:cTn id="8" dur="1000" fill="hold"/>
                                        <p:tgtEl>
                                          <p:spTgt spid="31"/>
                                        </p:tgtEl>
                                        <p:attrNameLst>
                                          <p:attrName>ppt_x</p:attrName>
                                        </p:attrNameLst>
                                      </p:cBhvr>
                                      <p:tavLst>
                                        <p:tav tm="0">
                                          <p:val>
                                            <p:strVal val="#ppt_x"/>
                                          </p:val>
                                        </p:tav>
                                        <p:tav tm="100000">
                                          <p:val>
                                            <p:strVal val="#ppt_x"/>
                                          </p:val>
                                        </p:tav>
                                      </p:tavLst>
                                    </p:anim>
                                    <p:anim calcmode="lin" valueType="num">
                                      <p:cBhvr>
                                        <p:cTn id="9"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1000"/>
                                        <p:tgtEl>
                                          <p:spTgt spid="33"/>
                                        </p:tgtEl>
                                      </p:cBhvr>
                                    </p:animEffect>
                                    <p:anim calcmode="lin" valueType="num">
                                      <p:cBhvr>
                                        <p:cTn id="15" dur="1000" fill="hold"/>
                                        <p:tgtEl>
                                          <p:spTgt spid="33"/>
                                        </p:tgtEl>
                                        <p:attrNameLst>
                                          <p:attrName>ppt_x</p:attrName>
                                        </p:attrNameLst>
                                      </p:cBhvr>
                                      <p:tavLst>
                                        <p:tav tm="0">
                                          <p:val>
                                            <p:strVal val="#ppt_x"/>
                                          </p:val>
                                        </p:tav>
                                        <p:tav tm="100000">
                                          <p:val>
                                            <p:strVal val="#ppt_x"/>
                                          </p:val>
                                        </p:tav>
                                      </p:tavLst>
                                    </p:anim>
                                    <p:anim calcmode="lin" valueType="num">
                                      <p:cBhvr>
                                        <p:cTn id="16"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5"/>
                                        </p:tgtEl>
                                        <p:attrNameLst>
                                          <p:attrName>style.visibility</p:attrName>
                                        </p:attrNameLst>
                                      </p:cBhvr>
                                      <p:to>
                                        <p:strVal val="visible"/>
                                      </p:to>
                                    </p:set>
                                    <p:animEffect transition="in" filter="fade">
                                      <p:cBhvr>
                                        <p:cTn id="21" dur="1000"/>
                                        <p:tgtEl>
                                          <p:spTgt spid="115"/>
                                        </p:tgtEl>
                                      </p:cBhvr>
                                    </p:animEffect>
                                    <p:anim calcmode="lin" valueType="num">
                                      <p:cBhvr>
                                        <p:cTn id="22" dur="1000" fill="hold"/>
                                        <p:tgtEl>
                                          <p:spTgt spid="115"/>
                                        </p:tgtEl>
                                        <p:attrNameLst>
                                          <p:attrName>ppt_x</p:attrName>
                                        </p:attrNameLst>
                                      </p:cBhvr>
                                      <p:tavLst>
                                        <p:tav tm="0">
                                          <p:val>
                                            <p:strVal val="#ppt_x"/>
                                          </p:val>
                                        </p:tav>
                                        <p:tav tm="100000">
                                          <p:val>
                                            <p:strVal val="#ppt_x"/>
                                          </p:val>
                                        </p:tav>
                                      </p:tavLst>
                                    </p:anim>
                                    <p:anim calcmode="lin" valueType="num">
                                      <p:cBhvr>
                                        <p:cTn id="23" dur="1000" fill="hold"/>
                                        <p:tgtEl>
                                          <p:spTgt spid="11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2" presetClass="entr" presetSubtype="1" fill="hold" grpId="0" nodeType="clickEffect">
                                  <p:stCondLst>
                                    <p:cond delay="0"/>
                                  </p:stCondLst>
                                  <p:childTnLst>
                                    <p:set>
                                      <p:cBhvr>
                                        <p:cTn id="27" dur="1" fill="hold">
                                          <p:stCondLst>
                                            <p:cond delay="0"/>
                                          </p:stCondLst>
                                        </p:cTn>
                                        <p:tgtEl>
                                          <p:spTgt spid="215"/>
                                        </p:tgtEl>
                                        <p:attrNameLst>
                                          <p:attrName>style.visibility</p:attrName>
                                        </p:attrNameLst>
                                      </p:cBhvr>
                                      <p:to>
                                        <p:strVal val="visible"/>
                                      </p:to>
                                    </p:set>
                                    <p:anim calcmode="lin" valueType="num">
                                      <p:cBhvr additive="base">
                                        <p:cTn id="28" dur="500"/>
                                        <p:tgtEl>
                                          <p:spTgt spid="215"/>
                                        </p:tgtEl>
                                        <p:attrNameLst>
                                          <p:attrName>ppt_y</p:attrName>
                                        </p:attrNameLst>
                                      </p:cBhvr>
                                      <p:tavLst>
                                        <p:tav tm="0">
                                          <p:val>
                                            <p:strVal val="#ppt_y-#ppt_h*1.125000"/>
                                          </p:val>
                                        </p:tav>
                                        <p:tav tm="100000">
                                          <p:val>
                                            <p:strVal val="#ppt_y"/>
                                          </p:val>
                                        </p:tav>
                                      </p:tavLst>
                                    </p:anim>
                                    <p:animEffect transition="in" filter="wipe(down)">
                                      <p:cBhvr>
                                        <p:cTn id="29" dur="500"/>
                                        <p:tgtEl>
                                          <p:spTgt spid="2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animBg="1"/>
      <p:bldP spid="215"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3" name="组合 122">
            <a:extLst>
              <a:ext uri="{FF2B5EF4-FFF2-40B4-BE49-F238E27FC236}">
                <a16:creationId xmlns:a16="http://schemas.microsoft.com/office/drawing/2014/main" id="{6906890E-8873-4619-88B8-FD6251975D67}"/>
              </a:ext>
            </a:extLst>
          </p:cNvPr>
          <p:cNvGrpSpPr/>
          <p:nvPr/>
        </p:nvGrpSpPr>
        <p:grpSpPr>
          <a:xfrm>
            <a:off x="3707377" y="2936335"/>
            <a:ext cx="7474786" cy="1235317"/>
            <a:chOff x="3707377" y="2936335"/>
            <a:chExt cx="7474786" cy="1235317"/>
          </a:xfrm>
        </p:grpSpPr>
        <p:sp>
          <p:nvSpPr>
            <p:cNvPr id="234" name="矩形 233">
              <a:extLst>
                <a:ext uri="{FF2B5EF4-FFF2-40B4-BE49-F238E27FC236}">
                  <a16:creationId xmlns:a16="http://schemas.microsoft.com/office/drawing/2014/main" id="{28E4DC7F-3E9A-4ED5-824A-BCEE74F7BDC5}"/>
                </a:ext>
              </a:extLst>
            </p:cNvPr>
            <p:cNvSpPr/>
            <p:nvPr/>
          </p:nvSpPr>
          <p:spPr>
            <a:xfrm>
              <a:off x="9939781" y="2939302"/>
              <a:ext cx="609652" cy="92816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a:extLst>
                <a:ext uri="{FF2B5EF4-FFF2-40B4-BE49-F238E27FC236}">
                  <a16:creationId xmlns:a16="http://schemas.microsoft.com/office/drawing/2014/main" id="{339F16D9-6467-4FF6-9388-97E6AB62EEE1}"/>
                </a:ext>
              </a:extLst>
            </p:cNvPr>
            <p:cNvSpPr/>
            <p:nvPr/>
          </p:nvSpPr>
          <p:spPr>
            <a:xfrm>
              <a:off x="9295866" y="2936335"/>
              <a:ext cx="628789" cy="92816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a:extLst>
                <a:ext uri="{FF2B5EF4-FFF2-40B4-BE49-F238E27FC236}">
                  <a16:creationId xmlns:a16="http://schemas.microsoft.com/office/drawing/2014/main" id="{651C95FB-1443-4751-94A8-D0C2EF7CBEA4}"/>
                </a:ext>
              </a:extLst>
            </p:cNvPr>
            <p:cNvSpPr/>
            <p:nvPr/>
          </p:nvSpPr>
          <p:spPr>
            <a:xfrm>
              <a:off x="8058564" y="2936335"/>
              <a:ext cx="1241676" cy="92816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BC1ED241-C334-476F-8DA0-25D50F24DC20}"/>
                </a:ext>
              </a:extLst>
            </p:cNvPr>
            <p:cNvSpPr/>
            <p:nvPr/>
          </p:nvSpPr>
          <p:spPr>
            <a:xfrm>
              <a:off x="3709677" y="2940553"/>
              <a:ext cx="4342323" cy="92816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文本框 235">
              <a:extLst>
                <a:ext uri="{FF2B5EF4-FFF2-40B4-BE49-F238E27FC236}">
                  <a16:creationId xmlns:a16="http://schemas.microsoft.com/office/drawing/2014/main" id="{0C73CAFB-22C2-4C4C-BDED-A71E170A1542}"/>
                </a:ext>
              </a:extLst>
            </p:cNvPr>
            <p:cNvSpPr txBox="1"/>
            <p:nvPr/>
          </p:nvSpPr>
          <p:spPr>
            <a:xfrm>
              <a:off x="3707377"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7" name="文本框 236">
              <a:extLst>
                <a:ext uri="{FF2B5EF4-FFF2-40B4-BE49-F238E27FC236}">
                  <a16:creationId xmlns:a16="http://schemas.microsoft.com/office/drawing/2014/main" id="{C3072976-5CD3-4184-B07C-882C93FE91BF}"/>
                </a:ext>
              </a:extLst>
            </p:cNvPr>
            <p:cNvSpPr txBox="1"/>
            <p:nvPr/>
          </p:nvSpPr>
          <p:spPr>
            <a:xfrm>
              <a:off x="4333281"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8" name="文本框 237">
              <a:extLst>
                <a:ext uri="{FF2B5EF4-FFF2-40B4-BE49-F238E27FC236}">
                  <a16:creationId xmlns:a16="http://schemas.microsoft.com/office/drawing/2014/main" id="{596470FF-16CC-4E16-9FF2-FE938A5704D9}"/>
                </a:ext>
              </a:extLst>
            </p:cNvPr>
            <p:cNvSpPr txBox="1"/>
            <p:nvPr/>
          </p:nvSpPr>
          <p:spPr>
            <a:xfrm>
              <a:off x="4951046"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9" name="文本框 238">
              <a:extLst>
                <a:ext uri="{FF2B5EF4-FFF2-40B4-BE49-F238E27FC236}">
                  <a16:creationId xmlns:a16="http://schemas.microsoft.com/office/drawing/2014/main" id="{63D9F7CE-35CF-4B77-BAD4-88B34A26409C}"/>
                </a:ext>
              </a:extLst>
            </p:cNvPr>
            <p:cNvSpPr txBox="1"/>
            <p:nvPr/>
          </p:nvSpPr>
          <p:spPr>
            <a:xfrm>
              <a:off x="5574806"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0" name="文本框 239">
              <a:extLst>
                <a:ext uri="{FF2B5EF4-FFF2-40B4-BE49-F238E27FC236}">
                  <a16:creationId xmlns:a16="http://schemas.microsoft.com/office/drawing/2014/main" id="{78C2FA4E-C006-471E-B999-D82473B430E6}"/>
                </a:ext>
              </a:extLst>
            </p:cNvPr>
            <p:cNvSpPr txBox="1"/>
            <p:nvPr/>
          </p:nvSpPr>
          <p:spPr>
            <a:xfrm>
              <a:off x="6190219"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1" name="文本框 240">
              <a:extLst>
                <a:ext uri="{FF2B5EF4-FFF2-40B4-BE49-F238E27FC236}">
                  <a16:creationId xmlns:a16="http://schemas.microsoft.com/office/drawing/2014/main" id="{2DE1F833-94E0-4876-A856-1710C5E46979}"/>
                </a:ext>
              </a:extLst>
            </p:cNvPr>
            <p:cNvSpPr txBox="1"/>
            <p:nvPr/>
          </p:nvSpPr>
          <p:spPr>
            <a:xfrm>
              <a:off x="6819349"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2" name="文本框 241">
              <a:extLst>
                <a:ext uri="{FF2B5EF4-FFF2-40B4-BE49-F238E27FC236}">
                  <a16:creationId xmlns:a16="http://schemas.microsoft.com/office/drawing/2014/main" id="{737C79DB-EF4E-4DDB-B85F-B5E31844EAD6}"/>
                </a:ext>
              </a:extLst>
            </p:cNvPr>
            <p:cNvSpPr txBox="1"/>
            <p:nvPr/>
          </p:nvSpPr>
          <p:spPr>
            <a:xfrm>
              <a:off x="7438248"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3" name="文本框 242">
              <a:extLst>
                <a:ext uri="{FF2B5EF4-FFF2-40B4-BE49-F238E27FC236}">
                  <a16:creationId xmlns:a16="http://schemas.microsoft.com/office/drawing/2014/main" id="{8D1F8EFB-80D0-407D-8803-54595E7BB6CF}"/>
                </a:ext>
              </a:extLst>
            </p:cNvPr>
            <p:cNvSpPr txBox="1"/>
            <p:nvPr/>
          </p:nvSpPr>
          <p:spPr>
            <a:xfrm>
              <a:off x="8046902" y="3863875"/>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44" name="文本框 243">
              <a:extLst>
                <a:ext uri="{FF2B5EF4-FFF2-40B4-BE49-F238E27FC236}">
                  <a16:creationId xmlns:a16="http://schemas.microsoft.com/office/drawing/2014/main" id="{1A9C6BC3-F226-470D-867D-BCBE3EFB0897}"/>
                </a:ext>
              </a:extLst>
            </p:cNvPr>
            <p:cNvSpPr txBox="1"/>
            <p:nvPr/>
          </p:nvSpPr>
          <p:spPr>
            <a:xfrm>
              <a:off x="8680339" y="3863875"/>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45" name="文本框 244">
              <a:extLst>
                <a:ext uri="{FF2B5EF4-FFF2-40B4-BE49-F238E27FC236}">
                  <a16:creationId xmlns:a16="http://schemas.microsoft.com/office/drawing/2014/main" id="{3EA270A6-A590-4266-80F2-F013CB7203AC}"/>
                </a:ext>
              </a:extLst>
            </p:cNvPr>
            <p:cNvSpPr txBox="1"/>
            <p:nvPr/>
          </p:nvSpPr>
          <p:spPr>
            <a:xfrm>
              <a:off x="9303223"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6" name="文本框 245">
              <a:extLst>
                <a:ext uri="{FF2B5EF4-FFF2-40B4-BE49-F238E27FC236}">
                  <a16:creationId xmlns:a16="http://schemas.microsoft.com/office/drawing/2014/main" id="{0AB2F3BC-4E65-48C5-8D7C-DEE95E5A1C5F}"/>
                </a:ext>
              </a:extLst>
            </p:cNvPr>
            <p:cNvSpPr txBox="1"/>
            <p:nvPr/>
          </p:nvSpPr>
          <p:spPr>
            <a:xfrm>
              <a:off x="9928543" y="3863875"/>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47" name="文本框 246">
              <a:extLst>
                <a:ext uri="{FF2B5EF4-FFF2-40B4-BE49-F238E27FC236}">
                  <a16:creationId xmlns:a16="http://schemas.microsoft.com/office/drawing/2014/main" id="{2E352093-615C-439B-9062-792A3DB89500}"/>
                </a:ext>
              </a:extLst>
            </p:cNvPr>
            <p:cNvSpPr txBox="1"/>
            <p:nvPr/>
          </p:nvSpPr>
          <p:spPr>
            <a:xfrm>
              <a:off x="10538710"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5" name="矩形 234">
              <a:extLst>
                <a:ext uri="{FF2B5EF4-FFF2-40B4-BE49-F238E27FC236}">
                  <a16:creationId xmlns:a16="http://schemas.microsoft.com/office/drawing/2014/main" id="{9D7BFFAB-F411-4BFD-A55C-F3F2AD651C37}"/>
                </a:ext>
              </a:extLst>
            </p:cNvPr>
            <p:cNvSpPr/>
            <p:nvPr/>
          </p:nvSpPr>
          <p:spPr>
            <a:xfrm>
              <a:off x="10553374" y="2939301"/>
              <a:ext cx="628789" cy="92816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a:extLst>
              <a:ext uri="{FF2B5EF4-FFF2-40B4-BE49-F238E27FC236}">
                <a16:creationId xmlns:a16="http://schemas.microsoft.com/office/drawing/2014/main" id="{7D34116C-B5C9-4764-BAA0-4A4ED1BBA76D}"/>
              </a:ext>
            </a:extLst>
          </p:cNvPr>
          <p:cNvGrpSpPr/>
          <p:nvPr/>
        </p:nvGrpSpPr>
        <p:grpSpPr>
          <a:xfrm>
            <a:off x="3703100" y="1422034"/>
            <a:ext cx="7453097" cy="4864740"/>
            <a:chOff x="3980192" y="1422034"/>
            <a:chExt cx="7453097" cy="4864740"/>
          </a:xfrm>
        </p:grpSpPr>
        <p:cxnSp>
          <p:nvCxnSpPr>
            <p:cNvPr id="7" name="直接连接符 6">
              <a:extLst>
                <a:ext uri="{FF2B5EF4-FFF2-40B4-BE49-F238E27FC236}">
                  <a16:creationId xmlns:a16="http://schemas.microsoft.com/office/drawing/2014/main" id="{4DA9F7B8-C93E-4A6E-8AA2-8A5CA7138A22}"/>
                </a:ext>
              </a:extLst>
            </p:cNvPr>
            <p:cNvCxnSpPr>
              <a:cxnSpLocks/>
            </p:cNvCxnSpPr>
            <p:nvPr/>
          </p:nvCxnSpPr>
          <p:spPr>
            <a:xfrm>
              <a:off x="398019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7F031F3-3E50-4859-A4E0-3D0967838197}"/>
                </a:ext>
              </a:extLst>
            </p:cNvPr>
            <p:cNvCxnSpPr>
              <a:cxnSpLocks/>
            </p:cNvCxnSpPr>
            <p:nvPr/>
          </p:nvCxnSpPr>
          <p:spPr>
            <a:xfrm>
              <a:off x="460128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A7E9F51-9FA2-4798-A455-2C1D9B75685D}"/>
                </a:ext>
              </a:extLst>
            </p:cNvPr>
            <p:cNvCxnSpPr>
              <a:cxnSpLocks/>
            </p:cNvCxnSpPr>
            <p:nvPr/>
          </p:nvCxnSpPr>
          <p:spPr>
            <a:xfrm>
              <a:off x="5222374"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5D7A42DA-4F30-474C-B64C-D99978F3F3B7}"/>
                </a:ext>
              </a:extLst>
            </p:cNvPr>
            <p:cNvCxnSpPr>
              <a:cxnSpLocks/>
            </p:cNvCxnSpPr>
            <p:nvPr/>
          </p:nvCxnSpPr>
          <p:spPr>
            <a:xfrm>
              <a:off x="5843465"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1746A80-FB73-4BF4-951C-454CA88BDFEE}"/>
                </a:ext>
              </a:extLst>
            </p:cNvPr>
            <p:cNvCxnSpPr>
              <a:cxnSpLocks/>
            </p:cNvCxnSpPr>
            <p:nvPr/>
          </p:nvCxnSpPr>
          <p:spPr>
            <a:xfrm>
              <a:off x="6464556"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513F3AC-21E1-4779-95D3-86F6B47DAE8E}"/>
                </a:ext>
              </a:extLst>
            </p:cNvPr>
            <p:cNvCxnSpPr>
              <a:cxnSpLocks/>
            </p:cNvCxnSpPr>
            <p:nvPr/>
          </p:nvCxnSpPr>
          <p:spPr>
            <a:xfrm>
              <a:off x="7085647"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53EC44D-A702-4CBB-9AA0-F3ED328811C0}"/>
                </a:ext>
              </a:extLst>
            </p:cNvPr>
            <p:cNvCxnSpPr>
              <a:cxnSpLocks/>
            </p:cNvCxnSpPr>
            <p:nvPr/>
          </p:nvCxnSpPr>
          <p:spPr>
            <a:xfrm>
              <a:off x="7706738"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8C49B714-B328-4706-B95A-791BDEDC46F0}"/>
                </a:ext>
              </a:extLst>
            </p:cNvPr>
            <p:cNvCxnSpPr>
              <a:cxnSpLocks/>
            </p:cNvCxnSpPr>
            <p:nvPr/>
          </p:nvCxnSpPr>
          <p:spPr>
            <a:xfrm>
              <a:off x="832782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F14DE367-94AF-488E-84AC-BC598DDA02B1}"/>
                </a:ext>
              </a:extLst>
            </p:cNvPr>
            <p:cNvCxnSpPr>
              <a:cxnSpLocks/>
            </p:cNvCxnSpPr>
            <p:nvPr/>
          </p:nvCxnSpPr>
          <p:spPr>
            <a:xfrm>
              <a:off x="8948920"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8F9B7DC-84B6-4497-8DA4-561B245C91BB}"/>
                </a:ext>
              </a:extLst>
            </p:cNvPr>
            <p:cNvCxnSpPr>
              <a:cxnSpLocks/>
            </p:cNvCxnSpPr>
            <p:nvPr/>
          </p:nvCxnSpPr>
          <p:spPr>
            <a:xfrm>
              <a:off x="9570011"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9453E2F-0527-43F3-8BD5-F32DB969D832}"/>
                </a:ext>
              </a:extLst>
            </p:cNvPr>
            <p:cNvCxnSpPr>
              <a:cxnSpLocks/>
            </p:cNvCxnSpPr>
            <p:nvPr/>
          </p:nvCxnSpPr>
          <p:spPr>
            <a:xfrm>
              <a:off x="1019110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6667B12-9310-48E9-992D-CDA4A70FE9C7}"/>
                </a:ext>
              </a:extLst>
            </p:cNvPr>
            <p:cNvCxnSpPr>
              <a:cxnSpLocks/>
            </p:cNvCxnSpPr>
            <p:nvPr/>
          </p:nvCxnSpPr>
          <p:spPr>
            <a:xfrm>
              <a:off x="1081219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BDCDB449-80E8-458A-B263-8EA0152FA40E}"/>
                </a:ext>
              </a:extLst>
            </p:cNvPr>
            <p:cNvCxnSpPr>
              <a:cxnSpLocks/>
            </p:cNvCxnSpPr>
            <p:nvPr/>
          </p:nvCxnSpPr>
          <p:spPr>
            <a:xfrm>
              <a:off x="1143328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4" name="组合 3">
            <a:extLst>
              <a:ext uri="{FF2B5EF4-FFF2-40B4-BE49-F238E27FC236}">
                <a16:creationId xmlns:a16="http://schemas.microsoft.com/office/drawing/2014/main" id="{3560FA7D-3BBE-4A21-A558-BD9F4F98C15E}"/>
              </a:ext>
            </a:extLst>
          </p:cNvPr>
          <p:cNvGrpSpPr/>
          <p:nvPr/>
        </p:nvGrpSpPr>
        <p:grpSpPr>
          <a:xfrm>
            <a:off x="3728561" y="3002941"/>
            <a:ext cx="7099738" cy="307777"/>
            <a:chOff x="3728561" y="3002941"/>
            <a:chExt cx="7099738" cy="307777"/>
          </a:xfrm>
        </p:grpSpPr>
        <p:sp>
          <p:nvSpPr>
            <p:cNvPr id="207" name="文本框 206">
              <a:extLst>
                <a:ext uri="{FF2B5EF4-FFF2-40B4-BE49-F238E27FC236}">
                  <a16:creationId xmlns:a16="http://schemas.microsoft.com/office/drawing/2014/main" id="{A072A2B5-E65C-4F3C-98EC-E165524795FC}"/>
                </a:ext>
              </a:extLst>
            </p:cNvPr>
            <p:cNvSpPr txBox="1"/>
            <p:nvPr/>
          </p:nvSpPr>
          <p:spPr>
            <a:xfrm>
              <a:off x="3728561" y="3002941"/>
              <a:ext cx="284028" cy="307777"/>
            </a:xfrm>
            <a:prstGeom prst="rect">
              <a:avLst/>
            </a:prstGeom>
            <a:noFill/>
          </p:spPr>
          <p:txBody>
            <a:bodyPr wrap="square" rtlCol="0">
              <a:spAutoFit/>
            </a:bodyPr>
            <a:lstStyle/>
            <a:p>
              <a:pPr algn="ctr"/>
              <a:r>
                <a:rPr lang="zh-CN" altLang="en-US" sz="1400" b="1" dirty="0"/>
                <a:t>正</a:t>
              </a:r>
            </a:p>
          </p:txBody>
        </p:sp>
        <p:sp>
          <p:nvSpPr>
            <p:cNvPr id="209" name="文本框 208">
              <a:extLst>
                <a:ext uri="{FF2B5EF4-FFF2-40B4-BE49-F238E27FC236}">
                  <a16:creationId xmlns:a16="http://schemas.microsoft.com/office/drawing/2014/main" id="{85F41C4D-5323-43E0-B217-45D040B19B39}"/>
                </a:ext>
              </a:extLst>
            </p:cNvPr>
            <p:cNvSpPr txBox="1"/>
            <p:nvPr/>
          </p:nvSpPr>
          <p:spPr>
            <a:xfrm>
              <a:off x="4348171" y="3002941"/>
              <a:ext cx="284028" cy="307777"/>
            </a:xfrm>
            <a:prstGeom prst="rect">
              <a:avLst/>
            </a:prstGeom>
            <a:noFill/>
          </p:spPr>
          <p:txBody>
            <a:bodyPr wrap="square" rtlCol="0">
              <a:spAutoFit/>
            </a:bodyPr>
            <a:lstStyle/>
            <a:p>
              <a:pPr algn="ctr"/>
              <a:r>
                <a:rPr lang="zh-CN" altLang="en-US" sz="1400" b="1" dirty="0"/>
                <a:t>正</a:t>
              </a:r>
            </a:p>
          </p:txBody>
        </p:sp>
        <p:sp>
          <p:nvSpPr>
            <p:cNvPr id="211" name="文本框 210">
              <a:extLst>
                <a:ext uri="{FF2B5EF4-FFF2-40B4-BE49-F238E27FC236}">
                  <a16:creationId xmlns:a16="http://schemas.microsoft.com/office/drawing/2014/main" id="{D57DA2A1-E090-4DDE-B8EC-4CC25D4A105F}"/>
                </a:ext>
              </a:extLst>
            </p:cNvPr>
            <p:cNvSpPr txBox="1"/>
            <p:nvPr/>
          </p:nvSpPr>
          <p:spPr>
            <a:xfrm>
              <a:off x="4967781" y="3002941"/>
              <a:ext cx="284028" cy="307777"/>
            </a:xfrm>
            <a:prstGeom prst="rect">
              <a:avLst/>
            </a:prstGeom>
            <a:noFill/>
          </p:spPr>
          <p:txBody>
            <a:bodyPr wrap="square" rtlCol="0">
              <a:spAutoFit/>
            </a:bodyPr>
            <a:lstStyle/>
            <a:p>
              <a:pPr algn="ctr"/>
              <a:r>
                <a:rPr lang="zh-CN" altLang="en-US" sz="1400" b="1" dirty="0"/>
                <a:t>正</a:t>
              </a:r>
            </a:p>
          </p:txBody>
        </p:sp>
        <p:sp>
          <p:nvSpPr>
            <p:cNvPr id="213" name="文本框 212">
              <a:extLst>
                <a:ext uri="{FF2B5EF4-FFF2-40B4-BE49-F238E27FC236}">
                  <a16:creationId xmlns:a16="http://schemas.microsoft.com/office/drawing/2014/main" id="{E960FB2B-D774-415F-82E8-F892E2C44D58}"/>
                </a:ext>
              </a:extLst>
            </p:cNvPr>
            <p:cNvSpPr txBox="1"/>
            <p:nvPr/>
          </p:nvSpPr>
          <p:spPr>
            <a:xfrm>
              <a:off x="5587391" y="3002941"/>
              <a:ext cx="284028" cy="307777"/>
            </a:xfrm>
            <a:prstGeom prst="rect">
              <a:avLst/>
            </a:prstGeom>
            <a:noFill/>
          </p:spPr>
          <p:txBody>
            <a:bodyPr wrap="square" rtlCol="0">
              <a:spAutoFit/>
            </a:bodyPr>
            <a:lstStyle/>
            <a:p>
              <a:pPr algn="ctr"/>
              <a:r>
                <a:rPr lang="zh-CN" altLang="en-US" sz="1400" b="1" dirty="0"/>
                <a:t>正</a:t>
              </a:r>
            </a:p>
          </p:txBody>
        </p:sp>
        <p:sp>
          <p:nvSpPr>
            <p:cNvPr id="215" name="文本框 214">
              <a:extLst>
                <a:ext uri="{FF2B5EF4-FFF2-40B4-BE49-F238E27FC236}">
                  <a16:creationId xmlns:a16="http://schemas.microsoft.com/office/drawing/2014/main" id="{0653A906-D4BC-44A7-A78A-82187C25EDB1}"/>
                </a:ext>
              </a:extLst>
            </p:cNvPr>
            <p:cNvSpPr txBox="1"/>
            <p:nvPr/>
          </p:nvSpPr>
          <p:spPr>
            <a:xfrm>
              <a:off x="6207001" y="3002941"/>
              <a:ext cx="284028" cy="307777"/>
            </a:xfrm>
            <a:prstGeom prst="rect">
              <a:avLst/>
            </a:prstGeom>
            <a:noFill/>
          </p:spPr>
          <p:txBody>
            <a:bodyPr wrap="square" rtlCol="0">
              <a:spAutoFit/>
            </a:bodyPr>
            <a:lstStyle/>
            <a:p>
              <a:pPr algn="ctr"/>
              <a:r>
                <a:rPr lang="zh-CN" altLang="en-US" sz="1400" b="1" dirty="0"/>
                <a:t>正</a:t>
              </a:r>
            </a:p>
          </p:txBody>
        </p:sp>
        <p:sp>
          <p:nvSpPr>
            <p:cNvPr id="217" name="文本框 216">
              <a:extLst>
                <a:ext uri="{FF2B5EF4-FFF2-40B4-BE49-F238E27FC236}">
                  <a16:creationId xmlns:a16="http://schemas.microsoft.com/office/drawing/2014/main" id="{54BBD50C-D99E-4CF0-BC3F-5C0CB417C376}"/>
                </a:ext>
              </a:extLst>
            </p:cNvPr>
            <p:cNvSpPr txBox="1"/>
            <p:nvPr/>
          </p:nvSpPr>
          <p:spPr>
            <a:xfrm>
              <a:off x="6826611" y="3002941"/>
              <a:ext cx="284028" cy="307777"/>
            </a:xfrm>
            <a:prstGeom prst="rect">
              <a:avLst/>
            </a:prstGeom>
            <a:noFill/>
          </p:spPr>
          <p:txBody>
            <a:bodyPr wrap="square" rtlCol="0">
              <a:spAutoFit/>
            </a:bodyPr>
            <a:lstStyle/>
            <a:p>
              <a:pPr algn="ctr"/>
              <a:r>
                <a:rPr lang="zh-CN" altLang="en-US" sz="1400" b="1" dirty="0"/>
                <a:t>正</a:t>
              </a:r>
            </a:p>
          </p:txBody>
        </p:sp>
        <p:sp>
          <p:nvSpPr>
            <p:cNvPr id="219" name="文本框 218">
              <a:extLst>
                <a:ext uri="{FF2B5EF4-FFF2-40B4-BE49-F238E27FC236}">
                  <a16:creationId xmlns:a16="http://schemas.microsoft.com/office/drawing/2014/main" id="{092E9A19-73AA-41E6-BF6F-4417B2341CE1}"/>
                </a:ext>
              </a:extLst>
            </p:cNvPr>
            <p:cNvSpPr txBox="1"/>
            <p:nvPr/>
          </p:nvSpPr>
          <p:spPr>
            <a:xfrm>
              <a:off x="7446221" y="3002941"/>
              <a:ext cx="284028" cy="307777"/>
            </a:xfrm>
            <a:prstGeom prst="rect">
              <a:avLst/>
            </a:prstGeom>
            <a:noFill/>
          </p:spPr>
          <p:txBody>
            <a:bodyPr wrap="square" rtlCol="0">
              <a:spAutoFit/>
            </a:bodyPr>
            <a:lstStyle/>
            <a:p>
              <a:pPr algn="ctr"/>
              <a:r>
                <a:rPr lang="zh-CN" altLang="en-US" sz="1400" b="1" dirty="0"/>
                <a:t>正</a:t>
              </a:r>
            </a:p>
          </p:txBody>
        </p:sp>
        <p:sp>
          <p:nvSpPr>
            <p:cNvPr id="224" name="文本框 223">
              <a:extLst>
                <a:ext uri="{FF2B5EF4-FFF2-40B4-BE49-F238E27FC236}">
                  <a16:creationId xmlns:a16="http://schemas.microsoft.com/office/drawing/2014/main" id="{B29ADF5F-2227-49A9-AFCB-D9D45A079153}"/>
                </a:ext>
              </a:extLst>
            </p:cNvPr>
            <p:cNvSpPr txBox="1"/>
            <p:nvPr/>
          </p:nvSpPr>
          <p:spPr>
            <a:xfrm>
              <a:off x="9305051" y="3002941"/>
              <a:ext cx="284028" cy="307777"/>
            </a:xfrm>
            <a:prstGeom prst="rect">
              <a:avLst/>
            </a:prstGeom>
            <a:noFill/>
          </p:spPr>
          <p:txBody>
            <a:bodyPr wrap="square" rtlCol="0">
              <a:spAutoFit/>
            </a:bodyPr>
            <a:lstStyle/>
            <a:p>
              <a:pPr algn="ctr"/>
              <a:r>
                <a:rPr lang="zh-CN" altLang="en-US" sz="1400" b="1" dirty="0"/>
                <a:t>正</a:t>
              </a:r>
            </a:p>
          </p:txBody>
        </p:sp>
        <p:sp>
          <p:nvSpPr>
            <p:cNvPr id="225" name="文本框 224">
              <a:extLst>
                <a:ext uri="{FF2B5EF4-FFF2-40B4-BE49-F238E27FC236}">
                  <a16:creationId xmlns:a16="http://schemas.microsoft.com/office/drawing/2014/main" id="{85DF6BB2-FC34-4B09-AC65-0D067B2F31B7}"/>
                </a:ext>
              </a:extLst>
            </p:cNvPr>
            <p:cNvSpPr txBox="1"/>
            <p:nvPr/>
          </p:nvSpPr>
          <p:spPr>
            <a:xfrm>
              <a:off x="10544271" y="3002941"/>
              <a:ext cx="284028" cy="307777"/>
            </a:xfrm>
            <a:prstGeom prst="rect">
              <a:avLst/>
            </a:prstGeom>
            <a:noFill/>
          </p:spPr>
          <p:txBody>
            <a:bodyPr wrap="square" rtlCol="0">
              <a:spAutoFit/>
            </a:bodyPr>
            <a:lstStyle/>
            <a:p>
              <a:pPr algn="ctr"/>
              <a:r>
                <a:rPr lang="zh-CN" altLang="en-US" sz="1400" b="1" dirty="0"/>
                <a:t>正</a:t>
              </a:r>
            </a:p>
          </p:txBody>
        </p: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常用编码方式</a:t>
              </a:r>
            </a:p>
          </p:txBody>
        </p:sp>
      </p:grpSp>
      <p:grpSp>
        <p:nvGrpSpPr>
          <p:cNvPr id="182" name="组合 181">
            <a:extLst>
              <a:ext uri="{FF2B5EF4-FFF2-40B4-BE49-F238E27FC236}">
                <a16:creationId xmlns:a16="http://schemas.microsoft.com/office/drawing/2014/main" id="{074D0A83-342E-4D2A-9003-37FF7EFB6608}"/>
              </a:ext>
            </a:extLst>
          </p:cNvPr>
          <p:cNvGrpSpPr/>
          <p:nvPr/>
        </p:nvGrpSpPr>
        <p:grpSpPr>
          <a:xfrm>
            <a:off x="3703100" y="2173064"/>
            <a:ext cx="7453097" cy="570135"/>
            <a:chOff x="3980192" y="1889047"/>
            <a:chExt cx="7453097" cy="570135"/>
          </a:xfrm>
        </p:grpSpPr>
        <p:cxnSp>
          <p:nvCxnSpPr>
            <p:cNvPr id="6" name="直接连接符 5">
              <a:extLst>
                <a:ext uri="{FF2B5EF4-FFF2-40B4-BE49-F238E27FC236}">
                  <a16:creationId xmlns:a16="http://schemas.microsoft.com/office/drawing/2014/main" id="{480FD7C1-7A84-46E5-86DB-A1E3A2BEA151}"/>
                </a:ext>
              </a:extLst>
            </p:cNvPr>
            <p:cNvCxnSpPr>
              <a:cxnSpLocks/>
            </p:cNvCxnSpPr>
            <p:nvPr/>
          </p:nvCxnSpPr>
          <p:spPr>
            <a:xfrm>
              <a:off x="3980192" y="1890096"/>
              <a:ext cx="4347637"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0A9AF8-61D7-4108-9A1D-1B29FE15C553}"/>
                </a:ext>
              </a:extLst>
            </p:cNvPr>
            <p:cNvCxnSpPr>
              <a:cxnSpLocks/>
            </p:cNvCxnSpPr>
            <p:nvPr/>
          </p:nvCxnSpPr>
          <p:spPr>
            <a:xfrm>
              <a:off x="8327829"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4D7CAA0-C27D-4BF2-82B4-29DC449A6634}"/>
                </a:ext>
              </a:extLst>
            </p:cNvPr>
            <p:cNvCxnSpPr>
              <a:cxnSpLocks/>
            </p:cNvCxnSpPr>
            <p:nvPr/>
          </p:nvCxnSpPr>
          <p:spPr>
            <a:xfrm>
              <a:off x="8327829" y="2459182"/>
              <a:ext cx="124218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ABA7219E-D799-44D3-8454-508EE6C48C36}"/>
                </a:ext>
              </a:extLst>
            </p:cNvPr>
            <p:cNvCxnSpPr>
              <a:cxnSpLocks/>
            </p:cNvCxnSpPr>
            <p:nvPr/>
          </p:nvCxnSpPr>
          <p:spPr>
            <a:xfrm>
              <a:off x="9570011"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DD5B8A94-03AD-4D2F-9D3D-34449E23FC67}"/>
                </a:ext>
              </a:extLst>
            </p:cNvPr>
            <p:cNvCxnSpPr>
              <a:cxnSpLocks/>
            </p:cNvCxnSpPr>
            <p:nvPr/>
          </p:nvCxnSpPr>
          <p:spPr>
            <a:xfrm>
              <a:off x="9570011" y="1890096"/>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24AD5E19-B416-4817-8284-A3512DE801DE}"/>
                </a:ext>
              </a:extLst>
            </p:cNvPr>
            <p:cNvCxnSpPr>
              <a:cxnSpLocks/>
            </p:cNvCxnSpPr>
            <p:nvPr/>
          </p:nvCxnSpPr>
          <p:spPr>
            <a:xfrm>
              <a:off x="10191102"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43791B3-FBFB-41ED-8C6B-FCE3A65B7F0D}"/>
                </a:ext>
              </a:extLst>
            </p:cNvPr>
            <p:cNvCxnSpPr>
              <a:cxnSpLocks/>
            </p:cNvCxnSpPr>
            <p:nvPr/>
          </p:nvCxnSpPr>
          <p:spPr>
            <a:xfrm>
              <a:off x="10191102" y="2459182"/>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AF5A360C-DDF1-4FAE-BBA0-5FCA6E689F23}"/>
                </a:ext>
              </a:extLst>
            </p:cNvPr>
            <p:cNvCxnSpPr>
              <a:cxnSpLocks/>
            </p:cNvCxnSpPr>
            <p:nvPr/>
          </p:nvCxnSpPr>
          <p:spPr>
            <a:xfrm>
              <a:off x="10806350"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5485E7ED-92D6-4F2B-9765-94D78588EB40}"/>
                </a:ext>
              </a:extLst>
            </p:cNvPr>
            <p:cNvCxnSpPr>
              <a:cxnSpLocks/>
            </p:cNvCxnSpPr>
            <p:nvPr/>
          </p:nvCxnSpPr>
          <p:spPr>
            <a:xfrm>
              <a:off x="10812198" y="1889047"/>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183" name="组合 182">
            <a:extLst>
              <a:ext uri="{FF2B5EF4-FFF2-40B4-BE49-F238E27FC236}">
                <a16:creationId xmlns:a16="http://schemas.microsoft.com/office/drawing/2014/main" id="{EA5A31FA-9D82-4DB0-A317-8383A035BA0F}"/>
              </a:ext>
            </a:extLst>
          </p:cNvPr>
          <p:cNvGrpSpPr/>
          <p:nvPr/>
        </p:nvGrpSpPr>
        <p:grpSpPr>
          <a:xfrm>
            <a:off x="3709678" y="3261695"/>
            <a:ext cx="7446514" cy="564259"/>
            <a:chOff x="3986770" y="2977678"/>
            <a:chExt cx="7446514" cy="564259"/>
          </a:xfrm>
        </p:grpSpPr>
        <p:cxnSp>
          <p:nvCxnSpPr>
            <p:cNvPr id="41" name="直接连接符 40">
              <a:extLst>
                <a:ext uri="{FF2B5EF4-FFF2-40B4-BE49-F238E27FC236}">
                  <a16:creationId xmlns:a16="http://schemas.microsoft.com/office/drawing/2014/main" id="{BF011F08-68AA-4F69-BE40-09E11B75E5CD}"/>
                </a:ext>
              </a:extLst>
            </p:cNvPr>
            <p:cNvCxnSpPr>
              <a:cxnSpLocks/>
            </p:cNvCxnSpPr>
            <p:nvPr/>
          </p:nvCxnSpPr>
          <p:spPr>
            <a:xfrm>
              <a:off x="3986770"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4EC112A-9621-4AE6-8D8F-52ABE581978F}"/>
                </a:ext>
              </a:extLst>
            </p:cNvPr>
            <p:cNvCxnSpPr>
              <a:cxnSpLocks/>
            </p:cNvCxnSpPr>
            <p:nvPr/>
          </p:nvCxnSpPr>
          <p:spPr>
            <a:xfrm>
              <a:off x="4294909"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DD5080F4-2BC0-49AE-829C-9BCFE160ECB3}"/>
                </a:ext>
              </a:extLst>
            </p:cNvPr>
            <p:cNvCxnSpPr>
              <a:cxnSpLocks/>
            </p:cNvCxnSpPr>
            <p:nvPr/>
          </p:nvCxnSpPr>
          <p:spPr>
            <a:xfrm>
              <a:off x="4294909"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9B63C9D9-A4FB-4EF9-8E7E-192F7518DC6F}"/>
                </a:ext>
              </a:extLst>
            </p:cNvPr>
            <p:cNvCxnSpPr>
              <a:cxnSpLocks/>
            </p:cNvCxnSpPr>
            <p:nvPr/>
          </p:nvCxnSpPr>
          <p:spPr>
            <a:xfrm>
              <a:off x="4608210"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F15DCC90-174B-4138-8920-1120B91EC08D}"/>
                </a:ext>
              </a:extLst>
            </p:cNvPr>
            <p:cNvCxnSpPr>
              <a:cxnSpLocks/>
            </p:cNvCxnSpPr>
            <p:nvPr/>
          </p:nvCxnSpPr>
          <p:spPr>
            <a:xfrm>
              <a:off x="4606096"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AFCCECF6-2610-46A3-800D-3459EF8C9E18}"/>
                </a:ext>
              </a:extLst>
            </p:cNvPr>
            <p:cNvCxnSpPr>
              <a:cxnSpLocks/>
            </p:cNvCxnSpPr>
            <p:nvPr/>
          </p:nvCxnSpPr>
          <p:spPr>
            <a:xfrm>
              <a:off x="4914235"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D6795E75-E6C0-478A-B9B5-7C28B63FD1BF}"/>
                </a:ext>
              </a:extLst>
            </p:cNvPr>
            <p:cNvCxnSpPr>
              <a:cxnSpLocks/>
            </p:cNvCxnSpPr>
            <p:nvPr/>
          </p:nvCxnSpPr>
          <p:spPr>
            <a:xfrm>
              <a:off x="4914235"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7F4B0F5B-CFE2-441B-A05A-ABD2AEAFC510}"/>
                </a:ext>
              </a:extLst>
            </p:cNvPr>
            <p:cNvCxnSpPr>
              <a:cxnSpLocks/>
            </p:cNvCxnSpPr>
            <p:nvPr/>
          </p:nvCxnSpPr>
          <p:spPr>
            <a:xfrm>
              <a:off x="5227536"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6F9A347B-5265-4566-B659-5370BAC9E518}"/>
                </a:ext>
              </a:extLst>
            </p:cNvPr>
            <p:cNvCxnSpPr>
              <a:cxnSpLocks/>
            </p:cNvCxnSpPr>
            <p:nvPr/>
          </p:nvCxnSpPr>
          <p:spPr>
            <a:xfrm>
              <a:off x="5227187"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A0C6B8E4-585C-4FDA-81E3-C195713BCB92}"/>
                </a:ext>
              </a:extLst>
            </p:cNvPr>
            <p:cNvCxnSpPr>
              <a:cxnSpLocks/>
            </p:cNvCxnSpPr>
            <p:nvPr/>
          </p:nvCxnSpPr>
          <p:spPr>
            <a:xfrm>
              <a:off x="5535326"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BC65172F-2386-4B9F-872A-04D4899F4F99}"/>
                </a:ext>
              </a:extLst>
            </p:cNvPr>
            <p:cNvCxnSpPr>
              <a:cxnSpLocks/>
            </p:cNvCxnSpPr>
            <p:nvPr/>
          </p:nvCxnSpPr>
          <p:spPr>
            <a:xfrm>
              <a:off x="5535326"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B7F89848-7E8E-47BB-A06B-4F5D68606ECB}"/>
                </a:ext>
              </a:extLst>
            </p:cNvPr>
            <p:cNvCxnSpPr>
              <a:cxnSpLocks/>
            </p:cNvCxnSpPr>
            <p:nvPr/>
          </p:nvCxnSpPr>
          <p:spPr>
            <a:xfrm>
              <a:off x="5848627"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2AD8CAC9-9968-461C-9459-988E077EA0BE}"/>
                </a:ext>
              </a:extLst>
            </p:cNvPr>
            <p:cNvCxnSpPr>
              <a:cxnSpLocks/>
            </p:cNvCxnSpPr>
            <p:nvPr/>
          </p:nvCxnSpPr>
          <p:spPr>
            <a:xfrm>
              <a:off x="5845871"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EC471312-4C4F-4569-8A64-93B2E4E707FA}"/>
                </a:ext>
              </a:extLst>
            </p:cNvPr>
            <p:cNvCxnSpPr>
              <a:cxnSpLocks/>
            </p:cNvCxnSpPr>
            <p:nvPr/>
          </p:nvCxnSpPr>
          <p:spPr>
            <a:xfrm>
              <a:off x="6154010"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5A19EB9A-802B-437D-A65F-C8ABF40530D3}"/>
                </a:ext>
              </a:extLst>
            </p:cNvPr>
            <p:cNvCxnSpPr>
              <a:cxnSpLocks/>
            </p:cNvCxnSpPr>
            <p:nvPr/>
          </p:nvCxnSpPr>
          <p:spPr>
            <a:xfrm>
              <a:off x="6154010"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C61E0B17-02F7-4B23-B55D-BD570C2E2DDC}"/>
                </a:ext>
              </a:extLst>
            </p:cNvPr>
            <p:cNvCxnSpPr>
              <a:cxnSpLocks/>
            </p:cNvCxnSpPr>
            <p:nvPr/>
          </p:nvCxnSpPr>
          <p:spPr>
            <a:xfrm>
              <a:off x="6467311"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2C7997C8-BA35-4970-A9F1-7AA034412496}"/>
                </a:ext>
              </a:extLst>
            </p:cNvPr>
            <p:cNvCxnSpPr>
              <a:cxnSpLocks/>
            </p:cNvCxnSpPr>
            <p:nvPr/>
          </p:nvCxnSpPr>
          <p:spPr>
            <a:xfrm>
              <a:off x="6469369"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8E6C01C8-C7D2-49F2-8B30-DB9E1512489C}"/>
                </a:ext>
              </a:extLst>
            </p:cNvPr>
            <p:cNvCxnSpPr>
              <a:cxnSpLocks/>
            </p:cNvCxnSpPr>
            <p:nvPr/>
          </p:nvCxnSpPr>
          <p:spPr>
            <a:xfrm>
              <a:off x="6777508"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5A931C4D-19B6-4052-9A68-858FAF9C1A78}"/>
                </a:ext>
              </a:extLst>
            </p:cNvPr>
            <p:cNvCxnSpPr>
              <a:cxnSpLocks/>
            </p:cNvCxnSpPr>
            <p:nvPr/>
          </p:nvCxnSpPr>
          <p:spPr>
            <a:xfrm>
              <a:off x="6777508"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4F6E72AA-2001-4B3C-B968-73BEAC2490AF}"/>
                </a:ext>
              </a:extLst>
            </p:cNvPr>
            <p:cNvCxnSpPr>
              <a:cxnSpLocks/>
            </p:cNvCxnSpPr>
            <p:nvPr/>
          </p:nvCxnSpPr>
          <p:spPr>
            <a:xfrm>
              <a:off x="7090809"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FE328F12-2FD0-4F35-95CF-92E44E0898B9}"/>
                </a:ext>
              </a:extLst>
            </p:cNvPr>
            <p:cNvCxnSpPr>
              <a:cxnSpLocks/>
            </p:cNvCxnSpPr>
            <p:nvPr/>
          </p:nvCxnSpPr>
          <p:spPr>
            <a:xfrm>
              <a:off x="7090460" y="297767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0A1A8EED-3DF4-4250-BD6C-975D8136149D}"/>
                </a:ext>
              </a:extLst>
            </p:cNvPr>
            <p:cNvCxnSpPr>
              <a:cxnSpLocks/>
            </p:cNvCxnSpPr>
            <p:nvPr/>
          </p:nvCxnSpPr>
          <p:spPr>
            <a:xfrm>
              <a:off x="7398599" y="2977678"/>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B94749DD-4841-4F9C-B4E4-599467366253}"/>
                </a:ext>
              </a:extLst>
            </p:cNvPr>
            <p:cNvCxnSpPr>
              <a:cxnSpLocks/>
            </p:cNvCxnSpPr>
            <p:nvPr/>
          </p:nvCxnSpPr>
          <p:spPr>
            <a:xfrm>
              <a:off x="7398599" y="3241964"/>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CD5FA10D-3310-4943-9CF9-99FDEB7EA8FE}"/>
                </a:ext>
              </a:extLst>
            </p:cNvPr>
            <p:cNvCxnSpPr>
              <a:cxnSpLocks/>
            </p:cNvCxnSpPr>
            <p:nvPr/>
          </p:nvCxnSpPr>
          <p:spPr>
            <a:xfrm>
              <a:off x="7711900" y="2977678"/>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78E8180A-22E5-4CC7-B190-3F36C4CCAFE8}"/>
                </a:ext>
              </a:extLst>
            </p:cNvPr>
            <p:cNvCxnSpPr>
              <a:cxnSpLocks/>
            </p:cNvCxnSpPr>
            <p:nvPr/>
          </p:nvCxnSpPr>
          <p:spPr>
            <a:xfrm>
              <a:off x="7711551"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7A4C6B-0B6C-4B10-AF44-39C24EA54286}"/>
                </a:ext>
              </a:extLst>
            </p:cNvPr>
            <p:cNvCxnSpPr>
              <a:cxnSpLocks/>
            </p:cNvCxnSpPr>
            <p:nvPr/>
          </p:nvCxnSpPr>
          <p:spPr>
            <a:xfrm>
              <a:off x="8019690"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E6891D6F-581A-4C74-8FC1-A3E037AA62DF}"/>
                </a:ext>
              </a:extLst>
            </p:cNvPr>
            <p:cNvCxnSpPr>
              <a:cxnSpLocks/>
            </p:cNvCxnSpPr>
            <p:nvPr/>
          </p:nvCxnSpPr>
          <p:spPr>
            <a:xfrm>
              <a:off x="8019690"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4EDDECCD-4038-4797-BBAD-9F3FDFCA2C56}"/>
                </a:ext>
              </a:extLst>
            </p:cNvPr>
            <p:cNvCxnSpPr>
              <a:cxnSpLocks/>
            </p:cNvCxnSpPr>
            <p:nvPr/>
          </p:nvCxnSpPr>
          <p:spPr>
            <a:xfrm>
              <a:off x="8327829" y="3241964"/>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19BC179E-2638-476F-A0CD-09FF57844103}"/>
                </a:ext>
              </a:extLst>
            </p:cNvPr>
            <p:cNvCxnSpPr>
              <a:cxnSpLocks/>
            </p:cNvCxnSpPr>
            <p:nvPr/>
          </p:nvCxnSpPr>
          <p:spPr>
            <a:xfrm>
              <a:off x="8327829" y="35201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AE27D0F3-29F2-48A5-96BE-47390F6274B3}"/>
                </a:ext>
              </a:extLst>
            </p:cNvPr>
            <p:cNvCxnSpPr>
              <a:cxnSpLocks/>
            </p:cNvCxnSpPr>
            <p:nvPr/>
          </p:nvCxnSpPr>
          <p:spPr>
            <a:xfrm>
              <a:off x="8635968" y="3255819"/>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91A6A752-FC9F-4B31-B2DD-289DBE447B14}"/>
                </a:ext>
              </a:extLst>
            </p:cNvPr>
            <p:cNvCxnSpPr>
              <a:cxnSpLocks/>
            </p:cNvCxnSpPr>
            <p:nvPr/>
          </p:nvCxnSpPr>
          <p:spPr>
            <a:xfrm>
              <a:off x="8640781"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1D426557-926E-4C6E-86DB-83DCA73A4245}"/>
                </a:ext>
              </a:extLst>
            </p:cNvPr>
            <p:cNvCxnSpPr>
              <a:cxnSpLocks/>
            </p:cNvCxnSpPr>
            <p:nvPr/>
          </p:nvCxnSpPr>
          <p:spPr>
            <a:xfrm>
              <a:off x="8948920" y="3241964"/>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DD4AA8B8-F90D-4E08-85D5-963FF80A16FF}"/>
                </a:ext>
              </a:extLst>
            </p:cNvPr>
            <p:cNvCxnSpPr>
              <a:cxnSpLocks/>
            </p:cNvCxnSpPr>
            <p:nvPr/>
          </p:nvCxnSpPr>
          <p:spPr>
            <a:xfrm>
              <a:off x="8948920" y="35201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4227F43B-1D18-4DCF-A14A-164A3F3044F7}"/>
                </a:ext>
              </a:extLst>
            </p:cNvPr>
            <p:cNvCxnSpPr>
              <a:cxnSpLocks/>
            </p:cNvCxnSpPr>
            <p:nvPr/>
          </p:nvCxnSpPr>
          <p:spPr>
            <a:xfrm>
              <a:off x="9257059" y="3255819"/>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F12B4391-4E39-4354-B4D8-61F0ECDDA070}"/>
                </a:ext>
              </a:extLst>
            </p:cNvPr>
            <p:cNvCxnSpPr>
              <a:cxnSpLocks/>
            </p:cNvCxnSpPr>
            <p:nvPr/>
          </p:nvCxnSpPr>
          <p:spPr>
            <a:xfrm>
              <a:off x="9261872"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94672CCC-419A-4D8E-BB08-5E536220F96B}"/>
                </a:ext>
              </a:extLst>
            </p:cNvPr>
            <p:cNvCxnSpPr>
              <a:cxnSpLocks/>
            </p:cNvCxnSpPr>
            <p:nvPr/>
          </p:nvCxnSpPr>
          <p:spPr>
            <a:xfrm>
              <a:off x="9575173"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8F14476D-8095-427E-AC6E-1B3CC0C0B774}"/>
                </a:ext>
              </a:extLst>
            </p:cNvPr>
            <p:cNvCxnSpPr>
              <a:cxnSpLocks/>
            </p:cNvCxnSpPr>
            <p:nvPr/>
          </p:nvCxnSpPr>
          <p:spPr>
            <a:xfrm>
              <a:off x="9574824" y="2991532"/>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FACAF83-6901-40E3-8A0C-BBFF3CA4D39B}"/>
                </a:ext>
              </a:extLst>
            </p:cNvPr>
            <p:cNvCxnSpPr>
              <a:cxnSpLocks/>
            </p:cNvCxnSpPr>
            <p:nvPr/>
          </p:nvCxnSpPr>
          <p:spPr>
            <a:xfrm>
              <a:off x="9882963" y="2991532"/>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EAFEF2D1-D294-4B12-8E2E-0703E58D5861}"/>
                </a:ext>
              </a:extLst>
            </p:cNvPr>
            <p:cNvCxnSpPr>
              <a:cxnSpLocks/>
            </p:cNvCxnSpPr>
            <p:nvPr/>
          </p:nvCxnSpPr>
          <p:spPr>
            <a:xfrm>
              <a:off x="9882963" y="325581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20E469D6-3FB5-4420-BE45-6C2C6C38765B}"/>
                </a:ext>
              </a:extLst>
            </p:cNvPr>
            <p:cNvCxnSpPr>
              <a:cxnSpLocks/>
            </p:cNvCxnSpPr>
            <p:nvPr/>
          </p:nvCxnSpPr>
          <p:spPr>
            <a:xfrm>
              <a:off x="10191102" y="3263796"/>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BE29B66B-78C0-4628-9772-2C4A8D11E4EC}"/>
                </a:ext>
              </a:extLst>
            </p:cNvPr>
            <p:cNvCxnSpPr>
              <a:cxnSpLocks/>
            </p:cNvCxnSpPr>
            <p:nvPr/>
          </p:nvCxnSpPr>
          <p:spPr>
            <a:xfrm>
              <a:off x="10191102" y="354193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B8241621-5FAC-4C72-AAC7-346DD7FA7025}"/>
                </a:ext>
              </a:extLst>
            </p:cNvPr>
            <p:cNvCxnSpPr>
              <a:cxnSpLocks/>
            </p:cNvCxnSpPr>
            <p:nvPr/>
          </p:nvCxnSpPr>
          <p:spPr>
            <a:xfrm>
              <a:off x="10499241" y="3277651"/>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937E4866-0383-4A6E-8D40-02CD5D207A34}"/>
                </a:ext>
              </a:extLst>
            </p:cNvPr>
            <p:cNvCxnSpPr>
              <a:cxnSpLocks/>
            </p:cNvCxnSpPr>
            <p:nvPr/>
          </p:nvCxnSpPr>
          <p:spPr>
            <a:xfrm>
              <a:off x="10504054" y="3270723"/>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84BC3283-E64C-4CB2-8461-8B0D178BC4FC}"/>
                </a:ext>
              </a:extLst>
            </p:cNvPr>
            <p:cNvCxnSpPr>
              <a:cxnSpLocks/>
            </p:cNvCxnSpPr>
            <p:nvPr/>
          </p:nvCxnSpPr>
          <p:spPr>
            <a:xfrm>
              <a:off x="10817355" y="3006437"/>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0668BB36-A3E5-4540-B01B-5C899B7A9286}"/>
                </a:ext>
              </a:extLst>
            </p:cNvPr>
            <p:cNvCxnSpPr>
              <a:cxnSpLocks/>
            </p:cNvCxnSpPr>
            <p:nvPr/>
          </p:nvCxnSpPr>
          <p:spPr>
            <a:xfrm>
              <a:off x="10817006" y="3013364"/>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D5190652-DED3-4E74-B7C9-D4F6E30D76E8}"/>
                </a:ext>
              </a:extLst>
            </p:cNvPr>
            <p:cNvCxnSpPr>
              <a:cxnSpLocks/>
            </p:cNvCxnSpPr>
            <p:nvPr/>
          </p:nvCxnSpPr>
          <p:spPr>
            <a:xfrm>
              <a:off x="11125145" y="3013364"/>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89373CF1-65B2-4872-B0A9-8025FCF415B8}"/>
                </a:ext>
              </a:extLst>
            </p:cNvPr>
            <p:cNvCxnSpPr>
              <a:cxnSpLocks/>
            </p:cNvCxnSpPr>
            <p:nvPr/>
          </p:nvCxnSpPr>
          <p:spPr>
            <a:xfrm>
              <a:off x="11125145" y="3277650"/>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sp>
        <p:nvSpPr>
          <p:cNvPr id="186" name="文本框 185">
            <a:extLst>
              <a:ext uri="{FF2B5EF4-FFF2-40B4-BE49-F238E27FC236}">
                <a16:creationId xmlns:a16="http://schemas.microsoft.com/office/drawing/2014/main" id="{4CE33995-7BBA-409B-BE82-9E052DB2A18B}"/>
              </a:ext>
            </a:extLst>
          </p:cNvPr>
          <p:cNvSpPr txBox="1"/>
          <p:nvPr/>
        </p:nvSpPr>
        <p:spPr>
          <a:xfrm>
            <a:off x="1990838" y="1394355"/>
            <a:ext cx="1551709" cy="369332"/>
          </a:xfrm>
          <a:prstGeom prst="rect">
            <a:avLst/>
          </a:prstGeom>
          <a:noFill/>
        </p:spPr>
        <p:txBody>
          <a:bodyPr wrap="square" rtlCol="0">
            <a:spAutoFit/>
          </a:bodyPr>
          <a:lstStyle/>
          <a:p>
            <a:pPr algn="r"/>
            <a:r>
              <a:rPr lang="zh-CN" altLang="en-US" b="1" dirty="0"/>
              <a:t>比特流</a:t>
            </a:r>
          </a:p>
        </p:txBody>
      </p:sp>
      <p:grpSp>
        <p:nvGrpSpPr>
          <p:cNvPr id="2" name="组合 1">
            <a:extLst>
              <a:ext uri="{FF2B5EF4-FFF2-40B4-BE49-F238E27FC236}">
                <a16:creationId xmlns:a16="http://schemas.microsoft.com/office/drawing/2014/main" id="{7F408345-427C-4DF7-B038-B8FECCFE6CF5}"/>
              </a:ext>
            </a:extLst>
          </p:cNvPr>
          <p:cNvGrpSpPr/>
          <p:nvPr/>
        </p:nvGrpSpPr>
        <p:grpSpPr>
          <a:xfrm>
            <a:off x="3828893" y="1378966"/>
            <a:ext cx="7202500" cy="400110"/>
            <a:chOff x="4105985" y="1378966"/>
            <a:chExt cx="7202500" cy="400110"/>
          </a:xfrm>
        </p:grpSpPr>
        <p:sp>
          <p:nvSpPr>
            <p:cNvPr id="187" name="文本框 186">
              <a:extLst>
                <a:ext uri="{FF2B5EF4-FFF2-40B4-BE49-F238E27FC236}">
                  <a16:creationId xmlns:a16="http://schemas.microsoft.com/office/drawing/2014/main" id="{5BD97895-582A-45A1-9C4A-BDEA2B0DB3F5}"/>
                </a:ext>
              </a:extLst>
            </p:cNvPr>
            <p:cNvSpPr txBox="1"/>
            <p:nvPr/>
          </p:nvSpPr>
          <p:spPr>
            <a:xfrm>
              <a:off x="41059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8" name="文本框 187">
              <a:extLst>
                <a:ext uri="{FF2B5EF4-FFF2-40B4-BE49-F238E27FC236}">
                  <a16:creationId xmlns:a16="http://schemas.microsoft.com/office/drawing/2014/main" id="{51174FD3-1AAB-4959-BC23-0388B12317D1}"/>
                </a:ext>
              </a:extLst>
            </p:cNvPr>
            <p:cNvSpPr txBox="1"/>
            <p:nvPr/>
          </p:nvSpPr>
          <p:spPr>
            <a:xfrm>
              <a:off x="472612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9" name="文本框 188">
              <a:extLst>
                <a:ext uri="{FF2B5EF4-FFF2-40B4-BE49-F238E27FC236}">
                  <a16:creationId xmlns:a16="http://schemas.microsoft.com/office/drawing/2014/main" id="{30260DF3-FB49-4805-97A3-EB20EC98A32B}"/>
                </a:ext>
              </a:extLst>
            </p:cNvPr>
            <p:cNvSpPr txBox="1"/>
            <p:nvPr/>
          </p:nvSpPr>
          <p:spPr>
            <a:xfrm>
              <a:off x="534625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0" name="文本框 189">
              <a:extLst>
                <a:ext uri="{FF2B5EF4-FFF2-40B4-BE49-F238E27FC236}">
                  <a16:creationId xmlns:a16="http://schemas.microsoft.com/office/drawing/2014/main" id="{F5FF05A0-5A72-4FDC-B80F-BD2ADCCE20D6}"/>
                </a:ext>
              </a:extLst>
            </p:cNvPr>
            <p:cNvSpPr txBox="1"/>
            <p:nvPr/>
          </p:nvSpPr>
          <p:spPr>
            <a:xfrm>
              <a:off x="596639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1" name="文本框 190">
              <a:extLst>
                <a:ext uri="{FF2B5EF4-FFF2-40B4-BE49-F238E27FC236}">
                  <a16:creationId xmlns:a16="http://schemas.microsoft.com/office/drawing/2014/main" id="{CBD07783-3DFD-4BE3-814F-076C96E3FFA8}"/>
                </a:ext>
              </a:extLst>
            </p:cNvPr>
            <p:cNvSpPr txBox="1"/>
            <p:nvPr/>
          </p:nvSpPr>
          <p:spPr>
            <a:xfrm>
              <a:off x="658652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2" name="文本框 191">
              <a:extLst>
                <a:ext uri="{FF2B5EF4-FFF2-40B4-BE49-F238E27FC236}">
                  <a16:creationId xmlns:a16="http://schemas.microsoft.com/office/drawing/2014/main" id="{72805F35-559D-4C8C-AF42-923F80014266}"/>
                </a:ext>
              </a:extLst>
            </p:cNvPr>
            <p:cNvSpPr txBox="1"/>
            <p:nvPr/>
          </p:nvSpPr>
          <p:spPr>
            <a:xfrm>
              <a:off x="720666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3" name="文本框 192">
              <a:extLst>
                <a:ext uri="{FF2B5EF4-FFF2-40B4-BE49-F238E27FC236}">
                  <a16:creationId xmlns:a16="http://schemas.microsoft.com/office/drawing/2014/main" id="{BC8FAD2C-8A0A-4B3B-926C-49906EC9146F}"/>
                </a:ext>
              </a:extLst>
            </p:cNvPr>
            <p:cNvSpPr txBox="1"/>
            <p:nvPr/>
          </p:nvSpPr>
          <p:spPr>
            <a:xfrm>
              <a:off x="782680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4" name="文本框 193">
              <a:extLst>
                <a:ext uri="{FF2B5EF4-FFF2-40B4-BE49-F238E27FC236}">
                  <a16:creationId xmlns:a16="http://schemas.microsoft.com/office/drawing/2014/main" id="{4E77ECB8-EB99-4C84-B661-ABBFB39F03B4}"/>
                </a:ext>
              </a:extLst>
            </p:cNvPr>
            <p:cNvSpPr txBox="1"/>
            <p:nvPr/>
          </p:nvSpPr>
          <p:spPr>
            <a:xfrm>
              <a:off x="844693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5" name="文本框 194">
              <a:extLst>
                <a:ext uri="{FF2B5EF4-FFF2-40B4-BE49-F238E27FC236}">
                  <a16:creationId xmlns:a16="http://schemas.microsoft.com/office/drawing/2014/main" id="{35DB4186-60BD-425A-88B7-747AB9069B25}"/>
                </a:ext>
              </a:extLst>
            </p:cNvPr>
            <p:cNvSpPr txBox="1"/>
            <p:nvPr/>
          </p:nvSpPr>
          <p:spPr>
            <a:xfrm>
              <a:off x="906707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6" name="文本框 195">
              <a:extLst>
                <a:ext uri="{FF2B5EF4-FFF2-40B4-BE49-F238E27FC236}">
                  <a16:creationId xmlns:a16="http://schemas.microsoft.com/office/drawing/2014/main" id="{7536AE2D-B95C-40E7-B259-6968A632A3DC}"/>
                </a:ext>
              </a:extLst>
            </p:cNvPr>
            <p:cNvSpPr txBox="1"/>
            <p:nvPr/>
          </p:nvSpPr>
          <p:spPr>
            <a:xfrm>
              <a:off x="968720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7" name="文本框 196">
              <a:extLst>
                <a:ext uri="{FF2B5EF4-FFF2-40B4-BE49-F238E27FC236}">
                  <a16:creationId xmlns:a16="http://schemas.microsoft.com/office/drawing/2014/main" id="{76BEC643-B640-4C8B-AC61-FC3551B7E7F6}"/>
                </a:ext>
              </a:extLst>
            </p:cNvPr>
            <p:cNvSpPr txBox="1"/>
            <p:nvPr/>
          </p:nvSpPr>
          <p:spPr>
            <a:xfrm>
              <a:off x="1030734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8" name="文本框 197">
              <a:extLst>
                <a:ext uri="{FF2B5EF4-FFF2-40B4-BE49-F238E27FC236}">
                  <a16:creationId xmlns:a16="http://schemas.microsoft.com/office/drawing/2014/main" id="{8355DE70-C7C3-4B46-9937-D9F9328E1DEF}"/>
                </a:ext>
              </a:extLst>
            </p:cNvPr>
            <p:cNvSpPr txBox="1"/>
            <p:nvPr/>
          </p:nvSpPr>
          <p:spPr>
            <a:xfrm>
              <a:off x="109274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grpSp>
      <p:sp>
        <p:nvSpPr>
          <p:cNvPr id="171" name="文本框 170">
            <a:extLst>
              <a:ext uri="{FF2B5EF4-FFF2-40B4-BE49-F238E27FC236}">
                <a16:creationId xmlns:a16="http://schemas.microsoft.com/office/drawing/2014/main" id="{7F5F83EC-DF95-4518-AFBC-85BA07522C4B}"/>
              </a:ext>
            </a:extLst>
          </p:cNvPr>
          <p:cNvSpPr txBox="1"/>
          <p:nvPr/>
        </p:nvSpPr>
        <p:spPr>
          <a:xfrm>
            <a:off x="1380670" y="1988398"/>
            <a:ext cx="2132012" cy="369332"/>
          </a:xfrm>
          <a:prstGeom prst="rect">
            <a:avLst/>
          </a:prstGeom>
          <a:noFill/>
        </p:spPr>
        <p:txBody>
          <a:bodyPr wrap="square" rtlCol="0">
            <a:spAutoFit/>
          </a:bodyPr>
          <a:lstStyle/>
          <a:p>
            <a:pPr algn="r"/>
            <a:r>
              <a:rPr lang="zh-CN" altLang="en-US" b="1" dirty="0"/>
              <a:t>双极性不归零编码</a:t>
            </a:r>
          </a:p>
        </p:txBody>
      </p:sp>
      <p:sp>
        <p:nvSpPr>
          <p:cNvPr id="206" name="文本框 205">
            <a:extLst>
              <a:ext uri="{FF2B5EF4-FFF2-40B4-BE49-F238E27FC236}">
                <a16:creationId xmlns:a16="http://schemas.microsoft.com/office/drawing/2014/main" id="{7E54A4ED-CA65-4352-94A8-D1C36DC1CAF1}"/>
              </a:ext>
            </a:extLst>
          </p:cNvPr>
          <p:cNvSpPr txBox="1"/>
          <p:nvPr/>
        </p:nvSpPr>
        <p:spPr>
          <a:xfrm>
            <a:off x="1380670" y="3341315"/>
            <a:ext cx="2132012" cy="369332"/>
          </a:xfrm>
          <a:prstGeom prst="rect">
            <a:avLst/>
          </a:prstGeom>
          <a:noFill/>
        </p:spPr>
        <p:txBody>
          <a:bodyPr wrap="square" rtlCol="0">
            <a:spAutoFit/>
          </a:bodyPr>
          <a:lstStyle/>
          <a:p>
            <a:pPr algn="r"/>
            <a:r>
              <a:rPr lang="zh-CN" altLang="en-US" b="1" dirty="0"/>
              <a:t>双极性归零编码</a:t>
            </a:r>
          </a:p>
        </p:txBody>
      </p:sp>
      <p:grpSp>
        <p:nvGrpSpPr>
          <p:cNvPr id="27" name="组合 26">
            <a:extLst>
              <a:ext uri="{FF2B5EF4-FFF2-40B4-BE49-F238E27FC236}">
                <a16:creationId xmlns:a16="http://schemas.microsoft.com/office/drawing/2014/main" id="{7D2F8D9D-9009-4577-B361-3E88CE6FC753}"/>
              </a:ext>
            </a:extLst>
          </p:cNvPr>
          <p:cNvGrpSpPr/>
          <p:nvPr/>
        </p:nvGrpSpPr>
        <p:grpSpPr>
          <a:xfrm>
            <a:off x="8065831" y="3530779"/>
            <a:ext cx="2142858" cy="307777"/>
            <a:chOff x="8065831" y="3800489"/>
            <a:chExt cx="2142858" cy="307777"/>
          </a:xfrm>
        </p:grpSpPr>
        <p:sp>
          <p:nvSpPr>
            <p:cNvPr id="221" name="文本框 220">
              <a:extLst>
                <a:ext uri="{FF2B5EF4-FFF2-40B4-BE49-F238E27FC236}">
                  <a16:creationId xmlns:a16="http://schemas.microsoft.com/office/drawing/2014/main" id="{B6A3DF2A-AF11-469F-8F5C-E6C920B1CB74}"/>
                </a:ext>
              </a:extLst>
            </p:cNvPr>
            <p:cNvSpPr txBox="1"/>
            <p:nvPr/>
          </p:nvSpPr>
          <p:spPr>
            <a:xfrm>
              <a:off x="8065831" y="3800489"/>
              <a:ext cx="284028" cy="307777"/>
            </a:xfrm>
            <a:prstGeom prst="rect">
              <a:avLst/>
            </a:prstGeom>
            <a:noFill/>
          </p:spPr>
          <p:txBody>
            <a:bodyPr wrap="square" rtlCol="0">
              <a:spAutoFit/>
            </a:bodyPr>
            <a:lstStyle/>
            <a:p>
              <a:pPr algn="ctr"/>
              <a:r>
                <a:rPr lang="zh-CN" altLang="en-US" sz="1400" b="1" dirty="0"/>
                <a:t>负</a:t>
              </a:r>
            </a:p>
          </p:txBody>
        </p:sp>
        <p:sp>
          <p:nvSpPr>
            <p:cNvPr id="222" name="文本框 221">
              <a:extLst>
                <a:ext uri="{FF2B5EF4-FFF2-40B4-BE49-F238E27FC236}">
                  <a16:creationId xmlns:a16="http://schemas.microsoft.com/office/drawing/2014/main" id="{DD4F1FBB-489F-4065-8A62-82B1E32C0B36}"/>
                </a:ext>
              </a:extLst>
            </p:cNvPr>
            <p:cNvSpPr txBox="1"/>
            <p:nvPr/>
          </p:nvSpPr>
          <p:spPr>
            <a:xfrm>
              <a:off x="8685441" y="3800489"/>
              <a:ext cx="284028" cy="307777"/>
            </a:xfrm>
            <a:prstGeom prst="rect">
              <a:avLst/>
            </a:prstGeom>
            <a:noFill/>
          </p:spPr>
          <p:txBody>
            <a:bodyPr wrap="square" rtlCol="0">
              <a:spAutoFit/>
            </a:bodyPr>
            <a:lstStyle/>
            <a:p>
              <a:pPr algn="ctr"/>
              <a:r>
                <a:rPr lang="zh-CN" altLang="en-US" sz="1400" b="1" dirty="0"/>
                <a:t>负</a:t>
              </a:r>
            </a:p>
          </p:txBody>
        </p:sp>
        <p:sp>
          <p:nvSpPr>
            <p:cNvPr id="223" name="文本框 222">
              <a:extLst>
                <a:ext uri="{FF2B5EF4-FFF2-40B4-BE49-F238E27FC236}">
                  <a16:creationId xmlns:a16="http://schemas.microsoft.com/office/drawing/2014/main" id="{42BDBEA1-DD44-47D6-9D47-3FDFA3F5842F}"/>
                </a:ext>
              </a:extLst>
            </p:cNvPr>
            <p:cNvSpPr txBox="1"/>
            <p:nvPr/>
          </p:nvSpPr>
          <p:spPr>
            <a:xfrm>
              <a:off x="9924661" y="3800489"/>
              <a:ext cx="284028" cy="307777"/>
            </a:xfrm>
            <a:prstGeom prst="rect">
              <a:avLst/>
            </a:prstGeom>
            <a:noFill/>
          </p:spPr>
          <p:txBody>
            <a:bodyPr wrap="square" rtlCol="0">
              <a:spAutoFit/>
            </a:bodyPr>
            <a:lstStyle/>
            <a:p>
              <a:pPr algn="ctr"/>
              <a:r>
                <a:rPr lang="zh-CN" altLang="en-US" sz="1400" b="1" dirty="0"/>
                <a:t>负</a:t>
              </a:r>
            </a:p>
          </p:txBody>
        </p:sp>
      </p:grpSp>
      <p:grpSp>
        <p:nvGrpSpPr>
          <p:cNvPr id="24" name="组合 23">
            <a:extLst>
              <a:ext uri="{FF2B5EF4-FFF2-40B4-BE49-F238E27FC236}">
                <a16:creationId xmlns:a16="http://schemas.microsoft.com/office/drawing/2014/main" id="{AA59DBB2-E820-475E-815C-3382BB86625E}"/>
              </a:ext>
            </a:extLst>
          </p:cNvPr>
          <p:cNvGrpSpPr/>
          <p:nvPr/>
        </p:nvGrpSpPr>
        <p:grpSpPr>
          <a:xfrm>
            <a:off x="4038366" y="3267846"/>
            <a:ext cx="7099745" cy="307777"/>
            <a:chOff x="4038366" y="3530983"/>
            <a:chExt cx="7099745" cy="307777"/>
          </a:xfrm>
        </p:grpSpPr>
        <p:sp>
          <p:nvSpPr>
            <p:cNvPr id="208" name="文本框 207">
              <a:extLst>
                <a:ext uri="{FF2B5EF4-FFF2-40B4-BE49-F238E27FC236}">
                  <a16:creationId xmlns:a16="http://schemas.microsoft.com/office/drawing/2014/main" id="{258AD364-1976-4BD0-A220-72EE8EB80680}"/>
                </a:ext>
              </a:extLst>
            </p:cNvPr>
            <p:cNvSpPr txBox="1"/>
            <p:nvPr/>
          </p:nvSpPr>
          <p:spPr>
            <a:xfrm>
              <a:off x="4038366" y="3530983"/>
              <a:ext cx="284028" cy="307777"/>
            </a:xfrm>
            <a:prstGeom prst="rect">
              <a:avLst/>
            </a:prstGeom>
            <a:noFill/>
          </p:spPr>
          <p:txBody>
            <a:bodyPr wrap="square" rtlCol="0">
              <a:spAutoFit/>
            </a:bodyPr>
            <a:lstStyle/>
            <a:p>
              <a:pPr algn="ctr"/>
              <a:r>
                <a:rPr lang="zh-CN" altLang="en-US" sz="1400" b="1" dirty="0"/>
                <a:t>零</a:t>
              </a:r>
            </a:p>
          </p:txBody>
        </p:sp>
        <p:sp>
          <p:nvSpPr>
            <p:cNvPr id="210" name="文本框 209">
              <a:extLst>
                <a:ext uri="{FF2B5EF4-FFF2-40B4-BE49-F238E27FC236}">
                  <a16:creationId xmlns:a16="http://schemas.microsoft.com/office/drawing/2014/main" id="{8B270524-54B3-4537-82F3-0A5067F9BA7D}"/>
                </a:ext>
              </a:extLst>
            </p:cNvPr>
            <p:cNvSpPr txBox="1"/>
            <p:nvPr/>
          </p:nvSpPr>
          <p:spPr>
            <a:xfrm>
              <a:off x="4657976" y="3530983"/>
              <a:ext cx="284028" cy="307777"/>
            </a:xfrm>
            <a:prstGeom prst="rect">
              <a:avLst/>
            </a:prstGeom>
            <a:noFill/>
          </p:spPr>
          <p:txBody>
            <a:bodyPr wrap="square" rtlCol="0">
              <a:spAutoFit/>
            </a:bodyPr>
            <a:lstStyle/>
            <a:p>
              <a:pPr algn="ctr"/>
              <a:r>
                <a:rPr lang="zh-CN" altLang="en-US" sz="1400" b="1" dirty="0"/>
                <a:t>零</a:t>
              </a:r>
            </a:p>
          </p:txBody>
        </p:sp>
        <p:sp>
          <p:nvSpPr>
            <p:cNvPr id="212" name="文本框 211">
              <a:extLst>
                <a:ext uri="{FF2B5EF4-FFF2-40B4-BE49-F238E27FC236}">
                  <a16:creationId xmlns:a16="http://schemas.microsoft.com/office/drawing/2014/main" id="{81196751-99A5-461C-A077-CF81F11A4700}"/>
                </a:ext>
              </a:extLst>
            </p:cNvPr>
            <p:cNvSpPr txBox="1"/>
            <p:nvPr/>
          </p:nvSpPr>
          <p:spPr>
            <a:xfrm>
              <a:off x="5277586" y="3530983"/>
              <a:ext cx="284028" cy="307777"/>
            </a:xfrm>
            <a:prstGeom prst="rect">
              <a:avLst/>
            </a:prstGeom>
            <a:noFill/>
          </p:spPr>
          <p:txBody>
            <a:bodyPr wrap="square" rtlCol="0">
              <a:spAutoFit/>
            </a:bodyPr>
            <a:lstStyle/>
            <a:p>
              <a:pPr algn="ctr"/>
              <a:r>
                <a:rPr lang="zh-CN" altLang="en-US" sz="1400" b="1" dirty="0"/>
                <a:t>零</a:t>
              </a:r>
            </a:p>
          </p:txBody>
        </p:sp>
        <p:sp>
          <p:nvSpPr>
            <p:cNvPr id="214" name="文本框 213">
              <a:extLst>
                <a:ext uri="{FF2B5EF4-FFF2-40B4-BE49-F238E27FC236}">
                  <a16:creationId xmlns:a16="http://schemas.microsoft.com/office/drawing/2014/main" id="{B254078B-A161-4EBD-A346-5EA8B18393DB}"/>
                </a:ext>
              </a:extLst>
            </p:cNvPr>
            <p:cNvSpPr txBox="1"/>
            <p:nvPr/>
          </p:nvSpPr>
          <p:spPr>
            <a:xfrm>
              <a:off x="5897196" y="3530983"/>
              <a:ext cx="284028" cy="307777"/>
            </a:xfrm>
            <a:prstGeom prst="rect">
              <a:avLst/>
            </a:prstGeom>
            <a:noFill/>
          </p:spPr>
          <p:txBody>
            <a:bodyPr wrap="square" rtlCol="0">
              <a:spAutoFit/>
            </a:bodyPr>
            <a:lstStyle/>
            <a:p>
              <a:pPr algn="ctr"/>
              <a:r>
                <a:rPr lang="zh-CN" altLang="en-US" sz="1400" b="1" dirty="0"/>
                <a:t>零</a:t>
              </a:r>
            </a:p>
          </p:txBody>
        </p:sp>
        <p:sp>
          <p:nvSpPr>
            <p:cNvPr id="216" name="文本框 215">
              <a:extLst>
                <a:ext uri="{FF2B5EF4-FFF2-40B4-BE49-F238E27FC236}">
                  <a16:creationId xmlns:a16="http://schemas.microsoft.com/office/drawing/2014/main" id="{D8EDCF3A-22F5-4C05-AE4F-586D7265B940}"/>
                </a:ext>
              </a:extLst>
            </p:cNvPr>
            <p:cNvSpPr txBox="1"/>
            <p:nvPr/>
          </p:nvSpPr>
          <p:spPr>
            <a:xfrm>
              <a:off x="6516806" y="3530983"/>
              <a:ext cx="284028" cy="307777"/>
            </a:xfrm>
            <a:prstGeom prst="rect">
              <a:avLst/>
            </a:prstGeom>
            <a:noFill/>
          </p:spPr>
          <p:txBody>
            <a:bodyPr wrap="square" rtlCol="0">
              <a:spAutoFit/>
            </a:bodyPr>
            <a:lstStyle/>
            <a:p>
              <a:pPr algn="ctr"/>
              <a:r>
                <a:rPr lang="zh-CN" altLang="en-US" sz="1400" b="1" dirty="0"/>
                <a:t>零</a:t>
              </a:r>
            </a:p>
          </p:txBody>
        </p:sp>
        <p:sp>
          <p:nvSpPr>
            <p:cNvPr id="218" name="文本框 217">
              <a:extLst>
                <a:ext uri="{FF2B5EF4-FFF2-40B4-BE49-F238E27FC236}">
                  <a16:creationId xmlns:a16="http://schemas.microsoft.com/office/drawing/2014/main" id="{53C3105D-ACD6-46D7-A60A-591147D40159}"/>
                </a:ext>
              </a:extLst>
            </p:cNvPr>
            <p:cNvSpPr txBox="1"/>
            <p:nvPr/>
          </p:nvSpPr>
          <p:spPr>
            <a:xfrm>
              <a:off x="7136416" y="3530983"/>
              <a:ext cx="284028" cy="307777"/>
            </a:xfrm>
            <a:prstGeom prst="rect">
              <a:avLst/>
            </a:prstGeom>
            <a:noFill/>
          </p:spPr>
          <p:txBody>
            <a:bodyPr wrap="square" rtlCol="0">
              <a:spAutoFit/>
            </a:bodyPr>
            <a:lstStyle/>
            <a:p>
              <a:pPr algn="ctr"/>
              <a:r>
                <a:rPr lang="zh-CN" altLang="en-US" sz="1400" b="1" dirty="0"/>
                <a:t>零</a:t>
              </a:r>
            </a:p>
          </p:txBody>
        </p:sp>
        <p:sp>
          <p:nvSpPr>
            <p:cNvPr id="220" name="文本框 219">
              <a:extLst>
                <a:ext uri="{FF2B5EF4-FFF2-40B4-BE49-F238E27FC236}">
                  <a16:creationId xmlns:a16="http://schemas.microsoft.com/office/drawing/2014/main" id="{077440EA-3B0D-486F-9C8B-E2B4C8103843}"/>
                </a:ext>
              </a:extLst>
            </p:cNvPr>
            <p:cNvSpPr txBox="1"/>
            <p:nvPr/>
          </p:nvSpPr>
          <p:spPr>
            <a:xfrm>
              <a:off x="7756026" y="3530983"/>
              <a:ext cx="284028" cy="307777"/>
            </a:xfrm>
            <a:prstGeom prst="rect">
              <a:avLst/>
            </a:prstGeom>
            <a:noFill/>
          </p:spPr>
          <p:txBody>
            <a:bodyPr wrap="square" rtlCol="0">
              <a:spAutoFit/>
            </a:bodyPr>
            <a:lstStyle/>
            <a:p>
              <a:pPr algn="ctr"/>
              <a:r>
                <a:rPr lang="zh-CN" altLang="en-US" sz="1400" b="1" dirty="0"/>
                <a:t>零</a:t>
              </a:r>
            </a:p>
          </p:txBody>
        </p:sp>
        <p:sp>
          <p:nvSpPr>
            <p:cNvPr id="226" name="文本框 225">
              <a:extLst>
                <a:ext uri="{FF2B5EF4-FFF2-40B4-BE49-F238E27FC236}">
                  <a16:creationId xmlns:a16="http://schemas.microsoft.com/office/drawing/2014/main" id="{9953ED0C-A590-4D00-B207-27BEAED8765A}"/>
                </a:ext>
              </a:extLst>
            </p:cNvPr>
            <p:cNvSpPr txBox="1"/>
            <p:nvPr/>
          </p:nvSpPr>
          <p:spPr>
            <a:xfrm>
              <a:off x="8375636" y="3530983"/>
              <a:ext cx="284028" cy="307777"/>
            </a:xfrm>
            <a:prstGeom prst="rect">
              <a:avLst/>
            </a:prstGeom>
            <a:noFill/>
          </p:spPr>
          <p:txBody>
            <a:bodyPr wrap="square" rtlCol="0">
              <a:spAutoFit/>
            </a:bodyPr>
            <a:lstStyle/>
            <a:p>
              <a:pPr algn="ctr"/>
              <a:r>
                <a:rPr lang="zh-CN" altLang="en-US" sz="1400" b="1" dirty="0"/>
                <a:t>零</a:t>
              </a:r>
            </a:p>
          </p:txBody>
        </p:sp>
        <p:sp>
          <p:nvSpPr>
            <p:cNvPr id="227" name="文本框 226">
              <a:extLst>
                <a:ext uri="{FF2B5EF4-FFF2-40B4-BE49-F238E27FC236}">
                  <a16:creationId xmlns:a16="http://schemas.microsoft.com/office/drawing/2014/main" id="{7326781B-7538-4A96-B5E9-146278CF57CE}"/>
                </a:ext>
              </a:extLst>
            </p:cNvPr>
            <p:cNvSpPr txBox="1"/>
            <p:nvPr/>
          </p:nvSpPr>
          <p:spPr>
            <a:xfrm>
              <a:off x="8995246" y="3530983"/>
              <a:ext cx="284028" cy="307777"/>
            </a:xfrm>
            <a:prstGeom prst="rect">
              <a:avLst/>
            </a:prstGeom>
            <a:noFill/>
          </p:spPr>
          <p:txBody>
            <a:bodyPr wrap="square" rtlCol="0">
              <a:spAutoFit/>
            </a:bodyPr>
            <a:lstStyle/>
            <a:p>
              <a:pPr algn="ctr"/>
              <a:r>
                <a:rPr lang="zh-CN" altLang="en-US" sz="1400" b="1" dirty="0"/>
                <a:t>零</a:t>
              </a:r>
            </a:p>
          </p:txBody>
        </p:sp>
        <p:sp>
          <p:nvSpPr>
            <p:cNvPr id="228" name="文本框 227">
              <a:extLst>
                <a:ext uri="{FF2B5EF4-FFF2-40B4-BE49-F238E27FC236}">
                  <a16:creationId xmlns:a16="http://schemas.microsoft.com/office/drawing/2014/main" id="{2DFE2670-A5DB-4864-B465-FC8CB3727DF1}"/>
                </a:ext>
              </a:extLst>
            </p:cNvPr>
            <p:cNvSpPr txBox="1"/>
            <p:nvPr/>
          </p:nvSpPr>
          <p:spPr>
            <a:xfrm>
              <a:off x="9614856" y="3530983"/>
              <a:ext cx="284028" cy="307777"/>
            </a:xfrm>
            <a:prstGeom prst="rect">
              <a:avLst/>
            </a:prstGeom>
            <a:noFill/>
          </p:spPr>
          <p:txBody>
            <a:bodyPr wrap="square" rtlCol="0">
              <a:spAutoFit/>
            </a:bodyPr>
            <a:lstStyle/>
            <a:p>
              <a:pPr algn="ctr"/>
              <a:r>
                <a:rPr lang="zh-CN" altLang="en-US" sz="1400" b="1" dirty="0"/>
                <a:t>零</a:t>
              </a:r>
            </a:p>
          </p:txBody>
        </p:sp>
        <p:sp>
          <p:nvSpPr>
            <p:cNvPr id="229" name="文本框 228">
              <a:extLst>
                <a:ext uri="{FF2B5EF4-FFF2-40B4-BE49-F238E27FC236}">
                  <a16:creationId xmlns:a16="http://schemas.microsoft.com/office/drawing/2014/main" id="{0B913BC2-0708-46B5-B644-F5B51160FD72}"/>
                </a:ext>
              </a:extLst>
            </p:cNvPr>
            <p:cNvSpPr txBox="1"/>
            <p:nvPr/>
          </p:nvSpPr>
          <p:spPr>
            <a:xfrm>
              <a:off x="10234466" y="3530983"/>
              <a:ext cx="284028" cy="307777"/>
            </a:xfrm>
            <a:prstGeom prst="rect">
              <a:avLst/>
            </a:prstGeom>
            <a:noFill/>
          </p:spPr>
          <p:txBody>
            <a:bodyPr wrap="square" rtlCol="0">
              <a:spAutoFit/>
            </a:bodyPr>
            <a:lstStyle/>
            <a:p>
              <a:pPr algn="ctr"/>
              <a:r>
                <a:rPr lang="zh-CN" altLang="en-US" sz="1400" b="1" dirty="0"/>
                <a:t>零</a:t>
              </a:r>
            </a:p>
          </p:txBody>
        </p:sp>
        <p:sp>
          <p:nvSpPr>
            <p:cNvPr id="230" name="文本框 229">
              <a:extLst>
                <a:ext uri="{FF2B5EF4-FFF2-40B4-BE49-F238E27FC236}">
                  <a16:creationId xmlns:a16="http://schemas.microsoft.com/office/drawing/2014/main" id="{4814281C-656B-4E59-85DA-6D4F10C7050B}"/>
                </a:ext>
              </a:extLst>
            </p:cNvPr>
            <p:cNvSpPr txBox="1"/>
            <p:nvPr/>
          </p:nvSpPr>
          <p:spPr>
            <a:xfrm>
              <a:off x="10854083" y="3530983"/>
              <a:ext cx="284028" cy="307777"/>
            </a:xfrm>
            <a:prstGeom prst="rect">
              <a:avLst/>
            </a:prstGeom>
            <a:noFill/>
          </p:spPr>
          <p:txBody>
            <a:bodyPr wrap="square" rtlCol="0">
              <a:spAutoFit/>
            </a:bodyPr>
            <a:lstStyle/>
            <a:p>
              <a:pPr algn="ctr"/>
              <a:r>
                <a:rPr lang="zh-CN" altLang="en-US" sz="1400" b="1" dirty="0"/>
                <a:t>零</a:t>
              </a:r>
            </a:p>
          </p:txBody>
        </p:sp>
      </p:grpSp>
      <p:sp>
        <p:nvSpPr>
          <p:cNvPr id="248" name="对话气泡: 圆角矩形 247">
            <a:extLst>
              <a:ext uri="{FF2B5EF4-FFF2-40B4-BE49-F238E27FC236}">
                <a16:creationId xmlns:a16="http://schemas.microsoft.com/office/drawing/2014/main" id="{57514885-281B-4DC5-B3C1-5DA2519CA2D2}"/>
              </a:ext>
            </a:extLst>
          </p:cNvPr>
          <p:cNvSpPr/>
          <p:nvPr/>
        </p:nvSpPr>
        <p:spPr>
          <a:xfrm>
            <a:off x="3789773" y="4314980"/>
            <a:ext cx="7993682" cy="1893675"/>
          </a:xfrm>
          <a:prstGeom prst="wedgeRoundRectCallout">
            <a:avLst>
              <a:gd name="adj1" fmla="val 15413"/>
              <a:gd name="adj2" fmla="val -59788"/>
              <a:gd name="adj3" fmla="val 1666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solidFill>
                  <a:schemeClr val="bg1"/>
                </a:solidFill>
              </a:rPr>
              <a:t>         在每个码元的中间时刻信号都会回归到零电平。</a:t>
            </a:r>
            <a:endParaRPr lang="en-US" altLang="zh-CN" b="1" dirty="0">
              <a:solidFill>
                <a:schemeClr val="bg1"/>
              </a:solidFill>
            </a:endParaRPr>
          </a:p>
          <a:p>
            <a:r>
              <a:rPr lang="en-US" altLang="zh-CN" b="1" dirty="0">
                <a:solidFill>
                  <a:schemeClr val="bg1"/>
                </a:solidFill>
              </a:rPr>
              <a:t>         </a:t>
            </a:r>
            <a:r>
              <a:rPr lang="zh-CN" altLang="en-US" b="1" dirty="0">
                <a:solidFill>
                  <a:schemeClr val="bg1"/>
                </a:solidFill>
              </a:rPr>
              <a:t>接收方只要在信号归零后采样即可。</a:t>
            </a:r>
            <a:endParaRPr lang="en-US" altLang="zh-CN" b="1" dirty="0">
              <a:solidFill>
                <a:schemeClr val="bg1"/>
              </a:solidFill>
            </a:endParaRPr>
          </a:p>
          <a:p>
            <a:r>
              <a:rPr lang="zh-CN" altLang="en-US" b="1" dirty="0">
                <a:solidFill>
                  <a:schemeClr val="bg1"/>
                </a:solidFill>
              </a:rPr>
              <a:t>         归零编码相当于将时钟信号用“归零”方式编码在了数据之内，这称为“自同步”信号。</a:t>
            </a:r>
            <a:endParaRPr lang="en-US" altLang="zh-CN" b="1" dirty="0">
              <a:solidFill>
                <a:schemeClr val="bg1"/>
              </a:solidFill>
            </a:endParaRPr>
          </a:p>
          <a:p>
            <a:r>
              <a:rPr lang="zh-CN" altLang="en-US" b="1" dirty="0">
                <a:solidFill>
                  <a:schemeClr val="bg1"/>
                </a:solidFill>
              </a:rPr>
              <a:t>         然而，归零编码中大部分的数据带宽，都用来传输“归零”而浪费掉了。</a:t>
            </a:r>
          </a:p>
        </p:txBody>
      </p:sp>
      <p:sp>
        <p:nvSpPr>
          <p:cNvPr id="249" name="文本框 248">
            <a:extLst>
              <a:ext uri="{FF2B5EF4-FFF2-40B4-BE49-F238E27FC236}">
                <a16:creationId xmlns:a16="http://schemas.microsoft.com/office/drawing/2014/main" id="{9DB52E4C-ACDC-4E04-A799-26C7FA5E796C}"/>
              </a:ext>
            </a:extLst>
          </p:cNvPr>
          <p:cNvSpPr txBox="1"/>
          <p:nvPr/>
        </p:nvSpPr>
        <p:spPr>
          <a:xfrm>
            <a:off x="304801" y="2322976"/>
            <a:ext cx="3420530" cy="338554"/>
          </a:xfrm>
          <a:prstGeom prst="rect">
            <a:avLst/>
          </a:prstGeom>
          <a:noFill/>
        </p:spPr>
        <p:txBody>
          <a:bodyPr wrap="square" rtlCol="0">
            <a:spAutoFit/>
          </a:bodyPr>
          <a:lstStyle/>
          <a:p>
            <a:pPr algn="ctr"/>
            <a:r>
              <a:rPr lang="zh-CN" altLang="en-US" sz="1600" b="1" dirty="0"/>
              <a:t>（编码效率高，但存在同步问题）</a:t>
            </a:r>
          </a:p>
        </p:txBody>
      </p:sp>
      <p:sp>
        <p:nvSpPr>
          <p:cNvPr id="250" name="文本框 249">
            <a:extLst>
              <a:ext uri="{FF2B5EF4-FFF2-40B4-BE49-F238E27FC236}">
                <a16:creationId xmlns:a16="http://schemas.microsoft.com/office/drawing/2014/main" id="{51E51126-88CE-4EB1-BE57-7BB3C4980CE3}"/>
              </a:ext>
            </a:extLst>
          </p:cNvPr>
          <p:cNvSpPr txBox="1"/>
          <p:nvPr/>
        </p:nvSpPr>
        <p:spPr>
          <a:xfrm>
            <a:off x="1074438" y="3662521"/>
            <a:ext cx="2464713" cy="338554"/>
          </a:xfrm>
          <a:prstGeom prst="rect">
            <a:avLst/>
          </a:prstGeom>
          <a:noFill/>
        </p:spPr>
        <p:txBody>
          <a:bodyPr wrap="square" rtlCol="0">
            <a:spAutoFit/>
          </a:bodyPr>
          <a:lstStyle/>
          <a:p>
            <a:pPr algn="ctr"/>
            <a:r>
              <a:rPr lang="zh-CN" altLang="en-US" sz="1600" b="1" dirty="0"/>
              <a:t>（自同步，但编码效率低）</a:t>
            </a:r>
          </a:p>
        </p:txBody>
      </p:sp>
    </p:spTree>
    <p:custDataLst>
      <p:tags r:id="rId1"/>
    </p:custDataLst>
    <p:extLst>
      <p:ext uri="{BB962C8B-B14F-4D97-AF65-F5344CB8AC3E}">
        <p14:creationId xmlns:p14="http://schemas.microsoft.com/office/powerpoint/2010/main" val="318905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06"/>
                                        </p:tgtEl>
                                        <p:attrNameLst>
                                          <p:attrName>style.visibility</p:attrName>
                                        </p:attrNameLst>
                                      </p:cBhvr>
                                      <p:to>
                                        <p:strVal val="visible"/>
                                      </p:to>
                                    </p:set>
                                    <p:anim calcmode="lin" valueType="num">
                                      <p:cBhvr>
                                        <p:cTn id="7" dur="500" fill="hold"/>
                                        <p:tgtEl>
                                          <p:spTgt spid="206"/>
                                        </p:tgtEl>
                                        <p:attrNameLst>
                                          <p:attrName>ppt_w</p:attrName>
                                        </p:attrNameLst>
                                      </p:cBhvr>
                                      <p:tavLst>
                                        <p:tav tm="0">
                                          <p:val>
                                            <p:fltVal val="0"/>
                                          </p:val>
                                        </p:tav>
                                        <p:tav tm="100000">
                                          <p:val>
                                            <p:strVal val="#ppt_w"/>
                                          </p:val>
                                        </p:tav>
                                      </p:tavLst>
                                    </p:anim>
                                    <p:anim calcmode="lin" valueType="num">
                                      <p:cBhvr>
                                        <p:cTn id="8" dur="500" fill="hold"/>
                                        <p:tgtEl>
                                          <p:spTgt spid="206"/>
                                        </p:tgtEl>
                                        <p:attrNameLst>
                                          <p:attrName>ppt_h</p:attrName>
                                        </p:attrNameLst>
                                      </p:cBhvr>
                                      <p:tavLst>
                                        <p:tav tm="0">
                                          <p:val>
                                            <p:fltVal val="0"/>
                                          </p:val>
                                        </p:tav>
                                        <p:tav tm="100000">
                                          <p:val>
                                            <p:strVal val="#ppt_h"/>
                                          </p:val>
                                        </p:tav>
                                      </p:tavLst>
                                    </p:anim>
                                    <p:animEffect transition="in" filter="fade">
                                      <p:cBhvr>
                                        <p:cTn id="9" dur="500"/>
                                        <p:tgtEl>
                                          <p:spTgt spid="206"/>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183"/>
                                        </p:tgtEl>
                                        <p:attrNameLst>
                                          <p:attrName>style.visibility</p:attrName>
                                        </p:attrNameLst>
                                      </p:cBhvr>
                                      <p:to>
                                        <p:strVal val="visible"/>
                                      </p:to>
                                    </p:set>
                                    <p:animEffect transition="in" filter="wipe(left)">
                                      <p:cBhvr>
                                        <p:cTn id="13" dur="2000"/>
                                        <p:tgtEl>
                                          <p:spTgt spid="183"/>
                                        </p:tgtEl>
                                      </p:cBhvr>
                                    </p:animEffect>
                                  </p:childTnLst>
                                </p:cTn>
                              </p:par>
                            </p:childTnLst>
                          </p:cTn>
                        </p:par>
                      </p:childTnLst>
                    </p:cTn>
                  </p:par>
                  <p:par>
                    <p:cTn id="14" fill="hold">
                      <p:stCondLst>
                        <p:cond delay="indefinite"/>
                      </p:stCondLst>
                      <p:childTnLst>
                        <p:par>
                          <p:cTn id="15" fill="hold">
                            <p:stCondLst>
                              <p:cond delay="0"/>
                            </p:stCondLst>
                            <p:childTnLst>
                              <p:par>
                                <p:cTn id="16" presetID="47"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1000"/>
                                        <p:tgtEl>
                                          <p:spTgt spid="24"/>
                                        </p:tgtEl>
                                      </p:cBhvr>
                                    </p:animEffect>
                                    <p:anim calcmode="lin" valueType="num">
                                      <p:cBhvr>
                                        <p:cTn id="26" dur="1000" fill="hold"/>
                                        <p:tgtEl>
                                          <p:spTgt spid="24"/>
                                        </p:tgtEl>
                                        <p:attrNameLst>
                                          <p:attrName>ppt_x</p:attrName>
                                        </p:attrNameLst>
                                      </p:cBhvr>
                                      <p:tavLst>
                                        <p:tav tm="0">
                                          <p:val>
                                            <p:strVal val="#ppt_x"/>
                                          </p:val>
                                        </p:tav>
                                        <p:tav tm="100000">
                                          <p:val>
                                            <p:strVal val="#ppt_x"/>
                                          </p:val>
                                        </p:tav>
                                      </p:tavLst>
                                    </p:anim>
                                    <p:anim calcmode="lin" valueType="num">
                                      <p:cBhvr>
                                        <p:cTn id="27"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1000"/>
                                        <p:tgtEl>
                                          <p:spTgt spid="27"/>
                                        </p:tgtEl>
                                      </p:cBhvr>
                                    </p:animEffect>
                                    <p:anim calcmode="lin" valueType="num">
                                      <p:cBhvr>
                                        <p:cTn id="33" dur="1000" fill="hold"/>
                                        <p:tgtEl>
                                          <p:spTgt spid="27"/>
                                        </p:tgtEl>
                                        <p:attrNameLst>
                                          <p:attrName>ppt_x</p:attrName>
                                        </p:attrNameLst>
                                      </p:cBhvr>
                                      <p:tavLst>
                                        <p:tav tm="0">
                                          <p:val>
                                            <p:strVal val="#ppt_x"/>
                                          </p:val>
                                        </p:tav>
                                        <p:tav tm="100000">
                                          <p:val>
                                            <p:strVal val="#ppt_x"/>
                                          </p:val>
                                        </p:tav>
                                      </p:tavLst>
                                    </p:anim>
                                    <p:anim calcmode="lin" valueType="num">
                                      <p:cBhvr>
                                        <p:cTn id="3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2" presetClass="entr" presetSubtype="1" fill="hold" nodeType="clickEffect">
                                  <p:stCondLst>
                                    <p:cond delay="0"/>
                                  </p:stCondLst>
                                  <p:childTnLst>
                                    <p:set>
                                      <p:cBhvr>
                                        <p:cTn id="38" dur="1" fill="hold">
                                          <p:stCondLst>
                                            <p:cond delay="0"/>
                                          </p:stCondLst>
                                        </p:cTn>
                                        <p:tgtEl>
                                          <p:spTgt spid="123"/>
                                        </p:tgtEl>
                                        <p:attrNameLst>
                                          <p:attrName>style.visibility</p:attrName>
                                        </p:attrNameLst>
                                      </p:cBhvr>
                                      <p:to>
                                        <p:strVal val="visible"/>
                                      </p:to>
                                    </p:set>
                                    <p:animEffect transition="in" filter="wipe(up)">
                                      <p:cBhvr>
                                        <p:cTn id="39" dur="1000"/>
                                        <p:tgtEl>
                                          <p:spTgt spid="123"/>
                                        </p:tgtEl>
                                      </p:cBhvr>
                                    </p:animEffect>
                                  </p:childTnLst>
                                </p:cTn>
                              </p:par>
                            </p:childTnLst>
                          </p:cTn>
                        </p:par>
                        <p:par>
                          <p:cTn id="40" fill="hold">
                            <p:stCondLst>
                              <p:cond delay="1000"/>
                            </p:stCondLst>
                            <p:childTnLst>
                              <p:par>
                                <p:cTn id="41" presetID="42" presetClass="entr" presetSubtype="0" fill="hold" grpId="0" nodeType="afterEffect">
                                  <p:stCondLst>
                                    <p:cond delay="0"/>
                                  </p:stCondLst>
                                  <p:childTnLst>
                                    <p:set>
                                      <p:cBhvr>
                                        <p:cTn id="42" dur="1" fill="hold">
                                          <p:stCondLst>
                                            <p:cond delay="0"/>
                                          </p:stCondLst>
                                        </p:cTn>
                                        <p:tgtEl>
                                          <p:spTgt spid="248"/>
                                        </p:tgtEl>
                                        <p:attrNameLst>
                                          <p:attrName>style.visibility</p:attrName>
                                        </p:attrNameLst>
                                      </p:cBhvr>
                                      <p:to>
                                        <p:strVal val="visible"/>
                                      </p:to>
                                    </p:set>
                                    <p:animEffect transition="in" filter="fade">
                                      <p:cBhvr>
                                        <p:cTn id="43" dur="1000"/>
                                        <p:tgtEl>
                                          <p:spTgt spid="248"/>
                                        </p:tgtEl>
                                      </p:cBhvr>
                                    </p:animEffect>
                                    <p:anim calcmode="lin" valueType="num">
                                      <p:cBhvr>
                                        <p:cTn id="44" dur="1000" fill="hold"/>
                                        <p:tgtEl>
                                          <p:spTgt spid="248"/>
                                        </p:tgtEl>
                                        <p:attrNameLst>
                                          <p:attrName>ppt_x</p:attrName>
                                        </p:attrNameLst>
                                      </p:cBhvr>
                                      <p:tavLst>
                                        <p:tav tm="0">
                                          <p:val>
                                            <p:strVal val="#ppt_x"/>
                                          </p:val>
                                        </p:tav>
                                        <p:tav tm="100000">
                                          <p:val>
                                            <p:strVal val="#ppt_x"/>
                                          </p:val>
                                        </p:tav>
                                      </p:tavLst>
                                    </p:anim>
                                    <p:anim calcmode="lin" valueType="num">
                                      <p:cBhvr>
                                        <p:cTn id="45" dur="1000" fill="hold"/>
                                        <p:tgtEl>
                                          <p:spTgt spid="248"/>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2" presetClass="entr" presetSubtype="1" fill="hold" grpId="0" nodeType="clickEffect">
                                  <p:stCondLst>
                                    <p:cond delay="0"/>
                                  </p:stCondLst>
                                  <p:childTnLst>
                                    <p:set>
                                      <p:cBhvr>
                                        <p:cTn id="49" dur="1" fill="hold">
                                          <p:stCondLst>
                                            <p:cond delay="0"/>
                                          </p:stCondLst>
                                        </p:cTn>
                                        <p:tgtEl>
                                          <p:spTgt spid="250"/>
                                        </p:tgtEl>
                                        <p:attrNameLst>
                                          <p:attrName>style.visibility</p:attrName>
                                        </p:attrNameLst>
                                      </p:cBhvr>
                                      <p:to>
                                        <p:strVal val="visible"/>
                                      </p:to>
                                    </p:set>
                                    <p:anim calcmode="lin" valueType="num">
                                      <p:cBhvr additive="base">
                                        <p:cTn id="50" dur="500"/>
                                        <p:tgtEl>
                                          <p:spTgt spid="250"/>
                                        </p:tgtEl>
                                        <p:attrNameLst>
                                          <p:attrName>ppt_y</p:attrName>
                                        </p:attrNameLst>
                                      </p:cBhvr>
                                      <p:tavLst>
                                        <p:tav tm="0">
                                          <p:val>
                                            <p:strVal val="#ppt_y-#ppt_h*1.125000"/>
                                          </p:val>
                                        </p:tav>
                                        <p:tav tm="100000">
                                          <p:val>
                                            <p:strVal val="#ppt_y"/>
                                          </p:val>
                                        </p:tav>
                                      </p:tavLst>
                                    </p:anim>
                                    <p:animEffect transition="in" filter="wipe(down)">
                                      <p:cBhvr>
                                        <p:cTn id="51" dur="500"/>
                                        <p:tgtEl>
                                          <p:spTgt spid="2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p:bldP spid="248" grpId="0" animBg="1"/>
      <p:bldP spid="25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3" name="组合 122">
            <a:extLst>
              <a:ext uri="{FF2B5EF4-FFF2-40B4-BE49-F238E27FC236}">
                <a16:creationId xmlns:a16="http://schemas.microsoft.com/office/drawing/2014/main" id="{6906890E-8873-4619-88B8-FD6251975D67}"/>
              </a:ext>
            </a:extLst>
          </p:cNvPr>
          <p:cNvGrpSpPr/>
          <p:nvPr/>
        </p:nvGrpSpPr>
        <p:grpSpPr>
          <a:xfrm>
            <a:off x="3707377" y="4087553"/>
            <a:ext cx="7474786" cy="1235317"/>
            <a:chOff x="3707377" y="2936335"/>
            <a:chExt cx="7474786" cy="1235317"/>
          </a:xfrm>
        </p:grpSpPr>
        <p:sp>
          <p:nvSpPr>
            <p:cNvPr id="234" name="矩形 233">
              <a:extLst>
                <a:ext uri="{FF2B5EF4-FFF2-40B4-BE49-F238E27FC236}">
                  <a16:creationId xmlns:a16="http://schemas.microsoft.com/office/drawing/2014/main" id="{28E4DC7F-3E9A-4ED5-824A-BCEE74F7BDC5}"/>
                </a:ext>
              </a:extLst>
            </p:cNvPr>
            <p:cNvSpPr/>
            <p:nvPr/>
          </p:nvSpPr>
          <p:spPr>
            <a:xfrm>
              <a:off x="9939781" y="2939302"/>
              <a:ext cx="609652" cy="92816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a:extLst>
                <a:ext uri="{FF2B5EF4-FFF2-40B4-BE49-F238E27FC236}">
                  <a16:creationId xmlns:a16="http://schemas.microsoft.com/office/drawing/2014/main" id="{339F16D9-6467-4FF6-9388-97E6AB62EEE1}"/>
                </a:ext>
              </a:extLst>
            </p:cNvPr>
            <p:cNvSpPr/>
            <p:nvPr/>
          </p:nvSpPr>
          <p:spPr>
            <a:xfrm>
              <a:off x="9295866" y="2936335"/>
              <a:ext cx="628789" cy="92816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a:extLst>
                <a:ext uri="{FF2B5EF4-FFF2-40B4-BE49-F238E27FC236}">
                  <a16:creationId xmlns:a16="http://schemas.microsoft.com/office/drawing/2014/main" id="{651C95FB-1443-4751-94A8-D0C2EF7CBEA4}"/>
                </a:ext>
              </a:extLst>
            </p:cNvPr>
            <p:cNvSpPr/>
            <p:nvPr/>
          </p:nvSpPr>
          <p:spPr>
            <a:xfrm>
              <a:off x="8058564" y="2936335"/>
              <a:ext cx="1241676" cy="92816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BC1ED241-C334-476F-8DA0-25D50F24DC20}"/>
                </a:ext>
              </a:extLst>
            </p:cNvPr>
            <p:cNvSpPr/>
            <p:nvPr/>
          </p:nvSpPr>
          <p:spPr>
            <a:xfrm>
              <a:off x="3709677" y="2940553"/>
              <a:ext cx="4342323" cy="92816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文本框 235">
              <a:extLst>
                <a:ext uri="{FF2B5EF4-FFF2-40B4-BE49-F238E27FC236}">
                  <a16:creationId xmlns:a16="http://schemas.microsoft.com/office/drawing/2014/main" id="{0C73CAFB-22C2-4C4C-BDED-A71E170A1542}"/>
                </a:ext>
              </a:extLst>
            </p:cNvPr>
            <p:cNvSpPr txBox="1"/>
            <p:nvPr/>
          </p:nvSpPr>
          <p:spPr>
            <a:xfrm>
              <a:off x="3707377"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7" name="文本框 236">
              <a:extLst>
                <a:ext uri="{FF2B5EF4-FFF2-40B4-BE49-F238E27FC236}">
                  <a16:creationId xmlns:a16="http://schemas.microsoft.com/office/drawing/2014/main" id="{C3072976-5CD3-4184-B07C-882C93FE91BF}"/>
                </a:ext>
              </a:extLst>
            </p:cNvPr>
            <p:cNvSpPr txBox="1"/>
            <p:nvPr/>
          </p:nvSpPr>
          <p:spPr>
            <a:xfrm>
              <a:off x="4333281"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8" name="文本框 237">
              <a:extLst>
                <a:ext uri="{FF2B5EF4-FFF2-40B4-BE49-F238E27FC236}">
                  <a16:creationId xmlns:a16="http://schemas.microsoft.com/office/drawing/2014/main" id="{596470FF-16CC-4E16-9FF2-FE938A5704D9}"/>
                </a:ext>
              </a:extLst>
            </p:cNvPr>
            <p:cNvSpPr txBox="1"/>
            <p:nvPr/>
          </p:nvSpPr>
          <p:spPr>
            <a:xfrm>
              <a:off x="4951046"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9" name="文本框 238">
              <a:extLst>
                <a:ext uri="{FF2B5EF4-FFF2-40B4-BE49-F238E27FC236}">
                  <a16:creationId xmlns:a16="http://schemas.microsoft.com/office/drawing/2014/main" id="{63D9F7CE-35CF-4B77-BAD4-88B34A26409C}"/>
                </a:ext>
              </a:extLst>
            </p:cNvPr>
            <p:cNvSpPr txBox="1"/>
            <p:nvPr/>
          </p:nvSpPr>
          <p:spPr>
            <a:xfrm>
              <a:off x="5574806"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0" name="文本框 239">
              <a:extLst>
                <a:ext uri="{FF2B5EF4-FFF2-40B4-BE49-F238E27FC236}">
                  <a16:creationId xmlns:a16="http://schemas.microsoft.com/office/drawing/2014/main" id="{78C2FA4E-C006-471E-B999-D82473B430E6}"/>
                </a:ext>
              </a:extLst>
            </p:cNvPr>
            <p:cNvSpPr txBox="1"/>
            <p:nvPr/>
          </p:nvSpPr>
          <p:spPr>
            <a:xfrm>
              <a:off x="6190219"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1" name="文本框 240">
              <a:extLst>
                <a:ext uri="{FF2B5EF4-FFF2-40B4-BE49-F238E27FC236}">
                  <a16:creationId xmlns:a16="http://schemas.microsoft.com/office/drawing/2014/main" id="{2DE1F833-94E0-4876-A856-1710C5E46979}"/>
                </a:ext>
              </a:extLst>
            </p:cNvPr>
            <p:cNvSpPr txBox="1"/>
            <p:nvPr/>
          </p:nvSpPr>
          <p:spPr>
            <a:xfrm>
              <a:off x="6819349"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2" name="文本框 241">
              <a:extLst>
                <a:ext uri="{FF2B5EF4-FFF2-40B4-BE49-F238E27FC236}">
                  <a16:creationId xmlns:a16="http://schemas.microsoft.com/office/drawing/2014/main" id="{737C79DB-EF4E-4DDB-B85F-B5E31844EAD6}"/>
                </a:ext>
              </a:extLst>
            </p:cNvPr>
            <p:cNvSpPr txBox="1"/>
            <p:nvPr/>
          </p:nvSpPr>
          <p:spPr>
            <a:xfrm>
              <a:off x="7438248"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3" name="文本框 242">
              <a:extLst>
                <a:ext uri="{FF2B5EF4-FFF2-40B4-BE49-F238E27FC236}">
                  <a16:creationId xmlns:a16="http://schemas.microsoft.com/office/drawing/2014/main" id="{8D1F8EFB-80D0-407D-8803-54595E7BB6CF}"/>
                </a:ext>
              </a:extLst>
            </p:cNvPr>
            <p:cNvSpPr txBox="1"/>
            <p:nvPr/>
          </p:nvSpPr>
          <p:spPr>
            <a:xfrm>
              <a:off x="8046902" y="3863875"/>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44" name="文本框 243">
              <a:extLst>
                <a:ext uri="{FF2B5EF4-FFF2-40B4-BE49-F238E27FC236}">
                  <a16:creationId xmlns:a16="http://schemas.microsoft.com/office/drawing/2014/main" id="{1A9C6BC3-F226-470D-867D-BCBE3EFB0897}"/>
                </a:ext>
              </a:extLst>
            </p:cNvPr>
            <p:cNvSpPr txBox="1"/>
            <p:nvPr/>
          </p:nvSpPr>
          <p:spPr>
            <a:xfrm>
              <a:off x="8680339" y="3863875"/>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45" name="文本框 244">
              <a:extLst>
                <a:ext uri="{FF2B5EF4-FFF2-40B4-BE49-F238E27FC236}">
                  <a16:creationId xmlns:a16="http://schemas.microsoft.com/office/drawing/2014/main" id="{3EA270A6-A590-4266-80F2-F013CB7203AC}"/>
                </a:ext>
              </a:extLst>
            </p:cNvPr>
            <p:cNvSpPr txBox="1"/>
            <p:nvPr/>
          </p:nvSpPr>
          <p:spPr>
            <a:xfrm>
              <a:off x="9303223"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6" name="文本框 245">
              <a:extLst>
                <a:ext uri="{FF2B5EF4-FFF2-40B4-BE49-F238E27FC236}">
                  <a16:creationId xmlns:a16="http://schemas.microsoft.com/office/drawing/2014/main" id="{0AB2F3BC-4E65-48C5-8D7C-DEE95E5A1C5F}"/>
                </a:ext>
              </a:extLst>
            </p:cNvPr>
            <p:cNvSpPr txBox="1"/>
            <p:nvPr/>
          </p:nvSpPr>
          <p:spPr>
            <a:xfrm>
              <a:off x="9928543" y="3863875"/>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47" name="文本框 246">
              <a:extLst>
                <a:ext uri="{FF2B5EF4-FFF2-40B4-BE49-F238E27FC236}">
                  <a16:creationId xmlns:a16="http://schemas.microsoft.com/office/drawing/2014/main" id="{2E352093-615C-439B-9062-792A3DB89500}"/>
                </a:ext>
              </a:extLst>
            </p:cNvPr>
            <p:cNvSpPr txBox="1"/>
            <p:nvPr/>
          </p:nvSpPr>
          <p:spPr>
            <a:xfrm>
              <a:off x="10538710"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5" name="矩形 234">
              <a:extLst>
                <a:ext uri="{FF2B5EF4-FFF2-40B4-BE49-F238E27FC236}">
                  <a16:creationId xmlns:a16="http://schemas.microsoft.com/office/drawing/2014/main" id="{9D7BFFAB-F411-4BFD-A55C-F3F2AD651C37}"/>
                </a:ext>
              </a:extLst>
            </p:cNvPr>
            <p:cNvSpPr/>
            <p:nvPr/>
          </p:nvSpPr>
          <p:spPr>
            <a:xfrm>
              <a:off x="10553374" y="2939301"/>
              <a:ext cx="628789" cy="92816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a:extLst>
              <a:ext uri="{FF2B5EF4-FFF2-40B4-BE49-F238E27FC236}">
                <a16:creationId xmlns:a16="http://schemas.microsoft.com/office/drawing/2014/main" id="{7D34116C-B5C9-4764-BAA0-4A4ED1BBA76D}"/>
              </a:ext>
            </a:extLst>
          </p:cNvPr>
          <p:cNvGrpSpPr/>
          <p:nvPr/>
        </p:nvGrpSpPr>
        <p:grpSpPr>
          <a:xfrm>
            <a:off x="3703100" y="1422034"/>
            <a:ext cx="7453097" cy="4864740"/>
            <a:chOff x="3980192" y="1422034"/>
            <a:chExt cx="7453097" cy="4864740"/>
          </a:xfrm>
        </p:grpSpPr>
        <p:cxnSp>
          <p:nvCxnSpPr>
            <p:cNvPr id="7" name="直接连接符 6">
              <a:extLst>
                <a:ext uri="{FF2B5EF4-FFF2-40B4-BE49-F238E27FC236}">
                  <a16:creationId xmlns:a16="http://schemas.microsoft.com/office/drawing/2014/main" id="{4DA9F7B8-C93E-4A6E-8AA2-8A5CA7138A22}"/>
                </a:ext>
              </a:extLst>
            </p:cNvPr>
            <p:cNvCxnSpPr>
              <a:cxnSpLocks/>
            </p:cNvCxnSpPr>
            <p:nvPr/>
          </p:nvCxnSpPr>
          <p:spPr>
            <a:xfrm>
              <a:off x="398019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7F031F3-3E50-4859-A4E0-3D0967838197}"/>
                </a:ext>
              </a:extLst>
            </p:cNvPr>
            <p:cNvCxnSpPr>
              <a:cxnSpLocks/>
            </p:cNvCxnSpPr>
            <p:nvPr/>
          </p:nvCxnSpPr>
          <p:spPr>
            <a:xfrm>
              <a:off x="460128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A7E9F51-9FA2-4798-A455-2C1D9B75685D}"/>
                </a:ext>
              </a:extLst>
            </p:cNvPr>
            <p:cNvCxnSpPr>
              <a:cxnSpLocks/>
            </p:cNvCxnSpPr>
            <p:nvPr/>
          </p:nvCxnSpPr>
          <p:spPr>
            <a:xfrm>
              <a:off x="5222374"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5D7A42DA-4F30-474C-B64C-D99978F3F3B7}"/>
                </a:ext>
              </a:extLst>
            </p:cNvPr>
            <p:cNvCxnSpPr>
              <a:cxnSpLocks/>
            </p:cNvCxnSpPr>
            <p:nvPr/>
          </p:nvCxnSpPr>
          <p:spPr>
            <a:xfrm>
              <a:off x="5843465"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1746A80-FB73-4BF4-951C-454CA88BDFEE}"/>
                </a:ext>
              </a:extLst>
            </p:cNvPr>
            <p:cNvCxnSpPr>
              <a:cxnSpLocks/>
            </p:cNvCxnSpPr>
            <p:nvPr/>
          </p:nvCxnSpPr>
          <p:spPr>
            <a:xfrm>
              <a:off x="6464556"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513F3AC-21E1-4779-95D3-86F6B47DAE8E}"/>
                </a:ext>
              </a:extLst>
            </p:cNvPr>
            <p:cNvCxnSpPr>
              <a:cxnSpLocks/>
            </p:cNvCxnSpPr>
            <p:nvPr/>
          </p:nvCxnSpPr>
          <p:spPr>
            <a:xfrm>
              <a:off x="7085647"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53EC44D-A702-4CBB-9AA0-F3ED328811C0}"/>
                </a:ext>
              </a:extLst>
            </p:cNvPr>
            <p:cNvCxnSpPr>
              <a:cxnSpLocks/>
            </p:cNvCxnSpPr>
            <p:nvPr/>
          </p:nvCxnSpPr>
          <p:spPr>
            <a:xfrm>
              <a:off x="7706738"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8C49B714-B328-4706-B95A-791BDEDC46F0}"/>
                </a:ext>
              </a:extLst>
            </p:cNvPr>
            <p:cNvCxnSpPr>
              <a:cxnSpLocks/>
            </p:cNvCxnSpPr>
            <p:nvPr/>
          </p:nvCxnSpPr>
          <p:spPr>
            <a:xfrm>
              <a:off x="832782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F14DE367-94AF-488E-84AC-BC598DDA02B1}"/>
                </a:ext>
              </a:extLst>
            </p:cNvPr>
            <p:cNvCxnSpPr>
              <a:cxnSpLocks/>
            </p:cNvCxnSpPr>
            <p:nvPr/>
          </p:nvCxnSpPr>
          <p:spPr>
            <a:xfrm>
              <a:off x="8948920"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8F9B7DC-84B6-4497-8DA4-561B245C91BB}"/>
                </a:ext>
              </a:extLst>
            </p:cNvPr>
            <p:cNvCxnSpPr>
              <a:cxnSpLocks/>
            </p:cNvCxnSpPr>
            <p:nvPr/>
          </p:nvCxnSpPr>
          <p:spPr>
            <a:xfrm>
              <a:off x="9570011"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9453E2F-0527-43F3-8BD5-F32DB969D832}"/>
                </a:ext>
              </a:extLst>
            </p:cNvPr>
            <p:cNvCxnSpPr>
              <a:cxnSpLocks/>
            </p:cNvCxnSpPr>
            <p:nvPr/>
          </p:nvCxnSpPr>
          <p:spPr>
            <a:xfrm>
              <a:off x="1019110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6667B12-9310-48E9-992D-CDA4A70FE9C7}"/>
                </a:ext>
              </a:extLst>
            </p:cNvPr>
            <p:cNvCxnSpPr>
              <a:cxnSpLocks/>
            </p:cNvCxnSpPr>
            <p:nvPr/>
          </p:nvCxnSpPr>
          <p:spPr>
            <a:xfrm>
              <a:off x="1081219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BDCDB449-80E8-458A-B263-8EA0152FA40E}"/>
                </a:ext>
              </a:extLst>
            </p:cNvPr>
            <p:cNvCxnSpPr>
              <a:cxnSpLocks/>
            </p:cNvCxnSpPr>
            <p:nvPr/>
          </p:nvCxnSpPr>
          <p:spPr>
            <a:xfrm>
              <a:off x="1143328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常用编码方式</a:t>
              </a:r>
            </a:p>
          </p:txBody>
        </p:sp>
      </p:grpSp>
      <p:grpSp>
        <p:nvGrpSpPr>
          <p:cNvPr id="182" name="组合 181">
            <a:extLst>
              <a:ext uri="{FF2B5EF4-FFF2-40B4-BE49-F238E27FC236}">
                <a16:creationId xmlns:a16="http://schemas.microsoft.com/office/drawing/2014/main" id="{074D0A83-342E-4D2A-9003-37FF7EFB6608}"/>
              </a:ext>
            </a:extLst>
          </p:cNvPr>
          <p:cNvGrpSpPr/>
          <p:nvPr/>
        </p:nvGrpSpPr>
        <p:grpSpPr>
          <a:xfrm>
            <a:off x="3703100" y="2173064"/>
            <a:ext cx="7453097" cy="570135"/>
            <a:chOff x="3980192" y="1889047"/>
            <a:chExt cx="7453097" cy="570135"/>
          </a:xfrm>
        </p:grpSpPr>
        <p:cxnSp>
          <p:nvCxnSpPr>
            <p:cNvPr id="6" name="直接连接符 5">
              <a:extLst>
                <a:ext uri="{FF2B5EF4-FFF2-40B4-BE49-F238E27FC236}">
                  <a16:creationId xmlns:a16="http://schemas.microsoft.com/office/drawing/2014/main" id="{480FD7C1-7A84-46E5-86DB-A1E3A2BEA151}"/>
                </a:ext>
              </a:extLst>
            </p:cNvPr>
            <p:cNvCxnSpPr>
              <a:cxnSpLocks/>
            </p:cNvCxnSpPr>
            <p:nvPr/>
          </p:nvCxnSpPr>
          <p:spPr>
            <a:xfrm>
              <a:off x="3980192" y="1890096"/>
              <a:ext cx="4347637"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0A9AF8-61D7-4108-9A1D-1B29FE15C553}"/>
                </a:ext>
              </a:extLst>
            </p:cNvPr>
            <p:cNvCxnSpPr>
              <a:cxnSpLocks/>
            </p:cNvCxnSpPr>
            <p:nvPr/>
          </p:nvCxnSpPr>
          <p:spPr>
            <a:xfrm>
              <a:off x="8327829"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4D7CAA0-C27D-4BF2-82B4-29DC449A6634}"/>
                </a:ext>
              </a:extLst>
            </p:cNvPr>
            <p:cNvCxnSpPr>
              <a:cxnSpLocks/>
            </p:cNvCxnSpPr>
            <p:nvPr/>
          </p:nvCxnSpPr>
          <p:spPr>
            <a:xfrm>
              <a:off x="8327829" y="2459182"/>
              <a:ext cx="124218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ABA7219E-D799-44D3-8454-508EE6C48C36}"/>
                </a:ext>
              </a:extLst>
            </p:cNvPr>
            <p:cNvCxnSpPr>
              <a:cxnSpLocks/>
            </p:cNvCxnSpPr>
            <p:nvPr/>
          </p:nvCxnSpPr>
          <p:spPr>
            <a:xfrm>
              <a:off x="9570011"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DD5B8A94-03AD-4D2F-9D3D-34449E23FC67}"/>
                </a:ext>
              </a:extLst>
            </p:cNvPr>
            <p:cNvCxnSpPr>
              <a:cxnSpLocks/>
            </p:cNvCxnSpPr>
            <p:nvPr/>
          </p:nvCxnSpPr>
          <p:spPr>
            <a:xfrm>
              <a:off x="9570011" y="1890096"/>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24AD5E19-B416-4817-8284-A3512DE801DE}"/>
                </a:ext>
              </a:extLst>
            </p:cNvPr>
            <p:cNvCxnSpPr>
              <a:cxnSpLocks/>
            </p:cNvCxnSpPr>
            <p:nvPr/>
          </p:nvCxnSpPr>
          <p:spPr>
            <a:xfrm>
              <a:off x="10191102"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43791B3-FBFB-41ED-8C6B-FCE3A65B7F0D}"/>
                </a:ext>
              </a:extLst>
            </p:cNvPr>
            <p:cNvCxnSpPr>
              <a:cxnSpLocks/>
            </p:cNvCxnSpPr>
            <p:nvPr/>
          </p:nvCxnSpPr>
          <p:spPr>
            <a:xfrm>
              <a:off x="10191102" y="2459182"/>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AF5A360C-DDF1-4FAE-BBA0-5FCA6E689F23}"/>
                </a:ext>
              </a:extLst>
            </p:cNvPr>
            <p:cNvCxnSpPr>
              <a:cxnSpLocks/>
            </p:cNvCxnSpPr>
            <p:nvPr/>
          </p:nvCxnSpPr>
          <p:spPr>
            <a:xfrm>
              <a:off x="10806350"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5485E7ED-92D6-4F2B-9765-94D78588EB40}"/>
                </a:ext>
              </a:extLst>
            </p:cNvPr>
            <p:cNvCxnSpPr>
              <a:cxnSpLocks/>
            </p:cNvCxnSpPr>
            <p:nvPr/>
          </p:nvCxnSpPr>
          <p:spPr>
            <a:xfrm>
              <a:off x="10812198" y="1889047"/>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183" name="组合 182">
            <a:extLst>
              <a:ext uri="{FF2B5EF4-FFF2-40B4-BE49-F238E27FC236}">
                <a16:creationId xmlns:a16="http://schemas.microsoft.com/office/drawing/2014/main" id="{EA5A31FA-9D82-4DB0-A317-8383A035BA0F}"/>
              </a:ext>
            </a:extLst>
          </p:cNvPr>
          <p:cNvGrpSpPr/>
          <p:nvPr/>
        </p:nvGrpSpPr>
        <p:grpSpPr>
          <a:xfrm>
            <a:off x="3709678" y="3261695"/>
            <a:ext cx="7446514" cy="564259"/>
            <a:chOff x="3986770" y="2977678"/>
            <a:chExt cx="7446514" cy="564259"/>
          </a:xfrm>
        </p:grpSpPr>
        <p:cxnSp>
          <p:nvCxnSpPr>
            <p:cNvPr id="41" name="直接连接符 40">
              <a:extLst>
                <a:ext uri="{FF2B5EF4-FFF2-40B4-BE49-F238E27FC236}">
                  <a16:creationId xmlns:a16="http://schemas.microsoft.com/office/drawing/2014/main" id="{BF011F08-68AA-4F69-BE40-09E11B75E5CD}"/>
                </a:ext>
              </a:extLst>
            </p:cNvPr>
            <p:cNvCxnSpPr>
              <a:cxnSpLocks/>
            </p:cNvCxnSpPr>
            <p:nvPr/>
          </p:nvCxnSpPr>
          <p:spPr>
            <a:xfrm>
              <a:off x="3986770"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4EC112A-9621-4AE6-8D8F-52ABE581978F}"/>
                </a:ext>
              </a:extLst>
            </p:cNvPr>
            <p:cNvCxnSpPr>
              <a:cxnSpLocks/>
            </p:cNvCxnSpPr>
            <p:nvPr/>
          </p:nvCxnSpPr>
          <p:spPr>
            <a:xfrm>
              <a:off x="4294909"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DD5080F4-2BC0-49AE-829C-9BCFE160ECB3}"/>
                </a:ext>
              </a:extLst>
            </p:cNvPr>
            <p:cNvCxnSpPr>
              <a:cxnSpLocks/>
            </p:cNvCxnSpPr>
            <p:nvPr/>
          </p:nvCxnSpPr>
          <p:spPr>
            <a:xfrm>
              <a:off x="4294909"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9B63C9D9-A4FB-4EF9-8E7E-192F7518DC6F}"/>
                </a:ext>
              </a:extLst>
            </p:cNvPr>
            <p:cNvCxnSpPr>
              <a:cxnSpLocks/>
            </p:cNvCxnSpPr>
            <p:nvPr/>
          </p:nvCxnSpPr>
          <p:spPr>
            <a:xfrm>
              <a:off x="4608210"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F15DCC90-174B-4138-8920-1120B91EC08D}"/>
                </a:ext>
              </a:extLst>
            </p:cNvPr>
            <p:cNvCxnSpPr>
              <a:cxnSpLocks/>
            </p:cNvCxnSpPr>
            <p:nvPr/>
          </p:nvCxnSpPr>
          <p:spPr>
            <a:xfrm>
              <a:off x="4606096"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AFCCECF6-2610-46A3-800D-3459EF8C9E18}"/>
                </a:ext>
              </a:extLst>
            </p:cNvPr>
            <p:cNvCxnSpPr>
              <a:cxnSpLocks/>
            </p:cNvCxnSpPr>
            <p:nvPr/>
          </p:nvCxnSpPr>
          <p:spPr>
            <a:xfrm>
              <a:off x="4914235"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D6795E75-E6C0-478A-B9B5-7C28B63FD1BF}"/>
                </a:ext>
              </a:extLst>
            </p:cNvPr>
            <p:cNvCxnSpPr>
              <a:cxnSpLocks/>
            </p:cNvCxnSpPr>
            <p:nvPr/>
          </p:nvCxnSpPr>
          <p:spPr>
            <a:xfrm>
              <a:off x="4914235"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7F4B0F5B-CFE2-441B-A05A-ABD2AEAFC510}"/>
                </a:ext>
              </a:extLst>
            </p:cNvPr>
            <p:cNvCxnSpPr>
              <a:cxnSpLocks/>
            </p:cNvCxnSpPr>
            <p:nvPr/>
          </p:nvCxnSpPr>
          <p:spPr>
            <a:xfrm>
              <a:off x="5227536"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6F9A347B-5265-4566-B659-5370BAC9E518}"/>
                </a:ext>
              </a:extLst>
            </p:cNvPr>
            <p:cNvCxnSpPr>
              <a:cxnSpLocks/>
            </p:cNvCxnSpPr>
            <p:nvPr/>
          </p:nvCxnSpPr>
          <p:spPr>
            <a:xfrm>
              <a:off x="5227187"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A0C6B8E4-585C-4FDA-81E3-C195713BCB92}"/>
                </a:ext>
              </a:extLst>
            </p:cNvPr>
            <p:cNvCxnSpPr>
              <a:cxnSpLocks/>
            </p:cNvCxnSpPr>
            <p:nvPr/>
          </p:nvCxnSpPr>
          <p:spPr>
            <a:xfrm>
              <a:off x="5535326"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BC65172F-2386-4B9F-872A-04D4899F4F99}"/>
                </a:ext>
              </a:extLst>
            </p:cNvPr>
            <p:cNvCxnSpPr>
              <a:cxnSpLocks/>
            </p:cNvCxnSpPr>
            <p:nvPr/>
          </p:nvCxnSpPr>
          <p:spPr>
            <a:xfrm>
              <a:off x="5535326"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B7F89848-7E8E-47BB-A06B-4F5D68606ECB}"/>
                </a:ext>
              </a:extLst>
            </p:cNvPr>
            <p:cNvCxnSpPr>
              <a:cxnSpLocks/>
            </p:cNvCxnSpPr>
            <p:nvPr/>
          </p:nvCxnSpPr>
          <p:spPr>
            <a:xfrm>
              <a:off x="5848627"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2AD8CAC9-9968-461C-9459-988E077EA0BE}"/>
                </a:ext>
              </a:extLst>
            </p:cNvPr>
            <p:cNvCxnSpPr>
              <a:cxnSpLocks/>
            </p:cNvCxnSpPr>
            <p:nvPr/>
          </p:nvCxnSpPr>
          <p:spPr>
            <a:xfrm>
              <a:off x="5845871"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EC471312-4C4F-4569-8A64-93B2E4E707FA}"/>
                </a:ext>
              </a:extLst>
            </p:cNvPr>
            <p:cNvCxnSpPr>
              <a:cxnSpLocks/>
            </p:cNvCxnSpPr>
            <p:nvPr/>
          </p:nvCxnSpPr>
          <p:spPr>
            <a:xfrm>
              <a:off x="6154010"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5A19EB9A-802B-437D-A65F-C8ABF40530D3}"/>
                </a:ext>
              </a:extLst>
            </p:cNvPr>
            <p:cNvCxnSpPr>
              <a:cxnSpLocks/>
            </p:cNvCxnSpPr>
            <p:nvPr/>
          </p:nvCxnSpPr>
          <p:spPr>
            <a:xfrm>
              <a:off x="6154010"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C61E0B17-02F7-4B23-B55D-BD570C2E2DDC}"/>
                </a:ext>
              </a:extLst>
            </p:cNvPr>
            <p:cNvCxnSpPr>
              <a:cxnSpLocks/>
            </p:cNvCxnSpPr>
            <p:nvPr/>
          </p:nvCxnSpPr>
          <p:spPr>
            <a:xfrm>
              <a:off x="6467311"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2C7997C8-BA35-4970-A9F1-7AA034412496}"/>
                </a:ext>
              </a:extLst>
            </p:cNvPr>
            <p:cNvCxnSpPr>
              <a:cxnSpLocks/>
            </p:cNvCxnSpPr>
            <p:nvPr/>
          </p:nvCxnSpPr>
          <p:spPr>
            <a:xfrm>
              <a:off x="6469369"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8E6C01C8-C7D2-49F2-8B30-DB9E1512489C}"/>
                </a:ext>
              </a:extLst>
            </p:cNvPr>
            <p:cNvCxnSpPr>
              <a:cxnSpLocks/>
            </p:cNvCxnSpPr>
            <p:nvPr/>
          </p:nvCxnSpPr>
          <p:spPr>
            <a:xfrm>
              <a:off x="6777508"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5A931C4D-19B6-4052-9A68-858FAF9C1A78}"/>
                </a:ext>
              </a:extLst>
            </p:cNvPr>
            <p:cNvCxnSpPr>
              <a:cxnSpLocks/>
            </p:cNvCxnSpPr>
            <p:nvPr/>
          </p:nvCxnSpPr>
          <p:spPr>
            <a:xfrm>
              <a:off x="6777508"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4F6E72AA-2001-4B3C-B968-73BEAC2490AF}"/>
                </a:ext>
              </a:extLst>
            </p:cNvPr>
            <p:cNvCxnSpPr>
              <a:cxnSpLocks/>
            </p:cNvCxnSpPr>
            <p:nvPr/>
          </p:nvCxnSpPr>
          <p:spPr>
            <a:xfrm>
              <a:off x="7090809"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FE328F12-2FD0-4F35-95CF-92E44E0898B9}"/>
                </a:ext>
              </a:extLst>
            </p:cNvPr>
            <p:cNvCxnSpPr>
              <a:cxnSpLocks/>
            </p:cNvCxnSpPr>
            <p:nvPr/>
          </p:nvCxnSpPr>
          <p:spPr>
            <a:xfrm>
              <a:off x="7090460" y="297767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0A1A8EED-3DF4-4250-BD6C-975D8136149D}"/>
                </a:ext>
              </a:extLst>
            </p:cNvPr>
            <p:cNvCxnSpPr>
              <a:cxnSpLocks/>
            </p:cNvCxnSpPr>
            <p:nvPr/>
          </p:nvCxnSpPr>
          <p:spPr>
            <a:xfrm>
              <a:off x="7398599" y="2977678"/>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B94749DD-4841-4F9C-B4E4-599467366253}"/>
                </a:ext>
              </a:extLst>
            </p:cNvPr>
            <p:cNvCxnSpPr>
              <a:cxnSpLocks/>
            </p:cNvCxnSpPr>
            <p:nvPr/>
          </p:nvCxnSpPr>
          <p:spPr>
            <a:xfrm>
              <a:off x="7398599" y="3241964"/>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CD5FA10D-3310-4943-9CF9-99FDEB7EA8FE}"/>
                </a:ext>
              </a:extLst>
            </p:cNvPr>
            <p:cNvCxnSpPr>
              <a:cxnSpLocks/>
            </p:cNvCxnSpPr>
            <p:nvPr/>
          </p:nvCxnSpPr>
          <p:spPr>
            <a:xfrm>
              <a:off x="7711900" y="2977678"/>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78E8180A-22E5-4CC7-B190-3F36C4CCAFE8}"/>
                </a:ext>
              </a:extLst>
            </p:cNvPr>
            <p:cNvCxnSpPr>
              <a:cxnSpLocks/>
            </p:cNvCxnSpPr>
            <p:nvPr/>
          </p:nvCxnSpPr>
          <p:spPr>
            <a:xfrm>
              <a:off x="7711551"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7A4C6B-0B6C-4B10-AF44-39C24EA54286}"/>
                </a:ext>
              </a:extLst>
            </p:cNvPr>
            <p:cNvCxnSpPr>
              <a:cxnSpLocks/>
            </p:cNvCxnSpPr>
            <p:nvPr/>
          </p:nvCxnSpPr>
          <p:spPr>
            <a:xfrm>
              <a:off x="8019690"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E6891D6F-581A-4C74-8FC1-A3E037AA62DF}"/>
                </a:ext>
              </a:extLst>
            </p:cNvPr>
            <p:cNvCxnSpPr>
              <a:cxnSpLocks/>
            </p:cNvCxnSpPr>
            <p:nvPr/>
          </p:nvCxnSpPr>
          <p:spPr>
            <a:xfrm>
              <a:off x="8019690"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4EDDECCD-4038-4797-BBAD-9F3FDFCA2C56}"/>
                </a:ext>
              </a:extLst>
            </p:cNvPr>
            <p:cNvCxnSpPr>
              <a:cxnSpLocks/>
            </p:cNvCxnSpPr>
            <p:nvPr/>
          </p:nvCxnSpPr>
          <p:spPr>
            <a:xfrm>
              <a:off x="8327829" y="3241964"/>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19BC179E-2638-476F-A0CD-09FF57844103}"/>
                </a:ext>
              </a:extLst>
            </p:cNvPr>
            <p:cNvCxnSpPr>
              <a:cxnSpLocks/>
            </p:cNvCxnSpPr>
            <p:nvPr/>
          </p:nvCxnSpPr>
          <p:spPr>
            <a:xfrm>
              <a:off x="8327829" y="35201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AE27D0F3-29F2-48A5-96BE-47390F6274B3}"/>
                </a:ext>
              </a:extLst>
            </p:cNvPr>
            <p:cNvCxnSpPr>
              <a:cxnSpLocks/>
            </p:cNvCxnSpPr>
            <p:nvPr/>
          </p:nvCxnSpPr>
          <p:spPr>
            <a:xfrm>
              <a:off x="8635968" y="3255819"/>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91A6A752-FC9F-4B31-B2DD-289DBE447B14}"/>
                </a:ext>
              </a:extLst>
            </p:cNvPr>
            <p:cNvCxnSpPr>
              <a:cxnSpLocks/>
            </p:cNvCxnSpPr>
            <p:nvPr/>
          </p:nvCxnSpPr>
          <p:spPr>
            <a:xfrm>
              <a:off x="8640781"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1D426557-926E-4C6E-86DB-83DCA73A4245}"/>
                </a:ext>
              </a:extLst>
            </p:cNvPr>
            <p:cNvCxnSpPr>
              <a:cxnSpLocks/>
            </p:cNvCxnSpPr>
            <p:nvPr/>
          </p:nvCxnSpPr>
          <p:spPr>
            <a:xfrm>
              <a:off x="8948920" y="3241964"/>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DD4AA8B8-F90D-4E08-85D5-963FF80A16FF}"/>
                </a:ext>
              </a:extLst>
            </p:cNvPr>
            <p:cNvCxnSpPr>
              <a:cxnSpLocks/>
            </p:cNvCxnSpPr>
            <p:nvPr/>
          </p:nvCxnSpPr>
          <p:spPr>
            <a:xfrm>
              <a:off x="8948920" y="35201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4227F43B-1D18-4DCF-A14A-164A3F3044F7}"/>
                </a:ext>
              </a:extLst>
            </p:cNvPr>
            <p:cNvCxnSpPr>
              <a:cxnSpLocks/>
            </p:cNvCxnSpPr>
            <p:nvPr/>
          </p:nvCxnSpPr>
          <p:spPr>
            <a:xfrm>
              <a:off x="9257059" y="3255819"/>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F12B4391-4E39-4354-B4D8-61F0ECDDA070}"/>
                </a:ext>
              </a:extLst>
            </p:cNvPr>
            <p:cNvCxnSpPr>
              <a:cxnSpLocks/>
            </p:cNvCxnSpPr>
            <p:nvPr/>
          </p:nvCxnSpPr>
          <p:spPr>
            <a:xfrm>
              <a:off x="9261872"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94672CCC-419A-4D8E-BB08-5E536220F96B}"/>
                </a:ext>
              </a:extLst>
            </p:cNvPr>
            <p:cNvCxnSpPr>
              <a:cxnSpLocks/>
            </p:cNvCxnSpPr>
            <p:nvPr/>
          </p:nvCxnSpPr>
          <p:spPr>
            <a:xfrm>
              <a:off x="9575173"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8F14476D-8095-427E-AC6E-1B3CC0C0B774}"/>
                </a:ext>
              </a:extLst>
            </p:cNvPr>
            <p:cNvCxnSpPr>
              <a:cxnSpLocks/>
            </p:cNvCxnSpPr>
            <p:nvPr/>
          </p:nvCxnSpPr>
          <p:spPr>
            <a:xfrm>
              <a:off x="9574824" y="2991532"/>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FACAF83-6901-40E3-8A0C-BBFF3CA4D39B}"/>
                </a:ext>
              </a:extLst>
            </p:cNvPr>
            <p:cNvCxnSpPr>
              <a:cxnSpLocks/>
            </p:cNvCxnSpPr>
            <p:nvPr/>
          </p:nvCxnSpPr>
          <p:spPr>
            <a:xfrm>
              <a:off x="9882963" y="2991532"/>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EAFEF2D1-D294-4B12-8E2E-0703E58D5861}"/>
                </a:ext>
              </a:extLst>
            </p:cNvPr>
            <p:cNvCxnSpPr>
              <a:cxnSpLocks/>
            </p:cNvCxnSpPr>
            <p:nvPr/>
          </p:nvCxnSpPr>
          <p:spPr>
            <a:xfrm>
              <a:off x="9882963" y="325581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20E469D6-3FB5-4420-BE45-6C2C6C38765B}"/>
                </a:ext>
              </a:extLst>
            </p:cNvPr>
            <p:cNvCxnSpPr>
              <a:cxnSpLocks/>
            </p:cNvCxnSpPr>
            <p:nvPr/>
          </p:nvCxnSpPr>
          <p:spPr>
            <a:xfrm>
              <a:off x="10191102" y="3263796"/>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BE29B66B-78C0-4628-9772-2C4A8D11E4EC}"/>
                </a:ext>
              </a:extLst>
            </p:cNvPr>
            <p:cNvCxnSpPr>
              <a:cxnSpLocks/>
            </p:cNvCxnSpPr>
            <p:nvPr/>
          </p:nvCxnSpPr>
          <p:spPr>
            <a:xfrm>
              <a:off x="10191102" y="354193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B8241621-5FAC-4C72-AAC7-346DD7FA7025}"/>
                </a:ext>
              </a:extLst>
            </p:cNvPr>
            <p:cNvCxnSpPr>
              <a:cxnSpLocks/>
            </p:cNvCxnSpPr>
            <p:nvPr/>
          </p:nvCxnSpPr>
          <p:spPr>
            <a:xfrm>
              <a:off x="10499241" y="3277651"/>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937E4866-0383-4A6E-8D40-02CD5D207A34}"/>
                </a:ext>
              </a:extLst>
            </p:cNvPr>
            <p:cNvCxnSpPr>
              <a:cxnSpLocks/>
            </p:cNvCxnSpPr>
            <p:nvPr/>
          </p:nvCxnSpPr>
          <p:spPr>
            <a:xfrm>
              <a:off x="10504054" y="3270723"/>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84BC3283-E64C-4CB2-8461-8B0D178BC4FC}"/>
                </a:ext>
              </a:extLst>
            </p:cNvPr>
            <p:cNvCxnSpPr>
              <a:cxnSpLocks/>
            </p:cNvCxnSpPr>
            <p:nvPr/>
          </p:nvCxnSpPr>
          <p:spPr>
            <a:xfrm>
              <a:off x="10817355" y="3006437"/>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0668BB36-A3E5-4540-B01B-5C899B7A9286}"/>
                </a:ext>
              </a:extLst>
            </p:cNvPr>
            <p:cNvCxnSpPr>
              <a:cxnSpLocks/>
            </p:cNvCxnSpPr>
            <p:nvPr/>
          </p:nvCxnSpPr>
          <p:spPr>
            <a:xfrm>
              <a:off x="10817006" y="3013364"/>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D5190652-DED3-4E74-B7C9-D4F6E30D76E8}"/>
                </a:ext>
              </a:extLst>
            </p:cNvPr>
            <p:cNvCxnSpPr>
              <a:cxnSpLocks/>
            </p:cNvCxnSpPr>
            <p:nvPr/>
          </p:nvCxnSpPr>
          <p:spPr>
            <a:xfrm>
              <a:off x="11125145" y="3013364"/>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89373CF1-65B2-4872-B0A9-8025FCF415B8}"/>
                </a:ext>
              </a:extLst>
            </p:cNvPr>
            <p:cNvCxnSpPr>
              <a:cxnSpLocks/>
            </p:cNvCxnSpPr>
            <p:nvPr/>
          </p:nvCxnSpPr>
          <p:spPr>
            <a:xfrm>
              <a:off x="11125145" y="3277650"/>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184" name="组合 183">
            <a:extLst>
              <a:ext uri="{FF2B5EF4-FFF2-40B4-BE49-F238E27FC236}">
                <a16:creationId xmlns:a16="http://schemas.microsoft.com/office/drawing/2014/main" id="{055AEAC1-6DCA-47D6-AD8A-B53231B95B3F}"/>
              </a:ext>
            </a:extLst>
          </p:cNvPr>
          <p:cNvGrpSpPr/>
          <p:nvPr/>
        </p:nvGrpSpPr>
        <p:grpSpPr>
          <a:xfrm>
            <a:off x="3703100" y="4328494"/>
            <a:ext cx="7453092" cy="562159"/>
            <a:chOff x="3980192" y="4044477"/>
            <a:chExt cx="7453092" cy="562159"/>
          </a:xfrm>
        </p:grpSpPr>
        <p:cxnSp>
          <p:nvCxnSpPr>
            <p:cNvPr id="88" name="直接连接符 87">
              <a:extLst>
                <a:ext uri="{FF2B5EF4-FFF2-40B4-BE49-F238E27FC236}">
                  <a16:creationId xmlns:a16="http://schemas.microsoft.com/office/drawing/2014/main" id="{379D893D-D313-4998-AD1B-D681DCED0BDB}"/>
                </a:ext>
              </a:extLst>
            </p:cNvPr>
            <p:cNvCxnSpPr>
              <a:cxnSpLocks/>
            </p:cNvCxnSpPr>
            <p:nvPr/>
          </p:nvCxnSpPr>
          <p:spPr>
            <a:xfrm>
              <a:off x="3980192"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D133F617-3FA2-4F85-83E8-31AFE0EF7105}"/>
                </a:ext>
              </a:extLst>
            </p:cNvPr>
            <p:cNvCxnSpPr>
              <a:cxnSpLocks/>
            </p:cNvCxnSpPr>
            <p:nvPr/>
          </p:nvCxnSpPr>
          <p:spPr>
            <a:xfrm>
              <a:off x="429490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E6B20CDD-FBC6-418B-BFD0-C0553A1DD223}"/>
                </a:ext>
              </a:extLst>
            </p:cNvPr>
            <p:cNvCxnSpPr>
              <a:cxnSpLocks/>
            </p:cNvCxnSpPr>
            <p:nvPr/>
          </p:nvCxnSpPr>
          <p:spPr>
            <a:xfrm>
              <a:off x="4293144"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EF716C04-931C-410F-84E1-E3F3537CAE24}"/>
                </a:ext>
              </a:extLst>
            </p:cNvPr>
            <p:cNvCxnSpPr>
              <a:cxnSpLocks/>
            </p:cNvCxnSpPr>
            <p:nvPr/>
          </p:nvCxnSpPr>
          <p:spPr>
            <a:xfrm>
              <a:off x="4601283"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B547E270-A1C4-4510-9DB7-BA93FEB6DC95}"/>
                </a:ext>
              </a:extLst>
            </p:cNvPr>
            <p:cNvCxnSpPr>
              <a:cxnSpLocks/>
            </p:cNvCxnSpPr>
            <p:nvPr/>
          </p:nvCxnSpPr>
          <p:spPr>
            <a:xfrm>
              <a:off x="4601283" y="404447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DFB4BE41-8FB2-4AB6-8BC9-2524713BEDE0}"/>
                </a:ext>
              </a:extLst>
            </p:cNvPr>
            <p:cNvCxnSpPr>
              <a:cxnSpLocks/>
            </p:cNvCxnSpPr>
            <p:nvPr/>
          </p:nvCxnSpPr>
          <p:spPr>
            <a:xfrm>
              <a:off x="4916000" y="4044477"/>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C57F6515-553C-4DFC-AA5C-340322101705}"/>
                </a:ext>
              </a:extLst>
            </p:cNvPr>
            <p:cNvCxnSpPr>
              <a:cxnSpLocks/>
            </p:cNvCxnSpPr>
            <p:nvPr/>
          </p:nvCxnSpPr>
          <p:spPr>
            <a:xfrm>
              <a:off x="4931428" y="4599708"/>
              <a:ext cx="2909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82620E48-A4F5-4B64-B954-02D690DD7566}"/>
                </a:ext>
              </a:extLst>
            </p:cNvPr>
            <p:cNvCxnSpPr>
              <a:cxnSpLocks/>
            </p:cNvCxnSpPr>
            <p:nvPr/>
          </p:nvCxnSpPr>
          <p:spPr>
            <a:xfrm>
              <a:off x="5222374" y="4044477"/>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2A2C993C-66BC-47A1-85DE-42A1DB3AD8A6}"/>
                </a:ext>
              </a:extLst>
            </p:cNvPr>
            <p:cNvCxnSpPr>
              <a:cxnSpLocks/>
            </p:cNvCxnSpPr>
            <p:nvPr/>
          </p:nvCxnSpPr>
          <p:spPr>
            <a:xfrm>
              <a:off x="5237802"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6392B600-5A28-4D19-B686-0E9720FD4DB1}"/>
                </a:ext>
              </a:extLst>
            </p:cNvPr>
            <p:cNvCxnSpPr>
              <a:cxnSpLocks/>
            </p:cNvCxnSpPr>
            <p:nvPr/>
          </p:nvCxnSpPr>
          <p:spPr>
            <a:xfrm>
              <a:off x="555251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0D1D7451-7BA1-47C9-8B74-42D839CD4A51}"/>
                </a:ext>
              </a:extLst>
            </p:cNvPr>
            <p:cNvCxnSpPr>
              <a:cxnSpLocks/>
            </p:cNvCxnSpPr>
            <p:nvPr/>
          </p:nvCxnSpPr>
          <p:spPr>
            <a:xfrm>
              <a:off x="5557681" y="4606636"/>
              <a:ext cx="285784"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4A6397D9-FF24-49C7-AAA7-76B3853F7470}"/>
                </a:ext>
              </a:extLst>
            </p:cNvPr>
            <p:cNvCxnSpPr>
              <a:cxnSpLocks/>
            </p:cNvCxnSpPr>
            <p:nvPr/>
          </p:nvCxnSpPr>
          <p:spPr>
            <a:xfrm>
              <a:off x="584503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7178096A-1143-4EB9-A3AB-8B18A7563A6F}"/>
                </a:ext>
              </a:extLst>
            </p:cNvPr>
            <p:cNvCxnSpPr>
              <a:cxnSpLocks/>
            </p:cNvCxnSpPr>
            <p:nvPr/>
          </p:nvCxnSpPr>
          <p:spPr>
            <a:xfrm>
              <a:off x="5848278"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BEC4FCF-5FB9-45CB-93B8-36A63336D431}"/>
                </a:ext>
              </a:extLst>
            </p:cNvPr>
            <p:cNvCxnSpPr>
              <a:cxnSpLocks/>
            </p:cNvCxnSpPr>
            <p:nvPr/>
          </p:nvCxnSpPr>
          <p:spPr>
            <a:xfrm>
              <a:off x="6162995"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A1E39786-8AC1-4C92-9A6B-82C1F2C6CE37}"/>
                </a:ext>
              </a:extLst>
            </p:cNvPr>
            <p:cNvCxnSpPr>
              <a:cxnSpLocks/>
            </p:cNvCxnSpPr>
            <p:nvPr/>
          </p:nvCxnSpPr>
          <p:spPr>
            <a:xfrm>
              <a:off x="6168157" y="4606636"/>
              <a:ext cx="29399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4BBF4B44-7C4A-4A88-8B19-37928726293D}"/>
                </a:ext>
              </a:extLst>
            </p:cNvPr>
            <p:cNvCxnSpPr>
              <a:cxnSpLocks/>
            </p:cNvCxnSpPr>
            <p:nvPr/>
          </p:nvCxnSpPr>
          <p:spPr>
            <a:xfrm>
              <a:off x="6462442"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EB4BE87A-F568-4190-9516-B6D1D3A9D15A}"/>
                </a:ext>
              </a:extLst>
            </p:cNvPr>
            <p:cNvCxnSpPr>
              <a:cxnSpLocks/>
            </p:cNvCxnSpPr>
            <p:nvPr/>
          </p:nvCxnSpPr>
          <p:spPr>
            <a:xfrm>
              <a:off x="6464556"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C8BB7ED5-190E-41BF-8DE7-AA3088A3FC13}"/>
                </a:ext>
              </a:extLst>
            </p:cNvPr>
            <p:cNvCxnSpPr>
              <a:cxnSpLocks/>
            </p:cNvCxnSpPr>
            <p:nvPr/>
          </p:nvCxnSpPr>
          <p:spPr>
            <a:xfrm>
              <a:off x="6779273"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2142ED36-E72F-4C21-BD99-28BCF0CFFD2B}"/>
                </a:ext>
              </a:extLst>
            </p:cNvPr>
            <p:cNvCxnSpPr>
              <a:cxnSpLocks/>
            </p:cNvCxnSpPr>
            <p:nvPr/>
          </p:nvCxnSpPr>
          <p:spPr>
            <a:xfrm>
              <a:off x="6779273" y="4606636"/>
              <a:ext cx="306374"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7275D4F2-D02B-4BFD-9205-3C8BD30EE68E}"/>
                </a:ext>
              </a:extLst>
            </p:cNvPr>
            <p:cNvCxnSpPr>
              <a:cxnSpLocks/>
            </p:cNvCxnSpPr>
            <p:nvPr/>
          </p:nvCxnSpPr>
          <p:spPr>
            <a:xfrm>
              <a:off x="7085647"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542CB200-EB6A-44D7-832A-E84B25C691B3}"/>
                </a:ext>
              </a:extLst>
            </p:cNvPr>
            <p:cNvCxnSpPr>
              <a:cxnSpLocks/>
            </p:cNvCxnSpPr>
            <p:nvPr/>
          </p:nvCxnSpPr>
          <p:spPr>
            <a:xfrm>
              <a:off x="7085647"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5AA9738E-B1F9-4C79-9114-1D1AB8356A3D}"/>
                </a:ext>
              </a:extLst>
            </p:cNvPr>
            <p:cNvCxnSpPr>
              <a:cxnSpLocks/>
            </p:cNvCxnSpPr>
            <p:nvPr/>
          </p:nvCxnSpPr>
          <p:spPr>
            <a:xfrm>
              <a:off x="7400364"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765CC333-18A6-409C-882A-F379F24E961D}"/>
                </a:ext>
              </a:extLst>
            </p:cNvPr>
            <p:cNvCxnSpPr>
              <a:cxnSpLocks/>
            </p:cNvCxnSpPr>
            <p:nvPr/>
          </p:nvCxnSpPr>
          <p:spPr>
            <a:xfrm>
              <a:off x="7398599"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1114440-92CD-4E2A-A006-63F7BAF6E4E4}"/>
                </a:ext>
              </a:extLst>
            </p:cNvPr>
            <p:cNvCxnSpPr>
              <a:cxnSpLocks/>
            </p:cNvCxnSpPr>
            <p:nvPr/>
          </p:nvCxnSpPr>
          <p:spPr>
            <a:xfrm>
              <a:off x="7706738"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7F4EB7E0-F902-4A97-BB5D-DB844A965FA8}"/>
                </a:ext>
              </a:extLst>
            </p:cNvPr>
            <p:cNvCxnSpPr>
              <a:cxnSpLocks/>
            </p:cNvCxnSpPr>
            <p:nvPr/>
          </p:nvCxnSpPr>
          <p:spPr>
            <a:xfrm>
              <a:off x="7706738"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482D1ADA-3530-40C7-8DDE-D21B718EF2F5}"/>
                </a:ext>
              </a:extLst>
            </p:cNvPr>
            <p:cNvCxnSpPr>
              <a:cxnSpLocks/>
            </p:cNvCxnSpPr>
            <p:nvPr/>
          </p:nvCxnSpPr>
          <p:spPr>
            <a:xfrm>
              <a:off x="8021455"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99C0EFF0-E256-4E13-B36B-61BE8BACE40B}"/>
                </a:ext>
              </a:extLst>
            </p:cNvPr>
            <p:cNvCxnSpPr>
              <a:cxnSpLocks/>
            </p:cNvCxnSpPr>
            <p:nvPr/>
          </p:nvCxnSpPr>
          <p:spPr>
            <a:xfrm>
              <a:off x="8019690"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6B8DCF4-47CF-4193-8129-794BBFAACA74}"/>
                </a:ext>
              </a:extLst>
            </p:cNvPr>
            <p:cNvCxnSpPr>
              <a:cxnSpLocks/>
            </p:cNvCxnSpPr>
            <p:nvPr/>
          </p:nvCxnSpPr>
          <p:spPr>
            <a:xfrm>
              <a:off x="8329770"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C230988D-DB91-414A-92FD-8C30793CD122}"/>
                </a:ext>
              </a:extLst>
            </p:cNvPr>
            <p:cNvCxnSpPr>
              <a:cxnSpLocks/>
            </p:cNvCxnSpPr>
            <p:nvPr/>
          </p:nvCxnSpPr>
          <p:spPr>
            <a:xfrm>
              <a:off x="863790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22CA40C8-CDD1-43F0-82D1-DE7E5BAE3E3A}"/>
                </a:ext>
              </a:extLst>
            </p:cNvPr>
            <p:cNvCxnSpPr>
              <a:cxnSpLocks/>
            </p:cNvCxnSpPr>
            <p:nvPr/>
          </p:nvCxnSpPr>
          <p:spPr>
            <a:xfrm>
              <a:off x="8637909"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19FD6FCB-7560-4CCD-9269-DA2C9A5236FC}"/>
                </a:ext>
              </a:extLst>
            </p:cNvPr>
            <p:cNvCxnSpPr>
              <a:cxnSpLocks/>
            </p:cNvCxnSpPr>
            <p:nvPr/>
          </p:nvCxnSpPr>
          <p:spPr>
            <a:xfrm>
              <a:off x="8952626"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02A82243-D1DB-47D0-808B-6A7A6488F7F5}"/>
                </a:ext>
              </a:extLst>
            </p:cNvPr>
            <p:cNvCxnSpPr>
              <a:cxnSpLocks/>
            </p:cNvCxnSpPr>
            <p:nvPr/>
          </p:nvCxnSpPr>
          <p:spPr>
            <a:xfrm>
              <a:off x="8950861"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6F45DCA9-8BFD-4C54-96B0-B488589BF54D}"/>
                </a:ext>
              </a:extLst>
            </p:cNvPr>
            <p:cNvCxnSpPr>
              <a:cxnSpLocks/>
            </p:cNvCxnSpPr>
            <p:nvPr/>
          </p:nvCxnSpPr>
          <p:spPr>
            <a:xfrm>
              <a:off x="9266576"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2E6FA82E-7B0B-4AF9-A00D-D87A930A6FC9}"/>
                </a:ext>
              </a:extLst>
            </p:cNvPr>
            <p:cNvCxnSpPr>
              <a:cxnSpLocks/>
            </p:cNvCxnSpPr>
            <p:nvPr/>
          </p:nvCxnSpPr>
          <p:spPr>
            <a:xfrm>
              <a:off x="9280584" y="4051405"/>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DC713BB8-1829-4490-976A-3EDEBDCCC69C}"/>
                </a:ext>
              </a:extLst>
            </p:cNvPr>
            <p:cNvCxnSpPr>
              <a:cxnSpLocks/>
            </p:cNvCxnSpPr>
            <p:nvPr/>
          </p:nvCxnSpPr>
          <p:spPr>
            <a:xfrm>
              <a:off x="9880556"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1A0403F4-DAAE-49C3-8301-053A023810CE}"/>
                </a:ext>
              </a:extLst>
            </p:cNvPr>
            <p:cNvCxnSpPr>
              <a:cxnSpLocks/>
            </p:cNvCxnSpPr>
            <p:nvPr/>
          </p:nvCxnSpPr>
          <p:spPr>
            <a:xfrm>
              <a:off x="9891116" y="4606636"/>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315E7DA5-731E-40CE-B4F9-224BCC133FDD}"/>
                </a:ext>
              </a:extLst>
            </p:cNvPr>
            <p:cNvCxnSpPr>
              <a:cxnSpLocks/>
            </p:cNvCxnSpPr>
            <p:nvPr/>
          </p:nvCxnSpPr>
          <p:spPr>
            <a:xfrm>
              <a:off x="10503012"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7" name="直接连接符 126">
              <a:extLst>
                <a:ext uri="{FF2B5EF4-FFF2-40B4-BE49-F238E27FC236}">
                  <a16:creationId xmlns:a16="http://schemas.microsoft.com/office/drawing/2014/main" id="{7A8892F5-E7DE-4B32-A1C8-02DC3633FA98}"/>
                </a:ext>
              </a:extLst>
            </p:cNvPr>
            <p:cNvCxnSpPr>
              <a:cxnSpLocks/>
            </p:cNvCxnSpPr>
            <p:nvPr/>
          </p:nvCxnSpPr>
          <p:spPr>
            <a:xfrm>
              <a:off x="10517020" y="4051405"/>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8" name="直接连接符 127">
              <a:extLst>
                <a:ext uri="{FF2B5EF4-FFF2-40B4-BE49-F238E27FC236}">
                  <a16:creationId xmlns:a16="http://schemas.microsoft.com/office/drawing/2014/main" id="{FBF7BB03-5B44-4A00-9AE8-9F8EBAEE01FB}"/>
                </a:ext>
              </a:extLst>
            </p:cNvPr>
            <p:cNvCxnSpPr>
              <a:cxnSpLocks/>
            </p:cNvCxnSpPr>
            <p:nvPr/>
          </p:nvCxnSpPr>
          <p:spPr>
            <a:xfrm>
              <a:off x="11116992"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9" name="直接连接符 128">
              <a:extLst>
                <a:ext uri="{FF2B5EF4-FFF2-40B4-BE49-F238E27FC236}">
                  <a16:creationId xmlns:a16="http://schemas.microsoft.com/office/drawing/2014/main" id="{BDF7665B-F532-4B28-A69A-E97A5BB81F52}"/>
                </a:ext>
              </a:extLst>
            </p:cNvPr>
            <p:cNvCxnSpPr>
              <a:cxnSpLocks/>
            </p:cNvCxnSpPr>
            <p:nvPr/>
          </p:nvCxnSpPr>
          <p:spPr>
            <a:xfrm>
              <a:off x="11127552" y="4606636"/>
              <a:ext cx="30573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sp>
        <p:nvSpPr>
          <p:cNvPr id="186" name="文本框 185">
            <a:extLst>
              <a:ext uri="{FF2B5EF4-FFF2-40B4-BE49-F238E27FC236}">
                <a16:creationId xmlns:a16="http://schemas.microsoft.com/office/drawing/2014/main" id="{4CE33995-7BBA-409B-BE82-9E052DB2A18B}"/>
              </a:ext>
            </a:extLst>
          </p:cNvPr>
          <p:cNvSpPr txBox="1"/>
          <p:nvPr/>
        </p:nvSpPr>
        <p:spPr>
          <a:xfrm>
            <a:off x="1990838" y="1394355"/>
            <a:ext cx="1551709" cy="369332"/>
          </a:xfrm>
          <a:prstGeom prst="rect">
            <a:avLst/>
          </a:prstGeom>
          <a:noFill/>
        </p:spPr>
        <p:txBody>
          <a:bodyPr wrap="square" rtlCol="0">
            <a:spAutoFit/>
          </a:bodyPr>
          <a:lstStyle/>
          <a:p>
            <a:pPr algn="r"/>
            <a:r>
              <a:rPr lang="zh-CN" altLang="en-US" b="1" dirty="0"/>
              <a:t>比特流</a:t>
            </a:r>
          </a:p>
        </p:txBody>
      </p:sp>
      <p:grpSp>
        <p:nvGrpSpPr>
          <p:cNvPr id="2" name="组合 1">
            <a:extLst>
              <a:ext uri="{FF2B5EF4-FFF2-40B4-BE49-F238E27FC236}">
                <a16:creationId xmlns:a16="http://schemas.microsoft.com/office/drawing/2014/main" id="{7F408345-427C-4DF7-B038-B8FECCFE6CF5}"/>
              </a:ext>
            </a:extLst>
          </p:cNvPr>
          <p:cNvGrpSpPr/>
          <p:nvPr/>
        </p:nvGrpSpPr>
        <p:grpSpPr>
          <a:xfrm>
            <a:off x="3828893" y="1378966"/>
            <a:ext cx="7202500" cy="400110"/>
            <a:chOff x="4105985" y="1378966"/>
            <a:chExt cx="7202500" cy="400110"/>
          </a:xfrm>
        </p:grpSpPr>
        <p:sp>
          <p:nvSpPr>
            <p:cNvPr id="187" name="文本框 186">
              <a:extLst>
                <a:ext uri="{FF2B5EF4-FFF2-40B4-BE49-F238E27FC236}">
                  <a16:creationId xmlns:a16="http://schemas.microsoft.com/office/drawing/2014/main" id="{5BD97895-582A-45A1-9C4A-BDEA2B0DB3F5}"/>
                </a:ext>
              </a:extLst>
            </p:cNvPr>
            <p:cNvSpPr txBox="1"/>
            <p:nvPr/>
          </p:nvSpPr>
          <p:spPr>
            <a:xfrm>
              <a:off x="41059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8" name="文本框 187">
              <a:extLst>
                <a:ext uri="{FF2B5EF4-FFF2-40B4-BE49-F238E27FC236}">
                  <a16:creationId xmlns:a16="http://schemas.microsoft.com/office/drawing/2014/main" id="{51174FD3-1AAB-4959-BC23-0388B12317D1}"/>
                </a:ext>
              </a:extLst>
            </p:cNvPr>
            <p:cNvSpPr txBox="1"/>
            <p:nvPr/>
          </p:nvSpPr>
          <p:spPr>
            <a:xfrm>
              <a:off x="472612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9" name="文本框 188">
              <a:extLst>
                <a:ext uri="{FF2B5EF4-FFF2-40B4-BE49-F238E27FC236}">
                  <a16:creationId xmlns:a16="http://schemas.microsoft.com/office/drawing/2014/main" id="{30260DF3-FB49-4805-97A3-EB20EC98A32B}"/>
                </a:ext>
              </a:extLst>
            </p:cNvPr>
            <p:cNvSpPr txBox="1"/>
            <p:nvPr/>
          </p:nvSpPr>
          <p:spPr>
            <a:xfrm>
              <a:off x="534625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0" name="文本框 189">
              <a:extLst>
                <a:ext uri="{FF2B5EF4-FFF2-40B4-BE49-F238E27FC236}">
                  <a16:creationId xmlns:a16="http://schemas.microsoft.com/office/drawing/2014/main" id="{F5FF05A0-5A72-4FDC-B80F-BD2ADCCE20D6}"/>
                </a:ext>
              </a:extLst>
            </p:cNvPr>
            <p:cNvSpPr txBox="1"/>
            <p:nvPr/>
          </p:nvSpPr>
          <p:spPr>
            <a:xfrm>
              <a:off x="596639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1" name="文本框 190">
              <a:extLst>
                <a:ext uri="{FF2B5EF4-FFF2-40B4-BE49-F238E27FC236}">
                  <a16:creationId xmlns:a16="http://schemas.microsoft.com/office/drawing/2014/main" id="{CBD07783-3DFD-4BE3-814F-076C96E3FFA8}"/>
                </a:ext>
              </a:extLst>
            </p:cNvPr>
            <p:cNvSpPr txBox="1"/>
            <p:nvPr/>
          </p:nvSpPr>
          <p:spPr>
            <a:xfrm>
              <a:off x="658652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2" name="文本框 191">
              <a:extLst>
                <a:ext uri="{FF2B5EF4-FFF2-40B4-BE49-F238E27FC236}">
                  <a16:creationId xmlns:a16="http://schemas.microsoft.com/office/drawing/2014/main" id="{72805F35-559D-4C8C-AF42-923F80014266}"/>
                </a:ext>
              </a:extLst>
            </p:cNvPr>
            <p:cNvSpPr txBox="1"/>
            <p:nvPr/>
          </p:nvSpPr>
          <p:spPr>
            <a:xfrm>
              <a:off x="720666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3" name="文本框 192">
              <a:extLst>
                <a:ext uri="{FF2B5EF4-FFF2-40B4-BE49-F238E27FC236}">
                  <a16:creationId xmlns:a16="http://schemas.microsoft.com/office/drawing/2014/main" id="{BC8FAD2C-8A0A-4B3B-926C-49906EC9146F}"/>
                </a:ext>
              </a:extLst>
            </p:cNvPr>
            <p:cNvSpPr txBox="1"/>
            <p:nvPr/>
          </p:nvSpPr>
          <p:spPr>
            <a:xfrm>
              <a:off x="782680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4" name="文本框 193">
              <a:extLst>
                <a:ext uri="{FF2B5EF4-FFF2-40B4-BE49-F238E27FC236}">
                  <a16:creationId xmlns:a16="http://schemas.microsoft.com/office/drawing/2014/main" id="{4E77ECB8-EB99-4C84-B661-ABBFB39F03B4}"/>
                </a:ext>
              </a:extLst>
            </p:cNvPr>
            <p:cNvSpPr txBox="1"/>
            <p:nvPr/>
          </p:nvSpPr>
          <p:spPr>
            <a:xfrm>
              <a:off x="844693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5" name="文本框 194">
              <a:extLst>
                <a:ext uri="{FF2B5EF4-FFF2-40B4-BE49-F238E27FC236}">
                  <a16:creationId xmlns:a16="http://schemas.microsoft.com/office/drawing/2014/main" id="{35DB4186-60BD-425A-88B7-747AB9069B25}"/>
                </a:ext>
              </a:extLst>
            </p:cNvPr>
            <p:cNvSpPr txBox="1"/>
            <p:nvPr/>
          </p:nvSpPr>
          <p:spPr>
            <a:xfrm>
              <a:off x="906707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6" name="文本框 195">
              <a:extLst>
                <a:ext uri="{FF2B5EF4-FFF2-40B4-BE49-F238E27FC236}">
                  <a16:creationId xmlns:a16="http://schemas.microsoft.com/office/drawing/2014/main" id="{7536AE2D-B95C-40E7-B259-6968A632A3DC}"/>
                </a:ext>
              </a:extLst>
            </p:cNvPr>
            <p:cNvSpPr txBox="1"/>
            <p:nvPr/>
          </p:nvSpPr>
          <p:spPr>
            <a:xfrm>
              <a:off x="968720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7" name="文本框 196">
              <a:extLst>
                <a:ext uri="{FF2B5EF4-FFF2-40B4-BE49-F238E27FC236}">
                  <a16:creationId xmlns:a16="http://schemas.microsoft.com/office/drawing/2014/main" id="{76BEC643-B640-4C8B-AC61-FC3551B7E7F6}"/>
                </a:ext>
              </a:extLst>
            </p:cNvPr>
            <p:cNvSpPr txBox="1"/>
            <p:nvPr/>
          </p:nvSpPr>
          <p:spPr>
            <a:xfrm>
              <a:off x="1030734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8" name="文本框 197">
              <a:extLst>
                <a:ext uri="{FF2B5EF4-FFF2-40B4-BE49-F238E27FC236}">
                  <a16:creationId xmlns:a16="http://schemas.microsoft.com/office/drawing/2014/main" id="{8355DE70-C7C3-4B46-9937-D9F9328E1DEF}"/>
                </a:ext>
              </a:extLst>
            </p:cNvPr>
            <p:cNvSpPr txBox="1"/>
            <p:nvPr/>
          </p:nvSpPr>
          <p:spPr>
            <a:xfrm>
              <a:off x="109274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grpSp>
      <p:sp>
        <p:nvSpPr>
          <p:cNvPr id="171" name="文本框 170">
            <a:extLst>
              <a:ext uri="{FF2B5EF4-FFF2-40B4-BE49-F238E27FC236}">
                <a16:creationId xmlns:a16="http://schemas.microsoft.com/office/drawing/2014/main" id="{7F5F83EC-DF95-4518-AFBC-85BA07522C4B}"/>
              </a:ext>
            </a:extLst>
          </p:cNvPr>
          <p:cNvSpPr txBox="1"/>
          <p:nvPr/>
        </p:nvSpPr>
        <p:spPr>
          <a:xfrm>
            <a:off x="1380670" y="1988398"/>
            <a:ext cx="2132012" cy="369332"/>
          </a:xfrm>
          <a:prstGeom prst="rect">
            <a:avLst/>
          </a:prstGeom>
          <a:noFill/>
        </p:spPr>
        <p:txBody>
          <a:bodyPr wrap="square" rtlCol="0">
            <a:spAutoFit/>
          </a:bodyPr>
          <a:lstStyle/>
          <a:p>
            <a:pPr algn="r"/>
            <a:r>
              <a:rPr lang="zh-CN" altLang="en-US" b="1" dirty="0"/>
              <a:t>双极性不归零编码</a:t>
            </a:r>
          </a:p>
        </p:txBody>
      </p:sp>
      <p:sp>
        <p:nvSpPr>
          <p:cNvPr id="206" name="文本框 205">
            <a:extLst>
              <a:ext uri="{FF2B5EF4-FFF2-40B4-BE49-F238E27FC236}">
                <a16:creationId xmlns:a16="http://schemas.microsoft.com/office/drawing/2014/main" id="{7E54A4ED-CA65-4352-94A8-D1C36DC1CAF1}"/>
              </a:ext>
            </a:extLst>
          </p:cNvPr>
          <p:cNvSpPr txBox="1"/>
          <p:nvPr/>
        </p:nvSpPr>
        <p:spPr>
          <a:xfrm>
            <a:off x="1380670" y="3341315"/>
            <a:ext cx="2132012" cy="369332"/>
          </a:xfrm>
          <a:prstGeom prst="rect">
            <a:avLst/>
          </a:prstGeom>
          <a:noFill/>
        </p:spPr>
        <p:txBody>
          <a:bodyPr wrap="square" rtlCol="0">
            <a:spAutoFit/>
          </a:bodyPr>
          <a:lstStyle/>
          <a:p>
            <a:pPr algn="r"/>
            <a:r>
              <a:rPr lang="zh-CN" altLang="en-US" b="1" dirty="0"/>
              <a:t>双极性归零编码</a:t>
            </a:r>
          </a:p>
        </p:txBody>
      </p:sp>
      <p:sp>
        <p:nvSpPr>
          <p:cNvPr id="231" name="文本框 230">
            <a:extLst>
              <a:ext uri="{FF2B5EF4-FFF2-40B4-BE49-F238E27FC236}">
                <a16:creationId xmlns:a16="http://schemas.microsoft.com/office/drawing/2014/main" id="{62EA1E9A-891E-4C9D-A3E0-09A6F80FF314}"/>
              </a:ext>
            </a:extLst>
          </p:cNvPr>
          <p:cNvSpPr txBox="1"/>
          <p:nvPr/>
        </p:nvSpPr>
        <p:spPr>
          <a:xfrm>
            <a:off x="304801" y="2322976"/>
            <a:ext cx="3420530" cy="338554"/>
          </a:xfrm>
          <a:prstGeom prst="rect">
            <a:avLst/>
          </a:prstGeom>
          <a:noFill/>
        </p:spPr>
        <p:txBody>
          <a:bodyPr wrap="square" rtlCol="0">
            <a:spAutoFit/>
          </a:bodyPr>
          <a:lstStyle/>
          <a:p>
            <a:pPr algn="ctr"/>
            <a:r>
              <a:rPr lang="zh-CN" altLang="en-US" sz="1600" b="1" dirty="0"/>
              <a:t>（编码效率高，但存在同步问题）</a:t>
            </a:r>
          </a:p>
        </p:txBody>
      </p:sp>
      <p:sp>
        <p:nvSpPr>
          <p:cNvPr id="248" name="文本框 247">
            <a:extLst>
              <a:ext uri="{FF2B5EF4-FFF2-40B4-BE49-F238E27FC236}">
                <a16:creationId xmlns:a16="http://schemas.microsoft.com/office/drawing/2014/main" id="{9083F076-0544-48A2-A292-06A527018D65}"/>
              </a:ext>
            </a:extLst>
          </p:cNvPr>
          <p:cNvSpPr txBox="1"/>
          <p:nvPr/>
        </p:nvSpPr>
        <p:spPr>
          <a:xfrm>
            <a:off x="1074438" y="3662521"/>
            <a:ext cx="2464713" cy="338554"/>
          </a:xfrm>
          <a:prstGeom prst="rect">
            <a:avLst/>
          </a:prstGeom>
          <a:noFill/>
        </p:spPr>
        <p:txBody>
          <a:bodyPr wrap="square" rtlCol="0">
            <a:spAutoFit/>
          </a:bodyPr>
          <a:lstStyle/>
          <a:p>
            <a:pPr algn="ctr"/>
            <a:r>
              <a:rPr lang="zh-CN" altLang="en-US" sz="1600" b="1" dirty="0"/>
              <a:t>（自同步，但编码效率低）</a:t>
            </a:r>
          </a:p>
        </p:txBody>
      </p:sp>
      <p:sp>
        <p:nvSpPr>
          <p:cNvPr id="249" name="文本框 248">
            <a:extLst>
              <a:ext uri="{FF2B5EF4-FFF2-40B4-BE49-F238E27FC236}">
                <a16:creationId xmlns:a16="http://schemas.microsoft.com/office/drawing/2014/main" id="{3E33BA61-A55D-4B36-95A8-60B06D11881C}"/>
              </a:ext>
            </a:extLst>
          </p:cNvPr>
          <p:cNvSpPr txBox="1"/>
          <p:nvPr/>
        </p:nvSpPr>
        <p:spPr>
          <a:xfrm>
            <a:off x="1380670" y="4421443"/>
            <a:ext cx="2132012" cy="369332"/>
          </a:xfrm>
          <a:prstGeom prst="rect">
            <a:avLst/>
          </a:prstGeom>
          <a:noFill/>
        </p:spPr>
        <p:txBody>
          <a:bodyPr wrap="square" rtlCol="0">
            <a:spAutoFit/>
          </a:bodyPr>
          <a:lstStyle/>
          <a:p>
            <a:pPr algn="r"/>
            <a:r>
              <a:rPr lang="zh-CN" altLang="en-US" b="1" dirty="0"/>
              <a:t>曼彻斯特编码</a:t>
            </a:r>
          </a:p>
        </p:txBody>
      </p:sp>
      <p:grpSp>
        <p:nvGrpSpPr>
          <p:cNvPr id="25" name="组合 24">
            <a:extLst>
              <a:ext uri="{FF2B5EF4-FFF2-40B4-BE49-F238E27FC236}">
                <a16:creationId xmlns:a16="http://schemas.microsoft.com/office/drawing/2014/main" id="{D49F4951-E137-4E86-B54E-3E6227A97B45}"/>
              </a:ext>
            </a:extLst>
          </p:cNvPr>
          <p:cNvGrpSpPr/>
          <p:nvPr/>
        </p:nvGrpSpPr>
        <p:grpSpPr>
          <a:xfrm>
            <a:off x="4019362" y="4409104"/>
            <a:ext cx="6813611" cy="407861"/>
            <a:chOff x="4019362" y="4409104"/>
            <a:chExt cx="6813611" cy="407861"/>
          </a:xfrm>
        </p:grpSpPr>
        <p:cxnSp>
          <p:nvCxnSpPr>
            <p:cNvPr id="8" name="直接箭头连接符 7">
              <a:extLst>
                <a:ext uri="{FF2B5EF4-FFF2-40B4-BE49-F238E27FC236}">
                  <a16:creationId xmlns:a16="http://schemas.microsoft.com/office/drawing/2014/main" id="{BD17157F-ED66-4C0D-9817-238FFD31AFE7}"/>
                </a:ext>
              </a:extLst>
            </p:cNvPr>
            <p:cNvCxnSpPr>
              <a:cxnSpLocks/>
            </p:cNvCxnSpPr>
            <p:nvPr/>
          </p:nvCxnSpPr>
          <p:spPr>
            <a:xfrm>
              <a:off x="4019362" y="4409104"/>
              <a:ext cx="0" cy="40786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50" name="直接箭头连接符 249">
              <a:extLst>
                <a:ext uri="{FF2B5EF4-FFF2-40B4-BE49-F238E27FC236}">
                  <a16:creationId xmlns:a16="http://schemas.microsoft.com/office/drawing/2014/main" id="{B724CF18-BB75-4827-8890-B0E7721AD699}"/>
                </a:ext>
              </a:extLst>
            </p:cNvPr>
            <p:cNvCxnSpPr>
              <a:cxnSpLocks/>
            </p:cNvCxnSpPr>
            <p:nvPr/>
          </p:nvCxnSpPr>
          <p:spPr>
            <a:xfrm>
              <a:off x="4640452" y="4409104"/>
              <a:ext cx="0" cy="40786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51" name="直接箭头连接符 250">
              <a:extLst>
                <a:ext uri="{FF2B5EF4-FFF2-40B4-BE49-F238E27FC236}">
                  <a16:creationId xmlns:a16="http://schemas.microsoft.com/office/drawing/2014/main" id="{1E117BE6-0D1F-433B-9AB1-42D695FA3361}"/>
                </a:ext>
              </a:extLst>
            </p:cNvPr>
            <p:cNvCxnSpPr>
              <a:cxnSpLocks/>
            </p:cNvCxnSpPr>
            <p:nvPr/>
          </p:nvCxnSpPr>
          <p:spPr>
            <a:xfrm>
              <a:off x="5277320" y="4409104"/>
              <a:ext cx="0" cy="40786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52" name="直接箭头连接符 251">
              <a:extLst>
                <a:ext uri="{FF2B5EF4-FFF2-40B4-BE49-F238E27FC236}">
                  <a16:creationId xmlns:a16="http://schemas.microsoft.com/office/drawing/2014/main" id="{F77B33D1-FD43-467C-BDEC-51B7323F24F8}"/>
                </a:ext>
              </a:extLst>
            </p:cNvPr>
            <p:cNvCxnSpPr>
              <a:cxnSpLocks/>
            </p:cNvCxnSpPr>
            <p:nvPr/>
          </p:nvCxnSpPr>
          <p:spPr>
            <a:xfrm>
              <a:off x="5887447" y="4409104"/>
              <a:ext cx="0" cy="40786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53" name="直接箭头连接符 252">
              <a:extLst>
                <a:ext uri="{FF2B5EF4-FFF2-40B4-BE49-F238E27FC236}">
                  <a16:creationId xmlns:a16="http://schemas.microsoft.com/office/drawing/2014/main" id="{EE96CD4C-DE3F-4FF0-8D8A-9F1EBA249E76}"/>
                </a:ext>
              </a:extLst>
            </p:cNvPr>
            <p:cNvCxnSpPr>
              <a:cxnSpLocks/>
            </p:cNvCxnSpPr>
            <p:nvPr/>
          </p:nvCxnSpPr>
          <p:spPr>
            <a:xfrm>
              <a:off x="6504496" y="4409104"/>
              <a:ext cx="0" cy="40786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54" name="直接箭头连接符 253">
              <a:extLst>
                <a:ext uri="{FF2B5EF4-FFF2-40B4-BE49-F238E27FC236}">
                  <a16:creationId xmlns:a16="http://schemas.microsoft.com/office/drawing/2014/main" id="{E8602C3C-6CD8-41EE-BC89-DDE3EC4F659F}"/>
                </a:ext>
              </a:extLst>
            </p:cNvPr>
            <p:cNvCxnSpPr>
              <a:cxnSpLocks/>
            </p:cNvCxnSpPr>
            <p:nvPr/>
          </p:nvCxnSpPr>
          <p:spPr>
            <a:xfrm>
              <a:off x="7120073" y="4409104"/>
              <a:ext cx="0" cy="40786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55" name="直接箭头连接符 254">
              <a:extLst>
                <a:ext uri="{FF2B5EF4-FFF2-40B4-BE49-F238E27FC236}">
                  <a16:creationId xmlns:a16="http://schemas.microsoft.com/office/drawing/2014/main" id="{0FA8D7E1-E67B-45F1-84C3-0C0BEE59DEB4}"/>
                </a:ext>
              </a:extLst>
            </p:cNvPr>
            <p:cNvCxnSpPr>
              <a:cxnSpLocks/>
            </p:cNvCxnSpPr>
            <p:nvPr/>
          </p:nvCxnSpPr>
          <p:spPr>
            <a:xfrm>
              <a:off x="7742172" y="4409104"/>
              <a:ext cx="0" cy="40786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56" name="直接箭头连接符 255">
              <a:extLst>
                <a:ext uri="{FF2B5EF4-FFF2-40B4-BE49-F238E27FC236}">
                  <a16:creationId xmlns:a16="http://schemas.microsoft.com/office/drawing/2014/main" id="{523AEE69-1143-4F24-AEFD-6BC0FECB6418}"/>
                </a:ext>
              </a:extLst>
            </p:cNvPr>
            <p:cNvCxnSpPr>
              <a:cxnSpLocks/>
            </p:cNvCxnSpPr>
            <p:nvPr/>
          </p:nvCxnSpPr>
          <p:spPr>
            <a:xfrm>
              <a:off x="10832973" y="4409104"/>
              <a:ext cx="0" cy="40786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57" name="直接箭头连接符 256">
              <a:extLst>
                <a:ext uri="{FF2B5EF4-FFF2-40B4-BE49-F238E27FC236}">
                  <a16:creationId xmlns:a16="http://schemas.microsoft.com/office/drawing/2014/main" id="{551D4CEB-0FFE-40D0-A929-752284803ED1}"/>
                </a:ext>
              </a:extLst>
            </p:cNvPr>
            <p:cNvCxnSpPr>
              <a:cxnSpLocks/>
            </p:cNvCxnSpPr>
            <p:nvPr/>
          </p:nvCxnSpPr>
          <p:spPr>
            <a:xfrm>
              <a:off x="9601379" y="4409104"/>
              <a:ext cx="0" cy="40786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grpSp>
        <p:nvGrpSpPr>
          <p:cNvPr id="28" name="组合 27">
            <a:extLst>
              <a:ext uri="{FF2B5EF4-FFF2-40B4-BE49-F238E27FC236}">
                <a16:creationId xmlns:a16="http://schemas.microsoft.com/office/drawing/2014/main" id="{78702028-3C51-4432-8E22-4159F5842251}"/>
              </a:ext>
            </a:extLst>
          </p:cNvPr>
          <p:cNvGrpSpPr/>
          <p:nvPr/>
        </p:nvGrpSpPr>
        <p:grpSpPr>
          <a:xfrm>
            <a:off x="8358876" y="4421443"/>
            <a:ext cx="1863273" cy="406800"/>
            <a:chOff x="8358876" y="4421443"/>
            <a:chExt cx="1863273" cy="406800"/>
          </a:xfrm>
        </p:grpSpPr>
        <p:cxnSp>
          <p:nvCxnSpPr>
            <p:cNvPr id="23" name="直接箭头连接符 22">
              <a:extLst>
                <a:ext uri="{FF2B5EF4-FFF2-40B4-BE49-F238E27FC236}">
                  <a16:creationId xmlns:a16="http://schemas.microsoft.com/office/drawing/2014/main" id="{9B96DF2A-8241-441E-81D5-C88D15DE5469}"/>
                </a:ext>
              </a:extLst>
            </p:cNvPr>
            <p:cNvCxnSpPr>
              <a:cxnSpLocks/>
            </p:cNvCxnSpPr>
            <p:nvPr/>
          </p:nvCxnSpPr>
          <p:spPr>
            <a:xfrm flipV="1">
              <a:off x="8358876" y="4421443"/>
              <a:ext cx="0" cy="406800"/>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直接箭头连接符 257">
              <a:extLst>
                <a:ext uri="{FF2B5EF4-FFF2-40B4-BE49-F238E27FC236}">
                  <a16:creationId xmlns:a16="http://schemas.microsoft.com/office/drawing/2014/main" id="{91537822-19A5-46CF-AD84-5A03A802DACF}"/>
                </a:ext>
              </a:extLst>
            </p:cNvPr>
            <p:cNvCxnSpPr>
              <a:cxnSpLocks/>
            </p:cNvCxnSpPr>
            <p:nvPr/>
          </p:nvCxnSpPr>
          <p:spPr>
            <a:xfrm flipV="1">
              <a:off x="8995767" y="4421443"/>
              <a:ext cx="0" cy="406800"/>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直接箭头连接符 258">
              <a:extLst>
                <a:ext uri="{FF2B5EF4-FFF2-40B4-BE49-F238E27FC236}">
                  <a16:creationId xmlns:a16="http://schemas.microsoft.com/office/drawing/2014/main" id="{10E0F462-3FDC-4CD3-ABF5-F7F810BAC0F9}"/>
                </a:ext>
              </a:extLst>
            </p:cNvPr>
            <p:cNvCxnSpPr>
              <a:cxnSpLocks/>
            </p:cNvCxnSpPr>
            <p:nvPr/>
          </p:nvCxnSpPr>
          <p:spPr>
            <a:xfrm flipV="1">
              <a:off x="10222149" y="4421443"/>
              <a:ext cx="0" cy="406800"/>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260" name="对话气泡: 圆角矩形 259">
            <a:extLst>
              <a:ext uri="{FF2B5EF4-FFF2-40B4-BE49-F238E27FC236}">
                <a16:creationId xmlns:a16="http://schemas.microsoft.com/office/drawing/2014/main" id="{6B8620BC-85D6-4F3E-88E9-470E8F65DA62}"/>
              </a:ext>
            </a:extLst>
          </p:cNvPr>
          <p:cNvSpPr/>
          <p:nvPr/>
        </p:nvSpPr>
        <p:spPr>
          <a:xfrm>
            <a:off x="3818774" y="5373463"/>
            <a:ext cx="7311453" cy="913308"/>
          </a:xfrm>
          <a:prstGeom prst="wedgeRoundRectCallout">
            <a:avLst>
              <a:gd name="adj1" fmla="val 11994"/>
              <a:gd name="adj2" fmla="val -59788"/>
              <a:gd name="adj3" fmla="val 1666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solidFill>
                  <a:schemeClr val="bg1"/>
                </a:solidFill>
              </a:rPr>
              <a:t>         码元中间时刻的电平跳变既表示时钟信号，也表示数据。</a:t>
            </a:r>
            <a:endParaRPr lang="en-US" altLang="zh-CN" b="1" dirty="0">
              <a:solidFill>
                <a:schemeClr val="bg1"/>
              </a:solidFill>
            </a:endParaRPr>
          </a:p>
          <a:p>
            <a:r>
              <a:rPr lang="zh-CN" altLang="en-US" b="1" dirty="0">
                <a:solidFill>
                  <a:schemeClr val="bg1"/>
                </a:solidFill>
              </a:rPr>
              <a:t>         正跳变表示</a:t>
            </a:r>
            <a:r>
              <a:rPr lang="en-US" altLang="zh-CN" b="1" dirty="0">
                <a:solidFill>
                  <a:schemeClr val="bg1"/>
                </a:solidFill>
              </a:rPr>
              <a:t>1</a:t>
            </a:r>
            <a:r>
              <a:rPr lang="zh-CN" altLang="en-US" b="1" dirty="0">
                <a:solidFill>
                  <a:schemeClr val="bg1"/>
                </a:solidFill>
              </a:rPr>
              <a:t>还是</a:t>
            </a:r>
            <a:r>
              <a:rPr lang="en-US" altLang="zh-CN" b="1" dirty="0">
                <a:solidFill>
                  <a:schemeClr val="bg1"/>
                </a:solidFill>
              </a:rPr>
              <a:t>0</a:t>
            </a:r>
            <a:r>
              <a:rPr lang="zh-CN" altLang="en-US" b="1" dirty="0">
                <a:solidFill>
                  <a:schemeClr val="bg1"/>
                </a:solidFill>
              </a:rPr>
              <a:t>，负跳变表示</a:t>
            </a:r>
            <a:r>
              <a:rPr lang="en-US" altLang="zh-CN" b="1" dirty="0">
                <a:solidFill>
                  <a:schemeClr val="bg1"/>
                </a:solidFill>
              </a:rPr>
              <a:t>0</a:t>
            </a:r>
            <a:r>
              <a:rPr lang="zh-CN" altLang="en-US" b="1" dirty="0">
                <a:solidFill>
                  <a:schemeClr val="bg1"/>
                </a:solidFill>
              </a:rPr>
              <a:t>还是</a:t>
            </a:r>
            <a:r>
              <a:rPr lang="en-US" altLang="zh-CN" b="1" dirty="0">
                <a:solidFill>
                  <a:schemeClr val="bg1"/>
                </a:solidFill>
              </a:rPr>
              <a:t>1</a:t>
            </a:r>
            <a:r>
              <a:rPr lang="zh-CN" altLang="en-US" b="1" dirty="0">
                <a:solidFill>
                  <a:schemeClr val="bg1"/>
                </a:solidFill>
              </a:rPr>
              <a:t>，可以自行定义。</a:t>
            </a:r>
          </a:p>
        </p:txBody>
      </p:sp>
      <p:sp>
        <p:nvSpPr>
          <p:cNvPr id="261" name="文本框 260">
            <a:extLst>
              <a:ext uri="{FF2B5EF4-FFF2-40B4-BE49-F238E27FC236}">
                <a16:creationId xmlns:a16="http://schemas.microsoft.com/office/drawing/2014/main" id="{1029C4AF-63ED-44F7-8E36-5132640ADD4C}"/>
              </a:ext>
            </a:extLst>
          </p:cNvPr>
          <p:cNvSpPr txBox="1"/>
          <p:nvPr/>
        </p:nvSpPr>
        <p:spPr>
          <a:xfrm>
            <a:off x="720230" y="4744729"/>
            <a:ext cx="2848263" cy="338554"/>
          </a:xfrm>
          <a:prstGeom prst="rect">
            <a:avLst/>
          </a:prstGeom>
          <a:noFill/>
        </p:spPr>
        <p:txBody>
          <a:bodyPr wrap="square" rtlCol="0">
            <a:spAutoFit/>
          </a:bodyPr>
          <a:lstStyle/>
          <a:p>
            <a:pPr algn="ctr"/>
            <a:r>
              <a:rPr lang="zh-CN" altLang="en-US" sz="1600" b="1" dirty="0"/>
              <a:t>（自同步，</a:t>
            </a:r>
            <a:r>
              <a:rPr lang="en-US" altLang="zh-CN" sz="1600" b="1" dirty="0"/>
              <a:t>10Mb/s</a:t>
            </a:r>
            <a:r>
              <a:rPr lang="zh-CN" altLang="en-US" sz="1600" b="1" dirty="0"/>
              <a:t>传统以太网）</a:t>
            </a:r>
          </a:p>
        </p:txBody>
      </p:sp>
    </p:spTree>
    <p:custDataLst>
      <p:tags r:id="rId1"/>
    </p:custDataLst>
    <p:extLst>
      <p:ext uri="{BB962C8B-B14F-4D97-AF65-F5344CB8AC3E}">
        <p14:creationId xmlns:p14="http://schemas.microsoft.com/office/powerpoint/2010/main" val="2966306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49"/>
                                        </p:tgtEl>
                                        <p:attrNameLst>
                                          <p:attrName>style.visibility</p:attrName>
                                        </p:attrNameLst>
                                      </p:cBhvr>
                                      <p:to>
                                        <p:strVal val="visible"/>
                                      </p:to>
                                    </p:set>
                                    <p:anim calcmode="lin" valueType="num">
                                      <p:cBhvr>
                                        <p:cTn id="7" dur="500" fill="hold"/>
                                        <p:tgtEl>
                                          <p:spTgt spid="249"/>
                                        </p:tgtEl>
                                        <p:attrNameLst>
                                          <p:attrName>ppt_w</p:attrName>
                                        </p:attrNameLst>
                                      </p:cBhvr>
                                      <p:tavLst>
                                        <p:tav tm="0">
                                          <p:val>
                                            <p:fltVal val="0"/>
                                          </p:val>
                                        </p:tav>
                                        <p:tav tm="100000">
                                          <p:val>
                                            <p:strVal val="#ppt_w"/>
                                          </p:val>
                                        </p:tav>
                                      </p:tavLst>
                                    </p:anim>
                                    <p:anim calcmode="lin" valueType="num">
                                      <p:cBhvr>
                                        <p:cTn id="8" dur="500" fill="hold"/>
                                        <p:tgtEl>
                                          <p:spTgt spid="249"/>
                                        </p:tgtEl>
                                        <p:attrNameLst>
                                          <p:attrName>ppt_h</p:attrName>
                                        </p:attrNameLst>
                                      </p:cBhvr>
                                      <p:tavLst>
                                        <p:tav tm="0">
                                          <p:val>
                                            <p:fltVal val="0"/>
                                          </p:val>
                                        </p:tav>
                                        <p:tav tm="100000">
                                          <p:val>
                                            <p:strVal val="#ppt_h"/>
                                          </p:val>
                                        </p:tav>
                                      </p:tavLst>
                                    </p:anim>
                                    <p:animEffect transition="in" filter="fade">
                                      <p:cBhvr>
                                        <p:cTn id="9" dur="500"/>
                                        <p:tgtEl>
                                          <p:spTgt spid="249"/>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184"/>
                                        </p:tgtEl>
                                        <p:attrNameLst>
                                          <p:attrName>style.visibility</p:attrName>
                                        </p:attrNameLst>
                                      </p:cBhvr>
                                      <p:to>
                                        <p:strVal val="visible"/>
                                      </p:to>
                                    </p:set>
                                    <p:animEffect transition="in" filter="wipe(left)">
                                      <p:cBhvr>
                                        <p:cTn id="13" dur="2000"/>
                                        <p:tgtEl>
                                          <p:spTgt spid="184"/>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123"/>
                                        </p:tgtEl>
                                        <p:attrNameLst>
                                          <p:attrName>style.visibility</p:attrName>
                                        </p:attrNameLst>
                                      </p:cBhvr>
                                      <p:to>
                                        <p:strVal val="visible"/>
                                      </p:to>
                                    </p:set>
                                    <p:animEffect transition="in" filter="wipe(up)">
                                      <p:cBhvr>
                                        <p:cTn id="18" dur="1000"/>
                                        <p:tgtEl>
                                          <p:spTgt spid="123"/>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1"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p:tgtEl>
                                          <p:spTgt spid="25"/>
                                        </p:tgtEl>
                                        <p:attrNameLst>
                                          <p:attrName>ppt_y</p:attrName>
                                        </p:attrNameLst>
                                      </p:cBhvr>
                                      <p:tavLst>
                                        <p:tav tm="0">
                                          <p:val>
                                            <p:strVal val="#ppt_y-#ppt_h*1.125000"/>
                                          </p:val>
                                        </p:tav>
                                        <p:tav tm="100000">
                                          <p:val>
                                            <p:strVal val="#ppt_y"/>
                                          </p:val>
                                        </p:tav>
                                      </p:tavLst>
                                    </p:anim>
                                    <p:animEffect transition="in" filter="wipe(down)">
                                      <p:cBhvr>
                                        <p:cTn id="24" dur="10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12" presetClass="entr" presetSubtype="4" fill="hold" nodeType="click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000"/>
                                        <p:tgtEl>
                                          <p:spTgt spid="28"/>
                                        </p:tgtEl>
                                        <p:attrNameLst>
                                          <p:attrName>ppt_y</p:attrName>
                                        </p:attrNameLst>
                                      </p:cBhvr>
                                      <p:tavLst>
                                        <p:tav tm="0">
                                          <p:val>
                                            <p:strVal val="#ppt_y+#ppt_h*1.125000"/>
                                          </p:val>
                                        </p:tav>
                                        <p:tav tm="100000">
                                          <p:val>
                                            <p:strVal val="#ppt_y"/>
                                          </p:val>
                                        </p:tav>
                                      </p:tavLst>
                                    </p:anim>
                                    <p:animEffect transition="in" filter="wipe(up)">
                                      <p:cBhvr>
                                        <p:cTn id="30" dur="1000"/>
                                        <p:tgtEl>
                                          <p:spTgt spid="28"/>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60"/>
                                        </p:tgtEl>
                                        <p:attrNameLst>
                                          <p:attrName>style.visibility</p:attrName>
                                        </p:attrNameLst>
                                      </p:cBhvr>
                                      <p:to>
                                        <p:strVal val="visible"/>
                                      </p:to>
                                    </p:set>
                                    <p:animEffect transition="in" filter="fade">
                                      <p:cBhvr>
                                        <p:cTn id="35" dur="1000"/>
                                        <p:tgtEl>
                                          <p:spTgt spid="260"/>
                                        </p:tgtEl>
                                      </p:cBhvr>
                                    </p:animEffect>
                                    <p:anim calcmode="lin" valueType="num">
                                      <p:cBhvr>
                                        <p:cTn id="36" dur="1000" fill="hold"/>
                                        <p:tgtEl>
                                          <p:spTgt spid="260"/>
                                        </p:tgtEl>
                                        <p:attrNameLst>
                                          <p:attrName>ppt_x</p:attrName>
                                        </p:attrNameLst>
                                      </p:cBhvr>
                                      <p:tavLst>
                                        <p:tav tm="0">
                                          <p:val>
                                            <p:strVal val="#ppt_x"/>
                                          </p:val>
                                        </p:tav>
                                        <p:tav tm="100000">
                                          <p:val>
                                            <p:strVal val="#ppt_x"/>
                                          </p:val>
                                        </p:tav>
                                      </p:tavLst>
                                    </p:anim>
                                    <p:anim calcmode="lin" valueType="num">
                                      <p:cBhvr>
                                        <p:cTn id="37" dur="1000" fill="hold"/>
                                        <p:tgtEl>
                                          <p:spTgt spid="260"/>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2" presetClass="entr" presetSubtype="1" fill="hold" grpId="0" nodeType="clickEffect">
                                  <p:stCondLst>
                                    <p:cond delay="0"/>
                                  </p:stCondLst>
                                  <p:childTnLst>
                                    <p:set>
                                      <p:cBhvr>
                                        <p:cTn id="41" dur="1" fill="hold">
                                          <p:stCondLst>
                                            <p:cond delay="0"/>
                                          </p:stCondLst>
                                        </p:cTn>
                                        <p:tgtEl>
                                          <p:spTgt spid="261"/>
                                        </p:tgtEl>
                                        <p:attrNameLst>
                                          <p:attrName>style.visibility</p:attrName>
                                        </p:attrNameLst>
                                      </p:cBhvr>
                                      <p:to>
                                        <p:strVal val="visible"/>
                                      </p:to>
                                    </p:set>
                                    <p:anim calcmode="lin" valueType="num">
                                      <p:cBhvr additive="base">
                                        <p:cTn id="42" dur="500"/>
                                        <p:tgtEl>
                                          <p:spTgt spid="261"/>
                                        </p:tgtEl>
                                        <p:attrNameLst>
                                          <p:attrName>ppt_y</p:attrName>
                                        </p:attrNameLst>
                                      </p:cBhvr>
                                      <p:tavLst>
                                        <p:tav tm="0">
                                          <p:val>
                                            <p:strVal val="#ppt_y-#ppt_h*1.125000"/>
                                          </p:val>
                                        </p:tav>
                                        <p:tav tm="100000">
                                          <p:val>
                                            <p:strVal val="#ppt_y"/>
                                          </p:val>
                                        </p:tav>
                                      </p:tavLst>
                                    </p:anim>
                                    <p:animEffect transition="in" filter="wipe(down)">
                                      <p:cBhvr>
                                        <p:cTn id="43" dur="500"/>
                                        <p:tgtEl>
                                          <p:spTgt spid="2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60" grpId="0" animBg="1"/>
      <p:bldP spid="261"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3" name="组合 122">
            <a:extLst>
              <a:ext uri="{FF2B5EF4-FFF2-40B4-BE49-F238E27FC236}">
                <a16:creationId xmlns:a16="http://schemas.microsoft.com/office/drawing/2014/main" id="{6906890E-8873-4619-88B8-FD6251975D67}"/>
              </a:ext>
            </a:extLst>
          </p:cNvPr>
          <p:cNvGrpSpPr/>
          <p:nvPr/>
        </p:nvGrpSpPr>
        <p:grpSpPr>
          <a:xfrm>
            <a:off x="3707377" y="5238776"/>
            <a:ext cx="7474786" cy="1235317"/>
            <a:chOff x="3707377" y="2936335"/>
            <a:chExt cx="7474786" cy="1235317"/>
          </a:xfrm>
        </p:grpSpPr>
        <p:sp>
          <p:nvSpPr>
            <p:cNvPr id="234" name="矩形 233">
              <a:extLst>
                <a:ext uri="{FF2B5EF4-FFF2-40B4-BE49-F238E27FC236}">
                  <a16:creationId xmlns:a16="http://schemas.microsoft.com/office/drawing/2014/main" id="{28E4DC7F-3E9A-4ED5-824A-BCEE74F7BDC5}"/>
                </a:ext>
              </a:extLst>
            </p:cNvPr>
            <p:cNvSpPr/>
            <p:nvPr/>
          </p:nvSpPr>
          <p:spPr>
            <a:xfrm>
              <a:off x="9939781" y="2939302"/>
              <a:ext cx="609652" cy="92816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a:extLst>
                <a:ext uri="{FF2B5EF4-FFF2-40B4-BE49-F238E27FC236}">
                  <a16:creationId xmlns:a16="http://schemas.microsoft.com/office/drawing/2014/main" id="{339F16D9-6467-4FF6-9388-97E6AB62EEE1}"/>
                </a:ext>
              </a:extLst>
            </p:cNvPr>
            <p:cNvSpPr/>
            <p:nvPr/>
          </p:nvSpPr>
          <p:spPr>
            <a:xfrm>
              <a:off x="9295866" y="2936335"/>
              <a:ext cx="628789" cy="92816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a:extLst>
                <a:ext uri="{FF2B5EF4-FFF2-40B4-BE49-F238E27FC236}">
                  <a16:creationId xmlns:a16="http://schemas.microsoft.com/office/drawing/2014/main" id="{651C95FB-1443-4751-94A8-D0C2EF7CBEA4}"/>
                </a:ext>
              </a:extLst>
            </p:cNvPr>
            <p:cNvSpPr/>
            <p:nvPr/>
          </p:nvSpPr>
          <p:spPr>
            <a:xfrm>
              <a:off x="8058564" y="2936335"/>
              <a:ext cx="1241676" cy="92816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BC1ED241-C334-476F-8DA0-25D50F24DC20}"/>
                </a:ext>
              </a:extLst>
            </p:cNvPr>
            <p:cNvSpPr/>
            <p:nvPr/>
          </p:nvSpPr>
          <p:spPr>
            <a:xfrm>
              <a:off x="3709677" y="2940553"/>
              <a:ext cx="4342323" cy="92816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文本框 235">
              <a:extLst>
                <a:ext uri="{FF2B5EF4-FFF2-40B4-BE49-F238E27FC236}">
                  <a16:creationId xmlns:a16="http://schemas.microsoft.com/office/drawing/2014/main" id="{0C73CAFB-22C2-4C4C-BDED-A71E170A1542}"/>
                </a:ext>
              </a:extLst>
            </p:cNvPr>
            <p:cNvSpPr txBox="1"/>
            <p:nvPr/>
          </p:nvSpPr>
          <p:spPr>
            <a:xfrm>
              <a:off x="3707377"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7" name="文本框 236">
              <a:extLst>
                <a:ext uri="{FF2B5EF4-FFF2-40B4-BE49-F238E27FC236}">
                  <a16:creationId xmlns:a16="http://schemas.microsoft.com/office/drawing/2014/main" id="{C3072976-5CD3-4184-B07C-882C93FE91BF}"/>
                </a:ext>
              </a:extLst>
            </p:cNvPr>
            <p:cNvSpPr txBox="1"/>
            <p:nvPr/>
          </p:nvSpPr>
          <p:spPr>
            <a:xfrm>
              <a:off x="4333281"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8" name="文本框 237">
              <a:extLst>
                <a:ext uri="{FF2B5EF4-FFF2-40B4-BE49-F238E27FC236}">
                  <a16:creationId xmlns:a16="http://schemas.microsoft.com/office/drawing/2014/main" id="{596470FF-16CC-4E16-9FF2-FE938A5704D9}"/>
                </a:ext>
              </a:extLst>
            </p:cNvPr>
            <p:cNvSpPr txBox="1"/>
            <p:nvPr/>
          </p:nvSpPr>
          <p:spPr>
            <a:xfrm>
              <a:off x="4951046"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9" name="文本框 238">
              <a:extLst>
                <a:ext uri="{FF2B5EF4-FFF2-40B4-BE49-F238E27FC236}">
                  <a16:creationId xmlns:a16="http://schemas.microsoft.com/office/drawing/2014/main" id="{63D9F7CE-35CF-4B77-BAD4-88B34A26409C}"/>
                </a:ext>
              </a:extLst>
            </p:cNvPr>
            <p:cNvSpPr txBox="1"/>
            <p:nvPr/>
          </p:nvSpPr>
          <p:spPr>
            <a:xfrm>
              <a:off x="5574806"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0" name="文本框 239">
              <a:extLst>
                <a:ext uri="{FF2B5EF4-FFF2-40B4-BE49-F238E27FC236}">
                  <a16:creationId xmlns:a16="http://schemas.microsoft.com/office/drawing/2014/main" id="{78C2FA4E-C006-471E-B999-D82473B430E6}"/>
                </a:ext>
              </a:extLst>
            </p:cNvPr>
            <p:cNvSpPr txBox="1"/>
            <p:nvPr/>
          </p:nvSpPr>
          <p:spPr>
            <a:xfrm>
              <a:off x="6190219"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1" name="文本框 240">
              <a:extLst>
                <a:ext uri="{FF2B5EF4-FFF2-40B4-BE49-F238E27FC236}">
                  <a16:creationId xmlns:a16="http://schemas.microsoft.com/office/drawing/2014/main" id="{2DE1F833-94E0-4876-A856-1710C5E46979}"/>
                </a:ext>
              </a:extLst>
            </p:cNvPr>
            <p:cNvSpPr txBox="1"/>
            <p:nvPr/>
          </p:nvSpPr>
          <p:spPr>
            <a:xfrm>
              <a:off x="6819349"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2" name="文本框 241">
              <a:extLst>
                <a:ext uri="{FF2B5EF4-FFF2-40B4-BE49-F238E27FC236}">
                  <a16:creationId xmlns:a16="http://schemas.microsoft.com/office/drawing/2014/main" id="{737C79DB-EF4E-4DDB-B85F-B5E31844EAD6}"/>
                </a:ext>
              </a:extLst>
            </p:cNvPr>
            <p:cNvSpPr txBox="1"/>
            <p:nvPr/>
          </p:nvSpPr>
          <p:spPr>
            <a:xfrm>
              <a:off x="7438248"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3" name="文本框 242">
              <a:extLst>
                <a:ext uri="{FF2B5EF4-FFF2-40B4-BE49-F238E27FC236}">
                  <a16:creationId xmlns:a16="http://schemas.microsoft.com/office/drawing/2014/main" id="{8D1F8EFB-80D0-407D-8803-54595E7BB6CF}"/>
                </a:ext>
              </a:extLst>
            </p:cNvPr>
            <p:cNvSpPr txBox="1"/>
            <p:nvPr/>
          </p:nvSpPr>
          <p:spPr>
            <a:xfrm>
              <a:off x="8046902" y="3863875"/>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44" name="文本框 243">
              <a:extLst>
                <a:ext uri="{FF2B5EF4-FFF2-40B4-BE49-F238E27FC236}">
                  <a16:creationId xmlns:a16="http://schemas.microsoft.com/office/drawing/2014/main" id="{1A9C6BC3-F226-470D-867D-BCBE3EFB0897}"/>
                </a:ext>
              </a:extLst>
            </p:cNvPr>
            <p:cNvSpPr txBox="1"/>
            <p:nvPr/>
          </p:nvSpPr>
          <p:spPr>
            <a:xfrm>
              <a:off x="8680339" y="3863875"/>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45" name="文本框 244">
              <a:extLst>
                <a:ext uri="{FF2B5EF4-FFF2-40B4-BE49-F238E27FC236}">
                  <a16:creationId xmlns:a16="http://schemas.microsoft.com/office/drawing/2014/main" id="{3EA270A6-A590-4266-80F2-F013CB7203AC}"/>
                </a:ext>
              </a:extLst>
            </p:cNvPr>
            <p:cNvSpPr txBox="1"/>
            <p:nvPr/>
          </p:nvSpPr>
          <p:spPr>
            <a:xfrm>
              <a:off x="9303223"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46" name="文本框 245">
              <a:extLst>
                <a:ext uri="{FF2B5EF4-FFF2-40B4-BE49-F238E27FC236}">
                  <a16:creationId xmlns:a16="http://schemas.microsoft.com/office/drawing/2014/main" id="{0AB2F3BC-4E65-48C5-8D7C-DEE95E5A1C5F}"/>
                </a:ext>
              </a:extLst>
            </p:cNvPr>
            <p:cNvSpPr txBox="1"/>
            <p:nvPr/>
          </p:nvSpPr>
          <p:spPr>
            <a:xfrm>
              <a:off x="9928543" y="3863875"/>
              <a:ext cx="610167" cy="307777"/>
            </a:xfrm>
            <a:prstGeom prst="rect">
              <a:avLst/>
            </a:prstGeom>
            <a:noFill/>
          </p:spPr>
          <p:txBody>
            <a:bodyPr wrap="square" rtlCol="0">
              <a:spAutoFit/>
            </a:bodyPr>
            <a:lstStyle/>
            <a:p>
              <a:pPr algn="ctr"/>
              <a:r>
                <a:rPr lang="zh-CN" altLang="en-US" sz="1400" b="1" dirty="0">
                  <a:solidFill>
                    <a:schemeClr val="accent4"/>
                  </a:solidFill>
                </a:rPr>
                <a:t>码元</a:t>
              </a:r>
            </a:p>
          </p:txBody>
        </p:sp>
        <p:sp>
          <p:nvSpPr>
            <p:cNvPr id="247" name="文本框 246">
              <a:extLst>
                <a:ext uri="{FF2B5EF4-FFF2-40B4-BE49-F238E27FC236}">
                  <a16:creationId xmlns:a16="http://schemas.microsoft.com/office/drawing/2014/main" id="{2E352093-615C-439B-9062-792A3DB89500}"/>
                </a:ext>
              </a:extLst>
            </p:cNvPr>
            <p:cNvSpPr txBox="1"/>
            <p:nvPr/>
          </p:nvSpPr>
          <p:spPr>
            <a:xfrm>
              <a:off x="10538710" y="3863875"/>
              <a:ext cx="610167" cy="307777"/>
            </a:xfrm>
            <a:prstGeom prst="rect">
              <a:avLst/>
            </a:prstGeom>
            <a:noFill/>
          </p:spPr>
          <p:txBody>
            <a:bodyPr wrap="square" rtlCol="0">
              <a:spAutoFit/>
            </a:bodyPr>
            <a:lstStyle/>
            <a:p>
              <a:pPr algn="ctr"/>
              <a:r>
                <a:rPr lang="zh-CN" altLang="en-US" sz="1400" b="1" dirty="0">
                  <a:solidFill>
                    <a:schemeClr val="accent3"/>
                  </a:solidFill>
                </a:rPr>
                <a:t>码元</a:t>
              </a:r>
            </a:p>
          </p:txBody>
        </p:sp>
        <p:sp>
          <p:nvSpPr>
            <p:cNvPr id="235" name="矩形 234">
              <a:extLst>
                <a:ext uri="{FF2B5EF4-FFF2-40B4-BE49-F238E27FC236}">
                  <a16:creationId xmlns:a16="http://schemas.microsoft.com/office/drawing/2014/main" id="{9D7BFFAB-F411-4BFD-A55C-F3F2AD651C37}"/>
                </a:ext>
              </a:extLst>
            </p:cNvPr>
            <p:cNvSpPr/>
            <p:nvPr/>
          </p:nvSpPr>
          <p:spPr>
            <a:xfrm>
              <a:off x="10553374" y="2939301"/>
              <a:ext cx="628789" cy="92816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a:extLst>
              <a:ext uri="{FF2B5EF4-FFF2-40B4-BE49-F238E27FC236}">
                <a16:creationId xmlns:a16="http://schemas.microsoft.com/office/drawing/2014/main" id="{7D34116C-B5C9-4764-BAA0-4A4ED1BBA76D}"/>
              </a:ext>
            </a:extLst>
          </p:cNvPr>
          <p:cNvGrpSpPr/>
          <p:nvPr/>
        </p:nvGrpSpPr>
        <p:grpSpPr>
          <a:xfrm>
            <a:off x="3703100" y="1422034"/>
            <a:ext cx="7453097" cy="4864740"/>
            <a:chOff x="3980192" y="1422034"/>
            <a:chExt cx="7453097" cy="4864740"/>
          </a:xfrm>
        </p:grpSpPr>
        <p:cxnSp>
          <p:nvCxnSpPr>
            <p:cNvPr id="7" name="直接连接符 6">
              <a:extLst>
                <a:ext uri="{FF2B5EF4-FFF2-40B4-BE49-F238E27FC236}">
                  <a16:creationId xmlns:a16="http://schemas.microsoft.com/office/drawing/2014/main" id="{4DA9F7B8-C93E-4A6E-8AA2-8A5CA7138A22}"/>
                </a:ext>
              </a:extLst>
            </p:cNvPr>
            <p:cNvCxnSpPr>
              <a:cxnSpLocks/>
            </p:cNvCxnSpPr>
            <p:nvPr/>
          </p:nvCxnSpPr>
          <p:spPr>
            <a:xfrm>
              <a:off x="398019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7F031F3-3E50-4859-A4E0-3D0967838197}"/>
                </a:ext>
              </a:extLst>
            </p:cNvPr>
            <p:cNvCxnSpPr>
              <a:cxnSpLocks/>
            </p:cNvCxnSpPr>
            <p:nvPr/>
          </p:nvCxnSpPr>
          <p:spPr>
            <a:xfrm>
              <a:off x="460128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A7E9F51-9FA2-4798-A455-2C1D9B75685D}"/>
                </a:ext>
              </a:extLst>
            </p:cNvPr>
            <p:cNvCxnSpPr>
              <a:cxnSpLocks/>
            </p:cNvCxnSpPr>
            <p:nvPr/>
          </p:nvCxnSpPr>
          <p:spPr>
            <a:xfrm>
              <a:off x="5222374"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5D7A42DA-4F30-474C-B64C-D99978F3F3B7}"/>
                </a:ext>
              </a:extLst>
            </p:cNvPr>
            <p:cNvCxnSpPr>
              <a:cxnSpLocks/>
            </p:cNvCxnSpPr>
            <p:nvPr/>
          </p:nvCxnSpPr>
          <p:spPr>
            <a:xfrm>
              <a:off x="5843465"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1746A80-FB73-4BF4-951C-454CA88BDFEE}"/>
                </a:ext>
              </a:extLst>
            </p:cNvPr>
            <p:cNvCxnSpPr>
              <a:cxnSpLocks/>
            </p:cNvCxnSpPr>
            <p:nvPr/>
          </p:nvCxnSpPr>
          <p:spPr>
            <a:xfrm>
              <a:off x="6464556"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513F3AC-21E1-4779-95D3-86F6B47DAE8E}"/>
                </a:ext>
              </a:extLst>
            </p:cNvPr>
            <p:cNvCxnSpPr>
              <a:cxnSpLocks/>
            </p:cNvCxnSpPr>
            <p:nvPr/>
          </p:nvCxnSpPr>
          <p:spPr>
            <a:xfrm>
              <a:off x="7085647"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53EC44D-A702-4CBB-9AA0-F3ED328811C0}"/>
                </a:ext>
              </a:extLst>
            </p:cNvPr>
            <p:cNvCxnSpPr>
              <a:cxnSpLocks/>
            </p:cNvCxnSpPr>
            <p:nvPr/>
          </p:nvCxnSpPr>
          <p:spPr>
            <a:xfrm>
              <a:off x="7706738"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8C49B714-B328-4706-B95A-791BDEDC46F0}"/>
                </a:ext>
              </a:extLst>
            </p:cNvPr>
            <p:cNvCxnSpPr>
              <a:cxnSpLocks/>
            </p:cNvCxnSpPr>
            <p:nvPr/>
          </p:nvCxnSpPr>
          <p:spPr>
            <a:xfrm>
              <a:off x="832782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F14DE367-94AF-488E-84AC-BC598DDA02B1}"/>
                </a:ext>
              </a:extLst>
            </p:cNvPr>
            <p:cNvCxnSpPr>
              <a:cxnSpLocks/>
            </p:cNvCxnSpPr>
            <p:nvPr/>
          </p:nvCxnSpPr>
          <p:spPr>
            <a:xfrm>
              <a:off x="8948920"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8F9B7DC-84B6-4497-8DA4-561B245C91BB}"/>
                </a:ext>
              </a:extLst>
            </p:cNvPr>
            <p:cNvCxnSpPr>
              <a:cxnSpLocks/>
            </p:cNvCxnSpPr>
            <p:nvPr/>
          </p:nvCxnSpPr>
          <p:spPr>
            <a:xfrm>
              <a:off x="9570011"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9453E2F-0527-43F3-8BD5-F32DB969D832}"/>
                </a:ext>
              </a:extLst>
            </p:cNvPr>
            <p:cNvCxnSpPr>
              <a:cxnSpLocks/>
            </p:cNvCxnSpPr>
            <p:nvPr/>
          </p:nvCxnSpPr>
          <p:spPr>
            <a:xfrm>
              <a:off x="1019110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6667B12-9310-48E9-992D-CDA4A70FE9C7}"/>
                </a:ext>
              </a:extLst>
            </p:cNvPr>
            <p:cNvCxnSpPr>
              <a:cxnSpLocks/>
            </p:cNvCxnSpPr>
            <p:nvPr/>
          </p:nvCxnSpPr>
          <p:spPr>
            <a:xfrm>
              <a:off x="1081219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BDCDB449-80E8-458A-B263-8EA0152FA40E}"/>
                </a:ext>
              </a:extLst>
            </p:cNvPr>
            <p:cNvCxnSpPr>
              <a:cxnSpLocks/>
            </p:cNvCxnSpPr>
            <p:nvPr/>
          </p:nvCxnSpPr>
          <p:spPr>
            <a:xfrm>
              <a:off x="1143328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常用编码方式</a:t>
              </a:r>
            </a:p>
          </p:txBody>
        </p:sp>
      </p:grpSp>
      <p:grpSp>
        <p:nvGrpSpPr>
          <p:cNvPr id="182" name="组合 181">
            <a:extLst>
              <a:ext uri="{FF2B5EF4-FFF2-40B4-BE49-F238E27FC236}">
                <a16:creationId xmlns:a16="http://schemas.microsoft.com/office/drawing/2014/main" id="{074D0A83-342E-4D2A-9003-37FF7EFB6608}"/>
              </a:ext>
            </a:extLst>
          </p:cNvPr>
          <p:cNvGrpSpPr/>
          <p:nvPr/>
        </p:nvGrpSpPr>
        <p:grpSpPr>
          <a:xfrm>
            <a:off x="3703100" y="2173064"/>
            <a:ext cx="7453097" cy="570135"/>
            <a:chOff x="3980192" y="1889047"/>
            <a:chExt cx="7453097" cy="570135"/>
          </a:xfrm>
        </p:grpSpPr>
        <p:cxnSp>
          <p:nvCxnSpPr>
            <p:cNvPr id="6" name="直接连接符 5">
              <a:extLst>
                <a:ext uri="{FF2B5EF4-FFF2-40B4-BE49-F238E27FC236}">
                  <a16:creationId xmlns:a16="http://schemas.microsoft.com/office/drawing/2014/main" id="{480FD7C1-7A84-46E5-86DB-A1E3A2BEA151}"/>
                </a:ext>
              </a:extLst>
            </p:cNvPr>
            <p:cNvCxnSpPr>
              <a:cxnSpLocks/>
            </p:cNvCxnSpPr>
            <p:nvPr/>
          </p:nvCxnSpPr>
          <p:spPr>
            <a:xfrm>
              <a:off x="3980192" y="1890096"/>
              <a:ext cx="4347637"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0A9AF8-61D7-4108-9A1D-1B29FE15C553}"/>
                </a:ext>
              </a:extLst>
            </p:cNvPr>
            <p:cNvCxnSpPr>
              <a:cxnSpLocks/>
            </p:cNvCxnSpPr>
            <p:nvPr/>
          </p:nvCxnSpPr>
          <p:spPr>
            <a:xfrm>
              <a:off x="8327829"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4D7CAA0-C27D-4BF2-82B4-29DC449A6634}"/>
                </a:ext>
              </a:extLst>
            </p:cNvPr>
            <p:cNvCxnSpPr>
              <a:cxnSpLocks/>
            </p:cNvCxnSpPr>
            <p:nvPr/>
          </p:nvCxnSpPr>
          <p:spPr>
            <a:xfrm>
              <a:off x="8327829" y="2459182"/>
              <a:ext cx="124218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ABA7219E-D799-44D3-8454-508EE6C48C36}"/>
                </a:ext>
              </a:extLst>
            </p:cNvPr>
            <p:cNvCxnSpPr>
              <a:cxnSpLocks/>
            </p:cNvCxnSpPr>
            <p:nvPr/>
          </p:nvCxnSpPr>
          <p:spPr>
            <a:xfrm>
              <a:off x="9570011"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DD5B8A94-03AD-4D2F-9D3D-34449E23FC67}"/>
                </a:ext>
              </a:extLst>
            </p:cNvPr>
            <p:cNvCxnSpPr>
              <a:cxnSpLocks/>
            </p:cNvCxnSpPr>
            <p:nvPr/>
          </p:nvCxnSpPr>
          <p:spPr>
            <a:xfrm>
              <a:off x="9570011" y="1890096"/>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24AD5E19-B416-4817-8284-A3512DE801DE}"/>
                </a:ext>
              </a:extLst>
            </p:cNvPr>
            <p:cNvCxnSpPr>
              <a:cxnSpLocks/>
            </p:cNvCxnSpPr>
            <p:nvPr/>
          </p:nvCxnSpPr>
          <p:spPr>
            <a:xfrm>
              <a:off x="10191102"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43791B3-FBFB-41ED-8C6B-FCE3A65B7F0D}"/>
                </a:ext>
              </a:extLst>
            </p:cNvPr>
            <p:cNvCxnSpPr>
              <a:cxnSpLocks/>
            </p:cNvCxnSpPr>
            <p:nvPr/>
          </p:nvCxnSpPr>
          <p:spPr>
            <a:xfrm>
              <a:off x="10191102" y="2459182"/>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AF5A360C-DDF1-4FAE-BBA0-5FCA6E689F23}"/>
                </a:ext>
              </a:extLst>
            </p:cNvPr>
            <p:cNvCxnSpPr>
              <a:cxnSpLocks/>
            </p:cNvCxnSpPr>
            <p:nvPr/>
          </p:nvCxnSpPr>
          <p:spPr>
            <a:xfrm>
              <a:off x="10806350" y="1890096"/>
              <a:ext cx="0" cy="5690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5485E7ED-92D6-4F2B-9765-94D78588EB40}"/>
                </a:ext>
              </a:extLst>
            </p:cNvPr>
            <p:cNvCxnSpPr>
              <a:cxnSpLocks/>
            </p:cNvCxnSpPr>
            <p:nvPr/>
          </p:nvCxnSpPr>
          <p:spPr>
            <a:xfrm>
              <a:off x="10812198" y="1889047"/>
              <a:ext cx="621091"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183" name="组合 182">
            <a:extLst>
              <a:ext uri="{FF2B5EF4-FFF2-40B4-BE49-F238E27FC236}">
                <a16:creationId xmlns:a16="http://schemas.microsoft.com/office/drawing/2014/main" id="{EA5A31FA-9D82-4DB0-A317-8383A035BA0F}"/>
              </a:ext>
            </a:extLst>
          </p:cNvPr>
          <p:cNvGrpSpPr/>
          <p:nvPr/>
        </p:nvGrpSpPr>
        <p:grpSpPr>
          <a:xfrm>
            <a:off x="3709678" y="3261695"/>
            <a:ext cx="7446514" cy="564259"/>
            <a:chOff x="3986770" y="2977678"/>
            <a:chExt cx="7446514" cy="564259"/>
          </a:xfrm>
        </p:grpSpPr>
        <p:cxnSp>
          <p:nvCxnSpPr>
            <p:cNvPr id="41" name="直接连接符 40">
              <a:extLst>
                <a:ext uri="{FF2B5EF4-FFF2-40B4-BE49-F238E27FC236}">
                  <a16:creationId xmlns:a16="http://schemas.microsoft.com/office/drawing/2014/main" id="{BF011F08-68AA-4F69-BE40-09E11B75E5CD}"/>
                </a:ext>
              </a:extLst>
            </p:cNvPr>
            <p:cNvCxnSpPr>
              <a:cxnSpLocks/>
            </p:cNvCxnSpPr>
            <p:nvPr/>
          </p:nvCxnSpPr>
          <p:spPr>
            <a:xfrm>
              <a:off x="3986770"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4EC112A-9621-4AE6-8D8F-52ABE581978F}"/>
                </a:ext>
              </a:extLst>
            </p:cNvPr>
            <p:cNvCxnSpPr>
              <a:cxnSpLocks/>
            </p:cNvCxnSpPr>
            <p:nvPr/>
          </p:nvCxnSpPr>
          <p:spPr>
            <a:xfrm>
              <a:off x="4294909"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DD5080F4-2BC0-49AE-829C-9BCFE160ECB3}"/>
                </a:ext>
              </a:extLst>
            </p:cNvPr>
            <p:cNvCxnSpPr>
              <a:cxnSpLocks/>
            </p:cNvCxnSpPr>
            <p:nvPr/>
          </p:nvCxnSpPr>
          <p:spPr>
            <a:xfrm>
              <a:off x="4294909"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9B63C9D9-A4FB-4EF9-8E7E-192F7518DC6F}"/>
                </a:ext>
              </a:extLst>
            </p:cNvPr>
            <p:cNvCxnSpPr>
              <a:cxnSpLocks/>
            </p:cNvCxnSpPr>
            <p:nvPr/>
          </p:nvCxnSpPr>
          <p:spPr>
            <a:xfrm>
              <a:off x="4608210"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F15DCC90-174B-4138-8920-1120B91EC08D}"/>
                </a:ext>
              </a:extLst>
            </p:cNvPr>
            <p:cNvCxnSpPr>
              <a:cxnSpLocks/>
            </p:cNvCxnSpPr>
            <p:nvPr/>
          </p:nvCxnSpPr>
          <p:spPr>
            <a:xfrm>
              <a:off x="4606096"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AFCCECF6-2610-46A3-800D-3459EF8C9E18}"/>
                </a:ext>
              </a:extLst>
            </p:cNvPr>
            <p:cNvCxnSpPr>
              <a:cxnSpLocks/>
            </p:cNvCxnSpPr>
            <p:nvPr/>
          </p:nvCxnSpPr>
          <p:spPr>
            <a:xfrm>
              <a:off x="4914235"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D6795E75-E6C0-478A-B9B5-7C28B63FD1BF}"/>
                </a:ext>
              </a:extLst>
            </p:cNvPr>
            <p:cNvCxnSpPr>
              <a:cxnSpLocks/>
            </p:cNvCxnSpPr>
            <p:nvPr/>
          </p:nvCxnSpPr>
          <p:spPr>
            <a:xfrm>
              <a:off x="4914235"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7F4B0F5B-CFE2-441B-A05A-ABD2AEAFC510}"/>
                </a:ext>
              </a:extLst>
            </p:cNvPr>
            <p:cNvCxnSpPr>
              <a:cxnSpLocks/>
            </p:cNvCxnSpPr>
            <p:nvPr/>
          </p:nvCxnSpPr>
          <p:spPr>
            <a:xfrm>
              <a:off x="5227536"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6F9A347B-5265-4566-B659-5370BAC9E518}"/>
                </a:ext>
              </a:extLst>
            </p:cNvPr>
            <p:cNvCxnSpPr>
              <a:cxnSpLocks/>
            </p:cNvCxnSpPr>
            <p:nvPr/>
          </p:nvCxnSpPr>
          <p:spPr>
            <a:xfrm>
              <a:off x="5227187"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A0C6B8E4-585C-4FDA-81E3-C195713BCB92}"/>
                </a:ext>
              </a:extLst>
            </p:cNvPr>
            <p:cNvCxnSpPr>
              <a:cxnSpLocks/>
            </p:cNvCxnSpPr>
            <p:nvPr/>
          </p:nvCxnSpPr>
          <p:spPr>
            <a:xfrm>
              <a:off x="5535326"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BC65172F-2386-4B9F-872A-04D4899F4F99}"/>
                </a:ext>
              </a:extLst>
            </p:cNvPr>
            <p:cNvCxnSpPr>
              <a:cxnSpLocks/>
            </p:cNvCxnSpPr>
            <p:nvPr/>
          </p:nvCxnSpPr>
          <p:spPr>
            <a:xfrm>
              <a:off x="5535326"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B7F89848-7E8E-47BB-A06B-4F5D68606ECB}"/>
                </a:ext>
              </a:extLst>
            </p:cNvPr>
            <p:cNvCxnSpPr>
              <a:cxnSpLocks/>
            </p:cNvCxnSpPr>
            <p:nvPr/>
          </p:nvCxnSpPr>
          <p:spPr>
            <a:xfrm>
              <a:off x="5848627"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2AD8CAC9-9968-461C-9459-988E077EA0BE}"/>
                </a:ext>
              </a:extLst>
            </p:cNvPr>
            <p:cNvCxnSpPr>
              <a:cxnSpLocks/>
            </p:cNvCxnSpPr>
            <p:nvPr/>
          </p:nvCxnSpPr>
          <p:spPr>
            <a:xfrm>
              <a:off x="5845871"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EC471312-4C4F-4569-8A64-93B2E4E707FA}"/>
                </a:ext>
              </a:extLst>
            </p:cNvPr>
            <p:cNvCxnSpPr>
              <a:cxnSpLocks/>
            </p:cNvCxnSpPr>
            <p:nvPr/>
          </p:nvCxnSpPr>
          <p:spPr>
            <a:xfrm>
              <a:off x="6154010"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5A19EB9A-802B-437D-A65F-C8ABF40530D3}"/>
                </a:ext>
              </a:extLst>
            </p:cNvPr>
            <p:cNvCxnSpPr>
              <a:cxnSpLocks/>
            </p:cNvCxnSpPr>
            <p:nvPr/>
          </p:nvCxnSpPr>
          <p:spPr>
            <a:xfrm>
              <a:off x="6154010"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C61E0B17-02F7-4B23-B55D-BD570C2E2DDC}"/>
                </a:ext>
              </a:extLst>
            </p:cNvPr>
            <p:cNvCxnSpPr>
              <a:cxnSpLocks/>
            </p:cNvCxnSpPr>
            <p:nvPr/>
          </p:nvCxnSpPr>
          <p:spPr>
            <a:xfrm>
              <a:off x="6467311"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2C7997C8-BA35-4970-A9F1-7AA034412496}"/>
                </a:ext>
              </a:extLst>
            </p:cNvPr>
            <p:cNvCxnSpPr>
              <a:cxnSpLocks/>
            </p:cNvCxnSpPr>
            <p:nvPr/>
          </p:nvCxnSpPr>
          <p:spPr>
            <a:xfrm>
              <a:off x="6469369"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8E6C01C8-C7D2-49F2-8B30-DB9E1512489C}"/>
                </a:ext>
              </a:extLst>
            </p:cNvPr>
            <p:cNvCxnSpPr>
              <a:cxnSpLocks/>
            </p:cNvCxnSpPr>
            <p:nvPr/>
          </p:nvCxnSpPr>
          <p:spPr>
            <a:xfrm>
              <a:off x="6777508"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5A931C4D-19B6-4052-9A68-858FAF9C1A78}"/>
                </a:ext>
              </a:extLst>
            </p:cNvPr>
            <p:cNvCxnSpPr>
              <a:cxnSpLocks/>
            </p:cNvCxnSpPr>
            <p:nvPr/>
          </p:nvCxnSpPr>
          <p:spPr>
            <a:xfrm>
              <a:off x="6777508"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4F6E72AA-2001-4B3C-B968-73BEAC2490AF}"/>
                </a:ext>
              </a:extLst>
            </p:cNvPr>
            <p:cNvCxnSpPr>
              <a:cxnSpLocks/>
            </p:cNvCxnSpPr>
            <p:nvPr/>
          </p:nvCxnSpPr>
          <p:spPr>
            <a:xfrm>
              <a:off x="7090809"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FE328F12-2FD0-4F35-95CF-92E44E0898B9}"/>
                </a:ext>
              </a:extLst>
            </p:cNvPr>
            <p:cNvCxnSpPr>
              <a:cxnSpLocks/>
            </p:cNvCxnSpPr>
            <p:nvPr/>
          </p:nvCxnSpPr>
          <p:spPr>
            <a:xfrm>
              <a:off x="7090460" y="297767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0A1A8EED-3DF4-4250-BD6C-975D8136149D}"/>
                </a:ext>
              </a:extLst>
            </p:cNvPr>
            <p:cNvCxnSpPr>
              <a:cxnSpLocks/>
            </p:cNvCxnSpPr>
            <p:nvPr/>
          </p:nvCxnSpPr>
          <p:spPr>
            <a:xfrm>
              <a:off x="7398599" y="2977678"/>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B94749DD-4841-4F9C-B4E4-599467366253}"/>
                </a:ext>
              </a:extLst>
            </p:cNvPr>
            <p:cNvCxnSpPr>
              <a:cxnSpLocks/>
            </p:cNvCxnSpPr>
            <p:nvPr/>
          </p:nvCxnSpPr>
          <p:spPr>
            <a:xfrm>
              <a:off x="7398599" y="3241964"/>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CD5FA10D-3310-4943-9CF9-99FDEB7EA8FE}"/>
                </a:ext>
              </a:extLst>
            </p:cNvPr>
            <p:cNvCxnSpPr>
              <a:cxnSpLocks/>
            </p:cNvCxnSpPr>
            <p:nvPr/>
          </p:nvCxnSpPr>
          <p:spPr>
            <a:xfrm>
              <a:off x="7711900" y="2977678"/>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78E8180A-22E5-4CC7-B190-3F36C4CCAFE8}"/>
                </a:ext>
              </a:extLst>
            </p:cNvPr>
            <p:cNvCxnSpPr>
              <a:cxnSpLocks/>
            </p:cNvCxnSpPr>
            <p:nvPr/>
          </p:nvCxnSpPr>
          <p:spPr>
            <a:xfrm>
              <a:off x="7711551" y="29846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7A4C6B-0B6C-4B10-AF44-39C24EA54286}"/>
                </a:ext>
              </a:extLst>
            </p:cNvPr>
            <p:cNvCxnSpPr>
              <a:cxnSpLocks/>
            </p:cNvCxnSpPr>
            <p:nvPr/>
          </p:nvCxnSpPr>
          <p:spPr>
            <a:xfrm>
              <a:off x="8019690"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E6891D6F-581A-4C74-8FC1-A3E037AA62DF}"/>
                </a:ext>
              </a:extLst>
            </p:cNvPr>
            <p:cNvCxnSpPr>
              <a:cxnSpLocks/>
            </p:cNvCxnSpPr>
            <p:nvPr/>
          </p:nvCxnSpPr>
          <p:spPr>
            <a:xfrm>
              <a:off x="8019690"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4EDDECCD-4038-4797-BBAD-9F3FDFCA2C56}"/>
                </a:ext>
              </a:extLst>
            </p:cNvPr>
            <p:cNvCxnSpPr>
              <a:cxnSpLocks/>
            </p:cNvCxnSpPr>
            <p:nvPr/>
          </p:nvCxnSpPr>
          <p:spPr>
            <a:xfrm>
              <a:off x="8327829" y="3241964"/>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19BC179E-2638-476F-A0CD-09FF57844103}"/>
                </a:ext>
              </a:extLst>
            </p:cNvPr>
            <p:cNvCxnSpPr>
              <a:cxnSpLocks/>
            </p:cNvCxnSpPr>
            <p:nvPr/>
          </p:nvCxnSpPr>
          <p:spPr>
            <a:xfrm>
              <a:off x="8327829" y="35201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AE27D0F3-29F2-48A5-96BE-47390F6274B3}"/>
                </a:ext>
              </a:extLst>
            </p:cNvPr>
            <p:cNvCxnSpPr>
              <a:cxnSpLocks/>
            </p:cNvCxnSpPr>
            <p:nvPr/>
          </p:nvCxnSpPr>
          <p:spPr>
            <a:xfrm>
              <a:off x="8635968" y="3255819"/>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91A6A752-FC9F-4B31-B2DD-289DBE447B14}"/>
                </a:ext>
              </a:extLst>
            </p:cNvPr>
            <p:cNvCxnSpPr>
              <a:cxnSpLocks/>
            </p:cNvCxnSpPr>
            <p:nvPr/>
          </p:nvCxnSpPr>
          <p:spPr>
            <a:xfrm>
              <a:off x="8640781"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1D426557-926E-4C6E-86DB-83DCA73A4245}"/>
                </a:ext>
              </a:extLst>
            </p:cNvPr>
            <p:cNvCxnSpPr>
              <a:cxnSpLocks/>
            </p:cNvCxnSpPr>
            <p:nvPr/>
          </p:nvCxnSpPr>
          <p:spPr>
            <a:xfrm>
              <a:off x="8948920" y="3241964"/>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DD4AA8B8-F90D-4E08-85D5-963FF80A16FF}"/>
                </a:ext>
              </a:extLst>
            </p:cNvPr>
            <p:cNvCxnSpPr>
              <a:cxnSpLocks/>
            </p:cNvCxnSpPr>
            <p:nvPr/>
          </p:nvCxnSpPr>
          <p:spPr>
            <a:xfrm>
              <a:off x="8948920" y="35201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4227F43B-1D18-4DCF-A14A-164A3F3044F7}"/>
                </a:ext>
              </a:extLst>
            </p:cNvPr>
            <p:cNvCxnSpPr>
              <a:cxnSpLocks/>
            </p:cNvCxnSpPr>
            <p:nvPr/>
          </p:nvCxnSpPr>
          <p:spPr>
            <a:xfrm>
              <a:off x="9257059" y="3255819"/>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F12B4391-4E39-4354-B4D8-61F0ECDDA070}"/>
                </a:ext>
              </a:extLst>
            </p:cNvPr>
            <p:cNvCxnSpPr>
              <a:cxnSpLocks/>
            </p:cNvCxnSpPr>
            <p:nvPr/>
          </p:nvCxnSpPr>
          <p:spPr>
            <a:xfrm>
              <a:off x="9261872" y="32488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94672CCC-419A-4D8E-BB08-5E536220F96B}"/>
                </a:ext>
              </a:extLst>
            </p:cNvPr>
            <p:cNvCxnSpPr>
              <a:cxnSpLocks/>
            </p:cNvCxnSpPr>
            <p:nvPr/>
          </p:nvCxnSpPr>
          <p:spPr>
            <a:xfrm>
              <a:off x="9575173" y="2984605"/>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8F14476D-8095-427E-AC6E-1B3CC0C0B774}"/>
                </a:ext>
              </a:extLst>
            </p:cNvPr>
            <p:cNvCxnSpPr>
              <a:cxnSpLocks/>
            </p:cNvCxnSpPr>
            <p:nvPr/>
          </p:nvCxnSpPr>
          <p:spPr>
            <a:xfrm>
              <a:off x="9574824" y="2991532"/>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FACAF83-6901-40E3-8A0C-BBFF3CA4D39B}"/>
                </a:ext>
              </a:extLst>
            </p:cNvPr>
            <p:cNvCxnSpPr>
              <a:cxnSpLocks/>
            </p:cNvCxnSpPr>
            <p:nvPr/>
          </p:nvCxnSpPr>
          <p:spPr>
            <a:xfrm>
              <a:off x="9882963" y="2991532"/>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EAFEF2D1-D294-4B12-8E2E-0703E58D5861}"/>
                </a:ext>
              </a:extLst>
            </p:cNvPr>
            <p:cNvCxnSpPr>
              <a:cxnSpLocks/>
            </p:cNvCxnSpPr>
            <p:nvPr/>
          </p:nvCxnSpPr>
          <p:spPr>
            <a:xfrm>
              <a:off x="9882963" y="325581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20E469D6-3FB5-4420-BE45-6C2C6C38765B}"/>
                </a:ext>
              </a:extLst>
            </p:cNvPr>
            <p:cNvCxnSpPr>
              <a:cxnSpLocks/>
            </p:cNvCxnSpPr>
            <p:nvPr/>
          </p:nvCxnSpPr>
          <p:spPr>
            <a:xfrm>
              <a:off x="10191102" y="3263796"/>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BE29B66B-78C0-4628-9772-2C4A8D11E4EC}"/>
                </a:ext>
              </a:extLst>
            </p:cNvPr>
            <p:cNvCxnSpPr>
              <a:cxnSpLocks/>
            </p:cNvCxnSpPr>
            <p:nvPr/>
          </p:nvCxnSpPr>
          <p:spPr>
            <a:xfrm>
              <a:off x="10191102" y="354193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B8241621-5FAC-4C72-AAC7-346DD7FA7025}"/>
                </a:ext>
              </a:extLst>
            </p:cNvPr>
            <p:cNvCxnSpPr>
              <a:cxnSpLocks/>
            </p:cNvCxnSpPr>
            <p:nvPr/>
          </p:nvCxnSpPr>
          <p:spPr>
            <a:xfrm>
              <a:off x="10499241" y="3277651"/>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937E4866-0383-4A6E-8D40-02CD5D207A34}"/>
                </a:ext>
              </a:extLst>
            </p:cNvPr>
            <p:cNvCxnSpPr>
              <a:cxnSpLocks/>
            </p:cNvCxnSpPr>
            <p:nvPr/>
          </p:nvCxnSpPr>
          <p:spPr>
            <a:xfrm>
              <a:off x="10504054" y="3270723"/>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84BC3283-E64C-4CB2-8461-8B0D178BC4FC}"/>
                </a:ext>
              </a:extLst>
            </p:cNvPr>
            <p:cNvCxnSpPr>
              <a:cxnSpLocks/>
            </p:cNvCxnSpPr>
            <p:nvPr/>
          </p:nvCxnSpPr>
          <p:spPr>
            <a:xfrm>
              <a:off x="10817355" y="3006437"/>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0668BB36-A3E5-4540-B01B-5C899B7A9286}"/>
                </a:ext>
              </a:extLst>
            </p:cNvPr>
            <p:cNvCxnSpPr>
              <a:cxnSpLocks/>
            </p:cNvCxnSpPr>
            <p:nvPr/>
          </p:nvCxnSpPr>
          <p:spPr>
            <a:xfrm>
              <a:off x="10817006" y="3013364"/>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D5190652-DED3-4E74-B7C9-D4F6E30D76E8}"/>
                </a:ext>
              </a:extLst>
            </p:cNvPr>
            <p:cNvCxnSpPr>
              <a:cxnSpLocks/>
            </p:cNvCxnSpPr>
            <p:nvPr/>
          </p:nvCxnSpPr>
          <p:spPr>
            <a:xfrm>
              <a:off x="11125145" y="3013364"/>
              <a:ext cx="0" cy="264286"/>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89373CF1-65B2-4872-B0A9-8025FCF415B8}"/>
                </a:ext>
              </a:extLst>
            </p:cNvPr>
            <p:cNvCxnSpPr>
              <a:cxnSpLocks/>
            </p:cNvCxnSpPr>
            <p:nvPr/>
          </p:nvCxnSpPr>
          <p:spPr>
            <a:xfrm>
              <a:off x="11125145" y="3277650"/>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184" name="组合 183">
            <a:extLst>
              <a:ext uri="{FF2B5EF4-FFF2-40B4-BE49-F238E27FC236}">
                <a16:creationId xmlns:a16="http://schemas.microsoft.com/office/drawing/2014/main" id="{055AEAC1-6DCA-47D6-AD8A-B53231B95B3F}"/>
              </a:ext>
            </a:extLst>
          </p:cNvPr>
          <p:cNvGrpSpPr/>
          <p:nvPr/>
        </p:nvGrpSpPr>
        <p:grpSpPr>
          <a:xfrm>
            <a:off x="3703100" y="4328494"/>
            <a:ext cx="7453092" cy="562159"/>
            <a:chOff x="3980192" y="4044477"/>
            <a:chExt cx="7453092" cy="562159"/>
          </a:xfrm>
        </p:grpSpPr>
        <p:cxnSp>
          <p:nvCxnSpPr>
            <p:cNvPr id="88" name="直接连接符 87">
              <a:extLst>
                <a:ext uri="{FF2B5EF4-FFF2-40B4-BE49-F238E27FC236}">
                  <a16:creationId xmlns:a16="http://schemas.microsoft.com/office/drawing/2014/main" id="{379D893D-D313-4998-AD1B-D681DCED0BDB}"/>
                </a:ext>
              </a:extLst>
            </p:cNvPr>
            <p:cNvCxnSpPr>
              <a:cxnSpLocks/>
            </p:cNvCxnSpPr>
            <p:nvPr/>
          </p:nvCxnSpPr>
          <p:spPr>
            <a:xfrm>
              <a:off x="3980192"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D133F617-3FA2-4F85-83E8-31AFE0EF7105}"/>
                </a:ext>
              </a:extLst>
            </p:cNvPr>
            <p:cNvCxnSpPr>
              <a:cxnSpLocks/>
            </p:cNvCxnSpPr>
            <p:nvPr/>
          </p:nvCxnSpPr>
          <p:spPr>
            <a:xfrm>
              <a:off x="429490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E6B20CDD-FBC6-418B-BFD0-C0553A1DD223}"/>
                </a:ext>
              </a:extLst>
            </p:cNvPr>
            <p:cNvCxnSpPr>
              <a:cxnSpLocks/>
            </p:cNvCxnSpPr>
            <p:nvPr/>
          </p:nvCxnSpPr>
          <p:spPr>
            <a:xfrm>
              <a:off x="4293144"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EF716C04-931C-410F-84E1-E3F3537CAE24}"/>
                </a:ext>
              </a:extLst>
            </p:cNvPr>
            <p:cNvCxnSpPr>
              <a:cxnSpLocks/>
            </p:cNvCxnSpPr>
            <p:nvPr/>
          </p:nvCxnSpPr>
          <p:spPr>
            <a:xfrm>
              <a:off x="4601283"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B547E270-A1C4-4510-9DB7-BA93FEB6DC95}"/>
                </a:ext>
              </a:extLst>
            </p:cNvPr>
            <p:cNvCxnSpPr>
              <a:cxnSpLocks/>
            </p:cNvCxnSpPr>
            <p:nvPr/>
          </p:nvCxnSpPr>
          <p:spPr>
            <a:xfrm>
              <a:off x="4601283" y="404447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DFB4BE41-8FB2-4AB6-8BC9-2524713BEDE0}"/>
                </a:ext>
              </a:extLst>
            </p:cNvPr>
            <p:cNvCxnSpPr>
              <a:cxnSpLocks/>
            </p:cNvCxnSpPr>
            <p:nvPr/>
          </p:nvCxnSpPr>
          <p:spPr>
            <a:xfrm>
              <a:off x="4916000" y="4044477"/>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C57F6515-553C-4DFC-AA5C-340322101705}"/>
                </a:ext>
              </a:extLst>
            </p:cNvPr>
            <p:cNvCxnSpPr>
              <a:cxnSpLocks/>
            </p:cNvCxnSpPr>
            <p:nvPr/>
          </p:nvCxnSpPr>
          <p:spPr>
            <a:xfrm>
              <a:off x="4931428" y="4599708"/>
              <a:ext cx="2909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82620E48-A4F5-4B64-B954-02D690DD7566}"/>
                </a:ext>
              </a:extLst>
            </p:cNvPr>
            <p:cNvCxnSpPr>
              <a:cxnSpLocks/>
            </p:cNvCxnSpPr>
            <p:nvPr/>
          </p:nvCxnSpPr>
          <p:spPr>
            <a:xfrm>
              <a:off x="5222374" y="4044477"/>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2A2C993C-66BC-47A1-85DE-42A1DB3AD8A6}"/>
                </a:ext>
              </a:extLst>
            </p:cNvPr>
            <p:cNvCxnSpPr>
              <a:cxnSpLocks/>
            </p:cNvCxnSpPr>
            <p:nvPr/>
          </p:nvCxnSpPr>
          <p:spPr>
            <a:xfrm>
              <a:off x="5237802"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6392B600-5A28-4D19-B686-0E9720FD4DB1}"/>
                </a:ext>
              </a:extLst>
            </p:cNvPr>
            <p:cNvCxnSpPr>
              <a:cxnSpLocks/>
            </p:cNvCxnSpPr>
            <p:nvPr/>
          </p:nvCxnSpPr>
          <p:spPr>
            <a:xfrm>
              <a:off x="555251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0D1D7451-7BA1-47C9-8B74-42D839CD4A51}"/>
                </a:ext>
              </a:extLst>
            </p:cNvPr>
            <p:cNvCxnSpPr>
              <a:cxnSpLocks/>
            </p:cNvCxnSpPr>
            <p:nvPr/>
          </p:nvCxnSpPr>
          <p:spPr>
            <a:xfrm>
              <a:off x="5557681" y="4606636"/>
              <a:ext cx="285784"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4A6397D9-FF24-49C7-AAA7-76B3853F7470}"/>
                </a:ext>
              </a:extLst>
            </p:cNvPr>
            <p:cNvCxnSpPr>
              <a:cxnSpLocks/>
            </p:cNvCxnSpPr>
            <p:nvPr/>
          </p:nvCxnSpPr>
          <p:spPr>
            <a:xfrm>
              <a:off x="584503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7178096A-1143-4EB9-A3AB-8B18A7563A6F}"/>
                </a:ext>
              </a:extLst>
            </p:cNvPr>
            <p:cNvCxnSpPr>
              <a:cxnSpLocks/>
            </p:cNvCxnSpPr>
            <p:nvPr/>
          </p:nvCxnSpPr>
          <p:spPr>
            <a:xfrm>
              <a:off x="5848278"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BEC4FCF-5FB9-45CB-93B8-36A63336D431}"/>
                </a:ext>
              </a:extLst>
            </p:cNvPr>
            <p:cNvCxnSpPr>
              <a:cxnSpLocks/>
            </p:cNvCxnSpPr>
            <p:nvPr/>
          </p:nvCxnSpPr>
          <p:spPr>
            <a:xfrm>
              <a:off x="6162995"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A1E39786-8AC1-4C92-9A6B-82C1F2C6CE37}"/>
                </a:ext>
              </a:extLst>
            </p:cNvPr>
            <p:cNvCxnSpPr>
              <a:cxnSpLocks/>
            </p:cNvCxnSpPr>
            <p:nvPr/>
          </p:nvCxnSpPr>
          <p:spPr>
            <a:xfrm>
              <a:off x="6168157" y="4606636"/>
              <a:ext cx="29399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4BBF4B44-7C4A-4A88-8B19-37928726293D}"/>
                </a:ext>
              </a:extLst>
            </p:cNvPr>
            <p:cNvCxnSpPr>
              <a:cxnSpLocks/>
            </p:cNvCxnSpPr>
            <p:nvPr/>
          </p:nvCxnSpPr>
          <p:spPr>
            <a:xfrm>
              <a:off x="6462442"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EB4BE87A-F568-4190-9516-B6D1D3A9D15A}"/>
                </a:ext>
              </a:extLst>
            </p:cNvPr>
            <p:cNvCxnSpPr>
              <a:cxnSpLocks/>
            </p:cNvCxnSpPr>
            <p:nvPr/>
          </p:nvCxnSpPr>
          <p:spPr>
            <a:xfrm>
              <a:off x="6464556"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C8BB7ED5-190E-41BF-8DE7-AA3088A3FC13}"/>
                </a:ext>
              </a:extLst>
            </p:cNvPr>
            <p:cNvCxnSpPr>
              <a:cxnSpLocks/>
            </p:cNvCxnSpPr>
            <p:nvPr/>
          </p:nvCxnSpPr>
          <p:spPr>
            <a:xfrm>
              <a:off x="6779273"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2142ED36-E72F-4C21-BD99-28BCF0CFFD2B}"/>
                </a:ext>
              </a:extLst>
            </p:cNvPr>
            <p:cNvCxnSpPr>
              <a:cxnSpLocks/>
            </p:cNvCxnSpPr>
            <p:nvPr/>
          </p:nvCxnSpPr>
          <p:spPr>
            <a:xfrm>
              <a:off x="6779273" y="4606636"/>
              <a:ext cx="306374"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7275D4F2-D02B-4BFD-9205-3C8BD30EE68E}"/>
                </a:ext>
              </a:extLst>
            </p:cNvPr>
            <p:cNvCxnSpPr>
              <a:cxnSpLocks/>
            </p:cNvCxnSpPr>
            <p:nvPr/>
          </p:nvCxnSpPr>
          <p:spPr>
            <a:xfrm>
              <a:off x="7085647"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542CB200-EB6A-44D7-832A-E84B25C691B3}"/>
                </a:ext>
              </a:extLst>
            </p:cNvPr>
            <p:cNvCxnSpPr>
              <a:cxnSpLocks/>
            </p:cNvCxnSpPr>
            <p:nvPr/>
          </p:nvCxnSpPr>
          <p:spPr>
            <a:xfrm>
              <a:off x="7085647"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5AA9738E-B1F9-4C79-9114-1D1AB8356A3D}"/>
                </a:ext>
              </a:extLst>
            </p:cNvPr>
            <p:cNvCxnSpPr>
              <a:cxnSpLocks/>
            </p:cNvCxnSpPr>
            <p:nvPr/>
          </p:nvCxnSpPr>
          <p:spPr>
            <a:xfrm>
              <a:off x="7400364"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765CC333-18A6-409C-882A-F379F24E961D}"/>
                </a:ext>
              </a:extLst>
            </p:cNvPr>
            <p:cNvCxnSpPr>
              <a:cxnSpLocks/>
            </p:cNvCxnSpPr>
            <p:nvPr/>
          </p:nvCxnSpPr>
          <p:spPr>
            <a:xfrm>
              <a:off x="7398599"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1114440-92CD-4E2A-A006-63F7BAF6E4E4}"/>
                </a:ext>
              </a:extLst>
            </p:cNvPr>
            <p:cNvCxnSpPr>
              <a:cxnSpLocks/>
            </p:cNvCxnSpPr>
            <p:nvPr/>
          </p:nvCxnSpPr>
          <p:spPr>
            <a:xfrm>
              <a:off x="7706738"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7F4EB7E0-F902-4A97-BB5D-DB844A965FA8}"/>
                </a:ext>
              </a:extLst>
            </p:cNvPr>
            <p:cNvCxnSpPr>
              <a:cxnSpLocks/>
            </p:cNvCxnSpPr>
            <p:nvPr/>
          </p:nvCxnSpPr>
          <p:spPr>
            <a:xfrm>
              <a:off x="7706738"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482D1ADA-3530-40C7-8DDE-D21B718EF2F5}"/>
                </a:ext>
              </a:extLst>
            </p:cNvPr>
            <p:cNvCxnSpPr>
              <a:cxnSpLocks/>
            </p:cNvCxnSpPr>
            <p:nvPr/>
          </p:nvCxnSpPr>
          <p:spPr>
            <a:xfrm>
              <a:off x="8021455"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99C0EFF0-E256-4E13-B36B-61BE8BACE40B}"/>
                </a:ext>
              </a:extLst>
            </p:cNvPr>
            <p:cNvCxnSpPr>
              <a:cxnSpLocks/>
            </p:cNvCxnSpPr>
            <p:nvPr/>
          </p:nvCxnSpPr>
          <p:spPr>
            <a:xfrm>
              <a:off x="8019690"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6B8DCF4-47CF-4193-8129-794BBFAACA74}"/>
                </a:ext>
              </a:extLst>
            </p:cNvPr>
            <p:cNvCxnSpPr>
              <a:cxnSpLocks/>
            </p:cNvCxnSpPr>
            <p:nvPr/>
          </p:nvCxnSpPr>
          <p:spPr>
            <a:xfrm>
              <a:off x="8329770"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C230988D-DB91-414A-92FD-8C30793CD122}"/>
                </a:ext>
              </a:extLst>
            </p:cNvPr>
            <p:cNvCxnSpPr>
              <a:cxnSpLocks/>
            </p:cNvCxnSpPr>
            <p:nvPr/>
          </p:nvCxnSpPr>
          <p:spPr>
            <a:xfrm>
              <a:off x="863790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22CA40C8-CDD1-43F0-82D1-DE7E5BAE3E3A}"/>
                </a:ext>
              </a:extLst>
            </p:cNvPr>
            <p:cNvCxnSpPr>
              <a:cxnSpLocks/>
            </p:cNvCxnSpPr>
            <p:nvPr/>
          </p:nvCxnSpPr>
          <p:spPr>
            <a:xfrm>
              <a:off x="8637909"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19FD6FCB-7560-4CCD-9269-DA2C9A5236FC}"/>
                </a:ext>
              </a:extLst>
            </p:cNvPr>
            <p:cNvCxnSpPr>
              <a:cxnSpLocks/>
            </p:cNvCxnSpPr>
            <p:nvPr/>
          </p:nvCxnSpPr>
          <p:spPr>
            <a:xfrm>
              <a:off x="8952626"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02A82243-D1DB-47D0-808B-6A7A6488F7F5}"/>
                </a:ext>
              </a:extLst>
            </p:cNvPr>
            <p:cNvCxnSpPr>
              <a:cxnSpLocks/>
            </p:cNvCxnSpPr>
            <p:nvPr/>
          </p:nvCxnSpPr>
          <p:spPr>
            <a:xfrm>
              <a:off x="8950861"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6F45DCA9-8BFD-4C54-96B0-B488589BF54D}"/>
                </a:ext>
              </a:extLst>
            </p:cNvPr>
            <p:cNvCxnSpPr>
              <a:cxnSpLocks/>
            </p:cNvCxnSpPr>
            <p:nvPr/>
          </p:nvCxnSpPr>
          <p:spPr>
            <a:xfrm>
              <a:off x="9266576"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2E6FA82E-7B0B-4AF9-A00D-D87A930A6FC9}"/>
                </a:ext>
              </a:extLst>
            </p:cNvPr>
            <p:cNvCxnSpPr>
              <a:cxnSpLocks/>
            </p:cNvCxnSpPr>
            <p:nvPr/>
          </p:nvCxnSpPr>
          <p:spPr>
            <a:xfrm>
              <a:off x="9280584" y="4051405"/>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DC713BB8-1829-4490-976A-3EDEBDCCC69C}"/>
                </a:ext>
              </a:extLst>
            </p:cNvPr>
            <p:cNvCxnSpPr>
              <a:cxnSpLocks/>
            </p:cNvCxnSpPr>
            <p:nvPr/>
          </p:nvCxnSpPr>
          <p:spPr>
            <a:xfrm>
              <a:off x="9880556"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1A0403F4-DAAE-49C3-8301-053A023810CE}"/>
                </a:ext>
              </a:extLst>
            </p:cNvPr>
            <p:cNvCxnSpPr>
              <a:cxnSpLocks/>
            </p:cNvCxnSpPr>
            <p:nvPr/>
          </p:nvCxnSpPr>
          <p:spPr>
            <a:xfrm>
              <a:off x="9891116" y="4606636"/>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315E7DA5-731E-40CE-B4F9-224BCC133FDD}"/>
                </a:ext>
              </a:extLst>
            </p:cNvPr>
            <p:cNvCxnSpPr>
              <a:cxnSpLocks/>
            </p:cNvCxnSpPr>
            <p:nvPr/>
          </p:nvCxnSpPr>
          <p:spPr>
            <a:xfrm>
              <a:off x="10503012"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7" name="直接连接符 126">
              <a:extLst>
                <a:ext uri="{FF2B5EF4-FFF2-40B4-BE49-F238E27FC236}">
                  <a16:creationId xmlns:a16="http://schemas.microsoft.com/office/drawing/2014/main" id="{7A8892F5-E7DE-4B32-A1C8-02DC3633FA98}"/>
                </a:ext>
              </a:extLst>
            </p:cNvPr>
            <p:cNvCxnSpPr>
              <a:cxnSpLocks/>
            </p:cNvCxnSpPr>
            <p:nvPr/>
          </p:nvCxnSpPr>
          <p:spPr>
            <a:xfrm>
              <a:off x="10517020" y="4051405"/>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8" name="直接连接符 127">
              <a:extLst>
                <a:ext uri="{FF2B5EF4-FFF2-40B4-BE49-F238E27FC236}">
                  <a16:creationId xmlns:a16="http://schemas.microsoft.com/office/drawing/2014/main" id="{FBF7BB03-5B44-4A00-9AE8-9F8EBAEE01FB}"/>
                </a:ext>
              </a:extLst>
            </p:cNvPr>
            <p:cNvCxnSpPr>
              <a:cxnSpLocks/>
            </p:cNvCxnSpPr>
            <p:nvPr/>
          </p:nvCxnSpPr>
          <p:spPr>
            <a:xfrm>
              <a:off x="11116992"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9" name="直接连接符 128">
              <a:extLst>
                <a:ext uri="{FF2B5EF4-FFF2-40B4-BE49-F238E27FC236}">
                  <a16:creationId xmlns:a16="http://schemas.microsoft.com/office/drawing/2014/main" id="{BDF7665B-F532-4B28-A69A-E97A5BB81F52}"/>
                </a:ext>
              </a:extLst>
            </p:cNvPr>
            <p:cNvCxnSpPr>
              <a:cxnSpLocks/>
            </p:cNvCxnSpPr>
            <p:nvPr/>
          </p:nvCxnSpPr>
          <p:spPr>
            <a:xfrm>
              <a:off x="11127552" y="4606636"/>
              <a:ext cx="30573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185" name="组合 184">
            <a:extLst>
              <a:ext uri="{FF2B5EF4-FFF2-40B4-BE49-F238E27FC236}">
                <a16:creationId xmlns:a16="http://schemas.microsoft.com/office/drawing/2014/main" id="{3E98BC1B-9698-4B66-B58F-7BDF5ED69CC7}"/>
              </a:ext>
            </a:extLst>
          </p:cNvPr>
          <p:cNvGrpSpPr/>
          <p:nvPr/>
        </p:nvGrpSpPr>
        <p:grpSpPr>
          <a:xfrm>
            <a:off x="3703100" y="5432707"/>
            <a:ext cx="7453092" cy="569087"/>
            <a:chOff x="3980192" y="5148690"/>
            <a:chExt cx="7453092" cy="569087"/>
          </a:xfrm>
        </p:grpSpPr>
        <p:cxnSp>
          <p:nvCxnSpPr>
            <p:cNvPr id="131" name="直接连接符 130">
              <a:extLst>
                <a:ext uri="{FF2B5EF4-FFF2-40B4-BE49-F238E27FC236}">
                  <a16:creationId xmlns:a16="http://schemas.microsoft.com/office/drawing/2014/main" id="{49D4C974-EA3E-4E3D-8FFC-E76E98BE313D}"/>
                </a:ext>
              </a:extLst>
            </p:cNvPr>
            <p:cNvCxnSpPr>
              <a:cxnSpLocks/>
            </p:cNvCxnSpPr>
            <p:nvPr/>
          </p:nvCxnSpPr>
          <p:spPr>
            <a:xfrm>
              <a:off x="3980192" y="5148690"/>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AF3E179A-95BE-4A80-92B9-EC1744461926}"/>
                </a:ext>
              </a:extLst>
            </p:cNvPr>
            <p:cNvCxnSpPr>
              <a:cxnSpLocks/>
            </p:cNvCxnSpPr>
            <p:nvPr/>
          </p:nvCxnSpPr>
          <p:spPr>
            <a:xfrm>
              <a:off x="4294909" y="5148690"/>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CBFB9B42-283C-47D7-BB19-30CDB5059834}"/>
                </a:ext>
              </a:extLst>
            </p:cNvPr>
            <p:cNvCxnSpPr>
              <a:cxnSpLocks/>
            </p:cNvCxnSpPr>
            <p:nvPr/>
          </p:nvCxnSpPr>
          <p:spPr>
            <a:xfrm>
              <a:off x="4293144" y="570392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7100E63D-AC94-4269-B28B-B302836347BB}"/>
                </a:ext>
              </a:extLst>
            </p:cNvPr>
            <p:cNvCxnSpPr>
              <a:cxnSpLocks/>
            </p:cNvCxnSpPr>
            <p:nvPr/>
          </p:nvCxnSpPr>
          <p:spPr>
            <a:xfrm>
              <a:off x="4607861" y="5703920"/>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5E097160-199F-4638-BFAB-EEECDFAAC37D}"/>
                </a:ext>
              </a:extLst>
            </p:cNvPr>
            <p:cNvCxnSpPr>
              <a:cxnSpLocks/>
            </p:cNvCxnSpPr>
            <p:nvPr/>
          </p:nvCxnSpPr>
          <p:spPr>
            <a:xfrm>
              <a:off x="4916000" y="5148690"/>
              <a:ext cx="0" cy="55523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05004F1B-E2D5-4657-8AA3-37688A2B526C}"/>
                </a:ext>
              </a:extLst>
            </p:cNvPr>
            <p:cNvCxnSpPr>
              <a:cxnSpLocks/>
            </p:cNvCxnSpPr>
            <p:nvPr/>
          </p:nvCxnSpPr>
          <p:spPr>
            <a:xfrm>
              <a:off x="4931428" y="5148690"/>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7" name="直接连接符 136">
              <a:extLst>
                <a:ext uri="{FF2B5EF4-FFF2-40B4-BE49-F238E27FC236}">
                  <a16:creationId xmlns:a16="http://schemas.microsoft.com/office/drawing/2014/main" id="{B2EE3FCC-60C9-4E53-89EC-66FDE7723564}"/>
                </a:ext>
              </a:extLst>
            </p:cNvPr>
            <p:cNvCxnSpPr>
              <a:cxnSpLocks/>
            </p:cNvCxnSpPr>
            <p:nvPr/>
          </p:nvCxnSpPr>
          <p:spPr>
            <a:xfrm>
              <a:off x="5225422" y="51486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8" name="直接连接符 137">
              <a:extLst>
                <a:ext uri="{FF2B5EF4-FFF2-40B4-BE49-F238E27FC236}">
                  <a16:creationId xmlns:a16="http://schemas.microsoft.com/office/drawing/2014/main" id="{6E86E1A7-930F-43DD-8B7F-4E04B3350D8E}"/>
                </a:ext>
              </a:extLst>
            </p:cNvPr>
            <p:cNvCxnSpPr>
              <a:cxnSpLocks/>
            </p:cNvCxnSpPr>
            <p:nvPr/>
          </p:nvCxnSpPr>
          <p:spPr>
            <a:xfrm>
              <a:off x="5540139" y="5155618"/>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9" name="直接连接符 138">
              <a:extLst>
                <a:ext uri="{FF2B5EF4-FFF2-40B4-BE49-F238E27FC236}">
                  <a16:creationId xmlns:a16="http://schemas.microsoft.com/office/drawing/2014/main" id="{538B3971-318C-4179-817A-A3D03C43C0DC}"/>
                </a:ext>
              </a:extLst>
            </p:cNvPr>
            <p:cNvCxnSpPr>
              <a:cxnSpLocks/>
            </p:cNvCxnSpPr>
            <p:nvPr/>
          </p:nvCxnSpPr>
          <p:spPr>
            <a:xfrm>
              <a:off x="5538374" y="5710849"/>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0" name="直接连接符 139">
              <a:extLst>
                <a:ext uri="{FF2B5EF4-FFF2-40B4-BE49-F238E27FC236}">
                  <a16:creationId xmlns:a16="http://schemas.microsoft.com/office/drawing/2014/main" id="{2F931F04-4D4D-423D-A181-D8E705038DB0}"/>
                </a:ext>
              </a:extLst>
            </p:cNvPr>
            <p:cNvCxnSpPr>
              <a:cxnSpLocks/>
            </p:cNvCxnSpPr>
            <p:nvPr/>
          </p:nvCxnSpPr>
          <p:spPr>
            <a:xfrm>
              <a:off x="5853091" y="571084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1" name="直接连接符 140">
              <a:extLst>
                <a:ext uri="{FF2B5EF4-FFF2-40B4-BE49-F238E27FC236}">
                  <a16:creationId xmlns:a16="http://schemas.microsoft.com/office/drawing/2014/main" id="{FCC63B2D-CF7A-495C-8AF6-E3CA3A0842DD}"/>
                </a:ext>
              </a:extLst>
            </p:cNvPr>
            <p:cNvCxnSpPr>
              <a:cxnSpLocks/>
            </p:cNvCxnSpPr>
            <p:nvPr/>
          </p:nvCxnSpPr>
          <p:spPr>
            <a:xfrm>
              <a:off x="6161230" y="5155617"/>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2" name="直接连接符 141">
              <a:extLst>
                <a:ext uri="{FF2B5EF4-FFF2-40B4-BE49-F238E27FC236}">
                  <a16:creationId xmlns:a16="http://schemas.microsoft.com/office/drawing/2014/main" id="{B3050663-4382-4951-A7D8-15D1FD86A18F}"/>
                </a:ext>
              </a:extLst>
            </p:cNvPr>
            <p:cNvCxnSpPr>
              <a:cxnSpLocks/>
            </p:cNvCxnSpPr>
            <p:nvPr/>
          </p:nvCxnSpPr>
          <p:spPr>
            <a:xfrm>
              <a:off x="6176658" y="515561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3" name="直接连接符 142">
              <a:extLst>
                <a:ext uri="{FF2B5EF4-FFF2-40B4-BE49-F238E27FC236}">
                  <a16:creationId xmlns:a16="http://schemas.microsoft.com/office/drawing/2014/main" id="{11B87386-68B7-449B-8A0D-8BCA9448C9BA}"/>
                </a:ext>
              </a:extLst>
            </p:cNvPr>
            <p:cNvCxnSpPr>
              <a:cxnSpLocks/>
            </p:cNvCxnSpPr>
            <p:nvPr/>
          </p:nvCxnSpPr>
          <p:spPr>
            <a:xfrm>
              <a:off x="6464556" y="5155619"/>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4" name="直接连接符 143">
              <a:extLst>
                <a:ext uri="{FF2B5EF4-FFF2-40B4-BE49-F238E27FC236}">
                  <a16:creationId xmlns:a16="http://schemas.microsoft.com/office/drawing/2014/main" id="{65DD8255-266E-4DBE-A96C-F7A089D7987B}"/>
                </a:ext>
              </a:extLst>
            </p:cNvPr>
            <p:cNvCxnSpPr>
              <a:cxnSpLocks/>
            </p:cNvCxnSpPr>
            <p:nvPr/>
          </p:nvCxnSpPr>
          <p:spPr>
            <a:xfrm>
              <a:off x="6779273" y="516254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5" name="直接连接符 144">
              <a:extLst>
                <a:ext uri="{FF2B5EF4-FFF2-40B4-BE49-F238E27FC236}">
                  <a16:creationId xmlns:a16="http://schemas.microsoft.com/office/drawing/2014/main" id="{4E30D54B-2423-4C4F-87A2-200D4E000B33}"/>
                </a:ext>
              </a:extLst>
            </p:cNvPr>
            <p:cNvCxnSpPr>
              <a:cxnSpLocks/>
            </p:cNvCxnSpPr>
            <p:nvPr/>
          </p:nvCxnSpPr>
          <p:spPr>
            <a:xfrm>
              <a:off x="6777508" y="571777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D203F1B0-91E0-466E-BC8F-D99995822927}"/>
                </a:ext>
              </a:extLst>
            </p:cNvPr>
            <p:cNvCxnSpPr>
              <a:cxnSpLocks/>
            </p:cNvCxnSpPr>
            <p:nvPr/>
          </p:nvCxnSpPr>
          <p:spPr>
            <a:xfrm>
              <a:off x="7092225" y="571777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7" name="直接连接符 146">
              <a:extLst>
                <a:ext uri="{FF2B5EF4-FFF2-40B4-BE49-F238E27FC236}">
                  <a16:creationId xmlns:a16="http://schemas.microsoft.com/office/drawing/2014/main" id="{DF465CBF-D45D-4B62-AE87-25B631EE206B}"/>
                </a:ext>
              </a:extLst>
            </p:cNvPr>
            <p:cNvCxnSpPr>
              <a:cxnSpLocks/>
            </p:cNvCxnSpPr>
            <p:nvPr/>
          </p:nvCxnSpPr>
          <p:spPr>
            <a:xfrm>
              <a:off x="7400364" y="516254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8" name="直接连接符 147">
              <a:extLst>
                <a:ext uri="{FF2B5EF4-FFF2-40B4-BE49-F238E27FC236}">
                  <a16:creationId xmlns:a16="http://schemas.microsoft.com/office/drawing/2014/main" id="{8F1406B7-812E-44E5-9216-B8248EDF070F}"/>
                </a:ext>
              </a:extLst>
            </p:cNvPr>
            <p:cNvCxnSpPr>
              <a:cxnSpLocks/>
            </p:cNvCxnSpPr>
            <p:nvPr/>
          </p:nvCxnSpPr>
          <p:spPr>
            <a:xfrm>
              <a:off x="7415792" y="516254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9" name="直接连接符 148">
              <a:extLst>
                <a:ext uri="{FF2B5EF4-FFF2-40B4-BE49-F238E27FC236}">
                  <a16:creationId xmlns:a16="http://schemas.microsoft.com/office/drawing/2014/main" id="{947F8EB2-8FD2-4989-871F-181992237C1F}"/>
                </a:ext>
              </a:extLst>
            </p:cNvPr>
            <p:cNvCxnSpPr>
              <a:cxnSpLocks/>
            </p:cNvCxnSpPr>
            <p:nvPr/>
          </p:nvCxnSpPr>
          <p:spPr>
            <a:xfrm>
              <a:off x="7710444" y="516254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0" name="直接连接符 149">
              <a:extLst>
                <a:ext uri="{FF2B5EF4-FFF2-40B4-BE49-F238E27FC236}">
                  <a16:creationId xmlns:a16="http://schemas.microsoft.com/office/drawing/2014/main" id="{70F48E9B-9DD2-4574-98EB-CD10975AC922}"/>
                </a:ext>
              </a:extLst>
            </p:cNvPr>
            <p:cNvCxnSpPr>
              <a:cxnSpLocks/>
            </p:cNvCxnSpPr>
            <p:nvPr/>
          </p:nvCxnSpPr>
          <p:spPr>
            <a:xfrm>
              <a:off x="8025161" y="516254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1" name="直接连接符 150">
              <a:extLst>
                <a:ext uri="{FF2B5EF4-FFF2-40B4-BE49-F238E27FC236}">
                  <a16:creationId xmlns:a16="http://schemas.microsoft.com/office/drawing/2014/main" id="{300C3483-625B-498A-BE57-6D22B7FB8C4B}"/>
                </a:ext>
              </a:extLst>
            </p:cNvPr>
            <p:cNvCxnSpPr>
              <a:cxnSpLocks/>
            </p:cNvCxnSpPr>
            <p:nvPr/>
          </p:nvCxnSpPr>
          <p:spPr>
            <a:xfrm>
              <a:off x="8023396" y="571777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2" name="直接连接符 151">
              <a:extLst>
                <a:ext uri="{FF2B5EF4-FFF2-40B4-BE49-F238E27FC236}">
                  <a16:creationId xmlns:a16="http://schemas.microsoft.com/office/drawing/2014/main" id="{F070641B-C5A9-4298-9B93-F8A5488187DD}"/>
                </a:ext>
              </a:extLst>
            </p:cNvPr>
            <p:cNvCxnSpPr>
              <a:cxnSpLocks/>
            </p:cNvCxnSpPr>
            <p:nvPr/>
          </p:nvCxnSpPr>
          <p:spPr>
            <a:xfrm>
              <a:off x="8331535" y="516254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3" name="直接连接符 152">
              <a:extLst>
                <a:ext uri="{FF2B5EF4-FFF2-40B4-BE49-F238E27FC236}">
                  <a16:creationId xmlns:a16="http://schemas.microsoft.com/office/drawing/2014/main" id="{5587D871-F702-4B24-A212-195A8CC1FFA6}"/>
                </a:ext>
              </a:extLst>
            </p:cNvPr>
            <p:cNvCxnSpPr>
              <a:cxnSpLocks/>
            </p:cNvCxnSpPr>
            <p:nvPr/>
          </p:nvCxnSpPr>
          <p:spPr>
            <a:xfrm>
              <a:off x="8331535" y="516254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4" name="直接连接符 153">
              <a:extLst>
                <a:ext uri="{FF2B5EF4-FFF2-40B4-BE49-F238E27FC236}">
                  <a16:creationId xmlns:a16="http://schemas.microsoft.com/office/drawing/2014/main" id="{16B10B63-C445-47D2-A72F-C0D720D37876}"/>
                </a:ext>
              </a:extLst>
            </p:cNvPr>
            <p:cNvCxnSpPr>
              <a:cxnSpLocks/>
            </p:cNvCxnSpPr>
            <p:nvPr/>
          </p:nvCxnSpPr>
          <p:spPr>
            <a:xfrm>
              <a:off x="8646252" y="516254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5" name="直接连接符 154">
              <a:extLst>
                <a:ext uri="{FF2B5EF4-FFF2-40B4-BE49-F238E27FC236}">
                  <a16:creationId xmlns:a16="http://schemas.microsoft.com/office/drawing/2014/main" id="{B65AF8E2-25DA-497B-A0BF-A9B841814DF7}"/>
                </a:ext>
              </a:extLst>
            </p:cNvPr>
            <p:cNvCxnSpPr>
              <a:cxnSpLocks/>
            </p:cNvCxnSpPr>
            <p:nvPr/>
          </p:nvCxnSpPr>
          <p:spPr>
            <a:xfrm>
              <a:off x="8644487" y="571777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6" name="直接连接符 155">
              <a:extLst>
                <a:ext uri="{FF2B5EF4-FFF2-40B4-BE49-F238E27FC236}">
                  <a16:creationId xmlns:a16="http://schemas.microsoft.com/office/drawing/2014/main" id="{466B3769-5318-4B0F-A8A1-FEA898A47AB7}"/>
                </a:ext>
              </a:extLst>
            </p:cNvPr>
            <p:cNvCxnSpPr>
              <a:cxnSpLocks/>
            </p:cNvCxnSpPr>
            <p:nvPr/>
          </p:nvCxnSpPr>
          <p:spPr>
            <a:xfrm>
              <a:off x="8946979"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7" name="直接连接符 156">
              <a:extLst>
                <a:ext uri="{FF2B5EF4-FFF2-40B4-BE49-F238E27FC236}">
                  <a16:creationId xmlns:a16="http://schemas.microsoft.com/office/drawing/2014/main" id="{AACA0E26-43DE-4025-B5E2-AA0B985C57E7}"/>
                </a:ext>
              </a:extLst>
            </p:cNvPr>
            <p:cNvCxnSpPr>
              <a:cxnSpLocks/>
            </p:cNvCxnSpPr>
            <p:nvPr/>
          </p:nvCxnSpPr>
          <p:spPr>
            <a:xfrm>
              <a:off x="8946979" y="515561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8" name="直接连接符 157">
              <a:extLst>
                <a:ext uri="{FF2B5EF4-FFF2-40B4-BE49-F238E27FC236}">
                  <a16:creationId xmlns:a16="http://schemas.microsoft.com/office/drawing/2014/main" id="{7AA53D0D-6B99-4029-B630-90E128E7946A}"/>
                </a:ext>
              </a:extLst>
            </p:cNvPr>
            <p:cNvCxnSpPr>
              <a:cxnSpLocks/>
            </p:cNvCxnSpPr>
            <p:nvPr/>
          </p:nvCxnSpPr>
          <p:spPr>
            <a:xfrm>
              <a:off x="9261696"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9" name="直接连接符 158">
              <a:extLst>
                <a:ext uri="{FF2B5EF4-FFF2-40B4-BE49-F238E27FC236}">
                  <a16:creationId xmlns:a16="http://schemas.microsoft.com/office/drawing/2014/main" id="{30F9A7CE-EB83-4BC8-AEBB-CFEB6AD21B41}"/>
                </a:ext>
              </a:extLst>
            </p:cNvPr>
            <p:cNvCxnSpPr>
              <a:cxnSpLocks/>
            </p:cNvCxnSpPr>
            <p:nvPr/>
          </p:nvCxnSpPr>
          <p:spPr>
            <a:xfrm>
              <a:off x="9259931" y="571084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0" name="直接连接符 159">
              <a:extLst>
                <a:ext uri="{FF2B5EF4-FFF2-40B4-BE49-F238E27FC236}">
                  <a16:creationId xmlns:a16="http://schemas.microsoft.com/office/drawing/2014/main" id="{C1F10992-87EE-454D-8392-A797317E748E}"/>
                </a:ext>
              </a:extLst>
            </p:cNvPr>
            <p:cNvCxnSpPr>
              <a:cxnSpLocks/>
            </p:cNvCxnSpPr>
            <p:nvPr/>
          </p:nvCxnSpPr>
          <p:spPr>
            <a:xfrm>
              <a:off x="9570011" y="571084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1" name="直接连接符 160">
              <a:extLst>
                <a:ext uri="{FF2B5EF4-FFF2-40B4-BE49-F238E27FC236}">
                  <a16:creationId xmlns:a16="http://schemas.microsoft.com/office/drawing/2014/main" id="{76CB8697-7E0D-45C2-A4FE-E67A9B77E9BC}"/>
                </a:ext>
              </a:extLst>
            </p:cNvPr>
            <p:cNvCxnSpPr>
              <a:cxnSpLocks/>
            </p:cNvCxnSpPr>
            <p:nvPr/>
          </p:nvCxnSpPr>
          <p:spPr>
            <a:xfrm>
              <a:off x="9878150"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2" name="直接连接符 161">
              <a:extLst>
                <a:ext uri="{FF2B5EF4-FFF2-40B4-BE49-F238E27FC236}">
                  <a16:creationId xmlns:a16="http://schemas.microsoft.com/office/drawing/2014/main" id="{1B52264D-85EF-46F6-93DD-4BD373602AFE}"/>
                </a:ext>
              </a:extLst>
            </p:cNvPr>
            <p:cNvCxnSpPr>
              <a:cxnSpLocks/>
            </p:cNvCxnSpPr>
            <p:nvPr/>
          </p:nvCxnSpPr>
          <p:spPr>
            <a:xfrm>
              <a:off x="9878150" y="515561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3" name="直接连接符 162">
              <a:extLst>
                <a:ext uri="{FF2B5EF4-FFF2-40B4-BE49-F238E27FC236}">
                  <a16:creationId xmlns:a16="http://schemas.microsoft.com/office/drawing/2014/main" id="{8CD0119D-4385-42EC-AD5E-A57C9B6C619C}"/>
                </a:ext>
              </a:extLst>
            </p:cNvPr>
            <p:cNvCxnSpPr>
              <a:cxnSpLocks/>
            </p:cNvCxnSpPr>
            <p:nvPr/>
          </p:nvCxnSpPr>
          <p:spPr>
            <a:xfrm>
              <a:off x="10192867"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4" name="直接连接符 163">
              <a:extLst>
                <a:ext uri="{FF2B5EF4-FFF2-40B4-BE49-F238E27FC236}">
                  <a16:creationId xmlns:a16="http://schemas.microsoft.com/office/drawing/2014/main" id="{CC78A4F8-1C7C-4311-BE0C-3A8945F7ECCB}"/>
                </a:ext>
              </a:extLst>
            </p:cNvPr>
            <p:cNvCxnSpPr>
              <a:cxnSpLocks/>
            </p:cNvCxnSpPr>
            <p:nvPr/>
          </p:nvCxnSpPr>
          <p:spPr>
            <a:xfrm>
              <a:off x="10191102" y="571084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5" name="直接连接符 164">
              <a:extLst>
                <a:ext uri="{FF2B5EF4-FFF2-40B4-BE49-F238E27FC236}">
                  <a16:creationId xmlns:a16="http://schemas.microsoft.com/office/drawing/2014/main" id="{425B1EC0-73BA-4BA5-9947-5A41F92548F6}"/>
                </a:ext>
              </a:extLst>
            </p:cNvPr>
            <p:cNvCxnSpPr>
              <a:cxnSpLocks/>
            </p:cNvCxnSpPr>
            <p:nvPr/>
          </p:nvCxnSpPr>
          <p:spPr>
            <a:xfrm>
              <a:off x="10506817"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6" name="直接连接符 165">
              <a:extLst>
                <a:ext uri="{FF2B5EF4-FFF2-40B4-BE49-F238E27FC236}">
                  <a16:creationId xmlns:a16="http://schemas.microsoft.com/office/drawing/2014/main" id="{6744E3AC-D0A9-4402-BDE7-AFE4D17056A0}"/>
                </a:ext>
              </a:extLst>
            </p:cNvPr>
            <p:cNvCxnSpPr>
              <a:cxnSpLocks/>
            </p:cNvCxnSpPr>
            <p:nvPr/>
          </p:nvCxnSpPr>
          <p:spPr>
            <a:xfrm>
              <a:off x="10520825" y="5155616"/>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7" name="直接连接符 166">
              <a:extLst>
                <a:ext uri="{FF2B5EF4-FFF2-40B4-BE49-F238E27FC236}">
                  <a16:creationId xmlns:a16="http://schemas.microsoft.com/office/drawing/2014/main" id="{5C86D55A-B173-4B79-A31E-E690C0DAFA10}"/>
                </a:ext>
              </a:extLst>
            </p:cNvPr>
            <p:cNvCxnSpPr>
              <a:cxnSpLocks/>
            </p:cNvCxnSpPr>
            <p:nvPr/>
          </p:nvCxnSpPr>
          <p:spPr>
            <a:xfrm>
              <a:off x="11120797"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8" name="直接连接符 167">
              <a:extLst>
                <a:ext uri="{FF2B5EF4-FFF2-40B4-BE49-F238E27FC236}">
                  <a16:creationId xmlns:a16="http://schemas.microsoft.com/office/drawing/2014/main" id="{D06AD39C-1FA6-446B-BC22-03928FC07319}"/>
                </a:ext>
              </a:extLst>
            </p:cNvPr>
            <p:cNvCxnSpPr>
              <a:cxnSpLocks/>
            </p:cNvCxnSpPr>
            <p:nvPr/>
          </p:nvCxnSpPr>
          <p:spPr>
            <a:xfrm>
              <a:off x="11131357" y="5710847"/>
              <a:ext cx="301927"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sp>
        <p:nvSpPr>
          <p:cNvPr id="186" name="文本框 185">
            <a:extLst>
              <a:ext uri="{FF2B5EF4-FFF2-40B4-BE49-F238E27FC236}">
                <a16:creationId xmlns:a16="http://schemas.microsoft.com/office/drawing/2014/main" id="{4CE33995-7BBA-409B-BE82-9E052DB2A18B}"/>
              </a:ext>
            </a:extLst>
          </p:cNvPr>
          <p:cNvSpPr txBox="1"/>
          <p:nvPr/>
        </p:nvSpPr>
        <p:spPr>
          <a:xfrm>
            <a:off x="1990838" y="1394355"/>
            <a:ext cx="1551709" cy="369332"/>
          </a:xfrm>
          <a:prstGeom prst="rect">
            <a:avLst/>
          </a:prstGeom>
          <a:noFill/>
        </p:spPr>
        <p:txBody>
          <a:bodyPr wrap="square" rtlCol="0">
            <a:spAutoFit/>
          </a:bodyPr>
          <a:lstStyle/>
          <a:p>
            <a:pPr algn="r"/>
            <a:r>
              <a:rPr lang="zh-CN" altLang="en-US" b="1" dirty="0"/>
              <a:t>比特流</a:t>
            </a:r>
          </a:p>
        </p:txBody>
      </p:sp>
      <p:grpSp>
        <p:nvGrpSpPr>
          <p:cNvPr id="2" name="组合 1">
            <a:extLst>
              <a:ext uri="{FF2B5EF4-FFF2-40B4-BE49-F238E27FC236}">
                <a16:creationId xmlns:a16="http://schemas.microsoft.com/office/drawing/2014/main" id="{7F408345-427C-4DF7-B038-B8FECCFE6CF5}"/>
              </a:ext>
            </a:extLst>
          </p:cNvPr>
          <p:cNvGrpSpPr/>
          <p:nvPr/>
        </p:nvGrpSpPr>
        <p:grpSpPr>
          <a:xfrm>
            <a:off x="3828893" y="1378966"/>
            <a:ext cx="7202500" cy="400110"/>
            <a:chOff x="4105985" y="1378966"/>
            <a:chExt cx="7202500" cy="400110"/>
          </a:xfrm>
        </p:grpSpPr>
        <p:sp>
          <p:nvSpPr>
            <p:cNvPr id="187" name="文本框 186">
              <a:extLst>
                <a:ext uri="{FF2B5EF4-FFF2-40B4-BE49-F238E27FC236}">
                  <a16:creationId xmlns:a16="http://schemas.microsoft.com/office/drawing/2014/main" id="{5BD97895-582A-45A1-9C4A-BDEA2B0DB3F5}"/>
                </a:ext>
              </a:extLst>
            </p:cNvPr>
            <p:cNvSpPr txBox="1"/>
            <p:nvPr/>
          </p:nvSpPr>
          <p:spPr>
            <a:xfrm>
              <a:off x="41059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8" name="文本框 187">
              <a:extLst>
                <a:ext uri="{FF2B5EF4-FFF2-40B4-BE49-F238E27FC236}">
                  <a16:creationId xmlns:a16="http://schemas.microsoft.com/office/drawing/2014/main" id="{51174FD3-1AAB-4959-BC23-0388B12317D1}"/>
                </a:ext>
              </a:extLst>
            </p:cNvPr>
            <p:cNvSpPr txBox="1"/>
            <p:nvPr/>
          </p:nvSpPr>
          <p:spPr>
            <a:xfrm>
              <a:off x="472612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9" name="文本框 188">
              <a:extLst>
                <a:ext uri="{FF2B5EF4-FFF2-40B4-BE49-F238E27FC236}">
                  <a16:creationId xmlns:a16="http://schemas.microsoft.com/office/drawing/2014/main" id="{30260DF3-FB49-4805-97A3-EB20EC98A32B}"/>
                </a:ext>
              </a:extLst>
            </p:cNvPr>
            <p:cNvSpPr txBox="1"/>
            <p:nvPr/>
          </p:nvSpPr>
          <p:spPr>
            <a:xfrm>
              <a:off x="534625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0" name="文本框 189">
              <a:extLst>
                <a:ext uri="{FF2B5EF4-FFF2-40B4-BE49-F238E27FC236}">
                  <a16:creationId xmlns:a16="http://schemas.microsoft.com/office/drawing/2014/main" id="{F5FF05A0-5A72-4FDC-B80F-BD2ADCCE20D6}"/>
                </a:ext>
              </a:extLst>
            </p:cNvPr>
            <p:cNvSpPr txBox="1"/>
            <p:nvPr/>
          </p:nvSpPr>
          <p:spPr>
            <a:xfrm>
              <a:off x="596639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1" name="文本框 190">
              <a:extLst>
                <a:ext uri="{FF2B5EF4-FFF2-40B4-BE49-F238E27FC236}">
                  <a16:creationId xmlns:a16="http://schemas.microsoft.com/office/drawing/2014/main" id="{CBD07783-3DFD-4BE3-814F-076C96E3FFA8}"/>
                </a:ext>
              </a:extLst>
            </p:cNvPr>
            <p:cNvSpPr txBox="1"/>
            <p:nvPr/>
          </p:nvSpPr>
          <p:spPr>
            <a:xfrm>
              <a:off x="658652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2" name="文本框 191">
              <a:extLst>
                <a:ext uri="{FF2B5EF4-FFF2-40B4-BE49-F238E27FC236}">
                  <a16:creationId xmlns:a16="http://schemas.microsoft.com/office/drawing/2014/main" id="{72805F35-559D-4C8C-AF42-923F80014266}"/>
                </a:ext>
              </a:extLst>
            </p:cNvPr>
            <p:cNvSpPr txBox="1"/>
            <p:nvPr/>
          </p:nvSpPr>
          <p:spPr>
            <a:xfrm>
              <a:off x="720666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3" name="文本框 192">
              <a:extLst>
                <a:ext uri="{FF2B5EF4-FFF2-40B4-BE49-F238E27FC236}">
                  <a16:creationId xmlns:a16="http://schemas.microsoft.com/office/drawing/2014/main" id="{BC8FAD2C-8A0A-4B3B-926C-49906EC9146F}"/>
                </a:ext>
              </a:extLst>
            </p:cNvPr>
            <p:cNvSpPr txBox="1"/>
            <p:nvPr/>
          </p:nvSpPr>
          <p:spPr>
            <a:xfrm>
              <a:off x="782680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4" name="文本框 193">
              <a:extLst>
                <a:ext uri="{FF2B5EF4-FFF2-40B4-BE49-F238E27FC236}">
                  <a16:creationId xmlns:a16="http://schemas.microsoft.com/office/drawing/2014/main" id="{4E77ECB8-EB99-4C84-B661-ABBFB39F03B4}"/>
                </a:ext>
              </a:extLst>
            </p:cNvPr>
            <p:cNvSpPr txBox="1"/>
            <p:nvPr/>
          </p:nvSpPr>
          <p:spPr>
            <a:xfrm>
              <a:off x="844693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5" name="文本框 194">
              <a:extLst>
                <a:ext uri="{FF2B5EF4-FFF2-40B4-BE49-F238E27FC236}">
                  <a16:creationId xmlns:a16="http://schemas.microsoft.com/office/drawing/2014/main" id="{35DB4186-60BD-425A-88B7-747AB9069B25}"/>
                </a:ext>
              </a:extLst>
            </p:cNvPr>
            <p:cNvSpPr txBox="1"/>
            <p:nvPr/>
          </p:nvSpPr>
          <p:spPr>
            <a:xfrm>
              <a:off x="906707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6" name="文本框 195">
              <a:extLst>
                <a:ext uri="{FF2B5EF4-FFF2-40B4-BE49-F238E27FC236}">
                  <a16:creationId xmlns:a16="http://schemas.microsoft.com/office/drawing/2014/main" id="{7536AE2D-B95C-40E7-B259-6968A632A3DC}"/>
                </a:ext>
              </a:extLst>
            </p:cNvPr>
            <p:cNvSpPr txBox="1"/>
            <p:nvPr/>
          </p:nvSpPr>
          <p:spPr>
            <a:xfrm>
              <a:off x="968720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7" name="文本框 196">
              <a:extLst>
                <a:ext uri="{FF2B5EF4-FFF2-40B4-BE49-F238E27FC236}">
                  <a16:creationId xmlns:a16="http://schemas.microsoft.com/office/drawing/2014/main" id="{76BEC643-B640-4C8B-AC61-FC3551B7E7F6}"/>
                </a:ext>
              </a:extLst>
            </p:cNvPr>
            <p:cNvSpPr txBox="1"/>
            <p:nvPr/>
          </p:nvSpPr>
          <p:spPr>
            <a:xfrm>
              <a:off x="1030734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8" name="文本框 197">
              <a:extLst>
                <a:ext uri="{FF2B5EF4-FFF2-40B4-BE49-F238E27FC236}">
                  <a16:creationId xmlns:a16="http://schemas.microsoft.com/office/drawing/2014/main" id="{8355DE70-C7C3-4B46-9937-D9F9328E1DEF}"/>
                </a:ext>
              </a:extLst>
            </p:cNvPr>
            <p:cNvSpPr txBox="1"/>
            <p:nvPr/>
          </p:nvSpPr>
          <p:spPr>
            <a:xfrm>
              <a:off x="109274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grpSp>
      <p:sp>
        <p:nvSpPr>
          <p:cNvPr id="171" name="文本框 170">
            <a:extLst>
              <a:ext uri="{FF2B5EF4-FFF2-40B4-BE49-F238E27FC236}">
                <a16:creationId xmlns:a16="http://schemas.microsoft.com/office/drawing/2014/main" id="{7F5F83EC-DF95-4518-AFBC-85BA07522C4B}"/>
              </a:ext>
            </a:extLst>
          </p:cNvPr>
          <p:cNvSpPr txBox="1"/>
          <p:nvPr/>
        </p:nvSpPr>
        <p:spPr>
          <a:xfrm>
            <a:off x="1380670" y="1988398"/>
            <a:ext cx="2132012" cy="369332"/>
          </a:xfrm>
          <a:prstGeom prst="rect">
            <a:avLst/>
          </a:prstGeom>
          <a:noFill/>
        </p:spPr>
        <p:txBody>
          <a:bodyPr wrap="square" rtlCol="0">
            <a:spAutoFit/>
          </a:bodyPr>
          <a:lstStyle/>
          <a:p>
            <a:pPr algn="r"/>
            <a:r>
              <a:rPr lang="zh-CN" altLang="en-US" b="1" dirty="0"/>
              <a:t>双极性不归零编码</a:t>
            </a:r>
          </a:p>
        </p:txBody>
      </p:sp>
      <p:sp>
        <p:nvSpPr>
          <p:cNvPr id="206" name="文本框 205">
            <a:extLst>
              <a:ext uri="{FF2B5EF4-FFF2-40B4-BE49-F238E27FC236}">
                <a16:creationId xmlns:a16="http://schemas.microsoft.com/office/drawing/2014/main" id="{7E54A4ED-CA65-4352-94A8-D1C36DC1CAF1}"/>
              </a:ext>
            </a:extLst>
          </p:cNvPr>
          <p:cNvSpPr txBox="1"/>
          <p:nvPr/>
        </p:nvSpPr>
        <p:spPr>
          <a:xfrm>
            <a:off x="1380670" y="3341315"/>
            <a:ext cx="2132012" cy="369332"/>
          </a:xfrm>
          <a:prstGeom prst="rect">
            <a:avLst/>
          </a:prstGeom>
          <a:noFill/>
        </p:spPr>
        <p:txBody>
          <a:bodyPr wrap="square" rtlCol="0">
            <a:spAutoFit/>
          </a:bodyPr>
          <a:lstStyle/>
          <a:p>
            <a:pPr algn="r"/>
            <a:r>
              <a:rPr lang="zh-CN" altLang="en-US" b="1" dirty="0"/>
              <a:t>双极性归零编码</a:t>
            </a:r>
          </a:p>
        </p:txBody>
      </p:sp>
      <p:sp>
        <p:nvSpPr>
          <p:cNvPr id="231" name="文本框 230">
            <a:extLst>
              <a:ext uri="{FF2B5EF4-FFF2-40B4-BE49-F238E27FC236}">
                <a16:creationId xmlns:a16="http://schemas.microsoft.com/office/drawing/2014/main" id="{62EA1E9A-891E-4C9D-A3E0-09A6F80FF314}"/>
              </a:ext>
            </a:extLst>
          </p:cNvPr>
          <p:cNvSpPr txBox="1"/>
          <p:nvPr/>
        </p:nvSpPr>
        <p:spPr>
          <a:xfrm>
            <a:off x="304801" y="2322976"/>
            <a:ext cx="3420530" cy="338554"/>
          </a:xfrm>
          <a:prstGeom prst="rect">
            <a:avLst/>
          </a:prstGeom>
          <a:noFill/>
        </p:spPr>
        <p:txBody>
          <a:bodyPr wrap="square" rtlCol="0">
            <a:spAutoFit/>
          </a:bodyPr>
          <a:lstStyle/>
          <a:p>
            <a:pPr algn="ctr"/>
            <a:r>
              <a:rPr lang="zh-CN" altLang="en-US" sz="1600" b="1" dirty="0"/>
              <a:t>（编码效率高，但存在同步问题）</a:t>
            </a:r>
          </a:p>
        </p:txBody>
      </p:sp>
      <p:sp>
        <p:nvSpPr>
          <p:cNvPr id="248" name="文本框 247">
            <a:extLst>
              <a:ext uri="{FF2B5EF4-FFF2-40B4-BE49-F238E27FC236}">
                <a16:creationId xmlns:a16="http://schemas.microsoft.com/office/drawing/2014/main" id="{9083F076-0544-48A2-A292-06A527018D65}"/>
              </a:ext>
            </a:extLst>
          </p:cNvPr>
          <p:cNvSpPr txBox="1"/>
          <p:nvPr/>
        </p:nvSpPr>
        <p:spPr>
          <a:xfrm>
            <a:off x="1074438" y="3662521"/>
            <a:ext cx="2464713" cy="338554"/>
          </a:xfrm>
          <a:prstGeom prst="rect">
            <a:avLst/>
          </a:prstGeom>
          <a:noFill/>
        </p:spPr>
        <p:txBody>
          <a:bodyPr wrap="square" rtlCol="0">
            <a:spAutoFit/>
          </a:bodyPr>
          <a:lstStyle/>
          <a:p>
            <a:pPr algn="ctr"/>
            <a:r>
              <a:rPr lang="zh-CN" altLang="en-US" sz="1600" b="1" dirty="0"/>
              <a:t>（自同步，但编码效率低）</a:t>
            </a:r>
          </a:p>
        </p:txBody>
      </p:sp>
      <p:sp>
        <p:nvSpPr>
          <p:cNvPr id="249" name="文本框 248">
            <a:extLst>
              <a:ext uri="{FF2B5EF4-FFF2-40B4-BE49-F238E27FC236}">
                <a16:creationId xmlns:a16="http://schemas.microsoft.com/office/drawing/2014/main" id="{3E33BA61-A55D-4B36-95A8-60B06D11881C}"/>
              </a:ext>
            </a:extLst>
          </p:cNvPr>
          <p:cNvSpPr txBox="1"/>
          <p:nvPr/>
        </p:nvSpPr>
        <p:spPr>
          <a:xfrm>
            <a:off x="1380670" y="4421443"/>
            <a:ext cx="2132012" cy="369332"/>
          </a:xfrm>
          <a:prstGeom prst="rect">
            <a:avLst/>
          </a:prstGeom>
          <a:noFill/>
        </p:spPr>
        <p:txBody>
          <a:bodyPr wrap="square" rtlCol="0">
            <a:spAutoFit/>
          </a:bodyPr>
          <a:lstStyle/>
          <a:p>
            <a:pPr algn="r"/>
            <a:r>
              <a:rPr lang="zh-CN" altLang="en-US" b="1" dirty="0"/>
              <a:t>曼彻斯特编码</a:t>
            </a:r>
          </a:p>
        </p:txBody>
      </p:sp>
      <p:sp>
        <p:nvSpPr>
          <p:cNvPr id="209" name="文本框 208">
            <a:extLst>
              <a:ext uri="{FF2B5EF4-FFF2-40B4-BE49-F238E27FC236}">
                <a16:creationId xmlns:a16="http://schemas.microsoft.com/office/drawing/2014/main" id="{CC24DF72-C0CF-4D84-82D0-7D4F6F81E921}"/>
              </a:ext>
            </a:extLst>
          </p:cNvPr>
          <p:cNvSpPr txBox="1"/>
          <p:nvPr/>
        </p:nvSpPr>
        <p:spPr>
          <a:xfrm>
            <a:off x="720230" y="4744729"/>
            <a:ext cx="2848263" cy="338554"/>
          </a:xfrm>
          <a:prstGeom prst="rect">
            <a:avLst/>
          </a:prstGeom>
          <a:noFill/>
        </p:spPr>
        <p:txBody>
          <a:bodyPr wrap="square" rtlCol="0">
            <a:spAutoFit/>
          </a:bodyPr>
          <a:lstStyle/>
          <a:p>
            <a:pPr algn="ctr"/>
            <a:r>
              <a:rPr lang="zh-CN" altLang="en-US" sz="1600" b="1" dirty="0"/>
              <a:t>（自同步，</a:t>
            </a:r>
            <a:r>
              <a:rPr lang="en-US" altLang="zh-CN" sz="1600" b="1" dirty="0"/>
              <a:t>10Mb/s</a:t>
            </a:r>
            <a:r>
              <a:rPr lang="zh-CN" altLang="en-US" sz="1600" b="1" dirty="0"/>
              <a:t>传统以太网）</a:t>
            </a:r>
          </a:p>
        </p:txBody>
      </p:sp>
      <p:sp>
        <p:nvSpPr>
          <p:cNvPr id="210" name="文本框 209">
            <a:extLst>
              <a:ext uri="{FF2B5EF4-FFF2-40B4-BE49-F238E27FC236}">
                <a16:creationId xmlns:a16="http://schemas.microsoft.com/office/drawing/2014/main" id="{C7C1424E-C493-42F3-8AEA-A0104B9927F7}"/>
              </a:ext>
            </a:extLst>
          </p:cNvPr>
          <p:cNvSpPr txBox="1"/>
          <p:nvPr/>
        </p:nvSpPr>
        <p:spPr>
          <a:xfrm>
            <a:off x="1380670" y="5463645"/>
            <a:ext cx="2132012" cy="369332"/>
          </a:xfrm>
          <a:prstGeom prst="rect">
            <a:avLst/>
          </a:prstGeom>
          <a:noFill/>
        </p:spPr>
        <p:txBody>
          <a:bodyPr wrap="square" rtlCol="0">
            <a:spAutoFit/>
          </a:bodyPr>
          <a:lstStyle/>
          <a:p>
            <a:pPr algn="r"/>
            <a:r>
              <a:rPr lang="zh-CN" altLang="en-US" b="1" dirty="0"/>
              <a:t>差分曼彻斯特编码</a:t>
            </a:r>
          </a:p>
        </p:txBody>
      </p:sp>
      <p:grpSp>
        <p:nvGrpSpPr>
          <p:cNvPr id="5" name="组合 4">
            <a:extLst>
              <a:ext uri="{FF2B5EF4-FFF2-40B4-BE49-F238E27FC236}">
                <a16:creationId xmlns:a16="http://schemas.microsoft.com/office/drawing/2014/main" id="{6CC82CA1-27F8-442B-ACFD-F72E038BA4DE}"/>
              </a:ext>
            </a:extLst>
          </p:cNvPr>
          <p:cNvGrpSpPr/>
          <p:nvPr/>
        </p:nvGrpSpPr>
        <p:grpSpPr>
          <a:xfrm>
            <a:off x="4636616" y="5518978"/>
            <a:ext cx="5593109" cy="406800"/>
            <a:chOff x="4636616" y="5518978"/>
            <a:chExt cx="5593109" cy="406800"/>
          </a:xfrm>
        </p:grpSpPr>
        <p:cxnSp>
          <p:nvCxnSpPr>
            <p:cNvPr id="211" name="直接箭头连接符 210">
              <a:extLst>
                <a:ext uri="{FF2B5EF4-FFF2-40B4-BE49-F238E27FC236}">
                  <a16:creationId xmlns:a16="http://schemas.microsoft.com/office/drawing/2014/main" id="{9319F2B0-C69A-4A5D-A9EB-D25058159EE8}"/>
                </a:ext>
              </a:extLst>
            </p:cNvPr>
            <p:cNvCxnSpPr>
              <a:cxnSpLocks/>
            </p:cNvCxnSpPr>
            <p:nvPr/>
          </p:nvCxnSpPr>
          <p:spPr>
            <a:xfrm flipV="1">
              <a:off x="4636616" y="5518978"/>
              <a:ext cx="0" cy="406800"/>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接箭头连接符 211">
              <a:extLst>
                <a:ext uri="{FF2B5EF4-FFF2-40B4-BE49-F238E27FC236}">
                  <a16:creationId xmlns:a16="http://schemas.microsoft.com/office/drawing/2014/main" id="{3E6619A7-3B82-4544-8F07-E2AF0367997E}"/>
                </a:ext>
              </a:extLst>
            </p:cNvPr>
            <p:cNvCxnSpPr>
              <a:cxnSpLocks/>
            </p:cNvCxnSpPr>
            <p:nvPr/>
          </p:nvCxnSpPr>
          <p:spPr>
            <a:xfrm flipV="1">
              <a:off x="5877837" y="5518978"/>
              <a:ext cx="0" cy="406800"/>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接箭头连接符 215">
              <a:extLst>
                <a:ext uri="{FF2B5EF4-FFF2-40B4-BE49-F238E27FC236}">
                  <a16:creationId xmlns:a16="http://schemas.microsoft.com/office/drawing/2014/main" id="{E6A807CA-D0CF-4C4C-8784-B264E8FFDEC6}"/>
                </a:ext>
              </a:extLst>
            </p:cNvPr>
            <p:cNvCxnSpPr>
              <a:cxnSpLocks/>
            </p:cNvCxnSpPr>
            <p:nvPr/>
          </p:nvCxnSpPr>
          <p:spPr>
            <a:xfrm flipV="1">
              <a:off x="7123272" y="5518978"/>
              <a:ext cx="0" cy="406800"/>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直接箭头连接符 219">
              <a:extLst>
                <a:ext uri="{FF2B5EF4-FFF2-40B4-BE49-F238E27FC236}">
                  <a16:creationId xmlns:a16="http://schemas.microsoft.com/office/drawing/2014/main" id="{66A83070-10DC-4D9A-A9AB-E9A194EB60E1}"/>
                </a:ext>
              </a:extLst>
            </p:cNvPr>
            <p:cNvCxnSpPr>
              <a:cxnSpLocks/>
            </p:cNvCxnSpPr>
            <p:nvPr/>
          </p:nvCxnSpPr>
          <p:spPr>
            <a:xfrm flipV="1">
              <a:off x="9601058" y="5518978"/>
              <a:ext cx="0" cy="406800"/>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直接箭头连接符 220">
              <a:extLst>
                <a:ext uri="{FF2B5EF4-FFF2-40B4-BE49-F238E27FC236}">
                  <a16:creationId xmlns:a16="http://schemas.microsoft.com/office/drawing/2014/main" id="{18118571-01F4-4090-9483-3D805CCAB36D}"/>
                </a:ext>
              </a:extLst>
            </p:cNvPr>
            <p:cNvCxnSpPr>
              <a:cxnSpLocks/>
            </p:cNvCxnSpPr>
            <p:nvPr/>
          </p:nvCxnSpPr>
          <p:spPr>
            <a:xfrm flipV="1">
              <a:off x="10229725" y="5518978"/>
              <a:ext cx="0" cy="406800"/>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 name="组合 3">
            <a:extLst>
              <a:ext uri="{FF2B5EF4-FFF2-40B4-BE49-F238E27FC236}">
                <a16:creationId xmlns:a16="http://schemas.microsoft.com/office/drawing/2014/main" id="{B915782E-53DF-4017-80DC-AD58D720F786}"/>
              </a:ext>
            </a:extLst>
          </p:cNvPr>
          <p:cNvGrpSpPr/>
          <p:nvPr/>
        </p:nvGrpSpPr>
        <p:grpSpPr>
          <a:xfrm>
            <a:off x="4017817" y="5518978"/>
            <a:ext cx="6822083" cy="407861"/>
            <a:chOff x="4017817" y="5518978"/>
            <a:chExt cx="6822083" cy="407861"/>
          </a:xfrm>
        </p:grpSpPr>
        <p:cxnSp>
          <p:nvCxnSpPr>
            <p:cNvPr id="213" name="直接箭头连接符 212">
              <a:extLst>
                <a:ext uri="{FF2B5EF4-FFF2-40B4-BE49-F238E27FC236}">
                  <a16:creationId xmlns:a16="http://schemas.microsoft.com/office/drawing/2014/main" id="{21EFA4BC-534C-4276-82BA-036EF74FAB22}"/>
                </a:ext>
              </a:extLst>
            </p:cNvPr>
            <p:cNvCxnSpPr>
              <a:cxnSpLocks/>
            </p:cNvCxnSpPr>
            <p:nvPr/>
          </p:nvCxnSpPr>
          <p:spPr>
            <a:xfrm>
              <a:off x="4017817" y="5518978"/>
              <a:ext cx="0" cy="407861"/>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接箭头连接符 213">
              <a:extLst>
                <a:ext uri="{FF2B5EF4-FFF2-40B4-BE49-F238E27FC236}">
                  <a16:creationId xmlns:a16="http://schemas.microsoft.com/office/drawing/2014/main" id="{9CEC5ED5-E38A-46F1-870C-49D7F4EA5BBC}"/>
                </a:ext>
              </a:extLst>
            </p:cNvPr>
            <p:cNvCxnSpPr>
              <a:cxnSpLocks/>
            </p:cNvCxnSpPr>
            <p:nvPr/>
          </p:nvCxnSpPr>
          <p:spPr>
            <a:xfrm>
              <a:off x="5263047" y="5518978"/>
              <a:ext cx="0" cy="407861"/>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接箭头连接符 214">
              <a:extLst>
                <a:ext uri="{FF2B5EF4-FFF2-40B4-BE49-F238E27FC236}">
                  <a16:creationId xmlns:a16="http://schemas.microsoft.com/office/drawing/2014/main" id="{35A079E4-7123-41BC-A56F-939A06602290}"/>
                </a:ext>
              </a:extLst>
            </p:cNvPr>
            <p:cNvCxnSpPr>
              <a:cxnSpLocks/>
            </p:cNvCxnSpPr>
            <p:nvPr/>
          </p:nvCxnSpPr>
          <p:spPr>
            <a:xfrm>
              <a:off x="6497013" y="5518978"/>
              <a:ext cx="0" cy="407861"/>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接箭头连接符 216">
              <a:extLst>
                <a:ext uri="{FF2B5EF4-FFF2-40B4-BE49-F238E27FC236}">
                  <a16:creationId xmlns:a16="http://schemas.microsoft.com/office/drawing/2014/main" id="{20E03EF6-F357-4D9C-9A3F-B2FA43EA0871}"/>
                </a:ext>
              </a:extLst>
            </p:cNvPr>
            <p:cNvCxnSpPr>
              <a:cxnSpLocks/>
            </p:cNvCxnSpPr>
            <p:nvPr/>
          </p:nvCxnSpPr>
          <p:spPr>
            <a:xfrm>
              <a:off x="7750941" y="5518978"/>
              <a:ext cx="0" cy="407861"/>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接箭头连接符 217">
              <a:extLst>
                <a:ext uri="{FF2B5EF4-FFF2-40B4-BE49-F238E27FC236}">
                  <a16:creationId xmlns:a16="http://schemas.microsoft.com/office/drawing/2014/main" id="{1773C01F-5995-46F5-8612-BBEA6058F2BE}"/>
                </a:ext>
              </a:extLst>
            </p:cNvPr>
            <p:cNvCxnSpPr>
              <a:cxnSpLocks/>
            </p:cNvCxnSpPr>
            <p:nvPr/>
          </p:nvCxnSpPr>
          <p:spPr>
            <a:xfrm>
              <a:off x="8367395" y="5518978"/>
              <a:ext cx="0" cy="407861"/>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接箭头连接符 218">
              <a:extLst>
                <a:ext uri="{FF2B5EF4-FFF2-40B4-BE49-F238E27FC236}">
                  <a16:creationId xmlns:a16="http://schemas.microsoft.com/office/drawing/2014/main" id="{9CBBDABD-68A3-479C-9BB2-3FB6503AD821}"/>
                </a:ext>
              </a:extLst>
            </p:cNvPr>
            <p:cNvCxnSpPr>
              <a:cxnSpLocks/>
            </p:cNvCxnSpPr>
            <p:nvPr/>
          </p:nvCxnSpPr>
          <p:spPr>
            <a:xfrm>
              <a:off x="8984604" y="5518978"/>
              <a:ext cx="0" cy="407861"/>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直接箭头连接符 221">
              <a:extLst>
                <a:ext uri="{FF2B5EF4-FFF2-40B4-BE49-F238E27FC236}">
                  <a16:creationId xmlns:a16="http://schemas.microsoft.com/office/drawing/2014/main" id="{21871D80-556F-4E17-962D-C132C0B0AF06}"/>
                </a:ext>
              </a:extLst>
            </p:cNvPr>
            <p:cNvCxnSpPr>
              <a:cxnSpLocks/>
            </p:cNvCxnSpPr>
            <p:nvPr/>
          </p:nvCxnSpPr>
          <p:spPr>
            <a:xfrm>
              <a:off x="10839900" y="5518978"/>
              <a:ext cx="0" cy="407861"/>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225" name="对话气泡: 圆角矩形 224">
            <a:extLst>
              <a:ext uri="{FF2B5EF4-FFF2-40B4-BE49-F238E27FC236}">
                <a16:creationId xmlns:a16="http://schemas.microsoft.com/office/drawing/2014/main" id="{19E47A0B-51E6-4F75-8B1C-BE3506E045D9}"/>
              </a:ext>
            </a:extLst>
          </p:cNvPr>
          <p:cNvSpPr/>
          <p:nvPr/>
        </p:nvSpPr>
        <p:spPr>
          <a:xfrm>
            <a:off x="802567" y="4191708"/>
            <a:ext cx="10379596" cy="858776"/>
          </a:xfrm>
          <a:prstGeom prst="wedgeRoundRectCallout">
            <a:avLst>
              <a:gd name="adj1" fmla="val 21324"/>
              <a:gd name="adj2" fmla="val 65082"/>
              <a:gd name="adj3" fmla="val 1666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solidFill>
                  <a:schemeClr val="bg1"/>
                </a:solidFill>
              </a:rPr>
              <a:t>         码元中间时刻的电平跳变仅表示时钟信号，而不表示数据。</a:t>
            </a:r>
            <a:endParaRPr lang="en-US" altLang="zh-CN" b="1" dirty="0">
              <a:solidFill>
                <a:schemeClr val="bg1"/>
              </a:solidFill>
            </a:endParaRPr>
          </a:p>
          <a:p>
            <a:r>
              <a:rPr lang="zh-CN" altLang="en-US" b="1" dirty="0">
                <a:solidFill>
                  <a:schemeClr val="bg1"/>
                </a:solidFill>
              </a:rPr>
              <a:t>         数据的表示在于每一个码元开始处是否有电平跳变：无跳变表示</a:t>
            </a:r>
            <a:r>
              <a:rPr lang="en-US" altLang="zh-CN" b="1" dirty="0">
                <a:solidFill>
                  <a:schemeClr val="bg1"/>
                </a:solidFill>
              </a:rPr>
              <a:t>1</a:t>
            </a:r>
            <a:r>
              <a:rPr lang="zh-CN" altLang="en-US" b="1" dirty="0">
                <a:solidFill>
                  <a:schemeClr val="bg1"/>
                </a:solidFill>
              </a:rPr>
              <a:t>，有跳变表示</a:t>
            </a:r>
            <a:r>
              <a:rPr lang="en-US" altLang="zh-CN" b="1" dirty="0">
                <a:solidFill>
                  <a:schemeClr val="bg1"/>
                </a:solidFill>
              </a:rPr>
              <a:t>0</a:t>
            </a:r>
            <a:r>
              <a:rPr lang="zh-CN" altLang="en-US" b="1" dirty="0">
                <a:solidFill>
                  <a:schemeClr val="bg1"/>
                </a:solidFill>
              </a:rPr>
              <a:t>。</a:t>
            </a:r>
          </a:p>
        </p:txBody>
      </p:sp>
      <p:cxnSp>
        <p:nvCxnSpPr>
          <p:cNvPr id="27" name="连接符: 曲线 26">
            <a:extLst>
              <a:ext uri="{FF2B5EF4-FFF2-40B4-BE49-F238E27FC236}">
                <a16:creationId xmlns:a16="http://schemas.microsoft.com/office/drawing/2014/main" id="{C3903A35-6607-4628-9983-DF9D7E210A51}"/>
              </a:ext>
            </a:extLst>
          </p:cNvPr>
          <p:cNvCxnSpPr>
            <a:cxnSpLocks/>
          </p:cNvCxnSpPr>
          <p:nvPr/>
        </p:nvCxnSpPr>
        <p:spPr>
          <a:xfrm rot="16200000" flipH="1">
            <a:off x="4332743" y="5740516"/>
            <a:ext cx="12358" cy="439895"/>
          </a:xfrm>
          <a:prstGeom prst="curvedConnector3">
            <a:avLst>
              <a:gd name="adj1" fmla="val -728718"/>
            </a:avLst>
          </a:prstGeom>
          <a:ln w="2540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60" name="连接符: 曲线 259">
            <a:extLst>
              <a:ext uri="{FF2B5EF4-FFF2-40B4-BE49-F238E27FC236}">
                <a16:creationId xmlns:a16="http://schemas.microsoft.com/office/drawing/2014/main" id="{D3AED7FC-98D9-437C-90B6-9B521F405806}"/>
              </a:ext>
            </a:extLst>
          </p:cNvPr>
          <p:cNvCxnSpPr>
            <a:cxnSpLocks/>
          </p:cNvCxnSpPr>
          <p:nvPr/>
        </p:nvCxnSpPr>
        <p:spPr>
          <a:xfrm rot="16200000" flipH="1">
            <a:off x="4957732" y="5198205"/>
            <a:ext cx="12358" cy="439895"/>
          </a:xfrm>
          <a:prstGeom prst="curvedConnector3">
            <a:avLst>
              <a:gd name="adj1" fmla="val -728718"/>
            </a:avLst>
          </a:prstGeom>
          <a:ln w="2540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61" name="连接符: 曲线 260">
            <a:extLst>
              <a:ext uri="{FF2B5EF4-FFF2-40B4-BE49-F238E27FC236}">
                <a16:creationId xmlns:a16="http://schemas.microsoft.com/office/drawing/2014/main" id="{3CCE069B-EB73-434D-B58A-6AB1A18330DA}"/>
              </a:ext>
            </a:extLst>
          </p:cNvPr>
          <p:cNvCxnSpPr>
            <a:cxnSpLocks/>
          </p:cNvCxnSpPr>
          <p:nvPr/>
        </p:nvCxnSpPr>
        <p:spPr>
          <a:xfrm rot="16200000" flipH="1">
            <a:off x="5573096" y="5740516"/>
            <a:ext cx="12358" cy="439895"/>
          </a:xfrm>
          <a:prstGeom prst="curvedConnector3">
            <a:avLst>
              <a:gd name="adj1" fmla="val -728718"/>
            </a:avLst>
          </a:prstGeom>
          <a:ln w="2540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62" name="连接符: 曲线 261">
            <a:extLst>
              <a:ext uri="{FF2B5EF4-FFF2-40B4-BE49-F238E27FC236}">
                <a16:creationId xmlns:a16="http://schemas.microsoft.com/office/drawing/2014/main" id="{1937D370-E2DD-48A9-98A3-8042B0CDD84A}"/>
              </a:ext>
            </a:extLst>
          </p:cNvPr>
          <p:cNvCxnSpPr>
            <a:cxnSpLocks/>
          </p:cNvCxnSpPr>
          <p:nvPr/>
        </p:nvCxnSpPr>
        <p:spPr>
          <a:xfrm rot="16200000" flipH="1">
            <a:off x="6170641" y="5198205"/>
            <a:ext cx="12358" cy="439895"/>
          </a:xfrm>
          <a:prstGeom prst="curvedConnector3">
            <a:avLst>
              <a:gd name="adj1" fmla="val -728718"/>
            </a:avLst>
          </a:prstGeom>
          <a:ln w="2540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63" name="连接符: 曲线 262">
            <a:extLst>
              <a:ext uri="{FF2B5EF4-FFF2-40B4-BE49-F238E27FC236}">
                <a16:creationId xmlns:a16="http://schemas.microsoft.com/office/drawing/2014/main" id="{B8843CE9-1D53-470F-9D7D-249711B785F1}"/>
              </a:ext>
            </a:extLst>
          </p:cNvPr>
          <p:cNvCxnSpPr>
            <a:cxnSpLocks/>
          </p:cNvCxnSpPr>
          <p:nvPr/>
        </p:nvCxnSpPr>
        <p:spPr>
          <a:xfrm rot="16200000" flipH="1">
            <a:off x="6820655" y="5740516"/>
            <a:ext cx="12358" cy="439895"/>
          </a:xfrm>
          <a:prstGeom prst="curvedConnector3">
            <a:avLst>
              <a:gd name="adj1" fmla="val -728718"/>
            </a:avLst>
          </a:prstGeom>
          <a:ln w="2540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64" name="连接符: 曲线 263">
            <a:extLst>
              <a:ext uri="{FF2B5EF4-FFF2-40B4-BE49-F238E27FC236}">
                <a16:creationId xmlns:a16="http://schemas.microsoft.com/office/drawing/2014/main" id="{47E9A158-4790-4BB5-81A0-03279791AE0F}"/>
              </a:ext>
            </a:extLst>
          </p:cNvPr>
          <p:cNvCxnSpPr>
            <a:cxnSpLocks/>
          </p:cNvCxnSpPr>
          <p:nvPr/>
        </p:nvCxnSpPr>
        <p:spPr>
          <a:xfrm rot="16200000" flipH="1">
            <a:off x="7434112" y="5198205"/>
            <a:ext cx="12358" cy="439895"/>
          </a:xfrm>
          <a:prstGeom prst="curvedConnector3">
            <a:avLst>
              <a:gd name="adj1" fmla="val -728718"/>
            </a:avLst>
          </a:prstGeom>
          <a:ln w="2540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65" name="连接符: 曲线 264">
            <a:extLst>
              <a:ext uri="{FF2B5EF4-FFF2-40B4-BE49-F238E27FC236}">
                <a16:creationId xmlns:a16="http://schemas.microsoft.com/office/drawing/2014/main" id="{E20D5ED5-FE80-4AD8-AE80-19F808C4D932}"/>
              </a:ext>
            </a:extLst>
          </p:cNvPr>
          <p:cNvCxnSpPr>
            <a:cxnSpLocks/>
          </p:cNvCxnSpPr>
          <p:nvPr/>
        </p:nvCxnSpPr>
        <p:spPr>
          <a:xfrm rot="16200000" flipH="1">
            <a:off x="9320141" y="5740516"/>
            <a:ext cx="12358" cy="439895"/>
          </a:xfrm>
          <a:prstGeom prst="curvedConnector3">
            <a:avLst>
              <a:gd name="adj1" fmla="val -728718"/>
            </a:avLst>
          </a:prstGeom>
          <a:ln w="2540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66" name="连接符: 曲线 265">
            <a:extLst>
              <a:ext uri="{FF2B5EF4-FFF2-40B4-BE49-F238E27FC236}">
                <a16:creationId xmlns:a16="http://schemas.microsoft.com/office/drawing/2014/main" id="{BD857F88-63A1-4986-8C19-E2E8958D0F92}"/>
              </a:ext>
            </a:extLst>
          </p:cNvPr>
          <p:cNvCxnSpPr>
            <a:cxnSpLocks/>
          </p:cNvCxnSpPr>
          <p:nvPr/>
        </p:nvCxnSpPr>
        <p:spPr>
          <a:xfrm rot="16200000" flipH="1">
            <a:off x="10528922" y="5198205"/>
            <a:ext cx="12358" cy="439895"/>
          </a:xfrm>
          <a:prstGeom prst="curvedConnector3">
            <a:avLst>
              <a:gd name="adj1" fmla="val -728718"/>
            </a:avLst>
          </a:prstGeom>
          <a:ln w="2540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67" name="连接符: 曲线 266">
            <a:extLst>
              <a:ext uri="{FF2B5EF4-FFF2-40B4-BE49-F238E27FC236}">
                <a16:creationId xmlns:a16="http://schemas.microsoft.com/office/drawing/2014/main" id="{CA81D60B-1E23-4B07-B044-175A75D19BA6}"/>
              </a:ext>
            </a:extLst>
          </p:cNvPr>
          <p:cNvCxnSpPr>
            <a:cxnSpLocks/>
          </p:cNvCxnSpPr>
          <p:nvPr/>
        </p:nvCxnSpPr>
        <p:spPr>
          <a:xfrm rot="5400000" flipH="1" flipV="1">
            <a:off x="7778523" y="5560187"/>
            <a:ext cx="569148" cy="308289"/>
          </a:xfrm>
          <a:prstGeom prst="curvedConnector3">
            <a:avLst>
              <a:gd name="adj1" fmla="val -7302"/>
            </a:avLst>
          </a:prstGeom>
          <a:ln w="25400">
            <a:solidFill>
              <a:schemeClr val="accent6"/>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268" name="连接符: 曲线 267">
            <a:extLst>
              <a:ext uri="{FF2B5EF4-FFF2-40B4-BE49-F238E27FC236}">
                <a16:creationId xmlns:a16="http://schemas.microsoft.com/office/drawing/2014/main" id="{46634AA2-C57F-4F0E-8EC8-1AE5EA2D65A5}"/>
              </a:ext>
            </a:extLst>
          </p:cNvPr>
          <p:cNvCxnSpPr>
            <a:cxnSpLocks/>
          </p:cNvCxnSpPr>
          <p:nvPr/>
        </p:nvCxnSpPr>
        <p:spPr>
          <a:xfrm rot="5400000" flipH="1" flipV="1">
            <a:off x="8400879" y="5558434"/>
            <a:ext cx="569148" cy="308289"/>
          </a:xfrm>
          <a:prstGeom prst="curvedConnector3">
            <a:avLst>
              <a:gd name="adj1" fmla="val -7302"/>
            </a:avLst>
          </a:prstGeom>
          <a:ln w="25400">
            <a:solidFill>
              <a:schemeClr val="accent6"/>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270" name="连接符: 曲线 269">
            <a:extLst>
              <a:ext uri="{FF2B5EF4-FFF2-40B4-BE49-F238E27FC236}">
                <a16:creationId xmlns:a16="http://schemas.microsoft.com/office/drawing/2014/main" id="{316D11AC-C04E-45DB-B78B-B816C3070B78}"/>
              </a:ext>
            </a:extLst>
          </p:cNvPr>
          <p:cNvCxnSpPr>
            <a:cxnSpLocks/>
          </p:cNvCxnSpPr>
          <p:nvPr/>
        </p:nvCxnSpPr>
        <p:spPr>
          <a:xfrm rot="16200000" flipH="1">
            <a:off x="9647020" y="5547673"/>
            <a:ext cx="539534" cy="319978"/>
          </a:xfrm>
          <a:prstGeom prst="curvedConnector3">
            <a:avLst>
              <a:gd name="adj1" fmla="val -28247"/>
            </a:avLst>
          </a:prstGeom>
          <a:ln w="25400">
            <a:solidFill>
              <a:schemeClr val="accent6"/>
            </a:solidFill>
            <a:prstDash val="dash"/>
            <a:tailEnd type="triangle" w="med" len="lg"/>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249671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10"/>
                                        </p:tgtEl>
                                        <p:attrNameLst>
                                          <p:attrName>style.visibility</p:attrName>
                                        </p:attrNameLst>
                                      </p:cBhvr>
                                      <p:to>
                                        <p:strVal val="visible"/>
                                      </p:to>
                                    </p:set>
                                    <p:anim calcmode="lin" valueType="num">
                                      <p:cBhvr>
                                        <p:cTn id="7" dur="500" fill="hold"/>
                                        <p:tgtEl>
                                          <p:spTgt spid="210"/>
                                        </p:tgtEl>
                                        <p:attrNameLst>
                                          <p:attrName>ppt_w</p:attrName>
                                        </p:attrNameLst>
                                      </p:cBhvr>
                                      <p:tavLst>
                                        <p:tav tm="0">
                                          <p:val>
                                            <p:fltVal val="0"/>
                                          </p:val>
                                        </p:tav>
                                        <p:tav tm="100000">
                                          <p:val>
                                            <p:strVal val="#ppt_w"/>
                                          </p:val>
                                        </p:tav>
                                      </p:tavLst>
                                    </p:anim>
                                    <p:anim calcmode="lin" valueType="num">
                                      <p:cBhvr>
                                        <p:cTn id="8" dur="500" fill="hold"/>
                                        <p:tgtEl>
                                          <p:spTgt spid="210"/>
                                        </p:tgtEl>
                                        <p:attrNameLst>
                                          <p:attrName>ppt_h</p:attrName>
                                        </p:attrNameLst>
                                      </p:cBhvr>
                                      <p:tavLst>
                                        <p:tav tm="0">
                                          <p:val>
                                            <p:fltVal val="0"/>
                                          </p:val>
                                        </p:tav>
                                        <p:tav tm="100000">
                                          <p:val>
                                            <p:strVal val="#ppt_h"/>
                                          </p:val>
                                        </p:tav>
                                      </p:tavLst>
                                    </p:anim>
                                    <p:animEffect transition="in" filter="fade">
                                      <p:cBhvr>
                                        <p:cTn id="9" dur="500"/>
                                        <p:tgtEl>
                                          <p:spTgt spid="210"/>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185"/>
                                        </p:tgtEl>
                                        <p:attrNameLst>
                                          <p:attrName>style.visibility</p:attrName>
                                        </p:attrNameLst>
                                      </p:cBhvr>
                                      <p:to>
                                        <p:strVal val="visible"/>
                                      </p:to>
                                    </p:set>
                                    <p:animEffect transition="in" filter="wipe(left)">
                                      <p:cBhvr>
                                        <p:cTn id="13" dur="2000"/>
                                        <p:tgtEl>
                                          <p:spTgt spid="18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123"/>
                                        </p:tgtEl>
                                        <p:attrNameLst>
                                          <p:attrName>style.visibility</p:attrName>
                                        </p:attrNameLst>
                                      </p:cBhvr>
                                      <p:to>
                                        <p:strVal val="visible"/>
                                      </p:to>
                                    </p:set>
                                    <p:animEffect transition="in" filter="wipe(up)">
                                      <p:cBhvr>
                                        <p:cTn id="18" dur="1000"/>
                                        <p:tgtEl>
                                          <p:spTgt spid="123"/>
                                        </p:tgtEl>
                                      </p:cBhvr>
                                    </p:animEffect>
                                  </p:childTnLst>
                                </p:cTn>
                              </p:par>
                            </p:childTnLst>
                          </p:cTn>
                        </p:par>
                        <p:par>
                          <p:cTn id="19" fill="hold">
                            <p:stCondLst>
                              <p:cond delay="1000"/>
                            </p:stCondLst>
                            <p:childTnLst>
                              <p:par>
                                <p:cTn id="20" presetID="12" presetClass="entr" presetSubtype="1"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1000"/>
                                        <p:tgtEl>
                                          <p:spTgt spid="4"/>
                                        </p:tgtEl>
                                        <p:attrNameLst>
                                          <p:attrName>ppt_y</p:attrName>
                                        </p:attrNameLst>
                                      </p:cBhvr>
                                      <p:tavLst>
                                        <p:tav tm="0">
                                          <p:val>
                                            <p:strVal val="#ppt_y-#ppt_h*1.125000"/>
                                          </p:val>
                                        </p:tav>
                                        <p:tav tm="100000">
                                          <p:val>
                                            <p:strVal val="#ppt_y"/>
                                          </p:val>
                                        </p:tav>
                                      </p:tavLst>
                                    </p:anim>
                                    <p:animEffect transition="in" filter="wipe(down)">
                                      <p:cBhvr>
                                        <p:cTn id="23" dur="1000"/>
                                        <p:tgtEl>
                                          <p:spTgt spid="4"/>
                                        </p:tgtEl>
                                      </p:cBhvr>
                                    </p:animEffect>
                                  </p:childTnLst>
                                </p:cTn>
                              </p:par>
                              <p:par>
                                <p:cTn id="24" presetID="12" presetClass="entr" presetSubtype="4"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1000"/>
                                        <p:tgtEl>
                                          <p:spTgt spid="5"/>
                                        </p:tgtEl>
                                        <p:attrNameLst>
                                          <p:attrName>ppt_y</p:attrName>
                                        </p:attrNameLst>
                                      </p:cBhvr>
                                      <p:tavLst>
                                        <p:tav tm="0">
                                          <p:val>
                                            <p:strVal val="#ppt_y+#ppt_h*1.125000"/>
                                          </p:val>
                                        </p:tav>
                                        <p:tav tm="100000">
                                          <p:val>
                                            <p:strVal val="#ppt_y"/>
                                          </p:val>
                                        </p:tav>
                                      </p:tavLst>
                                    </p:anim>
                                    <p:animEffect transition="in" filter="wipe(up)">
                                      <p:cBhvr>
                                        <p:cTn id="27" dur="10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225"/>
                                        </p:tgtEl>
                                        <p:attrNameLst>
                                          <p:attrName>style.visibility</p:attrName>
                                        </p:attrNameLst>
                                      </p:cBhvr>
                                      <p:to>
                                        <p:strVal val="visible"/>
                                      </p:to>
                                    </p:set>
                                    <p:animEffect transition="in" filter="fade">
                                      <p:cBhvr>
                                        <p:cTn id="32" dur="1000"/>
                                        <p:tgtEl>
                                          <p:spTgt spid="225"/>
                                        </p:tgtEl>
                                      </p:cBhvr>
                                    </p:animEffect>
                                    <p:anim calcmode="lin" valueType="num">
                                      <p:cBhvr>
                                        <p:cTn id="33" dur="1000" fill="hold"/>
                                        <p:tgtEl>
                                          <p:spTgt spid="225"/>
                                        </p:tgtEl>
                                        <p:attrNameLst>
                                          <p:attrName>ppt_x</p:attrName>
                                        </p:attrNameLst>
                                      </p:cBhvr>
                                      <p:tavLst>
                                        <p:tav tm="0">
                                          <p:val>
                                            <p:strVal val="#ppt_x"/>
                                          </p:val>
                                        </p:tav>
                                        <p:tav tm="100000">
                                          <p:val>
                                            <p:strVal val="#ppt_x"/>
                                          </p:val>
                                        </p:tav>
                                      </p:tavLst>
                                    </p:anim>
                                    <p:anim calcmode="lin" valueType="num">
                                      <p:cBhvr>
                                        <p:cTn id="34" dur="1000" fill="hold"/>
                                        <p:tgtEl>
                                          <p:spTgt spid="225"/>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wipe(left)">
                                      <p:cBhvr>
                                        <p:cTn id="39" dur="1000"/>
                                        <p:tgtEl>
                                          <p:spTgt spid="27"/>
                                        </p:tgtEl>
                                      </p:cBhvr>
                                    </p:animEffect>
                                  </p:childTnLst>
                                </p:cTn>
                              </p:par>
                              <p:par>
                                <p:cTn id="40" presetID="22" presetClass="entr" presetSubtype="8" fill="hold" nodeType="withEffect">
                                  <p:stCondLst>
                                    <p:cond delay="0"/>
                                  </p:stCondLst>
                                  <p:childTnLst>
                                    <p:set>
                                      <p:cBhvr>
                                        <p:cTn id="41" dur="1" fill="hold">
                                          <p:stCondLst>
                                            <p:cond delay="0"/>
                                          </p:stCondLst>
                                        </p:cTn>
                                        <p:tgtEl>
                                          <p:spTgt spid="260"/>
                                        </p:tgtEl>
                                        <p:attrNameLst>
                                          <p:attrName>style.visibility</p:attrName>
                                        </p:attrNameLst>
                                      </p:cBhvr>
                                      <p:to>
                                        <p:strVal val="visible"/>
                                      </p:to>
                                    </p:set>
                                    <p:animEffect transition="in" filter="wipe(left)">
                                      <p:cBhvr>
                                        <p:cTn id="42" dur="1000"/>
                                        <p:tgtEl>
                                          <p:spTgt spid="260"/>
                                        </p:tgtEl>
                                      </p:cBhvr>
                                    </p:animEffect>
                                  </p:childTnLst>
                                </p:cTn>
                              </p:par>
                              <p:par>
                                <p:cTn id="43" presetID="22" presetClass="entr" presetSubtype="8" fill="hold" nodeType="withEffect">
                                  <p:stCondLst>
                                    <p:cond delay="0"/>
                                  </p:stCondLst>
                                  <p:childTnLst>
                                    <p:set>
                                      <p:cBhvr>
                                        <p:cTn id="44" dur="1" fill="hold">
                                          <p:stCondLst>
                                            <p:cond delay="0"/>
                                          </p:stCondLst>
                                        </p:cTn>
                                        <p:tgtEl>
                                          <p:spTgt spid="261"/>
                                        </p:tgtEl>
                                        <p:attrNameLst>
                                          <p:attrName>style.visibility</p:attrName>
                                        </p:attrNameLst>
                                      </p:cBhvr>
                                      <p:to>
                                        <p:strVal val="visible"/>
                                      </p:to>
                                    </p:set>
                                    <p:animEffect transition="in" filter="wipe(left)">
                                      <p:cBhvr>
                                        <p:cTn id="45" dur="1000"/>
                                        <p:tgtEl>
                                          <p:spTgt spid="261"/>
                                        </p:tgtEl>
                                      </p:cBhvr>
                                    </p:animEffect>
                                  </p:childTnLst>
                                </p:cTn>
                              </p:par>
                              <p:par>
                                <p:cTn id="46" presetID="22" presetClass="entr" presetSubtype="8" fill="hold" nodeType="withEffect">
                                  <p:stCondLst>
                                    <p:cond delay="0"/>
                                  </p:stCondLst>
                                  <p:childTnLst>
                                    <p:set>
                                      <p:cBhvr>
                                        <p:cTn id="47" dur="1" fill="hold">
                                          <p:stCondLst>
                                            <p:cond delay="0"/>
                                          </p:stCondLst>
                                        </p:cTn>
                                        <p:tgtEl>
                                          <p:spTgt spid="262"/>
                                        </p:tgtEl>
                                        <p:attrNameLst>
                                          <p:attrName>style.visibility</p:attrName>
                                        </p:attrNameLst>
                                      </p:cBhvr>
                                      <p:to>
                                        <p:strVal val="visible"/>
                                      </p:to>
                                    </p:set>
                                    <p:animEffect transition="in" filter="wipe(left)">
                                      <p:cBhvr>
                                        <p:cTn id="48" dur="1000"/>
                                        <p:tgtEl>
                                          <p:spTgt spid="262"/>
                                        </p:tgtEl>
                                      </p:cBhvr>
                                    </p:animEffect>
                                  </p:childTnLst>
                                </p:cTn>
                              </p:par>
                              <p:par>
                                <p:cTn id="49" presetID="22" presetClass="entr" presetSubtype="8" fill="hold" nodeType="withEffect">
                                  <p:stCondLst>
                                    <p:cond delay="0"/>
                                  </p:stCondLst>
                                  <p:childTnLst>
                                    <p:set>
                                      <p:cBhvr>
                                        <p:cTn id="50" dur="1" fill="hold">
                                          <p:stCondLst>
                                            <p:cond delay="0"/>
                                          </p:stCondLst>
                                        </p:cTn>
                                        <p:tgtEl>
                                          <p:spTgt spid="263"/>
                                        </p:tgtEl>
                                        <p:attrNameLst>
                                          <p:attrName>style.visibility</p:attrName>
                                        </p:attrNameLst>
                                      </p:cBhvr>
                                      <p:to>
                                        <p:strVal val="visible"/>
                                      </p:to>
                                    </p:set>
                                    <p:animEffect transition="in" filter="wipe(left)">
                                      <p:cBhvr>
                                        <p:cTn id="51" dur="1000"/>
                                        <p:tgtEl>
                                          <p:spTgt spid="263"/>
                                        </p:tgtEl>
                                      </p:cBhvr>
                                    </p:animEffect>
                                  </p:childTnLst>
                                </p:cTn>
                              </p:par>
                              <p:par>
                                <p:cTn id="52" presetID="22" presetClass="entr" presetSubtype="8" fill="hold" nodeType="withEffect">
                                  <p:stCondLst>
                                    <p:cond delay="0"/>
                                  </p:stCondLst>
                                  <p:childTnLst>
                                    <p:set>
                                      <p:cBhvr>
                                        <p:cTn id="53" dur="1" fill="hold">
                                          <p:stCondLst>
                                            <p:cond delay="0"/>
                                          </p:stCondLst>
                                        </p:cTn>
                                        <p:tgtEl>
                                          <p:spTgt spid="264"/>
                                        </p:tgtEl>
                                        <p:attrNameLst>
                                          <p:attrName>style.visibility</p:attrName>
                                        </p:attrNameLst>
                                      </p:cBhvr>
                                      <p:to>
                                        <p:strVal val="visible"/>
                                      </p:to>
                                    </p:set>
                                    <p:animEffect transition="in" filter="wipe(left)">
                                      <p:cBhvr>
                                        <p:cTn id="54" dur="1000"/>
                                        <p:tgtEl>
                                          <p:spTgt spid="264"/>
                                        </p:tgtEl>
                                      </p:cBhvr>
                                    </p:animEffect>
                                  </p:childTnLst>
                                </p:cTn>
                              </p:par>
                              <p:par>
                                <p:cTn id="55" presetID="22" presetClass="entr" presetSubtype="8" fill="hold" nodeType="withEffect">
                                  <p:stCondLst>
                                    <p:cond delay="0"/>
                                  </p:stCondLst>
                                  <p:childTnLst>
                                    <p:set>
                                      <p:cBhvr>
                                        <p:cTn id="56" dur="1" fill="hold">
                                          <p:stCondLst>
                                            <p:cond delay="0"/>
                                          </p:stCondLst>
                                        </p:cTn>
                                        <p:tgtEl>
                                          <p:spTgt spid="265"/>
                                        </p:tgtEl>
                                        <p:attrNameLst>
                                          <p:attrName>style.visibility</p:attrName>
                                        </p:attrNameLst>
                                      </p:cBhvr>
                                      <p:to>
                                        <p:strVal val="visible"/>
                                      </p:to>
                                    </p:set>
                                    <p:animEffect transition="in" filter="wipe(left)">
                                      <p:cBhvr>
                                        <p:cTn id="57" dur="1000"/>
                                        <p:tgtEl>
                                          <p:spTgt spid="265"/>
                                        </p:tgtEl>
                                      </p:cBhvr>
                                    </p:animEffect>
                                  </p:childTnLst>
                                </p:cTn>
                              </p:par>
                              <p:par>
                                <p:cTn id="58" presetID="22" presetClass="entr" presetSubtype="8" fill="hold" nodeType="withEffect">
                                  <p:stCondLst>
                                    <p:cond delay="0"/>
                                  </p:stCondLst>
                                  <p:childTnLst>
                                    <p:set>
                                      <p:cBhvr>
                                        <p:cTn id="59" dur="1" fill="hold">
                                          <p:stCondLst>
                                            <p:cond delay="0"/>
                                          </p:stCondLst>
                                        </p:cTn>
                                        <p:tgtEl>
                                          <p:spTgt spid="266"/>
                                        </p:tgtEl>
                                        <p:attrNameLst>
                                          <p:attrName>style.visibility</p:attrName>
                                        </p:attrNameLst>
                                      </p:cBhvr>
                                      <p:to>
                                        <p:strVal val="visible"/>
                                      </p:to>
                                    </p:set>
                                    <p:animEffect transition="in" filter="wipe(left)">
                                      <p:cBhvr>
                                        <p:cTn id="60" dur="1000"/>
                                        <p:tgtEl>
                                          <p:spTgt spid="266"/>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nodeType="clickEffect">
                                  <p:stCondLst>
                                    <p:cond delay="0"/>
                                  </p:stCondLst>
                                  <p:childTnLst>
                                    <p:set>
                                      <p:cBhvr>
                                        <p:cTn id="64" dur="1" fill="hold">
                                          <p:stCondLst>
                                            <p:cond delay="0"/>
                                          </p:stCondLst>
                                        </p:cTn>
                                        <p:tgtEl>
                                          <p:spTgt spid="267"/>
                                        </p:tgtEl>
                                        <p:attrNameLst>
                                          <p:attrName>style.visibility</p:attrName>
                                        </p:attrNameLst>
                                      </p:cBhvr>
                                      <p:to>
                                        <p:strVal val="visible"/>
                                      </p:to>
                                    </p:set>
                                    <p:animEffect transition="in" filter="wipe(down)">
                                      <p:cBhvr>
                                        <p:cTn id="65" dur="1000"/>
                                        <p:tgtEl>
                                          <p:spTgt spid="267"/>
                                        </p:tgtEl>
                                      </p:cBhvr>
                                    </p:animEffect>
                                  </p:childTnLst>
                                </p:cTn>
                              </p:par>
                              <p:par>
                                <p:cTn id="66" presetID="22" presetClass="entr" presetSubtype="4" fill="hold" nodeType="withEffect">
                                  <p:stCondLst>
                                    <p:cond delay="0"/>
                                  </p:stCondLst>
                                  <p:childTnLst>
                                    <p:set>
                                      <p:cBhvr>
                                        <p:cTn id="67" dur="1" fill="hold">
                                          <p:stCondLst>
                                            <p:cond delay="0"/>
                                          </p:stCondLst>
                                        </p:cTn>
                                        <p:tgtEl>
                                          <p:spTgt spid="268"/>
                                        </p:tgtEl>
                                        <p:attrNameLst>
                                          <p:attrName>style.visibility</p:attrName>
                                        </p:attrNameLst>
                                      </p:cBhvr>
                                      <p:to>
                                        <p:strVal val="visible"/>
                                      </p:to>
                                    </p:set>
                                    <p:animEffect transition="in" filter="wipe(down)">
                                      <p:cBhvr>
                                        <p:cTn id="68" dur="1000"/>
                                        <p:tgtEl>
                                          <p:spTgt spid="268"/>
                                        </p:tgtEl>
                                      </p:cBhvr>
                                    </p:animEffect>
                                  </p:childTnLst>
                                </p:cTn>
                              </p:par>
                              <p:par>
                                <p:cTn id="69" presetID="22" presetClass="entr" presetSubtype="1" fill="hold" nodeType="withEffect">
                                  <p:stCondLst>
                                    <p:cond delay="0"/>
                                  </p:stCondLst>
                                  <p:childTnLst>
                                    <p:set>
                                      <p:cBhvr>
                                        <p:cTn id="70" dur="1" fill="hold">
                                          <p:stCondLst>
                                            <p:cond delay="0"/>
                                          </p:stCondLst>
                                        </p:cTn>
                                        <p:tgtEl>
                                          <p:spTgt spid="270"/>
                                        </p:tgtEl>
                                        <p:attrNameLst>
                                          <p:attrName>style.visibility</p:attrName>
                                        </p:attrNameLst>
                                      </p:cBhvr>
                                      <p:to>
                                        <p:strVal val="visible"/>
                                      </p:to>
                                    </p:set>
                                    <p:animEffect transition="in" filter="wipe(up)">
                                      <p:cBhvr>
                                        <p:cTn id="71" dur="1000"/>
                                        <p:tgtEl>
                                          <p:spTgt spid="2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 grpId="0"/>
      <p:bldP spid="225"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7D34116C-B5C9-4764-BAA0-4A4ED1BBA76D}"/>
              </a:ext>
            </a:extLst>
          </p:cNvPr>
          <p:cNvGrpSpPr/>
          <p:nvPr/>
        </p:nvGrpSpPr>
        <p:grpSpPr>
          <a:xfrm>
            <a:off x="3703100" y="1422034"/>
            <a:ext cx="7453097" cy="4864740"/>
            <a:chOff x="3980192" y="1422034"/>
            <a:chExt cx="7453097" cy="4864740"/>
          </a:xfrm>
        </p:grpSpPr>
        <p:cxnSp>
          <p:nvCxnSpPr>
            <p:cNvPr id="7" name="直接连接符 6">
              <a:extLst>
                <a:ext uri="{FF2B5EF4-FFF2-40B4-BE49-F238E27FC236}">
                  <a16:creationId xmlns:a16="http://schemas.microsoft.com/office/drawing/2014/main" id="{4DA9F7B8-C93E-4A6E-8AA2-8A5CA7138A22}"/>
                </a:ext>
              </a:extLst>
            </p:cNvPr>
            <p:cNvCxnSpPr>
              <a:cxnSpLocks/>
            </p:cNvCxnSpPr>
            <p:nvPr/>
          </p:nvCxnSpPr>
          <p:spPr>
            <a:xfrm>
              <a:off x="398019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7F031F3-3E50-4859-A4E0-3D0967838197}"/>
                </a:ext>
              </a:extLst>
            </p:cNvPr>
            <p:cNvCxnSpPr>
              <a:cxnSpLocks/>
            </p:cNvCxnSpPr>
            <p:nvPr/>
          </p:nvCxnSpPr>
          <p:spPr>
            <a:xfrm>
              <a:off x="460128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A7E9F51-9FA2-4798-A455-2C1D9B75685D}"/>
                </a:ext>
              </a:extLst>
            </p:cNvPr>
            <p:cNvCxnSpPr>
              <a:cxnSpLocks/>
            </p:cNvCxnSpPr>
            <p:nvPr/>
          </p:nvCxnSpPr>
          <p:spPr>
            <a:xfrm>
              <a:off x="5222374"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5D7A42DA-4F30-474C-B64C-D99978F3F3B7}"/>
                </a:ext>
              </a:extLst>
            </p:cNvPr>
            <p:cNvCxnSpPr>
              <a:cxnSpLocks/>
            </p:cNvCxnSpPr>
            <p:nvPr/>
          </p:nvCxnSpPr>
          <p:spPr>
            <a:xfrm>
              <a:off x="5843465"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1746A80-FB73-4BF4-951C-454CA88BDFEE}"/>
                </a:ext>
              </a:extLst>
            </p:cNvPr>
            <p:cNvCxnSpPr>
              <a:cxnSpLocks/>
            </p:cNvCxnSpPr>
            <p:nvPr/>
          </p:nvCxnSpPr>
          <p:spPr>
            <a:xfrm>
              <a:off x="6464556"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513F3AC-21E1-4779-95D3-86F6B47DAE8E}"/>
                </a:ext>
              </a:extLst>
            </p:cNvPr>
            <p:cNvCxnSpPr>
              <a:cxnSpLocks/>
            </p:cNvCxnSpPr>
            <p:nvPr/>
          </p:nvCxnSpPr>
          <p:spPr>
            <a:xfrm>
              <a:off x="7085647"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E53EC44D-A702-4CBB-9AA0-F3ED328811C0}"/>
                </a:ext>
              </a:extLst>
            </p:cNvPr>
            <p:cNvCxnSpPr>
              <a:cxnSpLocks/>
            </p:cNvCxnSpPr>
            <p:nvPr/>
          </p:nvCxnSpPr>
          <p:spPr>
            <a:xfrm>
              <a:off x="7706738"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8C49B714-B328-4706-B95A-791BDEDC46F0}"/>
                </a:ext>
              </a:extLst>
            </p:cNvPr>
            <p:cNvCxnSpPr>
              <a:cxnSpLocks/>
            </p:cNvCxnSpPr>
            <p:nvPr/>
          </p:nvCxnSpPr>
          <p:spPr>
            <a:xfrm>
              <a:off x="832782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F14DE367-94AF-488E-84AC-BC598DDA02B1}"/>
                </a:ext>
              </a:extLst>
            </p:cNvPr>
            <p:cNvCxnSpPr>
              <a:cxnSpLocks/>
            </p:cNvCxnSpPr>
            <p:nvPr/>
          </p:nvCxnSpPr>
          <p:spPr>
            <a:xfrm>
              <a:off x="8948920"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8F9B7DC-84B6-4497-8DA4-561B245C91BB}"/>
                </a:ext>
              </a:extLst>
            </p:cNvPr>
            <p:cNvCxnSpPr>
              <a:cxnSpLocks/>
            </p:cNvCxnSpPr>
            <p:nvPr/>
          </p:nvCxnSpPr>
          <p:spPr>
            <a:xfrm>
              <a:off x="9570011"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9453E2F-0527-43F3-8BD5-F32DB969D832}"/>
                </a:ext>
              </a:extLst>
            </p:cNvPr>
            <p:cNvCxnSpPr>
              <a:cxnSpLocks/>
            </p:cNvCxnSpPr>
            <p:nvPr/>
          </p:nvCxnSpPr>
          <p:spPr>
            <a:xfrm>
              <a:off x="10191102"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6667B12-9310-48E9-992D-CDA4A70FE9C7}"/>
                </a:ext>
              </a:extLst>
            </p:cNvPr>
            <p:cNvCxnSpPr>
              <a:cxnSpLocks/>
            </p:cNvCxnSpPr>
            <p:nvPr/>
          </p:nvCxnSpPr>
          <p:spPr>
            <a:xfrm>
              <a:off x="10812193"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BDCDB449-80E8-458A-B263-8EA0152FA40E}"/>
                </a:ext>
              </a:extLst>
            </p:cNvPr>
            <p:cNvCxnSpPr>
              <a:cxnSpLocks/>
            </p:cNvCxnSpPr>
            <p:nvPr/>
          </p:nvCxnSpPr>
          <p:spPr>
            <a:xfrm>
              <a:off x="11433289" y="1422034"/>
              <a:ext cx="0" cy="4864740"/>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常用编码方式</a:t>
              </a:r>
            </a:p>
          </p:txBody>
        </p:sp>
      </p:grpSp>
      <p:grpSp>
        <p:nvGrpSpPr>
          <p:cNvPr id="184" name="组合 183">
            <a:extLst>
              <a:ext uri="{FF2B5EF4-FFF2-40B4-BE49-F238E27FC236}">
                <a16:creationId xmlns:a16="http://schemas.microsoft.com/office/drawing/2014/main" id="{055AEAC1-6DCA-47D6-AD8A-B53231B95B3F}"/>
              </a:ext>
            </a:extLst>
          </p:cNvPr>
          <p:cNvGrpSpPr/>
          <p:nvPr/>
        </p:nvGrpSpPr>
        <p:grpSpPr>
          <a:xfrm>
            <a:off x="3703100" y="1993155"/>
            <a:ext cx="7453092" cy="562159"/>
            <a:chOff x="3980192" y="4044477"/>
            <a:chExt cx="7453092" cy="562159"/>
          </a:xfrm>
        </p:grpSpPr>
        <p:cxnSp>
          <p:nvCxnSpPr>
            <p:cNvPr id="88" name="直接连接符 87">
              <a:extLst>
                <a:ext uri="{FF2B5EF4-FFF2-40B4-BE49-F238E27FC236}">
                  <a16:creationId xmlns:a16="http://schemas.microsoft.com/office/drawing/2014/main" id="{379D893D-D313-4998-AD1B-D681DCED0BDB}"/>
                </a:ext>
              </a:extLst>
            </p:cNvPr>
            <p:cNvCxnSpPr>
              <a:cxnSpLocks/>
            </p:cNvCxnSpPr>
            <p:nvPr/>
          </p:nvCxnSpPr>
          <p:spPr>
            <a:xfrm>
              <a:off x="3980192"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D133F617-3FA2-4F85-83E8-31AFE0EF7105}"/>
                </a:ext>
              </a:extLst>
            </p:cNvPr>
            <p:cNvCxnSpPr>
              <a:cxnSpLocks/>
            </p:cNvCxnSpPr>
            <p:nvPr/>
          </p:nvCxnSpPr>
          <p:spPr>
            <a:xfrm>
              <a:off x="429490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E6B20CDD-FBC6-418B-BFD0-C0553A1DD223}"/>
                </a:ext>
              </a:extLst>
            </p:cNvPr>
            <p:cNvCxnSpPr>
              <a:cxnSpLocks/>
            </p:cNvCxnSpPr>
            <p:nvPr/>
          </p:nvCxnSpPr>
          <p:spPr>
            <a:xfrm>
              <a:off x="4293144"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EF716C04-931C-410F-84E1-E3F3537CAE24}"/>
                </a:ext>
              </a:extLst>
            </p:cNvPr>
            <p:cNvCxnSpPr>
              <a:cxnSpLocks/>
            </p:cNvCxnSpPr>
            <p:nvPr/>
          </p:nvCxnSpPr>
          <p:spPr>
            <a:xfrm>
              <a:off x="4601283"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B547E270-A1C4-4510-9DB7-BA93FEB6DC95}"/>
                </a:ext>
              </a:extLst>
            </p:cNvPr>
            <p:cNvCxnSpPr>
              <a:cxnSpLocks/>
            </p:cNvCxnSpPr>
            <p:nvPr/>
          </p:nvCxnSpPr>
          <p:spPr>
            <a:xfrm>
              <a:off x="4601283" y="404447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DFB4BE41-8FB2-4AB6-8BC9-2524713BEDE0}"/>
                </a:ext>
              </a:extLst>
            </p:cNvPr>
            <p:cNvCxnSpPr>
              <a:cxnSpLocks/>
            </p:cNvCxnSpPr>
            <p:nvPr/>
          </p:nvCxnSpPr>
          <p:spPr>
            <a:xfrm>
              <a:off x="4916000" y="4044477"/>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C57F6515-553C-4DFC-AA5C-340322101705}"/>
                </a:ext>
              </a:extLst>
            </p:cNvPr>
            <p:cNvCxnSpPr>
              <a:cxnSpLocks/>
            </p:cNvCxnSpPr>
            <p:nvPr/>
          </p:nvCxnSpPr>
          <p:spPr>
            <a:xfrm>
              <a:off x="4931428" y="4599708"/>
              <a:ext cx="2909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82620E48-A4F5-4B64-B954-02D690DD7566}"/>
                </a:ext>
              </a:extLst>
            </p:cNvPr>
            <p:cNvCxnSpPr>
              <a:cxnSpLocks/>
            </p:cNvCxnSpPr>
            <p:nvPr/>
          </p:nvCxnSpPr>
          <p:spPr>
            <a:xfrm>
              <a:off x="5222374" y="4044477"/>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2A2C993C-66BC-47A1-85DE-42A1DB3AD8A6}"/>
                </a:ext>
              </a:extLst>
            </p:cNvPr>
            <p:cNvCxnSpPr>
              <a:cxnSpLocks/>
            </p:cNvCxnSpPr>
            <p:nvPr/>
          </p:nvCxnSpPr>
          <p:spPr>
            <a:xfrm>
              <a:off x="5237802"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6392B600-5A28-4D19-B686-0E9720FD4DB1}"/>
                </a:ext>
              </a:extLst>
            </p:cNvPr>
            <p:cNvCxnSpPr>
              <a:cxnSpLocks/>
            </p:cNvCxnSpPr>
            <p:nvPr/>
          </p:nvCxnSpPr>
          <p:spPr>
            <a:xfrm>
              <a:off x="555251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0D1D7451-7BA1-47C9-8B74-42D839CD4A51}"/>
                </a:ext>
              </a:extLst>
            </p:cNvPr>
            <p:cNvCxnSpPr>
              <a:cxnSpLocks/>
            </p:cNvCxnSpPr>
            <p:nvPr/>
          </p:nvCxnSpPr>
          <p:spPr>
            <a:xfrm>
              <a:off x="5557681" y="4606636"/>
              <a:ext cx="285784"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4A6397D9-FF24-49C7-AAA7-76B3853F7470}"/>
                </a:ext>
              </a:extLst>
            </p:cNvPr>
            <p:cNvCxnSpPr>
              <a:cxnSpLocks/>
            </p:cNvCxnSpPr>
            <p:nvPr/>
          </p:nvCxnSpPr>
          <p:spPr>
            <a:xfrm>
              <a:off x="584503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7178096A-1143-4EB9-A3AB-8B18A7563A6F}"/>
                </a:ext>
              </a:extLst>
            </p:cNvPr>
            <p:cNvCxnSpPr>
              <a:cxnSpLocks/>
            </p:cNvCxnSpPr>
            <p:nvPr/>
          </p:nvCxnSpPr>
          <p:spPr>
            <a:xfrm>
              <a:off x="5848278"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BEC4FCF-5FB9-45CB-93B8-36A63336D431}"/>
                </a:ext>
              </a:extLst>
            </p:cNvPr>
            <p:cNvCxnSpPr>
              <a:cxnSpLocks/>
            </p:cNvCxnSpPr>
            <p:nvPr/>
          </p:nvCxnSpPr>
          <p:spPr>
            <a:xfrm>
              <a:off x="6162995"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A1E39786-8AC1-4C92-9A6B-82C1F2C6CE37}"/>
                </a:ext>
              </a:extLst>
            </p:cNvPr>
            <p:cNvCxnSpPr>
              <a:cxnSpLocks/>
            </p:cNvCxnSpPr>
            <p:nvPr/>
          </p:nvCxnSpPr>
          <p:spPr>
            <a:xfrm>
              <a:off x="6168157" y="4606636"/>
              <a:ext cx="29399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4BBF4B44-7C4A-4A88-8B19-37928726293D}"/>
                </a:ext>
              </a:extLst>
            </p:cNvPr>
            <p:cNvCxnSpPr>
              <a:cxnSpLocks/>
            </p:cNvCxnSpPr>
            <p:nvPr/>
          </p:nvCxnSpPr>
          <p:spPr>
            <a:xfrm>
              <a:off x="6462442"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EB4BE87A-F568-4190-9516-B6D1D3A9D15A}"/>
                </a:ext>
              </a:extLst>
            </p:cNvPr>
            <p:cNvCxnSpPr>
              <a:cxnSpLocks/>
            </p:cNvCxnSpPr>
            <p:nvPr/>
          </p:nvCxnSpPr>
          <p:spPr>
            <a:xfrm>
              <a:off x="6464556"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C8BB7ED5-190E-41BF-8DE7-AA3088A3FC13}"/>
                </a:ext>
              </a:extLst>
            </p:cNvPr>
            <p:cNvCxnSpPr>
              <a:cxnSpLocks/>
            </p:cNvCxnSpPr>
            <p:nvPr/>
          </p:nvCxnSpPr>
          <p:spPr>
            <a:xfrm>
              <a:off x="6779273"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2142ED36-E72F-4C21-BD99-28BCF0CFFD2B}"/>
                </a:ext>
              </a:extLst>
            </p:cNvPr>
            <p:cNvCxnSpPr>
              <a:cxnSpLocks/>
            </p:cNvCxnSpPr>
            <p:nvPr/>
          </p:nvCxnSpPr>
          <p:spPr>
            <a:xfrm>
              <a:off x="6779273" y="4606636"/>
              <a:ext cx="306374"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7275D4F2-D02B-4BFD-9205-3C8BD30EE68E}"/>
                </a:ext>
              </a:extLst>
            </p:cNvPr>
            <p:cNvCxnSpPr>
              <a:cxnSpLocks/>
            </p:cNvCxnSpPr>
            <p:nvPr/>
          </p:nvCxnSpPr>
          <p:spPr>
            <a:xfrm>
              <a:off x="7085647"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542CB200-EB6A-44D7-832A-E84B25C691B3}"/>
                </a:ext>
              </a:extLst>
            </p:cNvPr>
            <p:cNvCxnSpPr>
              <a:cxnSpLocks/>
            </p:cNvCxnSpPr>
            <p:nvPr/>
          </p:nvCxnSpPr>
          <p:spPr>
            <a:xfrm>
              <a:off x="7085647"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5AA9738E-B1F9-4C79-9114-1D1AB8356A3D}"/>
                </a:ext>
              </a:extLst>
            </p:cNvPr>
            <p:cNvCxnSpPr>
              <a:cxnSpLocks/>
            </p:cNvCxnSpPr>
            <p:nvPr/>
          </p:nvCxnSpPr>
          <p:spPr>
            <a:xfrm>
              <a:off x="7400364"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765CC333-18A6-409C-882A-F379F24E961D}"/>
                </a:ext>
              </a:extLst>
            </p:cNvPr>
            <p:cNvCxnSpPr>
              <a:cxnSpLocks/>
            </p:cNvCxnSpPr>
            <p:nvPr/>
          </p:nvCxnSpPr>
          <p:spPr>
            <a:xfrm>
              <a:off x="7398599"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1114440-92CD-4E2A-A006-63F7BAF6E4E4}"/>
                </a:ext>
              </a:extLst>
            </p:cNvPr>
            <p:cNvCxnSpPr>
              <a:cxnSpLocks/>
            </p:cNvCxnSpPr>
            <p:nvPr/>
          </p:nvCxnSpPr>
          <p:spPr>
            <a:xfrm>
              <a:off x="7706738"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7F4EB7E0-F902-4A97-BB5D-DB844A965FA8}"/>
                </a:ext>
              </a:extLst>
            </p:cNvPr>
            <p:cNvCxnSpPr>
              <a:cxnSpLocks/>
            </p:cNvCxnSpPr>
            <p:nvPr/>
          </p:nvCxnSpPr>
          <p:spPr>
            <a:xfrm>
              <a:off x="7706738"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482D1ADA-3530-40C7-8DDE-D21B718EF2F5}"/>
                </a:ext>
              </a:extLst>
            </p:cNvPr>
            <p:cNvCxnSpPr>
              <a:cxnSpLocks/>
            </p:cNvCxnSpPr>
            <p:nvPr/>
          </p:nvCxnSpPr>
          <p:spPr>
            <a:xfrm>
              <a:off x="8021455"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99C0EFF0-E256-4E13-B36B-61BE8BACE40B}"/>
                </a:ext>
              </a:extLst>
            </p:cNvPr>
            <p:cNvCxnSpPr>
              <a:cxnSpLocks/>
            </p:cNvCxnSpPr>
            <p:nvPr/>
          </p:nvCxnSpPr>
          <p:spPr>
            <a:xfrm>
              <a:off x="8019690"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6B8DCF4-47CF-4193-8129-794BBFAACA74}"/>
                </a:ext>
              </a:extLst>
            </p:cNvPr>
            <p:cNvCxnSpPr>
              <a:cxnSpLocks/>
            </p:cNvCxnSpPr>
            <p:nvPr/>
          </p:nvCxnSpPr>
          <p:spPr>
            <a:xfrm>
              <a:off x="8329770"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C230988D-DB91-414A-92FD-8C30793CD122}"/>
                </a:ext>
              </a:extLst>
            </p:cNvPr>
            <p:cNvCxnSpPr>
              <a:cxnSpLocks/>
            </p:cNvCxnSpPr>
            <p:nvPr/>
          </p:nvCxnSpPr>
          <p:spPr>
            <a:xfrm>
              <a:off x="8637909"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22CA40C8-CDD1-43F0-82D1-DE7E5BAE3E3A}"/>
                </a:ext>
              </a:extLst>
            </p:cNvPr>
            <p:cNvCxnSpPr>
              <a:cxnSpLocks/>
            </p:cNvCxnSpPr>
            <p:nvPr/>
          </p:nvCxnSpPr>
          <p:spPr>
            <a:xfrm>
              <a:off x="8637909" y="405140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19FD6FCB-7560-4CCD-9269-DA2C9A5236FC}"/>
                </a:ext>
              </a:extLst>
            </p:cNvPr>
            <p:cNvCxnSpPr>
              <a:cxnSpLocks/>
            </p:cNvCxnSpPr>
            <p:nvPr/>
          </p:nvCxnSpPr>
          <p:spPr>
            <a:xfrm>
              <a:off x="8952626"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02A82243-D1DB-47D0-808B-6A7A6488F7F5}"/>
                </a:ext>
              </a:extLst>
            </p:cNvPr>
            <p:cNvCxnSpPr>
              <a:cxnSpLocks/>
            </p:cNvCxnSpPr>
            <p:nvPr/>
          </p:nvCxnSpPr>
          <p:spPr>
            <a:xfrm>
              <a:off x="8950861" y="460663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6F45DCA9-8BFD-4C54-96B0-B488589BF54D}"/>
                </a:ext>
              </a:extLst>
            </p:cNvPr>
            <p:cNvCxnSpPr>
              <a:cxnSpLocks/>
            </p:cNvCxnSpPr>
            <p:nvPr/>
          </p:nvCxnSpPr>
          <p:spPr>
            <a:xfrm>
              <a:off x="9266576"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2E6FA82E-7B0B-4AF9-A00D-D87A930A6FC9}"/>
                </a:ext>
              </a:extLst>
            </p:cNvPr>
            <p:cNvCxnSpPr>
              <a:cxnSpLocks/>
            </p:cNvCxnSpPr>
            <p:nvPr/>
          </p:nvCxnSpPr>
          <p:spPr>
            <a:xfrm>
              <a:off x="9280584" y="4051405"/>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DC713BB8-1829-4490-976A-3EDEBDCCC69C}"/>
                </a:ext>
              </a:extLst>
            </p:cNvPr>
            <p:cNvCxnSpPr>
              <a:cxnSpLocks/>
            </p:cNvCxnSpPr>
            <p:nvPr/>
          </p:nvCxnSpPr>
          <p:spPr>
            <a:xfrm>
              <a:off x="9880556"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1A0403F4-DAAE-49C3-8301-053A023810CE}"/>
                </a:ext>
              </a:extLst>
            </p:cNvPr>
            <p:cNvCxnSpPr>
              <a:cxnSpLocks/>
            </p:cNvCxnSpPr>
            <p:nvPr/>
          </p:nvCxnSpPr>
          <p:spPr>
            <a:xfrm>
              <a:off x="9891116" y="4606636"/>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315E7DA5-731E-40CE-B4F9-224BCC133FDD}"/>
                </a:ext>
              </a:extLst>
            </p:cNvPr>
            <p:cNvCxnSpPr>
              <a:cxnSpLocks/>
            </p:cNvCxnSpPr>
            <p:nvPr/>
          </p:nvCxnSpPr>
          <p:spPr>
            <a:xfrm>
              <a:off x="10503012"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7" name="直接连接符 126">
              <a:extLst>
                <a:ext uri="{FF2B5EF4-FFF2-40B4-BE49-F238E27FC236}">
                  <a16:creationId xmlns:a16="http://schemas.microsoft.com/office/drawing/2014/main" id="{7A8892F5-E7DE-4B32-A1C8-02DC3633FA98}"/>
                </a:ext>
              </a:extLst>
            </p:cNvPr>
            <p:cNvCxnSpPr>
              <a:cxnSpLocks/>
            </p:cNvCxnSpPr>
            <p:nvPr/>
          </p:nvCxnSpPr>
          <p:spPr>
            <a:xfrm>
              <a:off x="10517020" y="4051405"/>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8" name="直接连接符 127">
              <a:extLst>
                <a:ext uri="{FF2B5EF4-FFF2-40B4-BE49-F238E27FC236}">
                  <a16:creationId xmlns:a16="http://schemas.microsoft.com/office/drawing/2014/main" id="{FBF7BB03-5B44-4A00-9AE8-9F8EBAEE01FB}"/>
                </a:ext>
              </a:extLst>
            </p:cNvPr>
            <p:cNvCxnSpPr>
              <a:cxnSpLocks/>
            </p:cNvCxnSpPr>
            <p:nvPr/>
          </p:nvCxnSpPr>
          <p:spPr>
            <a:xfrm>
              <a:off x="11116992" y="405140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29" name="直接连接符 128">
              <a:extLst>
                <a:ext uri="{FF2B5EF4-FFF2-40B4-BE49-F238E27FC236}">
                  <a16:creationId xmlns:a16="http://schemas.microsoft.com/office/drawing/2014/main" id="{BDF7665B-F532-4B28-A69A-E97A5BB81F52}"/>
                </a:ext>
              </a:extLst>
            </p:cNvPr>
            <p:cNvCxnSpPr>
              <a:cxnSpLocks/>
            </p:cNvCxnSpPr>
            <p:nvPr/>
          </p:nvCxnSpPr>
          <p:spPr>
            <a:xfrm>
              <a:off x="11127552" y="4606636"/>
              <a:ext cx="30573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185" name="组合 184">
            <a:extLst>
              <a:ext uri="{FF2B5EF4-FFF2-40B4-BE49-F238E27FC236}">
                <a16:creationId xmlns:a16="http://schemas.microsoft.com/office/drawing/2014/main" id="{3E98BC1B-9698-4B66-B58F-7BDF5ED69CC7}"/>
              </a:ext>
            </a:extLst>
          </p:cNvPr>
          <p:cNvGrpSpPr/>
          <p:nvPr/>
        </p:nvGrpSpPr>
        <p:grpSpPr>
          <a:xfrm>
            <a:off x="3703100" y="3097368"/>
            <a:ext cx="7453092" cy="569087"/>
            <a:chOff x="3980192" y="5148690"/>
            <a:chExt cx="7453092" cy="569087"/>
          </a:xfrm>
        </p:grpSpPr>
        <p:cxnSp>
          <p:nvCxnSpPr>
            <p:cNvPr id="131" name="直接连接符 130">
              <a:extLst>
                <a:ext uri="{FF2B5EF4-FFF2-40B4-BE49-F238E27FC236}">
                  <a16:creationId xmlns:a16="http://schemas.microsoft.com/office/drawing/2014/main" id="{49D4C974-EA3E-4E3D-8FFC-E76E98BE313D}"/>
                </a:ext>
              </a:extLst>
            </p:cNvPr>
            <p:cNvCxnSpPr>
              <a:cxnSpLocks/>
            </p:cNvCxnSpPr>
            <p:nvPr/>
          </p:nvCxnSpPr>
          <p:spPr>
            <a:xfrm>
              <a:off x="3980192" y="5148690"/>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AF3E179A-95BE-4A80-92B9-EC1744461926}"/>
                </a:ext>
              </a:extLst>
            </p:cNvPr>
            <p:cNvCxnSpPr>
              <a:cxnSpLocks/>
            </p:cNvCxnSpPr>
            <p:nvPr/>
          </p:nvCxnSpPr>
          <p:spPr>
            <a:xfrm>
              <a:off x="4294909" y="5148690"/>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CBFB9B42-283C-47D7-BB19-30CDB5059834}"/>
                </a:ext>
              </a:extLst>
            </p:cNvPr>
            <p:cNvCxnSpPr>
              <a:cxnSpLocks/>
            </p:cNvCxnSpPr>
            <p:nvPr/>
          </p:nvCxnSpPr>
          <p:spPr>
            <a:xfrm>
              <a:off x="4293144" y="570392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7100E63D-AC94-4269-B28B-B302836347BB}"/>
                </a:ext>
              </a:extLst>
            </p:cNvPr>
            <p:cNvCxnSpPr>
              <a:cxnSpLocks/>
            </p:cNvCxnSpPr>
            <p:nvPr/>
          </p:nvCxnSpPr>
          <p:spPr>
            <a:xfrm>
              <a:off x="4607861" y="5703920"/>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5E097160-199F-4638-BFAB-EEECDFAAC37D}"/>
                </a:ext>
              </a:extLst>
            </p:cNvPr>
            <p:cNvCxnSpPr>
              <a:cxnSpLocks/>
            </p:cNvCxnSpPr>
            <p:nvPr/>
          </p:nvCxnSpPr>
          <p:spPr>
            <a:xfrm>
              <a:off x="4916000" y="5148690"/>
              <a:ext cx="0" cy="55523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05004F1B-E2D5-4657-8AA3-37688A2B526C}"/>
                </a:ext>
              </a:extLst>
            </p:cNvPr>
            <p:cNvCxnSpPr>
              <a:cxnSpLocks/>
            </p:cNvCxnSpPr>
            <p:nvPr/>
          </p:nvCxnSpPr>
          <p:spPr>
            <a:xfrm>
              <a:off x="4931428" y="5148690"/>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7" name="直接连接符 136">
              <a:extLst>
                <a:ext uri="{FF2B5EF4-FFF2-40B4-BE49-F238E27FC236}">
                  <a16:creationId xmlns:a16="http://schemas.microsoft.com/office/drawing/2014/main" id="{B2EE3FCC-60C9-4E53-89EC-66FDE7723564}"/>
                </a:ext>
              </a:extLst>
            </p:cNvPr>
            <p:cNvCxnSpPr>
              <a:cxnSpLocks/>
            </p:cNvCxnSpPr>
            <p:nvPr/>
          </p:nvCxnSpPr>
          <p:spPr>
            <a:xfrm>
              <a:off x="5225422" y="5148691"/>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8" name="直接连接符 137">
              <a:extLst>
                <a:ext uri="{FF2B5EF4-FFF2-40B4-BE49-F238E27FC236}">
                  <a16:creationId xmlns:a16="http://schemas.microsoft.com/office/drawing/2014/main" id="{6E86E1A7-930F-43DD-8B7F-4E04B3350D8E}"/>
                </a:ext>
              </a:extLst>
            </p:cNvPr>
            <p:cNvCxnSpPr>
              <a:cxnSpLocks/>
            </p:cNvCxnSpPr>
            <p:nvPr/>
          </p:nvCxnSpPr>
          <p:spPr>
            <a:xfrm>
              <a:off x="5540139" y="5155618"/>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39" name="直接连接符 138">
              <a:extLst>
                <a:ext uri="{FF2B5EF4-FFF2-40B4-BE49-F238E27FC236}">
                  <a16:creationId xmlns:a16="http://schemas.microsoft.com/office/drawing/2014/main" id="{538B3971-318C-4179-817A-A3D03C43C0DC}"/>
                </a:ext>
              </a:extLst>
            </p:cNvPr>
            <p:cNvCxnSpPr>
              <a:cxnSpLocks/>
            </p:cNvCxnSpPr>
            <p:nvPr/>
          </p:nvCxnSpPr>
          <p:spPr>
            <a:xfrm>
              <a:off x="5538374" y="5710849"/>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0" name="直接连接符 139">
              <a:extLst>
                <a:ext uri="{FF2B5EF4-FFF2-40B4-BE49-F238E27FC236}">
                  <a16:creationId xmlns:a16="http://schemas.microsoft.com/office/drawing/2014/main" id="{2F931F04-4D4D-423D-A181-D8E705038DB0}"/>
                </a:ext>
              </a:extLst>
            </p:cNvPr>
            <p:cNvCxnSpPr>
              <a:cxnSpLocks/>
            </p:cNvCxnSpPr>
            <p:nvPr/>
          </p:nvCxnSpPr>
          <p:spPr>
            <a:xfrm>
              <a:off x="5853091" y="571084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1" name="直接连接符 140">
              <a:extLst>
                <a:ext uri="{FF2B5EF4-FFF2-40B4-BE49-F238E27FC236}">
                  <a16:creationId xmlns:a16="http://schemas.microsoft.com/office/drawing/2014/main" id="{FCC63B2D-CF7A-495C-8AF6-E3CA3A0842DD}"/>
                </a:ext>
              </a:extLst>
            </p:cNvPr>
            <p:cNvCxnSpPr>
              <a:cxnSpLocks/>
            </p:cNvCxnSpPr>
            <p:nvPr/>
          </p:nvCxnSpPr>
          <p:spPr>
            <a:xfrm>
              <a:off x="6161230" y="5155617"/>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2" name="直接连接符 141">
              <a:extLst>
                <a:ext uri="{FF2B5EF4-FFF2-40B4-BE49-F238E27FC236}">
                  <a16:creationId xmlns:a16="http://schemas.microsoft.com/office/drawing/2014/main" id="{B3050663-4382-4951-A7D8-15D1FD86A18F}"/>
                </a:ext>
              </a:extLst>
            </p:cNvPr>
            <p:cNvCxnSpPr>
              <a:cxnSpLocks/>
            </p:cNvCxnSpPr>
            <p:nvPr/>
          </p:nvCxnSpPr>
          <p:spPr>
            <a:xfrm>
              <a:off x="6176658" y="5155618"/>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3" name="直接连接符 142">
              <a:extLst>
                <a:ext uri="{FF2B5EF4-FFF2-40B4-BE49-F238E27FC236}">
                  <a16:creationId xmlns:a16="http://schemas.microsoft.com/office/drawing/2014/main" id="{11B87386-68B7-449B-8A0D-8BCA9448C9BA}"/>
                </a:ext>
              </a:extLst>
            </p:cNvPr>
            <p:cNvCxnSpPr>
              <a:cxnSpLocks/>
            </p:cNvCxnSpPr>
            <p:nvPr/>
          </p:nvCxnSpPr>
          <p:spPr>
            <a:xfrm>
              <a:off x="6464556" y="5155619"/>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4" name="直接连接符 143">
              <a:extLst>
                <a:ext uri="{FF2B5EF4-FFF2-40B4-BE49-F238E27FC236}">
                  <a16:creationId xmlns:a16="http://schemas.microsoft.com/office/drawing/2014/main" id="{65DD8255-266E-4DBE-A96C-F7A089D7987B}"/>
                </a:ext>
              </a:extLst>
            </p:cNvPr>
            <p:cNvCxnSpPr>
              <a:cxnSpLocks/>
            </p:cNvCxnSpPr>
            <p:nvPr/>
          </p:nvCxnSpPr>
          <p:spPr>
            <a:xfrm>
              <a:off x="6779273" y="516254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5" name="直接连接符 144">
              <a:extLst>
                <a:ext uri="{FF2B5EF4-FFF2-40B4-BE49-F238E27FC236}">
                  <a16:creationId xmlns:a16="http://schemas.microsoft.com/office/drawing/2014/main" id="{4E30D54B-2423-4C4F-87A2-200D4E000B33}"/>
                </a:ext>
              </a:extLst>
            </p:cNvPr>
            <p:cNvCxnSpPr>
              <a:cxnSpLocks/>
            </p:cNvCxnSpPr>
            <p:nvPr/>
          </p:nvCxnSpPr>
          <p:spPr>
            <a:xfrm>
              <a:off x="6777508" y="571777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D203F1B0-91E0-466E-BC8F-D99995822927}"/>
                </a:ext>
              </a:extLst>
            </p:cNvPr>
            <p:cNvCxnSpPr>
              <a:cxnSpLocks/>
            </p:cNvCxnSpPr>
            <p:nvPr/>
          </p:nvCxnSpPr>
          <p:spPr>
            <a:xfrm>
              <a:off x="7092225" y="571777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7" name="直接连接符 146">
              <a:extLst>
                <a:ext uri="{FF2B5EF4-FFF2-40B4-BE49-F238E27FC236}">
                  <a16:creationId xmlns:a16="http://schemas.microsoft.com/office/drawing/2014/main" id="{DF465CBF-D45D-4B62-AE87-25B631EE206B}"/>
                </a:ext>
              </a:extLst>
            </p:cNvPr>
            <p:cNvCxnSpPr>
              <a:cxnSpLocks/>
            </p:cNvCxnSpPr>
            <p:nvPr/>
          </p:nvCxnSpPr>
          <p:spPr>
            <a:xfrm>
              <a:off x="7400364" y="516254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8" name="直接连接符 147">
              <a:extLst>
                <a:ext uri="{FF2B5EF4-FFF2-40B4-BE49-F238E27FC236}">
                  <a16:creationId xmlns:a16="http://schemas.microsoft.com/office/drawing/2014/main" id="{8F1406B7-812E-44E5-9216-B8248EDF070F}"/>
                </a:ext>
              </a:extLst>
            </p:cNvPr>
            <p:cNvCxnSpPr>
              <a:cxnSpLocks/>
            </p:cNvCxnSpPr>
            <p:nvPr/>
          </p:nvCxnSpPr>
          <p:spPr>
            <a:xfrm>
              <a:off x="7415792" y="516254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49" name="直接连接符 148">
              <a:extLst>
                <a:ext uri="{FF2B5EF4-FFF2-40B4-BE49-F238E27FC236}">
                  <a16:creationId xmlns:a16="http://schemas.microsoft.com/office/drawing/2014/main" id="{947F8EB2-8FD2-4989-871F-181992237C1F}"/>
                </a:ext>
              </a:extLst>
            </p:cNvPr>
            <p:cNvCxnSpPr>
              <a:cxnSpLocks/>
            </p:cNvCxnSpPr>
            <p:nvPr/>
          </p:nvCxnSpPr>
          <p:spPr>
            <a:xfrm>
              <a:off x="7710444" y="516254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0" name="直接连接符 149">
              <a:extLst>
                <a:ext uri="{FF2B5EF4-FFF2-40B4-BE49-F238E27FC236}">
                  <a16:creationId xmlns:a16="http://schemas.microsoft.com/office/drawing/2014/main" id="{70F48E9B-9DD2-4574-98EB-CD10975AC922}"/>
                </a:ext>
              </a:extLst>
            </p:cNvPr>
            <p:cNvCxnSpPr>
              <a:cxnSpLocks/>
            </p:cNvCxnSpPr>
            <p:nvPr/>
          </p:nvCxnSpPr>
          <p:spPr>
            <a:xfrm>
              <a:off x="8025161" y="516254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1" name="直接连接符 150">
              <a:extLst>
                <a:ext uri="{FF2B5EF4-FFF2-40B4-BE49-F238E27FC236}">
                  <a16:creationId xmlns:a16="http://schemas.microsoft.com/office/drawing/2014/main" id="{300C3483-625B-498A-BE57-6D22B7FB8C4B}"/>
                </a:ext>
              </a:extLst>
            </p:cNvPr>
            <p:cNvCxnSpPr>
              <a:cxnSpLocks/>
            </p:cNvCxnSpPr>
            <p:nvPr/>
          </p:nvCxnSpPr>
          <p:spPr>
            <a:xfrm>
              <a:off x="8023396" y="571777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2" name="直接连接符 151">
              <a:extLst>
                <a:ext uri="{FF2B5EF4-FFF2-40B4-BE49-F238E27FC236}">
                  <a16:creationId xmlns:a16="http://schemas.microsoft.com/office/drawing/2014/main" id="{F070641B-C5A9-4298-9B93-F8A5488187DD}"/>
                </a:ext>
              </a:extLst>
            </p:cNvPr>
            <p:cNvCxnSpPr>
              <a:cxnSpLocks/>
            </p:cNvCxnSpPr>
            <p:nvPr/>
          </p:nvCxnSpPr>
          <p:spPr>
            <a:xfrm>
              <a:off x="8331535" y="516254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3" name="直接连接符 152">
              <a:extLst>
                <a:ext uri="{FF2B5EF4-FFF2-40B4-BE49-F238E27FC236}">
                  <a16:creationId xmlns:a16="http://schemas.microsoft.com/office/drawing/2014/main" id="{5587D871-F702-4B24-A212-195A8CC1FFA6}"/>
                </a:ext>
              </a:extLst>
            </p:cNvPr>
            <p:cNvCxnSpPr>
              <a:cxnSpLocks/>
            </p:cNvCxnSpPr>
            <p:nvPr/>
          </p:nvCxnSpPr>
          <p:spPr>
            <a:xfrm>
              <a:off x="8331535" y="5162545"/>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4" name="直接连接符 153">
              <a:extLst>
                <a:ext uri="{FF2B5EF4-FFF2-40B4-BE49-F238E27FC236}">
                  <a16:creationId xmlns:a16="http://schemas.microsoft.com/office/drawing/2014/main" id="{16B10B63-C445-47D2-A72F-C0D720D37876}"/>
                </a:ext>
              </a:extLst>
            </p:cNvPr>
            <p:cNvCxnSpPr>
              <a:cxnSpLocks/>
            </p:cNvCxnSpPr>
            <p:nvPr/>
          </p:nvCxnSpPr>
          <p:spPr>
            <a:xfrm>
              <a:off x="8646252" y="5162545"/>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5" name="直接连接符 154">
              <a:extLst>
                <a:ext uri="{FF2B5EF4-FFF2-40B4-BE49-F238E27FC236}">
                  <a16:creationId xmlns:a16="http://schemas.microsoft.com/office/drawing/2014/main" id="{B65AF8E2-25DA-497B-A0BF-A9B841814DF7}"/>
                </a:ext>
              </a:extLst>
            </p:cNvPr>
            <p:cNvCxnSpPr>
              <a:cxnSpLocks/>
            </p:cNvCxnSpPr>
            <p:nvPr/>
          </p:nvCxnSpPr>
          <p:spPr>
            <a:xfrm>
              <a:off x="8644487" y="571777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6" name="直接连接符 155">
              <a:extLst>
                <a:ext uri="{FF2B5EF4-FFF2-40B4-BE49-F238E27FC236}">
                  <a16:creationId xmlns:a16="http://schemas.microsoft.com/office/drawing/2014/main" id="{466B3769-5318-4B0F-A8A1-FEA898A47AB7}"/>
                </a:ext>
              </a:extLst>
            </p:cNvPr>
            <p:cNvCxnSpPr>
              <a:cxnSpLocks/>
            </p:cNvCxnSpPr>
            <p:nvPr/>
          </p:nvCxnSpPr>
          <p:spPr>
            <a:xfrm>
              <a:off x="8946979"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7" name="直接连接符 156">
              <a:extLst>
                <a:ext uri="{FF2B5EF4-FFF2-40B4-BE49-F238E27FC236}">
                  <a16:creationId xmlns:a16="http://schemas.microsoft.com/office/drawing/2014/main" id="{AACA0E26-43DE-4025-B5E2-AA0B985C57E7}"/>
                </a:ext>
              </a:extLst>
            </p:cNvPr>
            <p:cNvCxnSpPr>
              <a:cxnSpLocks/>
            </p:cNvCxnSpPr>
            <p:nvPr/>
          </p:nvCxnSpPr>
          <p:spPr>
            <a:xfrm>
              <a:off x="8946979" y="515561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8" name="直接连接符 157">
              <a:extLst>
                <a:ext uri="{FF2B5EF4-FFF2-40B4-BE49-F238E27FC236}">
                  <a16:creationId xmlns:a16="http://schemas.microsoft.com/office/drawing/2014/main" id="{7AA53D0D-6B99-4029-B630-90E128E7946A}"/>
                </a:ext>
              </a:extLst>
            </p:cNvPr>
            <p:cNvCxnSpPr>
              <a:cxnSpLocks/>
            </p:cNvCxnSpPr>
            <p:nvPr/>
          </p:nvCxnSpPr>
          <p:spPr>
            <a:xfrm>
              <a:off x="9261696"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59" name="直接连接符 158">
              <a:extLst>
                <a:ext uri="{FF2B5EF4-FFF2-40B4-BE49-F238E27FC236}">
                  <a16:creationId xmlns:a16="http://schemas.microsoft.com/office/drawing/2014/main" id="{30F9A7CE-EB83-4BC8-AEBB-CFEB6AD21B41}"/>
                </a:ext>
              </a:extLst>
            </p:cNvPr>
            <p:cNvCxnSpPr>
              <a:cxnSpLocks/>
            </p:cNvCxnSpPr>
            <p:nvPr/>
          </p:nvCxnSpPr>
          <p:spPr>
            <a:xfrm>
              <a:off x="9259931" y="571084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0" name="直接连接符 159">
              <a:extLst>
                <a:ext uri="{FF2B5EF4-FFF2-40B4-BE49-F238E27FC236}">
                  <a16:creationId xmlns:a16="http://schemas.microsoft.com/office/drawing/2014/main" id="{C1F10992-87EE-454D-8392-A797317E748E}"/>
                </a:ext>
              </a:extLst>
            </p:cNvPr>
            <p:cNvCxnSpPr>
              <a:cxnSpLocks/>
            </p:cNvCxnSpPr>
            <p:nvPr/>
          </p:nvCxnSpPr>
          <p:spPr>
            <a:xfrm>
              <a:off x="9570011" y="571084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1" name="直接连接符 160">
              <a:extLst>
                <a:ext uri="{FF2B5EF4-FFF2-40B4-BE49-F238E27FC236}">
                  <a16:creationId xmlns:a16="http://schemas.microsoft.com/office/drawing/2014/main" id="{76CB8697-7E0D-45C2-A4FE-E67A9B77E9BC}"/>
                </a:ext>
              </a:extLst>
            </p:cNvPr>
            <p:cNvCxnSpPr>
              <a:cxnSpLocks/>
            </p:cNvCxnSpPr>
            <p:nvPr/>
          </p:nvCxnSpPr>
          <p:spPr>
            <a:xfrm>
              <a:off x="9878150"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2" name="直接连接符 161">
              <a:extLst>
                <a:ext uri="{FF2B5EF4-FFF2-40B4-BE49-F238E27FC236}">
                  <a16:creationId xmlns:a16="http://schemas.microsoft.com/office/drawing/2014/main" id="{1B52264D-85EF-46F6-93DD-4BD373602AFE}"/>
                </a:ext>
              </a:extLst>
            </p:cNvPr>
            <p:cNvCxnSpPr>
              <a:cxnSpLocks/>
            </p:cNvCxnSpPr>
            <p:nvPr/>
          </p:nvCxnSpPr>
          <p:spPr>
            <a:xfrm>
              <a:off x="9878150" y="5155616"/>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3" name="直接连接符 162">
              <a:extLst>
                <a:ext uri="{FF2B5EF4-FFF2-40B4-BE49-F238E27FC236}">
                  <a16:creationId xmlns:a16="http://schemas.microsoft.com/office/drawing/2014/main" id="{8CD0119D-4385-42EC-AD5E-A57C9B6C619C}"/>
                </a:ext>
              </a:extLst>
            </p:cNvPr>
            <p:cNvCxnSpPr>
              <a:cxnSpLocks/>
            </p:cNvCxnSpPr>
            <p:nvPr/>
          </p:nvCxnSpPr>
          <p:spPr>
            <a:xfrm>
              <a:off x="10192867"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4" name="直接连接符 163">
              <a:extLst>
                <a:ext uri="{FF2B5EF4-FFF2-40B4-BE49-F238E27FC236}">
                  <a16:creationId xmlns:a16="http://schemas.microsoft.com/office/drawing/2014/main" id="{CC78A4F8-1C7C-4311-BE0C-3A8945F7ECCB}"/>
                </a:ext>
              </a:extLst>
            </p:cNvPr>
            <p:cNvCxnSpPr>
              <a:cxnSpLocks/>
            </p:cNvCxnSpPr>
            <p:nvPr/>
          </p:nvCxnSpPr>
          <p:spPr>
            <a:xfrm>
              <a:off x="10191102" y="5710847"/>
              <a:ext cx="30813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5" name="直接连接符 164">
              <a:extLst>
                <a:ext uri="{FF2B5EF4-FFF2-40B4-BE49-F238E27FC236}">
                  <a16:creationId xmlns:a16="http://schemas.microsoft.com/office/drawing/2014/main" id="{425B1EC0-73BA-4BA5-9947-5A41F92548F6}"/>
                </a:ext>
              </a:extLst>
            </p:cNvPr>
            <p:cNvCxnSpPr>
              <a:cxnSpLocks/>
            </p:cNvCxnSpPr>
            <p:nvPr/>
          </p:nvCxnSpPr>
          <p:spPr>
            <a:xfrm>
              <a:off x="10506817"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6" name="直接连接符 165">
              <a:extLst>
                <a:ext uri="{FF2B5EF4-FFF2-40B4-BE49-F238E27FC236}">
                  <a16:creationId xmlns:a16="http://schemas.microsoft.com/office/drawing/2014/main" id="{6744E3AC-D0A9-4402-BDE7-AFE4D17056A0}"/>
                </a:ext>
              </a:extLst>
            </p:cNvPr>
            <p:cNvCxnSpPr>
              <a:cxnSpLocks/>
            </p:cNvCxnSpPr>
            <p:nvPr/>
          </p:nvCxnSpPr>
          <p:spPr>
            <a:xfrm>
              <a:off x="10520825" y="5155616"/>
              <a:ext cx="599972"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7" name="直接连接符 166">
              <a:extLst>
                <a:ext uri="{FF2B5EF4-FFF2-40B4-BE49-F238E27FC236}">
                  <a16:creationId xmlns:a16="http://schemas.microsoft.com/office/drawing/2014/main" id="{5C86D55A-B173-4B79-A31E-E690C0DAFA10}"/>
                </a:ext>
              </a:extLst>
            </p:cNvPr>
            <p:cNvCxnSpPr>
              <a:cxnSpLocks/>
            </p:cNvCxnSpPr>
            <p:nvPr/>
          </p:nvCxnSpPr>
          <p:spPr>
            <a:xfrm>
              <a:off x="11120797" y="5155616"/>
              <a:ext cx="0" cy="555231"/>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68" name="直接连接符 167">
              <a:extLst>
                <a:ext uri="{FF2B5EF4-FFF2-40B4-BE49-F238E27FC236}">
                  <a16:creationId xmlns:a16="http://schemas.microsoft.com/office/drawing/2014/main" id="{D06AD39C-1FA6-446B-BC22-03928FC07319}"/>
                </a:ext>
              </a:extLst>
            </p:cNvPr>
            <p:cNvCxnSpPr>
              <a:cxnSpLocks/>
            </p:cNvCxnSpPr>
            <p:nvPr/>
          </p:nvCxnSpPr>
          <p:spPr>
            <a:xfrm>
              <a:off x="11131357" y="5710847"/>
              <a:ext cx="301927"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sp>
        <p:nvSpPr>
          <p:cNvPr id="186" name="文本框 185">
            <a:extLst>
              <a:ext uri="{FF2B5EF4-FFF2-40B4-BE49-F238E27FC236}">
                <a16:creationId xmlns:a16="http://schemas.microsoft.com/office/drawing/2014/main" id="{4CE33995-7BBA-409B-BE82-9E052DB2A18B}"/>
              </a:ext>
            </a:extLst>
          </p:cNvPr>
          <p:cNvSpPr txBox="1"/>
          <p:nvPr/>
        </p:nvSpPr>
        <p:spPr>
          <a:xfrm>
            <a:off x="1990838" y="1394355"/>
            <a:ext cx="1551709" cy="369332"/>
          </a:xfrm>
          <a:prstGeom prst="rect">
            <a:avLst/>
          </a:prstGeom>
          <a:noFill/>
        </p:spPr>
        <p:txBody>
          <a:bodyPr wrap="square" rtlCol="0">
            <a:spAutoFit/>
          </a:bodyPr>
          <a:lstStyle/>
          <a:p>
            <a:pPr algn="r"/>
            <a:r>
              <a:rPr lang="zh-CN" altLang="en-US" b="1" dirty="0"/>
              <a:t>比特流</a:t>
            </a:r>
          </a:p>
        </p:txBody>
      </p:sp>
      <p:grpSp>
        <p:nvGrpSpPr>
          <p:cNvPr id="2" name="组合 1">
            <a:extLst>
              <a:ext uri="{FF2B5EF4-FFF2-40B4-BE49-F238E27FC236}">
                <a16:creationId xmlns:a16="http://schemas.microsoft.com/office/drawing/2014/main" id="{7F408345-427C-4DF7-B038-B8FECCFE6CF5}"/>
              </a:ext>
            </a:extLst>
          </p:cNvPr>
          <p:cNvGrpSpPr/>
          <p:nvPr/>
        </p:nvGrpSpPr>
        <p:grpSpPr>
          <a:xfrm>
            <a:off x="3828893" y="1378966"/>
            <a:ext cx="7202500" cy="400110"/>
            <a:chOff x="4105985" y="1378966"/>
            <a:chExt cx="7202500" cy="400110"/>
          </a:xfrm>
        </p:grpSpPr>
        <p:sp>
          <p:nvSpPr>
            <p:cNvPr id="187" name="文本框 186">
              <a:extLst>
                <a:ext uri="{FF2B5EF4-FFF2-40B4-BE49-F238E27FC236}">
                  <a16:creationId xmlns:a16="http://schemas.microsoft.com/office/drawing/2014/main" id="{5BD97895-582A-45A1-9C4A-BDEA2B0DB3F5}"/>
                </a:ext>
              </a:extLst>
            </p:cNvPr>
            <p:cNvSpPr txBox="1"/>
            <p:nvPr/>
          </p:nvSpPr>
          <p:spPr>
            <a:xfrm>
              <a:off x="41059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8" name="文本框 187">
              <a:extLst>
                <a:ext uri="{FF2B5EF4-FFF2-40B4-BE49-F238E27FC236}">
                  <a16:creationId xmlns:a16="http://schemas.microsoft.com/office/drawing/2014/main" id="{51174FD3-1AAB-4959-BC23-0388B12317D1}"/>
                </a:ext>
              </a:extLst>
            </p:cNvPr>
            <p:cNvSpPr txBox="1"/>
            <p:nvPr/>
          </p:nvSpPr>
          <p:spPr>
            <a:xfrm>
              <a:off x="472612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89" name="文本框 188">
              <a:extLst>
                <a:ext uri="{FF2B5EF4-FFF2-40B4-BE49-F238E27FC236}">
                  <a16:creationId xmlns:a16="http://schemas.microsoft.com/office/drawing/2014/main" id="{30260DF3-FB49-4805-97A3-EB20EC98A32B}"/>
                </a:ext>
              </a:extLst>
            </p:cNvPr>
            <p:cNvSpPr txBox="1"/>
            <p:nvPr/>
          </p:nvSpPr>
          <p:spPr>
            <a:xfrm>
              <a:off x="534625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0" name="文本框 189">
              <a:extLst>
                <a:ext uri="{FF2B5EF4-FFF2-40B4-BE49-F238E27FC236}">
                  <a16:creationId xmlns:a16="http://schemas.microsoft.com/office/drawing/2014/main" id="{F5FF05A0-5A72-4FDC-B80F-BD2ADCCE20D6}"/>
                </a:ext>
              </a:extLst>
            </p:cNvPr>
            <p:cNvSpPr txBox="1"/>
            <p:nvPr/>
          </p:nvSpPr>
          <p:spPr>
            <a:xfrm>
              <a:off x="596639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1" name="文本框 190">
              <a:extLst>
                <a:ext uri="{FF2B5EF4-FFF2-40B4-BE49-F238E27FC236}">
                  <a16:creationId xmlns:a16="http://schemas.microsoft.com/office/drawing/2014/main" id="{CBD07783-3DFD-4BE3-814F-076C96E3FFA8}"/>
                </a:ext>
              </a:extLst>
            </p:cNvPr>
            <p:cNvSpPr txBox="1"/>
            <p:nvPr/>
          </p:nvSpPr>
          <p:spPr>
            <a:xfrm>
              <a:off x="658652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2" name="文本框 191">
              <a:extLst>
                <a:ext uri="{FF2B5EF4-FFF2-40B4-BE49-F238E27FC236}">
                  <a16:creationId xmlns:a16="http://schemas.microsoft.com/office/drawing/2014/main" id="{72805F35-559D-4C8C-AF42-923F80014266}"/>
                </a:ext>
              </a:extLst>
            </p:cNvPr>
            <p:cNvSpPr txBox="1"/>
            <p:nvPr/>
          </p:nvSpPr>
          <p:spPr>
            <a:xfrm>
              <a:off x="720666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3" name="文本框 192">
              <a:extLst>
                <a:ext uri="{FF2B5EF4-FFF2-40B4-BE49-F238E27FC236}">
                  <a16:creationId xmlns:a16="http://schemas.microsoft.com/office/drawing/2014/main" id="{BC8FAD2C-8A0A-4B3B-926C-49906EC9146F}"/>
                </a:ext>
              </a:extLst>
            </p:cNvPr>
            <p:cNvSpPr txBox="1"/>
            <p:nvPr/>
          </p:nvSpPr>
          <p:spPr>
            <a:xfrm>
              <a:off x="7826801"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4" name="文本框 193">
              <a:extLst>
                <a:ext uri="{FF2B5EF4-FFF2-40B4-BE49-F238E27FC236}">
                  <a16:creationId xmlns:a16="http://schemas.microsoft.com/office/drawing/2014/main" id="{4E77ECB8-EB99-4C84-B661-ABBFB39F03B4}"/>
                </a:ext>
              </a:extLst>
            </p:cNvPr>
            <p:cNvSpPr txBox="1"/>
            <p:nvPr/>
          </p:nvSpPr>
          <p:spPr>
            <a:xfrm>
              <a:off x="8446937"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5" name="文本框 194">
              <a:extLst>
                <a:ext uri="{FF2B5EF4-FFF2-40B4-BE49-F238E27FC236}">
                  <a16:creationId xmlns:a16="http://schemas.microsoft.com/office/drawing/2014/main" id="{35DB4186-60BD-425A-88B7-747AB9069B25}"/>
                </a:ext>
              </a:extLst>
            </p:cNvPr>
            <p:cNvSpPr txBox="1"/>
            <p:nvPr/>
          </p:nvSpPr>
          <p:spPr>
            <a:xfrm>
              <a:off x="9067073"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6" name="文本框 195">
              <a:extLst>
                <a:ext uri="{FF2B5EF4-FFF2-40B4-BE49-F238E27FC236}">
                  <a16:creationId xmlns:a16="http://schemas.microsoft.com/office/drawing/2014/main" id="{7536AE2D-B95C-40E7-B259-6968A632A3DC}"/>
                </a:ext>
              </a:extLst>
            </p:cNvPr>
            <p:cNvSpPr txBox="1"/>
            <p:nvPr/>
          </p:nvSpPr>
          <p:spPr>
            <a:xfrm>
              <a:off x="9687209"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sp>
          <p:nvSpPr>
            <p:cNvPr id="197" name="文本框 196">
              <a:extLst>
                <a:ext uri="{FF2B5EF4-FFF2-40B4-BE49-F238E27FC236}">
                  <a16:creationId xmlns:a16="http://schemas.microsoft.com/office/drawing/2014/main" id="{76BEC643-B640-4C8B-AC61-FC3551B7E7F6}"/>
                </a:ext>
              </a:extLst>
            </p:cNvPr>
            <p:cNvSpPr txBox="1"/>
            <p:nvPr/>
          </p:nvSpPr>
          <p:spPr>
            <a:xfrm>
              <a:off x="1030734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0</a:t>
              </a:r>
              <a:endParaRPr lang="zh-CN" altLang="en-US" sz="2000" b="1" dirty="0">
                <a:latin typeface="Arial Black" panose="020B0A04020102020204" pitchFamily="34" charset="0"/>
              </a:endParaRPr>
            </a:p>
          </p:txBody>
        </p:sp>
        <p:sp>
          <p:nvSpPr>
            <p:cNvPr id="198" name="文本框 197">
              <a:extLst>
                <a:ext uri="{FF2B5EF4-FFF2-40B4-BE49-F238E27FC236}">
                  <a16:creationId xmlns:a16="http://schemas.microsoft.com/office/drawing/2014/main" id="{8355DE70-C7C3-4B46-9937-D9F9328E1DEF}"/>
                </a:ext>
              </a:extLst>
            </p:cNvPr>
            <p:cNvSpPr txBox="1"/>
            <p:nvPr/>
          </p:nvSpPr>
          <p:spPr>
            <a:xfrm>
              <a:off x="10927485" y="1378966"/>
              <a:ext cx="381000" cy="400110"/>
            </a:xfrm>
            <a:prstGeom prst="rect">
              <a:avLst/>
            </a:prstGeom>
            <a:noFill/>
          </p:spPr>
          <p:txBody>
            <a:bodyPr wrap="square" rtlCol="0">
              <a:spAutoFit/>
            </a:bodyPr>
            <a:lstStyle/>
            <a:p>
              <a:pPr algn="ctr"/>
              <a:r>
                <a:rPr lang="en-US" altLang="zh-CN" sz="2000" b="1" dirty="0">
                  <a:latin typeface="Arial Black" panose="020B0A04020102020204" pitchFamily="34" charset="0"/>
                </a:rPr>
                <a:t>1</a:t>
              </a:r>
              <a:endParaRPr lang="zh-CN" altLang="en-US" sz="2000" b="1" dirty="0">
                <a:latin typeface="Arial Black" panose="020B0A04020102020204" pitchFamily="34" charset="0"/>
              </a:endParaRPr>
            </a:p>
          </p:txBody>
        </p:sp>
      </p:grpSp>
      <p:sp>
        <p:nvSpPr>
          <p:cNvPr id="249" name="文本框 248">
            <a:extLst>
              <a:ext uri="{FF2B5EF4-FFF2-40B4-BE49-F238E27FC236}">
                <a16:creationId xmlns:a16="http://schemas.microsoft.com/office/drawing/2014/main" id="{3E33BA61-A55D-4B36-95A8-60B06D11881C}"/>
              </a:ext>
            </a:extLst>
          </p:cNvPr>
          <p:cNvSpPr txBox="1"/>
          <p:nvPr/>
        </p:nvSpPr>
        <p:spPr>
          <a:xfrm>
            <a:off x="1380670" y="2086104"/>
            <a:ext cx="2132012" cy="369332"/>
          </a:xfrm>
          <a:prstGeom prst="rect">
            <a:avLst/>
          </a:prstGeom>
          <a:noFill/>
        </p:spPr>
        <p:txBody>
          <a:bodyPr wrap="square" rtlCol="0">
            <a:spAutoFit/>
          </a:bodyPr>
          <a:lstStyle/>
          <a:p>
            <a:pPr algn="r"/>
            <a:r>
              <a:rPr lang="zh-CN" altLang="en-US" b="1" dirty="0"/>
              <a:t>曼彻斯特编码</a:t>
            </a:r>
          </a:p>
        </p:txBody>
      </p:sp>
      <p:sp>
        <p:nvSpPr>
          <p:cNvPr id="209" name="文本框 208">
            <a:extLst>
              <a:ext uri="{FF2B5EF4-FFF2-40B4-BE49-F238E27FC236}">
                <a16:creationId xmlns:a16="http://schemas.microsoft.com/office/drawing/2014/main" id="{CC24DF72-C0CF-4D84-82D0-7D4F6F81E921}"/>
              </a:ext>
            </a:extLst>
          </p:cNvPr>
          <p:cNvSpPr txBox="1"/>
          <p:nvPr/>
        </p:nvSpPr>
        <p:spPr>
          <a:xfrm>
            <a:off x="720230" y="2429125"/>
            <a:ext cx="2848263" cy="338554"/>
          </a:xfrm>
          <a:prstGeom prst="rect">
            <a:avLst/>
          </a:prstGeom>
          <a:noFill/>
        </p:spPr>
        <p:txBody>
          <a:bodyPr wrap="square" rtlCol="0">
            <a:spAutoFit/>
          </a:bodyPr>
          <a:lstStyle/>
          <a:p>
            <a:pPr algn="ctr"/>
            <a:r>
              <a:rPr lang="zh-CN" altLang="en-US" sz="1600" b="1" dirty="0"/>
              <a:t>（自同步，</a:t>
            </a:r>
            <a:r>
              <a:rPr lang="en-US" altLang="zh-CN" sz="1600" b="1" dirty="0"/>
              <a:t>10Mb/s</a:t>
            </a:r>
            <a:r>
              <a:rPr lang="zh-CN" altLang="en-US" sz="1600" b="1" dirty="0"/>
              <a:t>传统以太网）</a:t>
            </a:r>
          </a:p>
        </p:txBody>
      </p:sp>
      <p:sp>
        <p:nvSpPr>
          <p:cNvPr id="210" name="文本框 209">
            <a:extLst>
              <a:ext uri="{FF2B5EF4-FFF2-40B4-BE49-F238E27FC236}">
                <a16:creationId xmlns:a16="http://schemas.microsoft.com/office/drawing/2014/main" id="{C7C1424E-C493-42F3-8AEA-A0104B9927F7}"/>
              </a:ext>
            </a:extLst>
          </p:cNvPr>
          <p:cNvSpPr txBox="1"/>
          <p:nvPr/>
        </p:nvSpPr>
        <p:spPr>
          <a:xfrm>
            <a:off x="1380670" y="3128306"/>
            <a:ext cx="2132012" cy="369332"/>
          </a:xfrm>
          <a:prstGeom prst="rect">
            <a:avLst/>
          </a:prstGeom>
          <a:noFill/>
        </p:spPr>
        <p:txBody>
          <a:bodyPr wrap="square" rtlCol="0">
            <a:spAutoFit/>
          </a:bodyPr>
          <a:lstStyle/>
          <a:p>
            <a:pPr algn="r"/>
            <a:r>
              <a:rPr lang="zh-CN" altLang="en-US" b="1" dirty="0"/>
              <a:t>差分曼彻斯特编码</a:t>
            </a:r>
          </a:p>
        </p:txBody>
      </p:sp>
      <p:sp>
        <p:nvSpPr>
          <p:cNvPr id="223" name="对话气泡: 圆角矩形 222">
            <a:extLst>
              <a:ext uri="{FF2B5EF4-FFF2-40B4-BE49-F238E27FC236}">
                <a16:creationId xmlns:a16="http://schemas.microsoft.com/office/drawing/2014/main" id="{74E6BBA2-B062-46BE-91F2-ED8822FCCEF3}"/>
              </a:ext>
            </a:extLst>
          </p:cNvPr>
          <p:cNvSpPr/>
          <p:nvPr/>
        </p:nvSpPr>
        <p:spPr>
          <a:xfrm>
            <a:off x="782831" y="4166655"/>
            <a:ext cx="9867562" cy="1512491"/>
          </a:xfrm>
          <a:prstGeom prst="wedgeRoundRectCallout">
            <a:avLst>
              <a:gd name="adj1" fmla="val -29528"/>
              <a:gd name="adj2" fmla="val -94372"/>
              <a:gd name="adj3" fmla="val 1666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solidFill>
                  <a:schemeClr val="bg1"/>
                </a:solidFill>
              </a:rPr>
              <a:t>         在传输大量连续</a:t>
            </a:r>
            <a:r>
              <a:rPr lang="en-US" altLang="zh-CN" b="1" dirty="0">
                <a:solidFill>
                  <a:schemeClr val="bg1"/>
                </a:solidFill>
              </a:rPr>
              <a:t>1</a:t>
            </a:r>
            <a:r>
              <a:rPr lang="zh-CN" altLang="en-US" b="1" dirty="0">
                <a:solidFill>
                  <a:schemeClr val="bg1"/>
                </a:solidFill>
              </a:rPr>
              <a:t>或连续</a:t>
            </a:r>
            <a:r>
              <a:rPr lang="en-US" altLang="zh-CN" b="1" dirty="0">
                <a:solidFill>
                  <a:schemeClr val="bg1"/>
                </a:solidFill>
              </a:rPr>
              <a:t>0</a:t>
            </a:r>
            <a:r>
              <a:rPr lang="zh-CN" altLang="en-US" b="1" dirty="0">
                <a:solidFill>
                  <a:schemeClr val="bg1"/>
                </a:solidFill>
              </a:rPr>
              <a:t>的情况下，差分曼彻斯特编码信号比曼彻斯特编码信号的变化少。</a:t>
            </a:r>
            <a:endParaRPr lang="en-US" altLang="zh-CN" b="1" dirty="0">
              <a:solidFill>
                <a:schemeClr val="bg1"/>
              </a:solidFill>
            </a:endParaRPr>
          </a:p>
          <a:p>
            <a:r>
              <a:rPr lang="zh-CN" altLang="en-US" b="1" dirty="0">
                <a:solidFill>
                  <a:schemeClr val="bg1"/>
                </a:solidFill>
              </a:rPr>
              <a:t>         在噪声干扰环境下，检测有无跳变比检测跳变方向更不容易出错，因此差分曼彻斯特编码信号比曼彻斯特编码信号更易于检测。</a:t>
            </a:r>
            <a:endParaRPr lang="en-US" altLang="zh-CN" b="1" dirty="0">
              <a:solidFill>
                <a:schemeClr val="bg1"/>
              </a:solidFill>
            </a:endParaRPr>
          </a:p>
          <a:p>
            <a:r>
              <a:rPr lang="zh-CN" altLang="en-US" b="1" dirty="0">
                <a:solidFill>
                  <a:schemeClr val="bg1"/>
                </a:solidFill>
              </a:rPr>
              <a:t>         在传输介质接线错误导致高低电平翻转的情况下，差分曼彻斯特编码仍然有效。</a:t>
            </a:r>
          </a:p>
        </p:txBody>
      </p:sp>
    </p:spTree>
    <p:custDataLst>
      <p:tags r:id="rId1"/>
    </p:custDataLst>
    <p:extLst>
      <p:ext uri="{BB962C8B-B14F-4D97-AF65-F5344CB8AC3E}">
        <p14:creationId xmlns:p14="http://schemas.microsoft.com/office/powerpoint/2010/main" val="25609999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23"/>
                                        </p:tgtEl>
                                        <p:attrNameLst>
                                          <p:attrName>style.visibility</p:attrName>
                                        </p:attrNameLst>
                                      </p:cBhvr>
                                      <p:to>
                                        <p:strVal val="visible"/>
                                      </p:to>
                                    </p:set>
                                    <p:animEffect transition="in" filter="fade">
                                      <p:cBhvr>
                                        <p:cTn id="7" dur="1000"/>
                                        <p:tgtEl>
                                          <p:spTgt spid="223"/>
                                        </p:tgtEl>
                                      </p:cBhvr>
                                    </p:animEffect>
                                    <p:anim calcmode="lin" valueType="num">
                                      <p:cBhvr>
                                        <p:cTn id="8" dur="1000" fill="hold"/>
                                        <p:tgtEl>
                                          <p:spTgt spid="223"/>
                                        </p:tgtEl>
                                        <p:attrNameLst>
                                          <p:attrName>ppt_x</p:attrName>
                                        </p:attrNameLst>
                                      </p:cBhvr>
                                      <p:tavLst>
                                        <p:tav tm="0">
                                          <p:val>
                                            <p:strVal val="#ppt_x"/>
                                          </p:val>
                                        </p:tav>
                                        <p:tav tm="100000">
                                          <p:val>
                                            <p:strVal val="#ppt_x"/>
                                          </p:val>
                                        </p:tav>
                                      </p:tavLst>
                                    </p:anim>
                                    <p:anim calcmode="lin" valueType="num">
                                      <p:cBhvr>
                                        <p:cTn id="9" dur="1000" fill="hold"/>
                                        <p:tgtEl>
                                          <p:spTgt spid="2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物理层要实现的功能</a:t>
              </a:r>
            </a:p>
          </p:txBody>
        </p:sp>
      </p:grpSp>
      <p:pic>
        <p:nvPicPr>
          <p:cNvPr id="23" name="图形 22">
            <a:extLst>
              <a:ext uri="{FF2B5EF4-FFF2-40B4-BE49-F238E27FC236}">
                <a16:creationId xmlns:a16="http://schemas.microsoft.com/office/drawing/2014/main" id="{6832A45A-02D4-4684-B3C5-736B19B576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007286" y="3327204"/>
            <a:ext cx="853045" cy="518306"/>
          </a:xfrm>
          <a:prstGeom prst="rect">
            <a:avLst/>
          </a:prstGeom>
        </p:spPr>
      </p:pic>
      <p:pic>
        <p:nvPicPr>
          <p:cNvPr id="24" name="图形 23">
            <a:extLst>
              <a:ext uri="{FF2B5EF4-FFF2-40B4-BE49-F238E27FC236}">
                <a16:creationId xmlns:a16="http://schemas.microsoft.com/office/drawing/2014/main" id="{73E0460E-9213-4A07-8E9F-3B91CCBCC47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655097" y="3238796"/>
            <a:ext cx="529616" cy="695122"/>
          </a:xfrm>
          <a:prstGeom prst="rect">
            <a:avLst/>
          </a:prstGeom>
        </p:spPr>
      </p:pic>
      <p:sp>
        <p:nvSpPr>
          <p:cNvPr id="7" name="矩形: 圆角 6">
            <a:extLst>
              <a:ext uri="{FF2B5EF4-FFF2-40B4-BE49-F238E27FC236}">
                <a16:creationId xmlns:a16="http://schemas.microsoft.com/office/drawing/2014/main" id="{5B769E33-3A08-4AF6-989E-A57C7D16A30F}"/>
              </a:ext>
            </a:extLst>
          </p:cNvPr>
          <p:cNvSpPr/>
          <p:nvPr/>
        </p:nvSpPr>
        <p:spPr>
          <a:xfrm>
            <a:off x="3184713" y="3386302"/>
            <a:ext cx="5822573" cy="400110"/>
          </a:xfrm>
          <a:prstGeom prst="roundRect">
            <a:avLst>
              <a:gd name="adj" fmla="val 44167"/>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各种传输媒体</a:t>
            </a:r>
          </a:p>
        </p:txBody>
      </p:sp>
    </p:spTree>
    <p:custDataLst>
      <p:tags r:id="rId1"/>
    </p:custDataLst>
    <p:extLst>
      <p:ext uri="{BB962C8B-B14F-4D97-AF65-F5344CB8AC3E}">
        <p14:creationId xmlns:p14="http://schemas.microsoft.com/office/powerpoint/2010/main" val="32844267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ppt_w*0.70"/>
                                          </p:val>
                                        </p:tav>
                                        <p:tav tm="100000">
                                          <p:val>
                                            <p:strVal val="#ppt_w"/>
                                          </p:val>
                                        </p:tav>
                                      </p:tavLst>
                                    </p:anim>
                                    <p:anim calcmode="lin" valueType="num">
                                      <p:cBhvr>
                                        <p:cTn id="8" dur="500" fill="hold"/>
                                        <p:tgtEl>
                                          <p:spTgt spid="7"/>
                                        </p:tgtEl>
                                        <p:attrNameLst>
                                          <p:attrName>ppt_h</p:attrName>
                                        </p:attrNameLst>
                                      </p:cBhvr>
                                      <p:tavLst>
                                        <p:tav tm="0">
                                          <p:val>
                                            <p:strVal val="#ppt_h"/>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常用编码方式</a:t>
              </a:r>
            </a:p>
          </p:txBody>
        </p:sp>
      </p:grpSp>
      <p:grpSp>
        <p:nvGrpSpPr>
          <p:cNvPr id="6" name="组合 5">
            <a:extLst>
              <a:ext uri="{FF2B5EF4-FFF2-40B4-BE49-F238E27FC236}">
                <a16:creationId xmlns:a16="http://schemas.microsoft.com/office/drawing/2014/main" id="{CD3F7F33-F89B-4B13-8E45-B685BC9D7FBF}"/>
              </a:ext>
            </a:extLst>
          </p:cNvPr>
          <p:cNvGrpSpPr/>
          <p:nvPr/>
        </p:nvGrpSpPr>
        <p:grpSpPr>
          <a:xfrm>
            <a:off x="868351" y="1269634"/>
            <a:ext cx="10433370" cy="2324466"/>
            <a:chOff x="868351" y="1269634"/>
            <a:chExt cx="10433370" cy="2324466"/>
          </a:xfrm>
        </p:grpSpPr>
        <p:sp>
          <p:nvSpPr>
            <p:cNvPr id="123" name="文本框 122">
              <a:extLst>
                <a:ext uri="{FF2B5EF4-FFF2-40B4-BE49-F238E27FC236}">
                  <a16:creationId xmlns:a16="http://schemas.microsoft.com/office/drawing/2014/main" id="{7B35AE8C-68B2-4F06-9374-F8FD540B452B}"/>
                </a:ext>
              </a:extLst>
            </p:cNvPr>
            <p:cNvSpPr txBox="1"/>
            <p:nvPr/>
          </p:nvSpPr>
          <p:spPr>
            <a:xfrm>
              <a:off x="868351" y="1269634"/>
              <a:ext cx="10433370" cy="369332"/>
            </a:xfrm>
            <a:prstGeom prst="rect">
              <a:avLst/>
            </a:prstGeom>
            <a:noFill/>
          </p:spPr>
          <p:txBody>
            <a:bodyPr wrap="square" rtlCol="0">
              <a:spAutoFit/>
            </a:bodyPr>
            <a:lstStyle/>
            <a:p>
              <a:r>
                <a:rPr lang="en-US" altLang="zh-CN" b="1" dirty="0"/>
                <a:t>【2013</a:t>
              </a:r>
              <a:r>
                <a:rPr lang="zh-CN" altLang="en-US" b="1" dirty="0"/>
                <a:t>年 题</a:t>
              </a:r>
              <a:r>
                <a:rPr lang="en-US" altLang="zh-CN" b="1" dirty="0"/>
                <a:t>34】</a:t>
              </a:r>
              <a:r>
                <a:rPr lang="zh-CN" altLang="en-US" b="1" dirty="0"/>
                <a:t>若下图为</a:t>
              </a:r>
              <a:r>
                <a:rPr lang="en-US" altLang="zh-CN" b="1" dirty="0"/>
                <a:t>10BaseT</a:t>
              </a:r>
              <a:r>
                <a:rPr lang="zh-CN" altLang="en-US" b="1" dirty="0"/>
                <a:t>网卡接收到的信号波形，则该网卡收到的比特串是（      ）。</a:t>
              </a:r>
            </a:p>
          </p:txBody>
        </p:sp>
        <p:sp>
          <p:nvSpPr>
            <p:cNvPr id="130" name="文本框 129">
              <a:extLst>
                <a:ext uri="{FF2B5EF4-FFF2-40B4-BE49-F238E27FC236}">
                  <a16:creationId xmlns:a16="http://schemas.microsoft.com/office/drawing/2014/main" id="{0A2AA170-03F4-46F0-959A-0E11C6115969}"/>
                </a:ext>
              </a:extLst>
            </p:cNvPr>
            <p:cNvSpPr txBox="1"/>
            <p:nvPr/>
          </p:nvSpPr>
          <p:spPr>
            <a:xfrm>
              <a:off x="991015" y="3224768"/>
              <a:ext cx="1488756" cy="369332"/>
            </a:xfrm>
            <a:prstGeom prst="rect">
              <a:avLst/>
            </a:prstGeom>
            <a:noFill/>
          </p:spPr>
          <p:txBody>
            <a:bodyPr wrap="square" rtlCol="0">
              <a:spAutoFit/>
            </a:bodyPr>
            <a:lstStyle/>
            <a:p>
              <a:r>
                <a:rPr lang="en-US" altLang="zh-CN" b="1" dirty="0"/>
                <a:t>A. 0011 0110</a:t>
              </a:r>
              <a:endParaRPr lang="zh-CN" altLang="en-US" b="1" dirty="0"/>
            </a:p>
          </p:txBody>
        </p:sp>
        <p:sp>
          <p:nvSpPr>
            <p:cNvPr id="169" name="文本框 168">
              <a:extLst>
                <a:ext uri="{FF2B5EF4-FFF2-40B4-BE49-F238E27FC236}">
                  <a16:creationId xmlns:a16="http://schemas.microsoft.com/office/drawing/2014/main" id="{AB327A03-F8B4-48CE-8EF4-57CAA29AA357}"/>
                </a:ext>
              </a:extLst>
            </p:cNvPr>
            <p:cNvSpPr txBox="1"/>
            <p:nvPr/>
          </p:nvSpPr>
          <p:spPr>
            <a:xfrm>
              <a:off x="3062928" y="3224768"/>
              <a:ext cx="1488756" cy="369332"/>
            </a:xfrm>
            <a:prstGeom prst="rect">
              <a:avLst/>
            </a:prstGeom>
            <a:noFill/>
          </p:spPr>
          <p:txBody>
            <a:bodyPr wrap="square" rtlCol="0">
              <a:spAutoFit/>
            </a:bodyPr>
            <a:lstStyle/>
            <a:p>
              <a:r>
                <a:rPr lang="en-US" altLang="zh-CN" b="1" dirty="0"/>
                <a:t>B. 1010 1101</a:t>
              </a:r>
              <a:endParaRPr lang="zh-CN" altLang="en-US" b="1" dirty="0"/>
            </a:p>
          </p:txBody>
        </p:sp>
        <p:sp>
          <p:nvSpPr>
            <p:cNvPr id="170" name="文本框 169">
              <a:extLst>
                <a:ext uri="{FF2B5EF4-FFF2-40B4-BE49-F238E27FC236}">
                  <a16:creationId xmlns:a16="http://schemas.microsoft.com/office/drawing/2014/main" id="{8550123E-6ED5-472C-BA75-018621481794}"/>
                </a:ext>
              </a:extLst>
            </p:cNvPr>
            <p:cNvSpPr txBox="1"/>
            <p:nvPr/>
          </p:nvSpPr>
          <p:spPr>
            <a:xfrm>
              <a:off x="5134841" y="3224768"/>
              <a:ext cx="1488756" cy="369332"/>
            </a:xfrm>
            <a:prstGeom prst="rect">
              <a:avLst/>
            </a:prstGeom>
            <a:noFill/>
          </p:spPr>
          <p:txBody>
            <a:bodyPr wrap="square" rtlCol="0">
              <a:spAutoFit/>
            </a:bodyPr>
            <a:lstStyle/>
            <a:p>
              <a:r>
                <a:rPr lang="en-US" altLang="zh-CN" b="1" dirty="0"/>
                <a:t>C. 0101 0010</a:t>
              </a:r>
              <a:endParaRPr lang="zh-CN" altLang="en-US" b="1" dirty="0"/>
            </a:p>
          </p:txBody>
        </p:sp>
        <p:sp>
          <p:nvSpPr>
            <p:cNvPr id="171" name="文本框 170">
              <a:extLst>
                <a:ext uri="{FF2B5EF4-FFF2-40B4-BE49-F238E27FC236}">
                  <a16:creationId xmlns:a16="http://schemas.microsoft.com/office/drawing/2014/main" id="{2164A688-2F68-4DFD-B9B5-5D4300BCF21B}"/>
                </a:ext>
              </a:extLst>
            </p:cNvPr>
            <p:cNvSpPr txBox="1"/>
            <p:nvPr/>
          </p:nvSpPr>
          <p:spPr>
            <a:xfrm>
              <a:off x="7206754" y="3224768"/>
              <a:ext cx="1488756" cy="369332"/>
            </a:xfrm>
            <a:prstGeom prst="rect">
              <a:avLst/>
            </a:prstGeom>
            <a:noFill/>
          </p:spPr>
          <p:txBody>
            <a:bodyPr wrap="square" rtlCol="0">
              <a:spAutoFit/>
            </a:bodyPr>
            <a:lstStyle/>
            <a:p>
              <a:r>
                <a:rPr lang="en-US" altLang="zh-CN" b="1" dirty="0"/>
                <a:t>D. 1100 0101</a:t>
              </a:r>
              <a:endParaRPr lang="zh-CN" altLang="en-US" b="1" dirty="0"/>
            </a:p>
          </p:txBody>
        </p:sp>
        <p:grpSp>
          <p:nvGrpSpPr>
            <p:cNvPr id="172" name="组合 171">
              <a:extLst>
                <a:ext uri="{FF2B5EF4-FFF2-40B4-BE49-F238E27FC236}">
                  <a16:creationId xmlns:a16="http://schemas.microsoft.com/office/drawing/2014/main" id="{FF97B472-F484-4B49-8196-7EDDD6990CF8}"/>
                </a:ext>
              </a:extLst>
            </p:cNvPr>
            <p:cNvGrpSpPr/>
            <p:nvPr/>
          </p:nvGrpSpPr>
          <p:grpSpPr>
            <a:xfrm>
              <a:off x="4105167" y="1732212"/>
              <a:ext cx="3981666" cy="1399309"/>
              <a:chOff x="4504882" y="3927614"/>
              <a:chExt cx="3842480" cy="1399309"/>
            </a:xfrm>
          </p:grpSpPr>
          <p:cxnSp>
            <p:nvCxnSpPr>
              <p:cNvPr id="173" name="直接连接符 172">
                <a:extLst>
                  <a:ext uri="{FF2B5EF4-FFF2-40B4-BE49-F238E27FC236}">
                    <a16:creationId xmlns:a16="http://schemas.microsoft.com/office/drawing/2014/main" id="{C916E2DB-B991-48AD-B25F-9BC18414D364}"/>
                  </a:ext>
                </a:extLst>
              </p:cNvPr>
              <p:cNvCxnSpPr>
                <a:cxnSpLocks/>
              </p:cNvCxnSpPr>
              <p:nvPr/>
            </p:nvCxnSpPr>
            <p:spPr>
              <a:xfrm>
                <a:off x="4525663"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4" name="直接连接符 173">
                <a:extLst>
                  <a:ext uri="{FF2B5EF4-FFF2-40B4-BE49-F238E27FC236}">
                    <a16:creationId xmlns:a16="http://schemas.microsoft.com/office/drawing/2014/main" id="{3C13E931-B95C-425C-9F18-F50EE94CB7C3}"/>
                  </a:ext>
                </a:extLst>
              </p:cNvPr>
              <p:cNvCxnSpPr/>
              <p:nvPr/>
            </p:nvCxnSpPr>
            <p:spPr>
              <a:xfrm flipV="1">
                <a:off x="4752109"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5" name="直接连接符 174">
                <a:extLst>
                  <a:ext uri="{FF2B5EF4-FFF2-40B4-BE49-F238E27FC236}">
                    <a16:creationId xmlns:a16="http://schemas.microsoft.com/office/drawing/2014/main" id="{4F93AB64-5FE2-4429-ABDC-A9E756577D49}"/>
                  </a:ext>
                </a:extLst>
              </p:cNvPr>
              <p:cNvCxnSpPr>
                <a:cxnSpLocks/>
              </p:cNvCxnSpPr>
              <p:nvPr/>
            </p:nvCxnSpPr>
            <p:spPr>
              <a:xfrm>
                <a:off x="4752109"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6" name="直接连接符 175">
                <a:extLst>
                  <a:ext uri="{FF2B5EF4-FFF2-40B4-BE49-F238E27FC236}">
                    <a16:creationId xmlns:a16="http://schemas.microsoft.com/office/drawing/2014/main" id="{C69BA384-57F9-486A-968B-1B256720C183}"/>
                  </a:ext>
                </a:extLst>
              </p:cNvPr>
              <p:cNvCxnSpPr/>
              <p:nvPr/>
            </p:nvCxnSpPr>
            <p:spPr>
              <a:xfrm flipV="1">
                <a:off x="497855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7" name="直接连接符 176">
                <a:extLst>
                  <a:ext uri="{FF2B5EF4-FFF2-40B4-BE49-F238E27FC236}">
                    <a16:creationId xmlns:a16="http://schemas.microsoft.com/office/drawing/2014/main" id="{CA1CAAB3-0859-4FE8-BA4D-A36EC877C14C}"/>
                  </a:ext>
                </a:extLst>
              </p:cNvPr>
              <p:cNvCxnSpPr>
                <a:cxnSpLocks/>
              </p:cNvCxnSpPr>
              <p:nvPr/>
            </p:nvCxnSpPr>
            <p:spPr>
              <a:xfrm>
                <a:off x="4989790"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8" name="直接连接符 177">
                <a:extLst>
                  <a:ext uri="{FF2B5EF4-FFF2-40B4-BE49-F238E27FC236}">
                    <a16:creationId xmlns:a16="http://schemas.microsoft.com/office/drawing/2014/main" id="{8482EFE0-79BD-4639-97D4-F9714F221A82}"/>
                  </a:ext>
                </a:extLst>
              </p:cNvPr>
              <p:cNvCxnSpPr/>
              <p:nvPr/>
            </p:nvCxnSpPr>
            <p:spPr>
              <a:xfrm flipV="1">
                <a:off x="5216236"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0EC0887D-DCB6-4237-8A1C-5C35F2A427C6}"/>
                  </a:ext>
                </a:extLst>
              </p:cNvPr>
              <p:cNvCxnSpPr>
                <a:cxnSpLocks/>
              </p:cNvCxnSpPr>
              <p:nvPr/>
            </p:nvCxnSpPr>
            <p:spPr>
              <a:xfrm>
                <a:off x="5216236"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0" name="直接连接符 179">
                <a:extLst>
                  <a:ext uri="{FF2B5EF4-FFF2-40B4-BE49-F238E27FC236}">
                    <a16:creationId xmlns:a16="http://schemas.microsoft.com/office/drawing/2014/main" id="{CC423DED-7942-4138-843E-BD611F2E84F5}"/>
                  </a:ext>
                </a:extLst>
              </p:cNvPr>
              <p:cNvCxnSpPr>
                <a:cxnSpLocks/>
              </p:cNvCxnSpPr>
              <p:nvPr/>
            </p:nvCxnSpPr>
            <p:spPr>
              <a:xfrm>
                <a:off x="5465617"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1" name="直接连接符 180">
                <a:extLst>
                  <a:ext uri="{FF2B5EF4-FFF2-40B4-BE49-F238E27FC236}">
                    <a16:creationId xmlns:a16="http://schemas.microsoft.com/office/drawing/2014/main" id="{6401DB08-C733-4A80-9EA7-4566770C7A1F}"/>
                  </a:ext>
                </a:extLst>
              </p:cNvPr>
              <p:cNvCxnSpPr/>
              <p:nvPr/>
            </p:nvCxnSpPr>
            <p:spPr>
              <a:xfrm flipV="1">
                <a:off x="5692063"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2" name="直接连接符 181">
                <a:extLst>
                  <a:ext uri="{FF2B5EF4-FFF2-40B4-BE49-F238E27FC236}">
                    <a16:creationId xmlns:a16="http://schemas.microsoft.com/office/drawing/2014/main" id="{A92F7784-4E92-4EDA-9679-7FC322682665}"/>
                  </a:ext>
                </a:extLst>
              </p:cNvPr>
              <p:cNvCxnSpPr>
                <a:cxnSpLocks/>
              </p:cNvCxnSpPr>
              <p:nvPr/>
            </p:nvCxnSpPr>
            <p:spPr>
              <a:xfrm>
                <a:off x="5703298"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3" name="直接连接符 182">
                <a:extLst>
                  <a:ext uri="{FF2B5EF4-FFF2-40B4-BE49-F238E27FC236}">
                    <a16:creationId xmlns:a16="http://schemas.microsoft.com/office/drawing/2014/main" id="{6170EC39-FED2-4D9B-8F77-EC937BEA3145}"/>
                  </a:ext>
                </a:extLst>
              </p:cNvPr>
              <p:cNvCxnSpPr/>
              <p:nvPr/>
            </p:nvCxnSpPr>
            <p:spPr>
              <a:xfrm flipV="1">
                <a:off x="5943599"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9" name="直接连接符 198">
                <a:extLst>
                  <a:ext uri="{FF2B5EF4-FFF2-40B4-BE49-F238E27FC236}">
                    <a16:creationId xmlns:a16="http://schemas.microsoft.com/office/drawing/2014/main" id="{DC004DE8-FA7C-4019-96C7-E104A375AFB2}"/>
                  </a:ext>
                </a:extLst>
              </p:cNvPr>
              <p:cNvCxnSpPr>
                <a:cxnSpLocks/>
              </p:cNvCxnSpPr>
              <p:nvPr/>
            </p:nvCxnSpPr>
            <p:spPr>
              <a:xfrm>
                <a:off x="5943599"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0" name="直接连接符 199">
                <a:extLst>
                  <a:ext uri="{FF2B5EF4-FFF2-40B4-BE49-F238E27FC236}">
                    <a16:creationId xmlns:a16="http://schemas.microsoft.com/office/drawing/2014/main" id="{AAEFF03B-F440-44BC-BD2D-FFFC3854907C}"/>
                  </a:ext>
                </a:extLst>
              </p:cNvPr>
              <p:cNvCxnSpPr/>
              <p:nvPr/>
            </p:nvCxnSpPr>
            <p:spPr>
              <a:xfrm flipV="1">
                <a:off x="617004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1" name="直接连接符 200">
                <a:extLst>
                  <a:ext uri="{FF2B5EF4-FFF2-40B4-BE49-F238E27FC236}">
                    <a16:creationId xmlns:a16="http://schemas.microsoft.com/office/drawing/2014/main" id="{35C09741-AFBB-4635-96A9-E6CBB71124EA}"/>
                  </a:ext>
                </a:extLst>
              </p:cNvPr>
              <p:cNvCxnSpPr>
                <a:cxnSpLocks/>
              </p:cNvCxnSpPr>
              <p:nvPr/>
            </p:nvCxnSpPr>
            <p:spPr>
              <a:xfrm>
                <a:off x="6181280"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2" name="直接连接符 201">
                <a:extLst>
                  <a:ext uri="{FF2B5EF4-FFF2-40B4-BE49-F238E27FC236}">
                    <a16:creationId xmlns:a16="http://schemas.microsoft.com/office/drawing/2014/main" id="{C8EA2A03-C208-449C-B3F9-38EFA821466B}"/>
                  </a:ext>
                </a:extLst>
              </p:cNvPr>
              <p:cNvCxnSpPr>
                <a:cxnSpLocks/>
              </p:cNvCxnSpPr>
              <p:nvPr/>
            </p:nvCxnSpPr>
            <p:spPr>
              <a:xfrm>
                <a:off x="6430661"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3" name="直接连接符 202">
                <a:extLst>
                  <a:ext uri="{FF2B5EF4-FFF2-40B4-BE49-F238E27FC236}">
                    <a16:creationId xmlns:a16="http://schemas.microsoft.com/office/drawing/2014/main" id="{93D4B55C-65E5-4DFE-B5C6-F15CA97132A7}"/>
                  </a:ext>
                </a:extLst>
              </p:cNvPr>
              <p:cNvCxnSpPr/>
              <p:nvPr/>
            </p:nvCxnSpPr>
            <p:spPr>
              <a:xfrm flipV="1">
                <a:off x="6670962"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4" name="直接连接符 203">
                <a:extLst>
                  <a:ext uri="{FF2B5EF4-FFF2-40B4-BE49-F238E27FC236}">
                    <a16:creationId xmlns:a16="http://schemas.microsoft.com/office/drawing/2014/main" id="{59BBE7EC-F2CA-4BA4-AFF4-85A0D0FAD0DE}"/>
                  </a:ext>
                </a:extLst>
              </p:cNvPr>
              <p:cNvCxnSpPr>
                <a:cxnSpLocks/>
              </p:cNvCxnSpPr>
              <p:nvPr/>
            </p:nvCxnSpPr>
            <p:spPr>
              <a:xfrm>
                <a:off x="6670962"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5" name="直接连接符 204">
                <a:extLst>
                  <a:ext uri="{FF2B5EF4-FFF2-40B4-BE49-F238E27FC236}">
                    <a16:creationId xmlns:a16="http://schemas.microsoft.com/office/drawing/2014/main" id="{6C312781-2B3E-45E0-B3D3-827BDC0EFD66}"/>
                  </a:ext>
                </a:extLst>
              </p:cNvPr>
              <p:cNvCxnSpPr>
                <a:cxnSpLocks/>
              </p:cNvCxnSpPr>
              <p:nvPr/>
            </p:nvCxnSpPr>
            <p:spPr>
              <a:xfrm>
                <a:off x="6920344"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6" name="直接连接符 205">
                <a:extLst>
                  <a:ext uri="{FF2B5EF4-FFF2-40B4-BE49-F238E27FC236}">
                    <a16:creationId xmlns:a16="http://schemas.microsoft.com/office/drawing/2014/main" id="{118DD749-46B8-400E-AD83-2CBD49CD59C8}"/>
                  </a:ext>
                </a:extLst>
              </p:cNvPr>
              <p:cNvCxnSpPr/>
              <p:nvPr/>
            </p:nvCxnSpPr>
            <p:spPr>
              <a:xfrm flipV="1">
                <a:off x="7146790"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7" name="直接连接符 206">
                <a:extLst>
                  <a:ext uri="{FF2B5EF4-FFF2-40B4-BE49-F238E27FC236}">
                    <a16:creationId xmlns:a16="http://schemas.microsoft.com/office/drawing/2014/main" id="{A370B9CD-EB00-43C3-A1C0-EB3295DCD16D}"/>
                  </a:ext>
                </a:extLst>
              </p:cNvPr>
              <p:cNvCxnSpPr>
                <a:cxnSpLocks/>
              </p:cNvCxnSpPr>
              <p:nvPr/>
            </p:nvCxnSpPr>
            <p:spPr>
              <a:xfrm>
                <a:off x="7158025"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8" name="直接连接符 207">
                <a:extLst>
                  <a:ext uri="{FF2B5EF4-FFF2-40B4-BE49-F238E27FC236}">
                    <a16:creationId xmlns:a16="http://schemas.microsoft.com/office/drawing/2014/main" id="{F2A361C6-0999-4209-BDE0-131FA97BB0AE}"/>
                  </a:ext>
                </a:extLst>
              </p:cNvPr>
              <p:cNvCxnSpPr/>
              <p:nvPr/>
            </p:nvCxnSpPr>
            <p:spPr>
              <a:xfrm flipV="1">
                <a:off x="7391399"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1" name="直接连接符 210">
                <a:extLst>
                  <a:ext uri="{FF2B5EF4-FFF2-40B4-BE49-F238E27FC236}">
                    <a16:creationId xmlns:a16="http://schemas.microsoft.com/office/drawing/2014/main" id="{DBCC54DC-38B9-4E47-99BD-5FBB49DE4A13}"/>
                  </a:ext>
                </a:extLst>
              </p:cNvPr>
              <p:cNvCxnSpPr>
                <a:cxnSpLocks/>
              </p:cNvCxnSpPr>
              <p:nvPr/>
            </p:nvCxnSpPr>
            <p:spPr>
              <a:xfrm>
                <a:off x="7391399"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2" name="直接连接符 211">
                <a:extLst>
                  <a:ext uri="{FF2B5EF4-FFF2-40B4-BE49-F238E27FC236}">
                    <a16:creationId xmlns:a16="http://schemas.microsoft.com/office/drawing/2014/main" id="{69BC5546-7ADB-4731-8089-2F0EE36DCE44}"/>
                  </a:ext>
                </a:extLst>
              </p:cNvPr>
              <p:cNvCxnSpPr/>
              <p:nvPr/>
            </p:nvCxnSpPr>
            <p:spPr>
              <a:xfrm flipV="1">
                <a:off x="761784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3" name="直接连接符 212">
                <a:extLst>
                  <a:ext uri="{FF2B5EF4-FFF2-40B4-BE49-F238E27FC236}">
                    <a16:creationId xmlns:a16="http://schemas.microsoft.com/office/drawing/2014/main" id="{19E41931-64FE-4156-A6E2-C4D197C7C3EB}"/>
                  </a:ext>
                </a:extLst>
              </p:cNvPr>
              <p:cNvCxnSpPr>
                <a:cxnSpLocks/>
              </p:cNvCxnSpPr>
              <p:nvPr/>
            </p:nvCxnSpPr>
            <p:spPr>
              <a:xfrm>
                <a:off x="7629080"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4" name="直接连接符 213">
                <a:extLst>
                  <a:ext uri="{FF2B5EF4-FFF2-40B4-BE49-F238E27FC236}">
                    <a16:creationId xmlns:a16="http://schemas.microsoft.com/office/drawing/2014/main" id="{9AC61071-07EA-4F5B-A796-A60B0AEFF4E6}"/>
                  </a:ext>
                </a:extLst>
              </p:cNvPr>
              <p:cNvCxnSpPr>
                <a:cxnSpLocks/>
              </p:cNvCxnSpPr>
              <p:nvPr/>
            </p:nvCxnSpPr>
            <p:spPr>
              <a:xfrm>
                <a:off x="7871534"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5" name="直接连接符 214">
                <a:extLst>
                  <a:ext uri="{FF2B5EF4-FFF2-40B4-BE49-F238E27FC236}">
                    <a16:creationId xmlns:a16="http://schemas.microsoft.com/office/drawing/2014/main" id="{C1D9455F-E86B-42C2-BC00-C15310231DF3}"/>
                  </a:ext>
                </a:extLst>
              </p:cNvPr>
              <p:cNvCxnSpPr/>
              <p:nvPr/>
            </p:nvCxnSpPr>
            <p:spPr>
              <a:xfrm flipV="1">
                <a:off x="811183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6" name="直接连接符 215">
                <a:extLst>
                  <a:ext uri="{FF2B5EF4-FFF2-40B4-BE49-F238E27FC236}">
                    <a16:creationId xmlns:a16="http://schemas.microsoft.com/office/drawing/2014/main" id="{9983CC2E-CE47-4C6B-830F-A626F1B203FB}"/>
                  </a:ext>
                </a:extLst>
              </p:cNvPr>
              <p:cNvCxnSpPr>
                <a:cxnSpLocks/>
              </p:cNvCxnSpPr>
              <p:nvPr/>
            </p:nvCxnSpPr>
            <p:spPr>
              <a:xfrm>
                <a:off x="8111835"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7" name="直接连接符 216">
                <a:extLst>
                  <a:ext uri="{FF2B5EF4-FFF2-40B4-BE49-F238E27FC236}">
                    <a16:creationId xmlns:a16="http://schemas.microsoft.com/office/drawing/2014/main" id="{E2CC5B0C-B3BC-4015-8FB8-2EED527B5B74}"/>
                  </a:ext>
                </a:extLst>
              </p:cNvPr>
              <p:cNvCxnSpPr>
                <a:cxnSpLocks/>
              </p:cNvCxnSpPr>
              <p:nvPr/>
            </p:nvCxnSpPr>
            <p:spPr>
              <a:xfrm>
                <a:off x="450488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8" name="直接连接符 217">
                <a:extLst>
                  <a:ext uri="{FF2B5EF4-FFF2-40B4-BE49-F238E27FC236}">
                    <a16:creationId xmlns:a16="http://schemas.microsoft.com/office/drawing/2014/main" id="{72F43CC3-DC1B-4ECB-B441-0FA3309296CA}"/>
                  </a:ext>
                </a:extLst>
              </p:cNvPr>
              <p:cNvCxnSpPr>
                <a:cxnSpLocks/>
              </p:cNvCxnSpPr>
              <p:nvPr/>
            </p:nvCxnSpPr>
            <p:spPr>
              <a:xfrm>
                <a:off x="834736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9" name="直接连接符 218">
                <a:extLst>
                  <a:ext uri="{FF2B5EF4-FFF2-40B4-BE49-F238E27FC236}">
                    <a16:creationId xmlns:a16="http://schemas.microsoft.com/office/drawing/2014/main" id="{BD5C42DA-1D36-43A3-8B4B-88CC08547B40}"/>
                  </a:ext>
                </a:extLst>
              </p:cNvPr>
              <p:cNvCxnSpPr>
                <a:cxnSpLocks/>
              </p:cNvCxnSpPr>
              <p:nvPr/>
            </p:nvCxnSpPr>
            <p:spPr>
              <a:xfrm>
                <a:off x="498519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0" name="直接连接符 219">
                <a:extLst>
                  <a:ext uri="{FF2B5EF4-FFF2-40B4-BE49-F238E27FC236}">
                    <a16:creationId xmlns:a16="http://schemas.microsoft.com/office/drawing/2014/main" id="{018FE571-786E-432B-9FD4-D4942F36F653}"/>
                  </a:ext>
                </a:extLst>
              </p:cNvPr>
              <p:cNvCxnSpPr>
                <a:cxnSpLocks/>
              </p:cNvCxnSpPr>
              <p:nvPr/>
            </p:nvCxnSpPr>
            <p:spPr>
              <a:xfrm>
                <a:off x="546550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1" name="直接连接符 220">
                <a:extLst>
                  <a:ext uri="{FF2B5EF4-FFF2-40B4-BE49-F238E27FC236}">
                    <a16:creationId xmlns:a16="http://schemas.microsoft.com/office/drawing/2014/main" id="{7F81BDC4-C5A9-4EEB-8B23-DB078D3EA818}"/>
                  </a:ext>
                </a:extLst>
              </p:cNvPr>
              <p:cNvCxnSpPr>
                <a:cxnSpLocks/>
              </p:cNvCxnSpPr>
              <p:nvPr/>
            </p:nvCxnSpPr>
            <p:spPr>
              <a:xfrm>
                <a:off x="594581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2" name="直接连接符 221">
                <a:extLst>
                  <a:ext uri="{FF2B5EF4-FFF2-40B4-BE49-F238E27FC236}">
                    <a16:creationId xmlns:a16="http://schemas.microsoft.com/office/drawing/2014/main" id="{473BC815-8572-442B-BA77-1F08A6881D7F}"/>
                  </a:ext>
                </a:extLst>
              </p:cNvPr>
              <p:cNvCxnSpPr>
                <a:cxnSpLocks/>
              </p:cNvCxnSpPr>
              <p:nvPr/>
            </p:nvCxnSpPr>
            <p:spPr>
              <a:xfrm>
                <a:off x="642612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4" name="直接连接符 223">
                <a:extLst>
                  <a:ext uri="{FF2B5EF4-FFF2-40B4-BE49-F238E27FC236}">
                    <a16:creationId xmlns:a16="http://schemas.microsoft.com/office/drawing/2014/main" id="{86EDAB1B-1B53-4647-AD09-854B052079B2}"/>
                  </a:ext>
                </a:extLst>
              </p:cNvPr>
              <p:cNvCxnSpPr>
                <a:cxnSpLocks/>
              </p:cNvCxnSpPr>
              <p:nvPr/>
            </p:nvCxnSpPr>
            <p:spPr>
              <a:xfrm>
                <a:off x="690643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5" name="直接连接符 224">
                <a:extLst>
                  <a:ext uri="{FF2B5EF4-FFF2-40B4-BE49-F238E27FC236}">
                    <a16:creationId xmlns:a16="http://schemas.microsoft.com/office/drawing/2014/main" id="{E97E6877-1BC6-4D22-8118-7C310B3C62F4}"/>
                  </a:ext>
                </a:extLst>
              </p:cNvPr>
              <p:cNvCxnSpPr>
                <a:cxnSpLocks/>
              </p:cNvCxnSpPr>
              <p:nvPr/>
            </p:nvCxnSpPr>
            <p:spPr>
              <a:xfrm>
                <a:off x="738674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6" name="直接连接符 225">
                <a:extLst>
                  <a:ext uri="{FF2B5EF4-FFF2-40B4-BE49-F238E27FC236}">
                    <a16:creationId xmlns:a16="http://schemas.microsoft.com/office/drawing/2014/main" id="{EDF4CFCF-B260-46FB-89E0-BCD72A3F32F0}"/>
                  </a:ext>
                </a:extLst>
              </p:cNvPr>
              <p:cNvCxnSpPr>
                <a:cxnSpLocks/>
              </p:cNvCxnSpPr>
              <p:nvPr/>
            </p:nvCxnSpPr>
            <p:spPr>
              <a:xfrm>
                <a:off x="786705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grpSp>
      </p:grpSp>
      <p:sp>
        <p:nvSpPr>
          <p:cNvPr id="227" name="文本框 226">
            <a:extLst>
              <a:ext uri="{FF2B5EF4-FFF2-40B4-BE49-F238E27FC236}">
                <a16:creationId xmlns:a16="http://schemas.microsoft.com/office/drawing/2014/main" id="{484B7B62-3400-45C9-97A3-A3A9505E5CE4}"/>
              </a:ext>
            </a:extLst>
          </p:cNvPr>
          <p:cNvSpPr txBox="1"/>
          <p:nvPr/>
        </p:nvSpPr>
        <p:spPr>
          <a:xfrm>
            <a:off x="868351" y="3582540"/>
            <a:ext cx="780340" cy="369332"/>
          </a:xfrm>
          <a:prstGeom prst="rect">
            <a:avLst/>
          </a:prstGeom>
          <a:noFill/>
        </p:spPr>
        <p:txBody>
          <a:bodyPr wrap="square" rtlCol="0">
            <a:spAutoFit/>
          </a:bodyPr>
          <a:lstStyle/>
          <a:p>
            <a:r>
              <a:rPr lang="zh-CN" altLang="en-US" b="1" dirty="0"/>
              <a:t>解析</a:t>
            </a:r>
          </a:p>
        </p:txBody>
      </p:sp>
      <p:sp>
        <p:nvSpPr>
          <p:cNvPr id="228" name="文本框 227">
            <a:extLst>
              <a:ext uri="{FF2B5EF4-FFF2-40B4-BE49-F238E27FC236}">
                <a16:creationId xmlns:a16="http://schemas.microsoft.com/office/drawing/2014/main" id="{A2CC6E2F-EE91-4965-9935-14B8E9A052A4}"/>
              </a:ext>
            </a:extLst>
          </p:cNvPr>
          <p:cNvSpPr txBox="1"/>
          <p:nvPr/>
        </p:nvSpPr>
        <p:spPr>
          <a:xfrm>
            <a:off x="1487120" y="3872740"/>
            <a:ext cx="4352803" cy="369332"/>
          </a:xfrm>
          <a:prstGeom prst="rect">
            <a:avLst/>
          </a:prstGeom>
          <a:noFill/>
        </p:spPr>
        <p:txBody>
          <a:bodyPr wrap="square" rtlCol="0">
            <a:spAutoFit/>
          </a:bodyPr>
          <a:lstStyle/>
          <a:p>
            <a:r>
              <a:rPr lang="en-US" altLang="zh-CN" b="1" dirty="0"/>
              <a:t>1. 10BaseT</a:t>
            </a:r>
            <a:r>
              <a:rPr lang="zh-CN" altLang="en-US" b="1" dirty="0"/>
              <a:t>以太网使用的是</a:t>
            </a:r>
            <a:r>
              <a:rPr lang="zh-CN" altLang="en-US" b="1" dirty="0">
                <a:solidFill>
                  <a:schemeClr val="accent1">
                    <a:lumMod val="75000"/>
                  </a:schemeClr>
                </a:solidFill>
              </a:rPr>
              <a:t>曼彻斯特编码</a:t>
            </a:r>
            <a:r>
              <a:rPr lang="zh-CN" altLang="en-US" b="1" dirty="0"/>
              <a:t>。</a:t>
            </a:r>
          </a:p>
        </p:txBody>
      </p:sp>
      <p:sp>
        <p:nvSpPr>
          <p:cNvPr id="229" name="文本框 228">
            <a:extLst>
              <a:ext uri="{FF2B5EF4-FFF2-40B4-BE49-F238E27FC236}">
                <a16:creationId xmlns:a16="http://schemas.microsoft.com/office/drawing/2014/main" id="{86E96C60-62D7-4750-BC4F-1208ABE84C6C}"/>
              </a:ext>
            </a:extLst>
          </p:cNvPr>
          <p:cNvSpPr txBox="1"/>
          <p:nvPr/>
        </p:nvSpPr>
        <p:spPr>
          <a:xfrm>
            <a:off x="1487119" y="4242072"/>
            <a:ext cx="10005226" cy="369332"/>
          </a:xfrm>
          <a:prstGeom prst="rect">
            <a:avLst/>
          </a:prstGeom>
          <a:noFill/>
        </p:spPr>
        <p:txBody>
          <a:bodyPr wrap="square" rtlCol="0">
            <a:spAutoFit/>
          </a:bodyPr>
          <a:lstStyle/>
          <a:p>
            <a:r>
              <a:rPr lang="en-US" altLang="zh-CN" b="1" dirty="0"/>
              <a:t>2. </a:t>
            </a:r>
            <a:r>
              <a:rPr lang="zh-CN" altLang="en-US" b="1" dirty="0"/>
              <a:t>每个码元的中间时刻电平发生跳变：正跳变表示</a:t>
            </a:r>
            <a:r>
              <a:rPr lang="en-US" altLang="zh-CN" b="1" dirty="0"/>
              <a:t>1</a:t>
            </a:r>
            <a:r>
              <a:rPr lang="zh-CN" altLang="en-US" b="1" dirty="0"/>
              <a:t>还是</a:t>
            </a:r>
            <a:r>
              <a:rPr lang="en-US" altLang="zh-CN" b="1" dirty="0"/>
              <a:t>0</a:t>
            </a:r>
            <a:r>
              <a:rPr lang="zh-CN" altLang="en-US" b="1" dirty="0"/>
              <a:t>，负跳变表示</a:t>
            </a:r>
            <a:r>
              <a:rPr lang="en-US" altLang="zh-CN" b="1" dirty="0"/>
              <a:t>0</a:t>
            </a:r>
            <a:r>
              <a:rPr lang="zh-CN" altLang="en-US" b="1" dirty="0"/>
              <a:t>还是</a:t>
            </a:r>
            <a:r>
              <a:rPr lang="en-US" altLang="zh-CN" b="1" dirty="0"/>
              <a:t>1</a:t>
            </a:r>
            <a:r>
              <a:rPr lang="zh-CN" altLang="en-US" b="1" dirty="0"/>
              <a:t>，可以自行定义。</a:t>
            </a:r>
          </a:p>
        </p:txBody>
      </p:sp>
      <p:grpSp>
        <p:nvGrpSpPr>
          <p:cNvPr id="230" name="组合 229">
            <a:extLst>
              <a:ext uri="{FF2B5EF4-FFF2-40B4-BE49-F238E27FC236}">
                <a16:creationId xmlns:a16="http://schemas.microsoft.com/office/drawing/2014/main" id="{642DB073-96BA-4722-BCAC-70B25B072F73}"/>
              </a:ext>
            </a:extLst>
          </p:cNvPr>
          <p:cNvGrpSpPr/>
          <p:nvPr/>
        </p:nvGrpSpPr>
        <p:grpSpPr>
          <a:xfrm>
            <a:off x="1819488" y="4970878"/>
            <a:ext cx="3842480" cy="1399309"/>
            <a:chOff x="4504882" y="3927614"/>
            <a:chExt cx="3842480" cy="1399309"/>
          </a:xfrm>
        </p:grpSpPr>
        <p:cxnSp>
          <p:nvCxnSpPr>
            <p:cNvPr id="231" name="直接连接符 230">
              <a:extLst>
                <a:ext uri="{FF2B5EF4-FFF2-40B4-BE49-F238E27FC236}">
                  <a16:creationId xmlns:a16="http://schemas.microsoft.com/office/drawing/2014/main" id="{982C5E1A-9F48-4DC5-8985-61B481F2D4BC}"/>
                </a:ext>
              </a:extLst>
            </p:cNvPr>
            <p:cNvCxnSpPr>
              <a:cxnSpLocks/>
            </p:cNvCxnSpPr>
            <p:nvPr/>
          </p:nvCxnSpPr>
          <p:spPr>
            <a:xfrm>
              <a:off x="4525663"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32" name="直接连接符 231">
              <a:extLst>
                <a:ext uri="{FF2B5EF4-FFF2-40B4-BE49-F238E27FC236}">
                  <a16:creationId xmlns:a16="http://schemas.microsoft.com/office/drawing/2014/main" id="{8B5AD649-8F3D-40E8-9A06-76D27BCD9787}"/>
                </a:ext>
              </a:extLst>
            </p:cNvPr>
            <p:cNvCxnSpPr/>
            <p:nvPr/>
          </p:nvCxnSpPr>
          <p:spPr>
            <a:xfrm flipV="1">
              <a:off x="4752109"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33" name="直接连接符 232">
              <a:extLst>
                <a:ext uri="{FF2B5EF4-FFF2-40B4-BE49-F238E27FC236}">
                  <a16:creationId xmlns:a16="http://schemas.microsoft.com/office/drawing/2014/main" id="{5C62CAE9-554D-43D1-B7CE-7161DD2DBBE5}"/>
                </a:ext>
              </a:extLst>
            </p:cNvPr>
            <p:cNvCxnSpPr>
              <a:cxnSpLocks/>
            </p:cNvCxnSpPr>
            <p:nvPr/>
          </p:nvCxnSpPr>
          <p:spPr>
            <a:xfrm>
              <a:off x="4752109"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34" name="直接连接符 233">
              <a:extLst>
                <a:ext uri="{FF2B5EF4-FFF2-40B4-BE49-F238E27FC236}">
                  <a16:creationId xmlns:a16="http://schemas.microsoft.com/office/drawing/2014/main" id="{3D0F481D-81E7-4F2F-8C65-1D098F7A323B}"/>
                </a:ext>
              </a:extLst>
            </p:cNvPr>
            <p:cNvCxnSpPr/>
            <p:nvPr/>
          </p:nvCxnSpPr>
          <p:spPr>
            <a:xfrm flipV="1">
              <a:off x="497855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35" name="直接连接符 234">
              <a:extLst>
                <a:ext uri="{FF2B5EF4-FFF2-40B4-BE49-F238E27FC236}">
                  <a16:creationId xmlns:a16="http://schemas.microsoft.com/office/drawing/2014/main" id="{B676804D-3F7A-422E-BC64-C4982F879D03}"/>
                </a:ext>
              </a:extLst>
            </p:cNvPr>
            <p:cNvCxnSpPr>
              <a:cxnSpLocks/>
            </p:cNvCxnSpPr>
            <p:nvPr/>
          </p:nvCxnSpPr>
          <p:spPr>
            <a:xfrm>
              <a:off x="4989790"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36" name="直接连接符 235">
              <a:extLst>
                <a:ext uri="{FF2B5EF4-FFF2-40B4-BE49-F238E27FC236}">
                  <a16:creationId xmlns:a16="http://schemas.microsoft.com/office/drawing/2014/main" id="{0C986693-575F-4CF7-BB01-F222368B08CD}"/>
                </a:ext>
              </a:extLst>
            </p:cNvPr>
            <p:cNvCxnSpPr/>
            <p:nvPr/>
          </p:nvCxnSpPr>
          <p:spPr>
            <a:xfrm flipV="1">
              <a:off x="5216236"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37" name="直接连接符 236">
              <a:extLst>
                <a:ext uri="{FF2B5EF4-FFF2-40B4-BE49-F238E27FC236}">
                  <a16:creationId xmlns:a16="http://schemas.microsoft.com/office/drawing/2014/main" id="{2BDFB0FC-AD12-44C4-91D0-4579FB0C0D6E}"/>
                </a:ext>
              </a:extLst>
            </p:cNvPr>
            <p:cNvCxnSpPr>
              <a:cxnSpLocks/>
            </p:cNvCxnSpPr>
            <p:nvPr/>
          </p:nvCxnSpPr>
          <p:spPr>
            <a:xfrm>
              <a:off x="5216236"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38" name="直接连接符 237">
              <a:extLst>
                <a:ext uri="{FF2B5EF4-FFF2-40B4-BE49-F238E27FC236}">
                  <a16:creationId xmlns:a16="http://schemas.microsoft.com/office/drawing/2014/main" id="{B172E611-1D0B-4EBF-B2C5-64FCFD5429C0}"/>
                </a:ext>
              </a:extLst>
            </p:cNvPr>
            <p:cNvCxnSpPr>
              <a:cxnSpLocks/>
            </p:cNvCxnSpPr>
            <p:nvPr/>
          </p:nvCxnSpPr>
          <p:spPr>
            <a:xfrm>
              <a:off x="5465617"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39" name="直接连接符 238">
              <a:extLst>
                <a:ext uri="{FF2B5EF4-FFF2-40B4-BE49-F238E27FC236}">
                  <a16:creationId xmlns:a16="http://schemas.microsoft.com/office/drawing/2014/main" id="{34CB8B3F-1F66-45B5-BBA0-4851C2356522}"/>
                </a:ext>
              </a:extLst>
            </p:cNvPr>
            <p:cNvCxnSpPr/>
            <p:nvPr/>
          </p:nvCxnSpPr>
          <p:spPr>
            <a:xfrm flipV="1">
              <a:off x="5692063"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0" name="直接连接符 239">
              <a:extLst>
                <a:ext uri="{FF2B5EF4-FFF2-40B4-BE49-F238E27FC236}">
                  <a16:creationId xmlns:a16="http://schemas.microsoft.com/office/drawing/2014/main" id="{2D53645D-8D4C-48E6-BFAB-91CB52993019}"/>
                </a:ext>
              </a:extLst>
            </p:cNvPr>
            <p:cNvCxnSpPr>
              <a:cxnSpLocks/>
            </p:cNvCxnSpPr>
            <p:nvPr/>
          </p:nvCxnSpPr>
          <p:spPr>
            <a:xfrm>
              <a:off x="5703298"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1" name="直接连接符 240">
              <a:extLst>
                <a:ext uri="{FF2B5EF4-FFF2-40B4-BE49-F238E27FC236}">
                  <a16:creationId xmlns:a16="http://schemas.microsoft.com/office/drawing/2014/main" id="{76F8892C-F10D-4ADF-8AEB-7A8A4572BF39}"/>
                </a:ext>
              </a:extLst>
            </p:cNvPr>
            <p:cNvCxnSpPr/>
            <p:nvPr/>
          </p:nvCxnSpPr>
          <p:spPr>
            <a:xfrm flipV="1">
              <a:off x="5943599"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2" name="直接连接符 241">
              <a:extLst>
                <a:ext uri="{FF2B5EF4-FFF2-40B4-BE49-F238E27FC236}">
                  <a16:creationId xmlns:a16="http://schemas.microsoft.com/office/drawing/2014/main" id="{80787552-1EF4-43EE-B543-FFC5F9BCB37E}"/>
                </a:ext>
              </a:extLst>
            </p:cNvPr>
            <p:cNvCxnSpPr>
              <a:cxnSpLocks/>
            </p:cNvCxnSpPr>
            <p:nvPr/>
          </p:nvCxnSpPr>
          <p:spPr>
            <a:xfrm>
              <a:off x="5943599"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3" name="直接连接符 242">
              <a:extLst>
                <a:ext uri="{FF2B5EF4-FFF2-40B4-BE49-F238E27FC236}">
                  <a16:creationId xmlns:a16="http://schemas.microsoft.com/office/drawing/2014/main" id="{428EFE2A-B26A-422C-9D27-48DA93BDA601}"/>
                </a:ext>
              </a:extLst>
            </p:cNvPr>
            <p:cNvCxnSpPr/>
            <p:nvPr/>
          </p:nvCxnSpPr>
          <p:spPr>
            <a:xfrm flipV="1">
              <a:off x="617004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4" name="直接连接符 243">
              <a:extLst>
                <a:ext uri="{FF2B5EF4-FFF2-40B4-BE49-F238E27FC236}">
                  <a16:creationId xmlns:a16="http://schemas.microsoft.com/office/drawing/2014/main" id="{DAAEDF52-855D-456E-A1A3-B4ACD5D26E82}"/>
                </a:ext>
              </a:extLst>
            </p:cNvPr>
            <p:cNvCxnSpPr>
              <a:cxnSpLocks/>
            </p:cNvCxnSpPr>
            <p:nvPr/>
          </p:nvCxnSpPr>
          <p:spPr>
            <a:xfrm>
              <a:off x="6181280"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5" name="直接连接符 244">
              <a:extLst>
                <a:ext uri="{FF2B5EF4-FFF2-40B4-BE49-F238E27FC236}">
                  <a16:creationId xmlns:a16="http://schemas.microsoft.com/office/drawing/2014/main" id="{320AD6A9-94A5-4C46-BDD4-A5FC43838870}"/>
                </a:ext>
              </a:extLst>
            </p:cNvPr>
            <p:cNvCxnSpPr>
              <a:cxnSpLocks/>
            </p:cNvCxnSpPr>
            <p:nvPr/>
          </p:nvCxnSpPr>
          <p:spPr>
            <a:xfrm>
              <a:off x="6430661"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6" name="直接连接符 245">
              <a:extLst>
                <a:ext uri="{FF2B5EF4-FFF2-40B4-BE49-F238E27FC236}">
                  <a16:creationId xmlns:a16="http://schemas.microsoft.com/office/drawing/2014/main" id="{57470101-1543-4FF9-8681-D21ABDB6F538}"/>
                </a:ext>
              </a:extLst>
            </p:cNvPr>
            <p:cNvCxnSpPr/>
            <p:nvPr/>
          </p:nvCxnSpPr>
          <p:spPr>
            <a:xfrm flipV="1">
              <a:off x="6670962"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7" name="直接连接符 246">
              <a:extLst>
                <a:ext uri="{FF2B5EF4-FFF2-40B4-BE49-F238E27FC236}">
                  <a16:creationId xmlns:a16="http://schemas.microsoft.com/office/drawing/2014/main" id="{53702D4A-61D5-4422-8C34-BDC2E1578B51}"/>
                </a:ext>
              </a:extLst>
            </p:cNvPr>
            <p:cNvCxnSpPr>
              <a:cxnSpLocks/>
            </p:cNvCxnSpPr>
            <p:nvPr/>
          </p:nvCxnSpPr>
          <p:spPr>
            <a:xfrm>
              <a:off x="6670962"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8" name="直接连接符 247">
              <a:extLst>
                <a:ext uri="{FF2B5EF4-FFF2-40B4-BE49-F238E27FC236}">
                  <a16:creationId xmlns:a16="http://schemas.microsoft.com/office/drawing/2014/main" id="{241307A8-C319-4DDC-A95B-3148CA40C10F}"/>
                </a:ext>
              </a:extLst>
            </p:cNvPr>
            <p:cNvCxnSpPr>
              <a:cxnSpLocks/>
            </p:cNvCxnSpPr>
            <p:nvPr/>
          </p:nvCxnSpPr>
          <p:spPr>
            <a:xfrm>
              <a:off x="6920344"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0" name="直接连接符 249">
              <a:extLst>
                <a:ext uri="{FF2B5EF4-FFF2-40B4-BE49-F238E27FC236}">
                  <a16:creationId xmlns:a16="http://schemas.microsoft.com/office/drawing/2014/main" id="{F35B2C47-7CB4-4EDB-973A-857B8133D56D}"/>
                </a:ext>
              </a:extLst>
            </p:cNvPr>
            <p:cNvCxnSpPr/>
            <p:nvPr/>
          </p:nvCxnSpPr>
          <p:spPr>
            <a:xfrm flipV="1">
              <a:off x="7146790"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1" name="直接连接符 250">
              <a:extLst>
                <a:ext uri="{FF2B5EF4-FFF2-40B4-BE49-F238E27FC236}">
                  <a16:creationId xmlns:a16="http://schemas.microsoft.com/office/drawing/2014/main" id="{365A75B0-CF39-4C9F-97B3-9F4EA5540095}"/>
                </a:ext>
              </a:extLst>
            </p:cNvPr>
            <p:cNvCxnSpPr>
              <a:cxnSpLocks/>
            </p:cNvCxnSpPr>
            <p:nvPr/>
          </p:nvCxnSpPr>
          <p:spPr>
            <a:xfrm>
              <a:off x="7158025"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2" name="直接连接符 251">
              <a:extLst>
                <a:ext uri="{FF2B5EF4-FFF2-40B4-BE49-F238E27FC236}">
                  <a16:creationId xmlns:a16="http://schemas.microsoft.com/office/drawing/2014/main" id="{81EF5CF7-DAAC-45C4-89DC-7335AF44D90B}"/>
                </a:ext>
              </a:extLst>
            </p:cNvPr>
            <p:cNvCxnSpPr/>
            <p:nvPr/>
          </p:nvCxnSpPr>
          <p:spPr>
            <a:xfrm flipV="1">
              <a:off x="7391399"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3" name="直接连接符 252">
              <a:extLst>
                <a:ext uri="{FF2B5EF4-FFF2-40B4-BE49-F238E27FC236}">
                  <a16:creationId xmlns:a16="http://schemas.microsoft.com/office/drawing/2014/main" id="{657D7906-5E64-4726-8611-DAAE7F5BF4FD}"/>
                </a:ext>
              </a:extLst>
            </p:cNvPr>
            <p:cNvCxnSpPr>
              <a:cxnSpLocks/>
            </p:cNvCxnSpPr>
            <p:nvPr/>
          </p:nvCxnSpPr>
          <p:spPr>
            <a:xfrm>
              <a:off x="7391399"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4" name="直接连接符 253">
              <a:extLst>
                <a:ext uri="{FF2B5EF4-FFF2-40B4-BE49-F238E27FC236}">
                  <a16:creationId xmlns:a16="http://schemas.microsoft.com/office/drawing/2014/main" id="{0E474CF2-480D-4037-A1BD-E6475DBDC9A3}"/>
                </a:ext>
              </a:extLst>
            </p:cNvPr>
            <p:cNvCxnSpPr/>
            <p:nvPr/>
          </p:nvCxnSpPr>
          <p:spPr>
            <a:xfrm flipV="1">
              <a:off x="761784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5" name="直接连接符 254">
              <a:extLst>
                <a:ext uri="{FF2B5EF4-FFF2-40B4-BE49-F238E27FC236}">
                  <a16:creationId xmlns:a16="http://schemas.microsoft.com/office/drawing/2014/main" id="{1E312CF4-3F2A-4E86-A417-A8059B768CB3}"/>
                </a:ext>
              </a:extLst>
            </p:cNvPr>
            <p:cNvCxnSpPr>
              <a:cxnSpLocks/>
            </p:cNvCxnSpPr>
            <p:nvPr/>
          </p:nvCxnSpPr>
          <p:spPr>
            <a:xfrm>
              <a:off x="7629080"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6" name="直接连接符 255">
              <a:extLst>
                <a:ext uri="{FF2B5EF4-FFF2-40B4-BE49-F238E27FC236}">
                  <a16:creationId xmlns:a16="http://schemas.microsoft.com/office/drawing/2014/main" id="{E11A259F-DB35-4679-9161-FC6C48C6DF03}"/>
                </a:ext>
              </a:extLst>
            </p:cNvPr>
            <p:cNvCxnSpPr>
              <a:cxnSpLocks/>
            </p:cNvCxnSpPr>
            <p:nvPr/>
          </p:nvCxnSpPr>
          <p:spPr>
            <a:xfrm>
              <a:off x="7871534"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7" name="直接连接符 256">
              <a:extLst>
                <a:ext uri="{FF2B5EF4-FFF2-40B4-BE49-F238E27FC236}">
                  <a16:creationId xmlns:a16="http://schemas.microsoft.com/office/drawing/2014/main" id="{AFC8F9D7-7122-44DD-87E7-C6E389E87D0C}"/>
                </a:ext>
              </a:extLst>
            </p:cNvPr>
            <p:cNvCxnSpPr/>
            <p:nvPr/>
          </p:nvCxnSpPr>
          <p:spPr>
            <a:xfrm flipV="1">
              <a:off x="811183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8" name="直接连接符 257">
              <a:extLst>
                <a:ext uri="{FF2B5EF4-FFF2-40B4-BE49-F238E27FC236}">
                  <a16:creationId xmlns:a16="http://schemas.microsoft.com/office/drawing/2014/main" id="{CE69FE78-C025-4982-A9E2-50CA102BC279}"/>
                </a:ext>
              </a:extLst>
            </p:cNvPr>
            <p:cNvCxnSpPr>
              <a:cxnSpLocks/>
            </p:cNvCxnSpPr>
            <p:nvPr/>
          </p:nvCxnSpPr>
          <p:spPr>
            <a:xfrm>
              <a:off x="8111835"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59" name="直接连接符 258">
              <a:extLst>
                <a:ext uri="{FF2B5EF4-FFF2-40B4-BE49-F238E27FC236}">
                  <a16:creationId xmlns:a16="http://schemas.microsoft.com/office/drawing/2014/main" id="{6F890474-5275-42F2-B39A-A9A255641112}"/>
                </a:ext>
              </a:extLst>
            </p:cNvPr>
            <p:cNvCxnSpPr>
              <a:cxnSpLocks/>
            </p:cNvCxnSpPr>
            <p:nvPr/>
          </p:nvCxnSpPr>
          <p:spPr>
            <a:xfrm>
              <a:off x="450488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0" name="直接连接符 259">
              <a:extLst>
                <a:ext uri="{FF2B5EF4-FFF2-40B4-BE49-F238E27FC236}">
                  <a16:creationId xmlns:a16="http://schemas.microsoft.com/office/drawing/2014/main" id="{5902D6AD-9F86-4510-B8AF-35019EA5C28E}"/>
                </a:ext>
              </a:extLst>
            </p:cNvPr>
            <p:cNvCxnSpPr>
              <a:cxnSpLocks/>
            </p:cNvCxnSpPr>
            <p:nvPr/>
          </p:nvCxnSpPr>
          <p:spPr>
            <a:xfrm>
              <a:off x="834736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1" name="直接连接符 260">
              <a:extLst>
                <a:ext uri="{FF2B5EF4-FFF2-40B4-BE49-F238E27FC236}">
                  <a16:creationId xmlns:a16="http://schemas.microsoft.com/office/drawing/2014/main" id="{C0103F1F-6D7F-4D14-A2BF-8CAEB61B7216}"/>
                </a:ext>
              </a:extLst>
            </p:cNvPr>
            <p:cNvCxnSpPr>
              <a:cxnSpLocks/>
            </p:cNvCxnSpPr>
            <p:nvPr/>
          </p:nvCxnSpPr>
          <p:spPr>
            <a:xfrm>
              <a:off x="498519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2" name="直接连接符 261">
              <a:extLst>
                <a:ext uri="{FF2B5EF4-FFF2-40B4-BE49-F238E27FC236}">
                  <a16:creationId xmlns:a16="http://schemas.microsoft.com/office/drawing/2014/main" id="{FA2E1273-D9A5-4231-856E-E198F85E8400}"/>
                </a:ext>
              </a:extLst>
            </p:cNvPr>
            <p:cNvCxnSpPr>
              <a:cxnSpLocks/>
            </p:cNvCxnSpPr>
            <p:nvPr/>
          </p:nvCxnSpPr>
          <p:spPr>
            <a:xfrm>
              <a:off x="546550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3" name="直接连接符 262">
              <a:extLst>
                <a:ext uri="{FF2B5EF4-FFF2-40B4-BE49-F238E27FC236}">
                  <a16:creationId xmlns:a16="http://schemas.microsoft.com/office/drawing/2014/main" id="{7DF98631-26BF-46C9-B996-0A826BCFB434}"/>
                </a:ext>
              </a:extLst>
            </p:cNvPr>
            <p:cNvCxnSpPr>
              <a:cxnSpLocks/>
            </p:cNvCxnSpPr>
            <p:nvPr/>
          </p:nvCxnSpPr>
          <p:spPr>
            <a:xfrm>
              <a:off x="594581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4" name="直接连接符 263">
              <a:extLst>
                <a:ext uri="{FF2B5EF4-FFF2-40B4-BE49-F238E27FC236}">
                  <a16:creationId xmlns:a16="http://schemas.microsoft.com/office/drawing/2014/main" id="{93744BCC-3600-4724-9E33-DF3FCA06C44F}"/>
                </a:ext>
              </a:extLst>
            </p:cNvPr>
            <p:cNvCxnSpPr>
              <a:cxnSpLocks/>
            </p:cNvCxnSpPr>
            <p:nvPr/>
          </p:nvCxnSpPr>
          <p:spPr>
            <a:xfrm>
              <a:off x="642612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5" name="直接连接符 264">
              <a:extLst>
                <a:ext uri="{FF2B5EF4-FFF2-40B4-BE49-F238E27FC236}">
                  <a16:creationId xmlns:a16="http://schemas.microsoft.com/office/drawing/2014/main" id="{465A6811-BBEF-4EE9-AFD1-AF8C3BBF2B30}"/>
                </a:ext>
              </a:extLst>
            </p:cNvPr>
            <p:cNvCxnSpPr>
              <a:cxnSpLocks/>
            </p:cNvCxnSpPr>
            <p:nvPr/>
          </p:nvCxnSpPr>
          <p:spPr>
            <a:xfrm>
              <a:off x="690643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6" name="直接连接符 265">
              <a:extLst>
                <a:ext uri="{FF2B5EF4-FFF2-40B4-BE49-F238E27FC236}">
                  <a16:creationId xmlns:a16="http://schemas.microsoft.com/office/drawing/2014/main" id="{9AFBE18A-71DA-48D0-8D3F-1F74E5A83448}"/>
                </a:ext>
              </a:extLst>
            </p:cNvPr>
            <p:cNvCxnSpPr>
              <a:cxnSpLocks/>
            </p:cNvCxnSpPr>
            <p:nvPr/>
          </p:nvCxnSpPr>
          <p:spPr>
            <a:xfrm>
              <a:off x="738674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7" name="直接连接符 266">
              <a:extLst>
                <a:ext uri="{FF2B5EF4-FFF2-40B4-BE49-F238E27FC236}">
                  <a16:creationId xmlns:a16="http://schemas.microsoft.com/office/drawing/2014/main" id="{DBB626FA-3ED4-483C-9DE9-65F8FF222D17}"/>
                </a:ext>
              </a:extLst>
            </p:cNvPr>
            <p:cNvCxnSpPr>
              <a:cxnSpLocks/>
            </p:cNvCxnSpPr>
            <p:nvPr/>
          </p:nvCxnSpPr>
          <p:spPr>
            <a:xfrm>
              <a:off x="786705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4" name="组合 3">
            <a:extLst>
              <a:ext uri="{FF2B5EF4-FFF2-40B4-BE49-F238E27FC236}">
                <a16:creationId xmlns:a16="http://schemas.microsoft.com/office/drawing/2014/main" id="{D3956AC3-3CC3-4EDA-A093-0CAED5334AD5}"/>
              </a:ext>
            </a:extLst>
          </p:cNvPr>
          <p:cNvGrpSpPr/>
          <p:nvPr/>
        </p:nvGrpSpPr>
        <p:grpSpPr>
          <a:xfrm>
            <a:off x="1774277" y="6031065"/>
            <a:ext cx="3937212" cy="338554"/>
            <a:chOff x="1774277" y="6031065"/>
            <a:chExt cx="3937212" cy="338554"/>
          </a:xfrm>
        </p:grpSpPr>
        <p:sp>
          <p:nvSpPr>
            <p:cNvPr id="269" name="文本框 268">
              <a:extLst>
                <a:ext uri="{FF2B5EF4-FFF2-40B4-BE49-F238E27FC236}">
                  <a16:creationId xmlns:a16="http://schemas.microsoft.com/office/drawing/2014/main" id="{07C5FFC1-56B1-4F74-89E7-BD83F003D2E1}"/>
                </a:ext>
              </a:extLst>
            </p:cNvPr>
            <p:cNvSpPr txBox="1"/>
            <p:nvPr/>
          </p:nvSpPr>
          <p:spPr>
            <a:xfrm>
              <a:off x="1774277" y="6031065"/>
              <a:ext cx="590570" cy="338554"/>
            </a:xfrm>
            <a:prstGeom prst="rect">
              <a:avLst/>
            </a:prstGeom>
            <a:noFill/>
          </p:spPr>
          <p:txBody>
            <a:bodyPr wrap="square" rtlCol="0">
              <a:spAutoFit/>
            </a:bodyPr>
            <a:lstStyle/>
            <a:p>
              <a:pPr algn="ctr"/>
              <a:r>
                <a:rPr lang="zh-CN" altLang="en-US" sz="1600" b="1" dirty="0"/>
                <a:t>码元</a:t>
              </a:r>
            </a:p>
          </p:txBody>
        </p:sp>
        <p:sp>
          <p:nvSpPr>
            <p:cNvPr id="270" name="文本框 269">
              <a:extLst>
                <a:ext uri="{FF2B5EF4-FFF2-40B4-BE49-F238E27FC236}">
                  <a16:creationId xmlns:a16="http://schemas.microsoft.com/office/drawing/2014/main" id="{E2A99C01-BED5-4CBA-852D-E67D55C9BC10}"/>
                </a:ext>
              </a:extLst>
            </p:cNvPr>
            <p:cNvSpPr txBox="1"/>
            <p:nvPr/>
          </p:nvSpPr>
          <p:spPr>
            <a:xfrm>
              <a:off x="2235557" y="6031065"/>
              <a:ext cx="590570" cy="338554"/>
            </a:xfrm>
            <a:prstGeom prst="rect">
              <a:avLst/>
            </a:prstGeom>
            <a:noFill/>
          </p:spPr>
          <p:txBody>
            <a:bodyPr wrap="square" rtlCol="0">
              <a:spAutoFit/>
            </a:bodyPr>
            <a:lstStyle/>
            <a:p>
              <a:pPr algn="ctr"/>
              <a:r>
                <a:rPr lang="zh-CN" altLang="en-US" sz="1600" b="1" dirty="0"/>
                <a:t>码元</a:t>
              </a:r>
            </a:p>
          </p:txBody>
        </p:sp>
        <p:sp>
          <p:nvSpPr>
            <p:cNvPr id="271" name="文本框 270">
              <a:extLst>
                <a:ext uri="{FF2B5EF4-FFF2-40B4-BE49-F238E27FC236}">
                  <a16:creationId xmlns:a16="http://schemas.microsoft.com/office/drawing/2014/main" id="{4748BE0B-5A89-4A72-B742-28A9D6DEDDD6}"/>
                </a:ext>
              </a:extLst>
            </p:cNvPr>
            <p:cNvSpPr txBox="1"/>
            <p:nvPr/>
          </p:nvSpPr>
          <p:spPr>
            <a:xfrm>
              <a:off x="2715647" y="6031065"/>
              <a:ext cx="590570" cy="338554"/>
            </a:xfrm>
            <a:prstGeom prst="rect">
              <a:avLst/>
            </a:prstGeom>
            <a:noFill/>
          </p:spPr>
          <p:txBody>
            <a:bodyPr wrap="square" rtlCol="0">
              <a:spAutoFit/>
            </a:bodyPr>
            <a:lstStyle/>
            <a:p>
              <a:pPr algn="ctr"/>
              <a:r>
                <a:rPr lang="zh-CN" altLang="en-US" sz="1600" b="1" dirty="0"/>
                <a:t>码元</a:t>
              </a:r>
            </a:p>
          </p:txBody>
        </p:sp>
        <p:sp>
          <p:nvSpPr>
            <p:cNvPr id="272" name="文本框 271">
              <a:extLst>
                <a:ext uri="{FF2B5EF4-FFF2-40B4-BE49-F238E27FC236}">
                  <a16:creationId xmlns:a16="http://schemas.microsoft.com/office/drawing/2014/main" id="{7DB8ACF4-0FCF-4D63-827B-2DCA9EA44C45}"/>
                </a:ext>
              </a:extLst>
            </p:cNvPr>
            <p:cNvSpPr txBox="1"/>
            <p:nvPr/>
          </p:nvSpPr>
          <p:spPr>
            <a:xfrm>
              <a:off x="3185830" y="6031065"/>
              <a:ext cx="590570" cy="338554"/>
            </a:xfrm>
            <a:prstGeom prst="rect">
              <a:avLst/>
            </a:prstGeom>
            <a:noFill/>
          </p:spPr>
          <p:txBody>
            <a:bodyPr wrap="square" rtlCol="0">
              <a:spAutoFit/>
            </a:bodyPr>
            <a:lstStyle/>
            <a:p>
              <a:pPr algn="ctr"/>
              <a:r>
                <a:rPr lang="zh-CN" altLang="en-US" sz="1600" b="1" dirty="0"/>
                <a:t>码元</a:t>
              </a:r>
            </a:p>
          </p:txBody>
        </p:sp>
        <p:sp>
          <p:nvSpPr>
            <p:cNvPr id="273" name="文本框 272">
              <a:extLst>
                <a:ext uri="{FF2B5EF4-FFF2-40B4-BE49-F238E27FC236}">
                  <a16:creationId xmlns:a16="http://schemas.microsoft.com/office/drawing/2014/main" id="{7136C1F5-42CF-4D20-A861-5673A4EA9828}"/>
                </a:ext>
              </a:extLst>
            </p:cNvPr>
            <p:cNvSpPr txBox="1"/>
            <p:nvPr/>
          </p:nvSpPr>
          <p:spPr>
            <a:xfrm>
              <a:off x="3687571" y="6031065"/>
              <a:ext cx="590570" cy="338554"/>
            </a:xfrm>
            <a:prstGeom prst="rect">
              <a:avLst/>
            </a:prstGeom>
            <a:noFill/>
          </p:spPr>
          <p:txBody>
            <a:bodyPr wrap="square" rtlCol="0">
              <a:spAutoFit/>
            </a:bodyPr>
            <a:lstStyle/>
            <a:p>
              <a:pPr algn="ctr"/>
              <a:r>
                <a:rPr lang="zh-CN" altLang="en-US" sz="1600" b="1" dirty="0"/>
                <a:t>码元</a:t>
              </a:r>
            </a:p>
          </p:txBody>
        </p:sp>
        <p:sp>
          <p:nvSpPr>
            <p:cNvPr id="274" name="文本框 273">
              <a:extLst>
                <a:ext uri="{FF2B5EF4-FFF2-40B4-BE49-F238E27FC236}">
                  <a16:creationId xmlns:a16="http://schemas.microsoft.com/office/drawing/2014/main" id="{751E6FDA-F0FF-48BA-82FF-F78EB2CBBBF0}"/>
                </a:ext>
              </a:extLst>
            </p:cNvPr>
            <p:cNvSpPr txBox="1"/>
            <p:nvPr/>
          </p:nvSpPr>
          <p:spPr>
            <a:xfrm>
              <a:off x="4160736" y="6031065"/>
              <a:ext cx="590570" cy="338554"/>
            </a:xfrm>
            <a:prstGeom prst="rect">
              <a:avLst/>
            </a:prstGeom>
            <a:noFill/>
          </p:spPr>
          <p:txBody>
            <a:bodyPr wrap="square" rtlCol="0">
              <a:spAutoFit/>
            </a:bodyPr>
            <a:lstStyle/>
            <a:p>
              <a:pPr algn="ctr"/>
              <a:r>
                <a:rPr lang="zh-CN" altLang="en-US" sz="1600" b="1" dirty="0"/>
                <a:t>码元</a:t>
              </a:r>
            </a:p>
          </p:txBody>
        </p:sp>
        <p:sp>
          <p:nvSpPr>
            <p:cNvPr id="275" name="文本框 274">
              <a:extLst>
                <a:ext uri="{FF2B5EF4-FFF2-40B4-BE49-F238E27FC236}">
                  <a16:creationId xmlns:a16="http://schemas.microsoft.com/office/drawing/2014/main" id="{DDCAFB0A-376F-4CE0-B84F-C17C2D6CBB0D}"/>
                </a:ext>
              </a:extLst>
            </p:cNvPr>
            <p:cNvSpPr txBox="1"/>
            <p:nvPr/>
          </p:nvSpPr>
          <p:spPr>
            <a:xfrm>
              <a:off x="4647756" y="6031065"/>
              <a:ext cx="590570" cy="338554"/>
            </a:xfrm>
            <a:prstGeom prst="rect">
              <a:avLst/>
            </a:prstGeom>
            <a:noFill/>
          </p:spPr>
          <p:txBody>
            <a:bodyPr wrap="square" rtlCol="0">
              <a:spAutoFit/>
            </a:bodyPr>
            <a:lstStyle/>
            <a:p>
              <a:pPr algn="ctr"/>
              <a:r>
                <a:rPr lang="zh-CN" altLang="en-US" sz="1600" b="1" dirty="0"/>
                <a:t>码元</a:t>
              </a:r>
            </a:p>
          </p:txBody>
        </p:sp>
        <p:sp>
          <p:nvSpPr>
            <p:cNvPr id="276" name="文本框 275">
              <a:extLst>
                <a:ext uri="{FF2B5EF4-FFF2-40B4-BE49-F238E27FC236}">
                  <a16:creationId xmlns:a16="http://schemas.microsoft.com/office/drawing/2014/main" id="{3858C1D0-BB02-4ECD-B337-7B3B07F7EA8C}"/>
                </a:ext>
              </a:extLst>
            </p:cNvPr>
            <p:cNvSpPr txBox="1"/>
            <p:nvPr/>
          </p:nvSpPr>
          <p:spPr>
            <a:xfrm>
              <a:off x="5120919" y="6031065"/>
              <a:ext cx="590570" cy="338554"/>
            </a:xfrm>
            <a:prstGeom prst="rect">
              <a:avLst/>
            </a:prstGeom>
            <a:noFill/>
          </p:spPr>
          <p:txBody>
            <a:bodyPr wrap="square" rtlCol="0">
              <a:spAutoFit/>
            </a:bodyPr>
            <a:lstStyle/>
            <a:p>
              <a:pPr algn="ctr"/>
              <a:r>
                <a:rPr lang="zh-CN" altLang="en-US" sz="1600" b="1" dirty="0"/>
                <a:t>码元</a:t>
              </a:r>
            </a:p>
          </p:txBody>
        </p:sp>
      </p:grpSp>
      <p:cxnSp>
        <p:nvCxnSpPr>
          <p:cNvPr id="277" name="直接箭头连接符 276">
            <a:extLst>
              <a:ext uri="{FF2B5EF4-FFF2-40B4-BE49-F238E27FC236}">
                <a16:creationId xmlns:a16="http://schemas.microsoft.com/office/drawing/2014/main" id="{71973066-6C71-4929-B4B8-29059A1E6208}"/>
              </a:ext>
            </a:extLst>
          </p:cNvPr>
          <p:cNvCxnSpPr>
            <a:cxnSpLocks/>
          </p:cNvCxnSpPr>
          <p:nvPr/>
        </p:nvCxnSpPr>
        <p:spPr>
          <a:xfrm flipV="1">
            <a:off x="2059788" y="5365583"/>
            <a:ext cx="0" cy="491836"/>
          </a:xfrm>
          <a:prstGeom prst="straightConnector1">
            <a:avLst/>
          </a:prstGeom>
          <a:ln w="635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78" name="文本框 277">
            <a:extLst>
              <a:ext uri="{FF2B5EF4-FFF2-40B4-BE49-F238E27FC236}">
                <a16:creationId xmlns:a16="http://schemas.microsoft.com/office/drawing/2014/main" id="{5AE9447C-2AFB-479D-9E9E-257B47885FF7}"/>
              </a:ext>
            </a:extLst>
          </p:cNvPr>
          <p:cNvSpPr txBox="1"/>
          <p:nvPr/>
        </p:nvSpPr>
        <p:spPr>
          <a:xfrm>
            <a:off x="1821701" y="4856150"/>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cxnSp>
        <p:nvCxnSpPr>
          <p:cNvPr id="279" name="直接箭头连接符 278">
            <a:extLst>
              <a:ext uri="{FF2B5EF4-FFF2-40B4-BE49-F238E27FC236}">
                <a16:creationId xmlns:a16="http://schemas.microsoft.com/office/drawing/2014/main" id="{962FC4C9-AD81-4818-8778-9F5ED8B53B5F}"/>
              </a:ext>
            </a:extLst>
          </p:cNvPr>
          <p:cNvCxnSpPr>
            <a:cxnSpLocks/>
          </p:cNvCxnSpPr>
          <p:nvPr/>
        </p:nvCxnSpPr>
        <p:spPr>
          <a:xfrm flipV="1">
            <a:off x="2530842" y="5365583"/>
            <a:ext cx="0" cy="491836"/>
          </a:xfrm>
          <a:prstGeom prst="straightConnector1">
            <a:avLst/>
          </a:prstGeom>
          <a:ln w="635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接箭头连接符 279">
            <a:extLst>
              <a:ext uri="{FF2B5EF4-FFF2-40B4-BE49-F238E27FC236}">
                <a16:creationId xmlns:a16="http://schemas.microsoft.com/office/drawing/2014/main" id="{9D2C67AD-4FF0-410C-9611-6829F25DA910}"/>
              </a:ext>
            </a:extLst>
          </p:cNvPr>
          <p:cNvCxnSpPr>
            <a:cxnSpLocks/>
          </p:cNvCxnSpPr>
          <p:nvPr/>
        </p:nvCxnSpPr>
        <p:spPr>
          <a:xfrm flipV="1">
            <a:off x="3985568" y="5365583"/>
            <a:ext cx="0" cy="491836"/>
          </a:xfrm>
          <a:prstGeom prst="straightConnector1">
            <a:avLst/>
          </a:prstGeom>
          <a:ln w="635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82" name="文本框 281">
            <a:extLst>
              <a:ext uri="{FF2B5EF4-FFF2-40B4-BE49-F238E27FC236}">
                <a16:creationId xmlns:a16="http://schemas.microsoft.com/office/drawing/2014/main" id="{31BC3BE4-0FB2-4BA3-93AF-05B669C74705}"/>
              </a:ext>
            </a:extLst>
          </p:cNvPr>
          <p:cNvSpPr txBox="1"/>
          <p:nvPr/>
        </p:nvSpPr>
        <p:spPr>
          <a:xfrm>
            <a:off x="2301696" y="4856150"/>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sp>
        <p:nvSpPr>
          <p:cNvPr id="283" name="文本框 282">
            <a:extLst>
              <a:ext uri="{FF2B5EF4-FFF2-40B4-BE49-F238E27FC236}">
                <a16:creationId xmlns:a16="http://schemas.microsoft.com/office/drawing/2014/main" id="{30AD7F58-B22E-4867-9CAB-74FEB621D55F}"/>
              </a:ext>
            </a:extLst>
          </p:cNvPr>
          <p:cNvSpPr txBox="1"/>
          <p:nvPr/>
        </p:nvSpPr>
        <p:spPr>
          <a:xfrm>
            <a:off x="3741681" y="4856150"/>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cxnSp>
        <p:nvCxnSpPr>
          <p:cNvPr id="285" name="直接箭头连接符 284">
            <a:extLst>
              <a:ext uri="{FF2B5EF4-FFF2-40B4-BE49-F238E27FC236}">
                <a16:creationId xmlns:a16="http://schemas.microsoft.com/office/drawing/2014/main" id="{CD2CEAD4-05D7-4E80-9B97-BFEA0F0A2CE0}"/>
              </a:ext>
            </a:extLst>
          </p:cNvPr>
          <p:cNvCxnSpPr>
            <a:cxnSpLocks/>
          </p:cNvCxnSpPr>
          <p:nvPr/>
        </p:nvCxnSpPr>
        <p:spPr>
          <a:xfrm>
            <a:off x="3006669" y="5365583"/>
            <a:ext cx="0" cy="493200"/>
          </a:xfrm>
          <a:prstGeom prst="straightConnector1">
            <a:avLst/>
          </a:prstGeom>
          <a:ln w="635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接箭头连接符 285">
            <a:extLst>
              <a:ext uri="{FF2B5EF4-FFF2-40B4-BE49-F238E27FC236}">
                <a16:creationId xmlns:a16="http://schemas.microsoft.com/office/drawing/2014/main" id="{D78E97A5-9A0D-410F-B533-07CAEC56395A}"/>
              </a:ext>
            </a:extLst>
          </p:cNvPr>
          <p:cNvCxnSpPr>
            <a:cxnSpLocks/>
          </p:cNvCxnSpPr>
          <p:nvPr/>
        </p:nvCxnSpPr>
        <p:spPr>
          <a:xfrm>
            <a:off x="3495886" y="5365583"/>
            <a:ext cx="0" cy="493200"/>
          </a:xfrm>
          <a:prstGeom prst="straightConnector1">
            <a:avLst/>
          </a:prstGeom>
          <a:ln w="635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89" name="文本框 288">
            <a:extLst>
              <a:ext uri="{FF2B5EF4-FFF2-40B4-BE49-F238E27FC236}">
                <a16:creationId xmlns:a16="http://schemas.microsoft.com/office/drawing/2014/main" id="{E170D60D-B070-4A47-B2C2-930E9C9EBCE7}"/>
              </a:ext>
            </a:extLst>
          </p:cNvPr>
          <p:cNvSpPr txBox="1"/>
          <p:nvPr/>
        </p:nvSpPr>
        <p:spPr>
          <a:xfrm>
            <a:off x="2781691" y="4856150"/>
            <a:ext cx="478095" cy="369332"/>
          </a:xfrm>
          <a:prstGeom prst="rect">
            <a:avLst/>
          </a:prstGeom>
          <a:noFill/>
        </p:spPr>
        <p:txBody>
          <a:bodyPr wrap="square" rtlCol="0">
            <a:spAutoFit/>
          </a:bodyPr>
          <a:lstStyle/>
          <a:p>
            <a:pPr algn="ctr"/>
            <a:r>
              <a:rPr lang="en-US" altLang="zh-CN" b="1" dirty="0">
                <a:solidFill>
                  <a:schemeClr val="accent4"/>
                </a:solidFill>
                <a:latin typeface="Arial Black" panose="020B0A04020102020204" pitchFamily="34" charset="0"/>
              </a:rPr>
              <a:t>0</a:t>
            </a:r>
            <a:endParaRPr lang="zh-CN" altLang="en-US" b="1" dirty="0">
              <a:solidFill>
                <a:schemeClr val="accent4"/>
              </a:solidFill>
              <a:latin typeface="Arial Black" panose="020B0A04020102020204" pitchFamily="34" charset="0"/>
            </a:endParaRPr>
          </a:p>
        </p:txBody>
      </p:sp>
      <p:sp>
        <p:nvSpPr>
          <p:cNvPr id="290" name="文本框 289">
            <a:extLst>
              <a:ext uri="{FF2B5EF4-FFF2-40B4-BE49-F238E27FC236}">
                <a16:creationId xmlns:a16="http://schemas.microsoft.com/office/drawing/2014/main" id="{D669705F-B719-4A10-ADA1-30C421AB360D}"/>
              </a:ext>
            </a:extLst>
          </p:cNvPr>
          <p:cNvSpPr txBox="1"/>
          <p:nvPr/>
        </p:nvSpPr>
        <p:spPr>
          <a:xfrm>
            <a:off x="3261686" y="4856150"/>
            <a:ext cx="478095" cy="369332"/>
          </a:xfrm>
          <a:prstGeom prst="rect">
            <a:avLst/>
          </a:prstGeom>
          <a:noFill/>
        </p:spPr>
        <p:txBody>
          <a:bodyPr wrap="square" rtlCol="0">
            <a:spAutoFit/>
          </a:bodyPr>
          <a:lstStyle/>
          <a:p>
            <a:pPr algn="ctr"/>
            <a:r>
              <a:rPr lang="en-US" altLang="zh-CN" b="1" dirty="0">
                <a:solidFill>
                  <a:schemeClr val="accent4"/>
                </a:solidFill>
                <a:latin typeface="Arial Black" panose="020B0A04020102020204" pitchFamily="34" charset="0"/>
              </a:rPr>
              <a:t>0</a:t>
            </a:r>
            <a:endParaRPr lang="zh-CN" altLang="en-US" b="1" dirty="0">
              <a:solidFill>
                <a:schemeClr val="accent4"/>
              </a:solidFill>
              <a:latin typeface="Arial Black" panose="020B0A04020102020204" pitchFamily="34" charset="0"/>
            </a:endParaRPr>
          </a:p>
        </p:txBody>
      </p:sp>
      <p:grpSp>
        <p:nvGrpSpPr>
          <p:cNvPr id="8" name="组合 7">
            <a:extLst>
              <a:ext uri="{FF2B5EF4-FFF2-40B4-BE49-F238E27FC236}">
                <a16:creationId xmlns:a16="http://schemas.microsoft.com/office/drawing/2014/main" id="{0B6DAB18-A942-4CDB-8ADA-2C1D44C0EA7B}"/>
              </a:ext>
            </a:extLst>
          </p:cNvPr>
          <p:cNvGrpSpPr/>
          <p:nvPr/>
        </p:nvGrpSpPr>
        <p:grpSpPr>
          <a:xfrm>
            <a:off x="6532060" y="4856740"/>
            <a:ext cx="3937212" cy="1514037"/>
            <a:chOff x="6532060" y="4856740"/>
            <a:chExt cx="3937212" cy="1514037"/>
          </a:xfrm>
        </p:grpSpPr>
        <p:grpSp>
          <p:nvGrpSpPr>
            <p:cNvPr id="293" name="组合 292">
              <a:extLst>
                <a:ext uri="{FF2B5EF4-FFF2-40B4-BE49-F238E27FC236}">
                  <a16:creationId xmlns:a16="http://schemas.microsoft.com/office/drawing/2014/main" id="{8957394E-9599-4364-9B16-F9E7850FAA73}"/>
                </a:ext>
              </a:extLst>
            </p:cNvPr>
            <p:cNvGrpSpPr/>
            <p:nvPr/>
          </p:nvGrpSpPr>
          <p:grpSpPr>
            <a:xfrm>
              <a:off x="6577271" y="4971468"/>
              <a:ext cx="3842480" cy="1399309"/>
              <a:chOff x="4504882" y="3927614"/>
              <a:chExt cx="3842480" cy="1399309"/>
            </a:xfrm>
          </p:grpSpPr>
          <p:cxnSp>
            <p:nvCxnSpPr>
              <p:cNvPr id="294" name="直接连接符 293">
                <a:extLst>
                  <a:ext uri="{FF2B5EF4-FFF2-40B4-BE49-F238E27FC236}">
                    <a16:creationId xmlns:a16="http://schemas.microsoft.com/office/drawing/2014/main" id="{924BBF51-0033-4017-A62B-E3FEED5B622C}"/>
                  </a:ext>
                </a:extLst>
              </p:cNvPr>
              <p:cNvCxnSpPr>
                <a:cxnSpLocks/>
              </p:cNvCxnSpPr>
              <p:nvPr/>
            </p:nvCxnSpPr>
            <p:spPr>
              <a:xfrm>
                <a:off x="4525663"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5" name="直接连接符 294">
                <a:extLst>
                  <a:ext uri="{FF2B5EF4-FFF2-40B4-BE49-F238E27FC236}">
                    <a16:creationId xmlns:a16="http://schemas.microsoft.com/office/drawing/2014/main" id="{791F5CD4-3FDC-403D-A22F-ADD7485A66F5}"/>
                  </a:ext>
                </a:extLst>
              </p:cNvPr>
              <p:cNvCxnSpPr/>
              <p:nvPr/>
            </p:nvCxnSpPr>
            <p:spPr>
              <a:xfrm flipV="1">
                <a:off x="4752109"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6" name="直接连接符 295">
                <a:extLst>
                  <a:ext uri="{FF2B5EF4-FFF2-40B4-BE49-F238E27FC236}">
                    <a16:creationId xmlns:a16="http://schemas.microsoft.com/office/drawing/2014/main" id="{84FBA176-0234-4785-BAF5-D85E3A73197A}"/>
                  </a:ext>
                </a:extLst>
              </p:cNvPr>
              <p:cNvCxnSpPr>
                <a:cxnSpLocks/>
              </p:cNvCxnSpPr>
              <p:nvPr/>
            </p:nvCxnSpPr>
            <p:spPr>
              <a:xfrm>
                <a:off x="4752109"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7" name="直接连接符 296">
                <a:extLst>
                  <a:ext uri="{FF2B5EF4-FFF2-40B4-BE49-F238E27FC236}">
                    <a16:creationId xmlns:a16="http://schemas.microsoft.com/office/drawing/2014/main" id="{0AA3EACC-8B91-4F93-BCE6-0048F3362C23}"/>
                  </a:ext>
                </a:extLst>
              </p:cNvPr>
              <p:cNvCxnSpPr/>
              <p:nvPr/>
            </p:nvCxnSpPr>
            <p:spPr>
              <a:xfrm flipV="1">
                <a:off x="497855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8" name="直接连接符 297">
                <a:extLst>
                  <a:ext uri="{FF2B5EF4-FFF2-40B4-BE49-F238E27FC236}">
                    <a16:creationId xmlns:a16="http://schemas.microsoft.com/office/drawing/2014/main" id="{A2DB4E57-9301-4DEE-89CC-AB6F30241146}"/>
                  </a:ext>
                </a:extLst>
              </p:cNvPr>
              <p:cNvCxnSpPr>
                <a:cxnSpLocks/>
              </p:cNvCxnSpPr>
              <p:nvPr/>
            </p:nvCxnSpPr>
            <p:spPr>
              <a:xfrm>
                <a:off x="4989790"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99" name="直接连接符 298">
                <a:extLst>
                  <a:ext uri="{FF2B5EF4-FFF2-40B4-BE49-F238E27FC236}">
                    <a16:creationId xmlns:a16="http://schemas.microsoft.com/office/drawing/2014/main" id="{B044D24A-178B-458B-975D-F25E223101B9}"/>
                  </a:ext>
                </a:extLst>
              </p:cNvPr>
              <p:cNvCxnSpPr/>
              <p:nvPr/>
            </p:nvCxnSpPr>
            <p:spPr>
              <a:xfrm flipV="1">
                <a:off x="5216236"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0" name="直接连接符 299">
                <a:extLst>
                  <a:ext uri="{FF2B5EF4-FFF2-40B4-BE49-F238E27FC236}">
                    <a16:creationId xmlns:a16="http://schemas.microsoft.com/office/drawing/2014/main" id="{17353BC8-FCE7-45BC-974A-4C8DF366E3C6}"/>
                  </a:ext>
                </a:extLst>
              </p:cNvPr>
              <p:cNvCxnSpPr>
                <a:cxnSpLocks/>
              </p:cNvCxnSpPr>
              <p:nvPr/>
            </p:nvCxnSpPr>
            <p:spPr>
              <a:xfrm>
                <a:off x="5216236"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1" name="直接连接符 300">
                <a:extLst>
                  <a:ext uri="{FF2B5EF4-FFF2-40B4-BE49-F238E27FC236}">
                    <a16:creationId xmlns:a16="http://schemas.microsoft.com/office/drawing/2014/main" id="{DD8764AB-2241-4D8A-B820-479534A692EB}"/>
                  </a:ext>
                </a:extLst>
              </p:cNvPr>
              <p:cNvCxnSpPr>
                <a:cxnSpLocks/>
              </p:cNvCxnSpPr>
              <p:nvPr/>
            </p:nvCxnSpPr>
            <p:spPr>
              <a:xfrm>
                <a:off x="5465617"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2" name="直接连接符 301">
                <a:extLst>
                  <a:ext uri="{FF2B5EF4-FFF2-40B4-BE49-F238E27FC236}">
                    <a16:creationId xmlns:a16="http://schemas.microsoft.com/office/drawing/2014/main" id="{F99EA25B-18C0-4E1B-ABC1-C8FB765E2F5C}"/>
                  </a:ext>
                </a:extLst>
              </p:cNvPr>
              <p:cNvCxnSpPr/>
              <p:nvPr/>
            </p:nvCxnSpPr>
            <p:spPr>
              <a:xfrm flipV="1">
                <a:off x="5692063"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3" name="直接连接符 302">
                <a:extLst>
                  <a:ext uri="{FF2B5EF4-FFF2-40B4-BE49-F238E27FC236}">
                    <a16:creationId xmlns:a16="http://schemas.microsoft.com/office/drawing/2014/main" id="{95425601-D66E-429E-B1F3-B42F84843AA1}"/>
                  </a:ext>
                </a:extLst>
              </p:cNvPr>
              <p:cNvCxnSpPr>
                <a:cxnSpLocks/>
              </p:cNvCxnSpPr>
              <p:nvPr/>
            </p:nvCxnSpPr>
            <p:spPr>
              <a:xfrm>
                <a:off x="5703298"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4" name="直接连接符 303">
                <a:extLst>
                  <a:ext uri="{FF2B5EF4-FFF2-40B4-BE49-F238E27FC236}">
                    <a16:creationId xmlns:a16="http://schemas.microsoft.com/office/drawing/2014/main" id="{1AE16280-105D-49A3-A805-B92894A11A8F}"/>
                  </a:ext>
                </a:extLst>
              </p:cNvPr>
              <p:cNvCxnSpPr/>
              <p:nvPr/>
            </p:nvCxnSpPr>
            <p:spPr>
              <a:xfrm flipV="1">
                <a:off x="5943599"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5" name="直接连接符 304">
                <a:extLst>
                  <a:ext uri="{FF2B5EF4-FFF2-40B4-BE49-F238E27FC236}">
                    <a16:creationId xmlns:a16="http://schemas.microsoft.com/office/drawing/2014/main" id="{9A072C8A-D09E-40D5-8A3A-B981EBDF7128}"/>
                  </a:ext>
                </a:extLst>
              </p:cNvPr>
              <p:cNvCxnSpPr>
                <a:cxnSpLocks/>
              </p:cNvCxnSpPr>
              <p:nvPr/>
            </p:nvCxnSpPr>
            <p:spPr>
              <a:xfrm>
                <a:off x="5943599"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6" name="直接连接符 305">
                <a:extLst>
                  <a:ext uri="{FF2B5EF4-FFF2-40B4-BE49-F238E27FC236}">
                    <a16:creationId xmlns:a16="http://schemas.microsoft.com/office/drawing/2014/main" id="{00972A3C-A296-4FA3-AFA8-4397DB8B4BFE}"/>
                  </a:ext>
                </a:extLst>
              </p:cNvPr>
              <p:cNvCxnSpPr/>
              <p:nvPr/>
            </p:nvCxnSpPr>
            <p:spPr>
              <a:xfrm flipV="1">
                <a:off x="617004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7" name="直接连接符 306">
                <a:extLst>
                  <a:ext uri="{FF2B5EF4-FFF2-40B4-BE49-F238E27FC236}">
                    <a16:creationId xmlns:a16="http://schemas.microsoft.com/office/drawing/2014/main" id="{FE804A3F-36C9-4375-9DAB-D7AF5BF7D48D}"/>
                  </a:ext>
                </a:extLst>
              </p:cNvPr>
              <p:cNvCxnSpPr>
                <a:cxnSpLocks/>
              </p:cNvCxnSpPr>
              <p:nvPr/>
            </p:nvCxnSpPr>
            <p:spPr>
              <a:xfrm>
                <a:off x="6181280"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8" name="直接连接符 307">
                <a:extLst>
                  <a:ext uri="{FF2B5EF4-FFF2-40B4-BE49-F238E27FC236}">
                    <a16:creationId xmlns:a16="http://schemas.microsoft.com/office/drawing/2014/main" id="{D23E9072-EEA3-4F23-BBAA-9378CE9A705E}"/>
                  </a:ext>
                </a:extLst>
              </p:cNvPr>
              <p:cNvCxnSpPr>
                <a:cxnSpLocks/>
              </p:cNvCxnSpPr>
              <p:nvPr/>
            </p:nvCxnSpPr>
            <p:spPr>
              <a:xfrm>
                <a:off x="6430661"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09" name="直接连接符 308">
                <a:extLst>
                  <a:ext uri="{FF2B5EF4-FFF2-40B4-BE49-F238E27FC236}">
                    <a16:creationId xmlns:a16="http://schemas.microsoft.com/office/drawing/2014/main" id="{B5645F14-60F3-4F67-BA16-95B1E1AFBAB8}"/>
                  </a:ext>
                </a:extLst>
              </p:cNvPr>
              <p:cNvCxnSpPr/>
              <p:nvPr/>
            </p:nvCxnSpPr>
            <p:spPr>
              <a:xfrm flipV="1">
                <a:off x="6670962"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0" name="直接连接符 309">
                <a:extLst>
                  <a:ext uri="{FF2B5EF4-FFF2-40B4-BE49-F238E27FC236}">
                    <a16:creationId xmlns:a16="http://schemas.microsoft.com/office/drawing/2014/main" id="{9F737530-F8A1-4DB9-A5DA-2BC47F409AED}"/>
                  </a:ext>
                </a:extLst>
              </p:cNvPr>
              <p:cNvCxnSpPr>
                <a:cxnSpLocks/>
              </p:cNvCxnSpPr>
              <p:nvPr/>
            </p:nvCxnSpPr>
            <p:spPr>
              <a:xfrm>
                <a:off x="6670962"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1" name="直接连接符 310">
                <a:extLst>
                  <a:ext uri="{FF2B5EF4-FFF2-40B4-BE49-F238E27FC236}">
                    <a16:creationId xmlns:a16="http://schemas.microsoft.com/office/drawing/2014/main" id="{5FD7C647-DF65-47F5-8276-4F53CB25F44D}"/>
                  </a:ext>
                </a:extLst>
              </p:cNvPr>
              <p:cNvCxnSpPr>
                <a:cxnSpLocks/>
              </p:cNvCxnSpPr>
              <p:nvPr/>
            </p:nvCxnSpPr>
            <p:spPr>
              <a:xfrm>
                <a:off x="6920344"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2" name="直接连接符 311">
                <a:extLst>
                  <a:ext uri="{FF2B5EF4-FFF2-40B4-BE49-F238E27FC236}">
                    <a16:creationId xmlns:a16="http://schemas.microsoft.com/office/drawing/2014/main" id="{A7CA10B0-07B2-4052-BB0A-4242C80C7803}"/>
                  </a:ext>
                </a:extLst>
              </p:cNvPr>
              <p:cNvCxnSpPr/>
              <p:nvPr/>
            </p:nvCxnSpPr>
            <p:spPr>
              <a:xfrm flipV="1">
                <a:off x="7146790"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3" name="直接连接符 312">
                <a:extLst>
                  <a:ext uri="{FF2B5EF4-FFF2-40B4-BE49-F238E27FC236}">
                    <a16:creationId xmlns:a16="http://schemas.microsoft.com/office/drawing/2014/main" id="{A633B7E7-4D4D-4186-8729-B7E4BE5A05FA}"/>
                  </a:ext>
                </a:extLst>
              </p:cNvPr>
              <p:cNvCxnSpPr>
                <a:cxnSpLocks/>
              </p:cNvCxnSpPr>
              <p:nvPr/>
            </p:nvCxnSpPr>
            <p:spPr>
              <a:xfrm>
                <a:off x="7158025"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4" name="直接连接符 313">
                <a:extLst>
                  <a:ext uri="{FF2B5EF4-FFF2-40B4-BE49-F238E27FC236}">
                    <a16:creationId xmlns:a16="http://schemas.microsoft.com/office/drawing/2014/main" id="{13EC9E7C-FB1F-4872-ACBD-95DADDD88A84}"/>
                  </a:ext>
                </a:extLst>
              </p:cNvPr>
              <p:cNvCxnSpPr/>
              <p:nvPr/>
            </p:nvCxnSpPr>
            <p:spPr>
              <a:xfrm flipV="1">
                <a:off x="7391399"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5" name="直接连接符 314">
                <a:extLst>
                  <a:ext uri="{FF2B5EF4-FFF2-40B4-BE49-F238E27FC236}">
                    <a16:creationId xmlns:a16="http://schemas.microsoft.com/office/drawing/2014/main" id="{4ED8B5FF-D22A-4E95-B86F-A818621A2ED2}"/>
                  </a:ext>
                </a:extLst>
              </p:cNvPr>
              <p:cNvCxnSpPr>
                <a:cxnSpLocks/>
              </p:cNvCxnSpPr>
              <p:nvPr/>
            </p:nvCxnSpPr>
            <p:spPr>
              <a:xfrm>
                <a:off x="7391399"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6" name="直接连接符 315">
                <a:extLst>
                  <a:ext uri="{FF2B5EF4-FFF2-40B4-BE49-F238E27FC236}">
                    <a16:creationId xmlns:a16="http://schemas.microsoft.com/office/drawing/2014/main" id="{57E0CEA5-8F00-494E-A03B-F5937DBCEECB}"/>
                  </a:ext>
                </a:extLst>
              </p:cNvPr>
              <p:cNvCxnSpPr/>
              <p:nvPr/>
            </p:nvCxnSpPr>
            <p:spPr>
              <a:xfrm flipV="1">
                <a:off x="761784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7" name="直接连接符 316">
                <a:extLst>
                  <a:ext uri="{FF2B5EF4-FFF2-40B4-BE49-F238E27FC236}">
                    <a16:creationId xmlns:a16="http://schemas.microsoft.com/office/drawing/2014/main" id="{BB1CCFBF-2278-438E-B51D-0AD22D24E283}"/>
                  </a:ext>
                </a:extLst>
              </p:cNvPr>
              <p:cNvCxnSpPr>
                <a:cxnSpLocks/>
              </p:cNvCxnSpPr>
              <p:nvPr/>
            </p:nvCxnSpPr>
            <p:spPr>
              <a:xfrm>
                <a:off x="7629080"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8" name="直接连接符 317">
                <a:extLst>
                  <a:ext uri="{FF2B5EF4-FFF2-40B4-BE49-F238E27FC236}">
                    <a16:creationId xmlns:a16="http://schemas.microsoft.com/office/drawing/2014/main" id="{89E7EDCD-F8BC-4A03-902D-7DDCEB55C23A}"/>
                  </a:ext>
                </a:extLst>
              </p:cNvPr>
              <p:cNvCxnSpPr>
                <a:cxnSpLocks/>
              </p:cNvCxnSpPr>
              <p:nvPr/>
            </p:nvCxnSpPr>
            <p:spPr>
              <a:xfrm>
                <a:off x="7871534" y="4966705"/>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19" name="直接连接符 318">
                <a:extLst>
                  <a:ext uri="{FF2B5EF4-FFF2-40B4-BE49-F238E27FC236}">
                    <a16:creationId xmlns:a16="http://schemas.microsoft.com/office/drawing/2014/main" id="{0CC9265E-FDC8-4238-8FF6-54438A353429}"/>
                  </a:ext>
                </a:extLst>
              </p:cNvPr>
              <p:cNvCxnSpPr/>
              <p:nvPr/>
            </p:nvCxnSpPr>
            <p:spPr>
              <a:xfrm flipV="1">
                <a:off x="8111835" y="422548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20" name="直接连接符 319">
                <a:extLst>
                  <a:ext uri="{FF2B5EF4-FFF2-40B4-BE49-F238E27FC236}">
                    <a16:creationId xmlns:a16="http://schemas.microsoft.com/office/drawing/2014/main" id="{557270F4-F199-4FA8-9C7B-4DFF4D22282A}"/>
                  </a:ext>
                </a:extLst>
              </p:cNvPr>
              <p:cNvCxnSpPr>
                <a:cxnSpLocks/>
              </p:cNvCxnSpPr>
              <p:nvPr/>
            </p:nvCxnSpPr>
            <p:spPr>
              <a:xfrm>
                <a:off x="8111835" y="4211482"/>
                <a:ext cx="226446"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21" name="直接连接符 320">
                <a:extLst>
                  <a:ext uri="{FF2B5EF4-FFF2-40B4-BE49-F238E27FC236}">
                    <a16:creationId xmlns:a16="http://schemas.microsoft.com/office/drawing/2014/main" id="{7B3B28F1-A59B-4ECB-B50F-14FBB6B183AC}"/>
                  </a:ext>
                </a:extLst>
              </p:cNvPr>
              <p:cNvCxnSpPr>
                <a:cxnSpLocks/>
              </p:cNvCxnSpPr>
              <p:nvPr/>
            </p:nvCxnSpPr>
            <p:spPr>
              <a:xfrm>
                <a:off x="450488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2" name="直接连接符 321">
                <a:extLst>
                  <a:ext uri="{FF2B5EF4-FFF2-40B4-BE49-F238E27FC236}">
                    <a16:creationId xmlns:a16="http://schemas.microsoft.com/office/drawing/2014/main" id="{F7439128-1506-4C28-BCCE-3B7436CA53F8}"/>
                  </a:ext>
                </a:extLst>
              </p:cNvPr>
              <p:cNvCxnSpPr>
                <a:cxnSpLocks/>
              </p:cNvCxnSpPr>
              <p:nvPr/>
            </p:nvCxnSpPr>
            <p:spPr>
              <a:xfrm>
                <a:off x="834736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3" name="直接连接符 322">
                <a:extLst>
                  <a:ext uri="{FF2B5EF4-FFF2-40B4-BE49-F238E27FC236}">
                    <a16:creationId xmlns:a16="http://schemas.microsoft.com/office/drawing/2014/main" id="{B39A6C63-BF7B-4E21-A1A0-53FD80F9FD8B}"/>
                  </a:ext>
                </a:extLst>
              </p:cNvPr>
              <p:cNvCxnSpPr>
                <a:cxnSpLocks/>
              </p:cNvCxnSpPr>
              <p:nvPr/>
            </p:nvCxnSpPr>
            <p:spPr>
              <a:xfrm>
                <a:off x="498519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4" name="直接连接符 323">
                <a:extLst>
                  <a:ext uri="{FF2B5EF4-FFF2-40B4-BE49-F238E27FC236}">
                    <a16:creationId xmlns:a16="http://schemas.microsoft.com/office/drawing/2014/main" id="{34A8C044-F877-4D6E-B11C-4BF673662964}"/>
                  </a:ext>
                </a:extLst>
              </p:cNvPr>
              <p:cNvCxnSpPr>
                <a:cxnSpLocks/>
              </p:cNvCxnSpPr>
              <p:nvPr/>
            </p:nvCxnSpPr>
            <p:spPr>
              <a:xfrm>
                <a:off x="546550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5" name="直接连接符 324">
                <a:extLst>
                  <a:ext uri="{FF2B5EF4-FFF2-40B4-BE49-F238E27FC236}">
                    <a16:creationId xmlns:a16="http://schemas.microsoft.com/office/drawing/2014/main" id="{DFC884A1-12D3-4AA5-A75B-5A257D33238E}"/>
                  </a:ext>
                </a:extLst>
              </p:cNvPr>
              <p:cNvCxnSpPr>
                <a:cxnSpLocks/>
              </p:cNvCxnSpPr>
              <p:nvPr/>
            </p:nvCxnSpPr>
            <p:spPr>
              <a:xfrm>
                <a:off x="594581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6" name="直接连接符 325">
                <a:extLst>
                  <a:ext uri="{FF2B5EF4-FFF2-40B4-BE49-F238E27FC236}">
                    <a16:creationId xmlns:a16="http://schemas.microsoft.com/office/drawing/2014/main" id="{8AE25198-7F1C-43F6-9773-35598E224D42}"/>
                  </a:ext>
                </a:extLst>
              </p:cNvPr>
              <p:cNvCxnSpPr>
                <a:cxnSpLocks/>
              </p:cNvCxnSpPr>
              <p:nvPr/>
            </p:nvCxnSpPr>
            <p:spPr>
              <a:xfrm>
                <a:off x="642612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7" name="直接连接符 326">
                <a:extLst>
                  <a:ext uri="{FF2B5EF4-FFF2-40B4-BE49-F238E27FC236}">
                    <a16:creationId xmlns:a16="http://schemas.microsoft.com/office/drawing/2014/main" id="{3DD65553-5C36-4D0B-B369-2361BDD09D5D}"/>
                  </a:ext>
                </a:extLst>
              </p:cNvPr>
              <p:cNvCxnSpPr>
                <a:cxnSpLocks/>
              </p:cNvCxnSpPr>
              <p:nvPr/>
            </p:nvCxnSpPr>
            <p:spPr>
              <a:xfrm>
                <a:off x="690643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8" name="直接连接符 327">
                <a:extLst>
                  <a:ext uri="{FF2B5EF4-FFF2-40B4-BE49-F238E27FC236}">
                    <a16:creationId xmlns:a16="http://schemas.microsoft.com/office/drawing/2014/main" id="{87290E85-82F1-4B6A-9348-06028A2E399C}"/>
                  </a:ext>
                </a:extLst>
              </p:cNvPr>
              <p:cNvCxnSpPr>
                <a:cxnSpLocks/>
              </p:cNvCxnSpPr>
              <p:nvPr/>
            </p:nvCxnSpPr>
            <p:spPr>
              <a:xfrm>
                <a:off x="738674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9" name="直接连接符 328">
                <a:extLst>
                  <a:ext uri="{FF2B5EF4-FFF2-40B4-BE49-F238E27FC236}">
                    <a16:creationId xmlns:a16="http://schemas.microsoft.com/office/drawing/2014/main" id="{A8A7C2A9-9415-4092-9183-1CD38CAE8B2E}"/>
                  </a:ext>
                </a:extLst>
              </p:cNvPr>
              <p:cNvCxnSpPr>
                <a:cxnSpLocks/>
              </p:cNvCxnSpPr>
              <p:nvPr/>
            </p:nvCxnSpPr>
            <p:spPr>
              <a:xfrm>
                <a:off x="7867052" y="3927614"/>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5" name="组合 4">
              <a:extLst>
                <a:ext uri="{FF2B5EF4-FFF2-40B4-BE49-F238E27FC236}">
                  <a16:creationId xmlns:a16="http://schemas.microsoft.com/office/drawing/2014/main" id="{26FF9458-40EC-447A-847D-D8D06DE182C9}"/>
                </a:ext>
              </a:extLst>
            </p:cNvPr>
            <p:cNvGrpSpPr/>
            <p:nvPr/>
          </p:nvGrpSpPr>
          <p:grpSpPr>
            <a:xfrm>
              <a:off x="6532060" y="6031065"/>
              <a:ext cx="3937212" cy="338554"/>
              <a:chOff x="6532060" y="6031065"/>
              <a:chExt cx="3937212" cy="338554"/>
            </a:xfrm>
          </p:grpSpPr>
          <p:sp>
            <p:nvSpPr>
              <p:cNvPr id="331" name="文本框 330">
                <a:extLst>
                  <a:ext uri="{FF2B5EF4-FFF2-40B4-BE49-F238E27FC236}">
                    <a16:creationId xmlns:a16="http://schemas.microsoft.com/office/drawing/2014/main" id="{8B92558E-47DB-48A0-9509-190BDF7782A9}"/>
                  </a:ext>
                </a:extLst>
              </p:cNvPr>
              <p:cNvSpPr txBox="1"/>
              <p:nvPr/>
            </p:nvSpPr>
            <p:spPr>
              <a:xfrm>
                <a:off x="6532060" y="6031065"/>
                <a:ext cx="590570" cy="338554"/>
              </a:xfrm>
              <a:prstGeom prst="rect">
                <a:avLst/>
              </a:prstGeom>
              <a:noFill/>
            </p:spPr>
            <p:txBody>
              <a:bodyPr wrap="square" rtlCol="0">
                <a:spAutoFit/>
              </a:bodyPr>
              <a:lstStyle/>
              <a:p>
                <a:pPr algn="ctr"/>
                <a:r>
                  <a:rPr lang="zh-CN" altLang="en-US" sz="1600" b="1" dirty="0"/>
                  <a:t>码元</a:t>
                </a:r>
              </a:p>
            </p:txBody>
          </p:sp>
          <p:sp>
            <p:nvSpPr>
              <p:cNvPr id="332" name="文本框 331">
                <a:extLst>
                  <a:ext uri="{FF2B5EF4-FFF2-40B4-BE49-F238E27FC236}">
                    <a16:creationId xmlns:a16="http://schemas.microsoft.com/office/drawing/2014/main" id="{B54AC5F6-3E1F-457F-846C-8683F2275E9E}"/>
                  </a:ext>
                </a:extLst>
              </p:cNvPr>
              <p:cNvSpPr txBox="1"/>
              <p:nvPr/>
            </p:nvSpPr>
            <p:spPr>
              <a:xfrm>
                <a:off x="6993340" y="6031065"/>
                <a:ext cx="590570" cy="338554"/>
              </a:xfrm>
              <a:prstGeom prst="rect">
                <a:avLst/>
              </a:prstGeom>
              <a:noFill/>
            </p:spPr>
            <p:txBody>
              <a:bodyPr wrap="square" rtlCol="0">
                <a:spAutoFit/>
              </a:bodyPr>
              <a:lstStyle/>
              <a:p>
                <a:pPr algn="ctr"/>
                <a:r>
                  <a:rPr lang="zh-CN" altLang="en-US" sz="1600" b="1" dirty="0"/>
                  <a:t>码元</a:t>
                </a:r>
              </a:p>
            </p:txBody>
          </p:sp>
          <p:sp>
            <p:nvSpPr>
              <p:cNvPr id="333" name="文本框 332">
                <a:extLst>
                  <a:ext uri="{FF2B5EF4-FFF2-40B4-BE49-F238E27FC236}">
                    <a16:creationId xmlns:a16="http://schemas.microsoft.com/office/drawing/2014/main" id="{6AC931AA-611C-4DF1-B37D-2B97E37F1C5A}"/>
                  </a:ext>
                </a:extLst>
              </p:cNvPr>
              <p:cNvSpPr txBox="1"/>
              <p:nvPr/>
            </p:nvSpPr>
            <p:spPr>
              <a:xfrm>
                <a:off x="7473430" y="6031065"/>
                <a:ext cx="590570" cy="338554"/>
              </a:xfrm>
              <a:prstGeom prst="rect">
                <a:avLst/>
              </a:prstGeom>
              <a:noFill/>
            </p:spPr>
            <p:txBody>
              <a:bodyPr wrap="square" rtlCol="0">
                <a:spAutoFit/>
              </a:bodyPr>
              <a:lstStyle/>
              <a:p>
                <a:pPr algn="ctr"/>
                <a:r>
                  <a:rPr lang="zh-CN" altLang="en-US" sz="1600" b="1" dirty="0"/>
                  <a:t>码元</a:t>
                </a:r>
              </a:p>
            </p:txBody>
          </p:sp>
          <p:sp>
            <p:nvSpPr>
              <p:cNvPr id="334" name="文本框 333">
                <a:extLst>
                  <a:ext uri="{FF2B5EF4-FFF2-40B4-BE49-F238E27FC236}">
                    <a16:creationId xmlns:a16="http://schemas.microsoft.com/office/drawing/2014/main" id="{8A83B887-3691-4433-831F-117A1AC61C98}"/>
                  </a:ext>
                </a:extLst>
              </p:cNvPr>
              <p:cNvSpPr txBox="1"/>
              <p:nvPr/>
            </p:nvSpPr>
            <p:spPr>
              <a:xfrm>
                <a:off x="7943613" y="6031065"/>
                <a:ext cx="590570" cy="338554"/>
              </a:xfrm>
              <a:prstGeom prst="rect">
                <a:avLst/>
              </a:prstGeom>
              <a:noFill/>
            </p:spPr>
            <p:txBody>
              <a:bodyPr wrap="square" rtlCol="0">
                <a:spAutoFit/>
              </a:bodyPr>
              <a:lstStyle/>
              <a:p>
                <a:pPr algn="ctr"/>
                <a:r>
                  <a:rPr lang="zh-CN" altLang="en-US" sz="1600" b="1" dirty="0"/>
                  <a:t>码元</a:t>
                </a:r>
              </a:p>
            </p:txBody>
          </p:sp>
          <p:sp>
            <p:nvSpPr>
              <p:cNvPr id="335" name="文本框 334">
                <a:extLst>
                  <a:ext uri="{FF2B5EF4-FFF2-40B4-BE49-F238E27FC236}">
                    <a16:creationId xmlns:a16="http://schemas.microsoft.com/office/drawing/2014/main" id="{5E1C7FCA-2A1D-4134-AF47-264CF9D97364}"/>
                  </a:ext>
                </a:extLst>
              </p:cNvPr>
              <p:cNvSpPr txBox="1"/>
              <p:nvPr/>
            </p:nvSpPr>
            <p:spPr>
              <a:xfrm>
                <a:off x="8445354" y="6031065"/>
                <a:ext cx="590570" cy="338554"/>
              </a:xfrm>
              <a:prstGeom prst="rect">
                <a:avLst/>
              </a:prstGeom>
              <a:noFill/>
            </p:spPr>
            <p:txBody>
              <a:bodyPr wrap="square" rtlCol="0">
                <a:spAutoFit/>
              </a:bodyPr>
              <a:lstStyle/>
              <a:p>
                <a:pPr algn="ctr"/>
                <a:r>
                  <a:rPr lang="zh-CN" altLang="en-US" sz="1600" b="1" dirty="0"/>
                  <a:t>码元</a:t>
                </a:r>
              </a:p>
            </p:txBody>
          </p:sp>
          <p:sp>
            <p:nvSpPr>
              <p:cNvPr id="336" name="文本框 335">
                <a:extLst>
                  <a:ext uri="{FF2B5EF4-FFF2-40B4-BE49-F238E27FC236}">
                    <a16:creationId xmlns:a16="http://schemas.microsoft.com/office/drawing/2014/main" id="{8142F3F7-69F8-406E-8EF3-1E3E8A3AE25F}"/>
                  </a:ext>
                </a:extLst>
              </p:cNvPr>
              <p:cNvSpPr txBox="1"/>
              <p:nvPr/>
            </p:nvSpPr>
            <p:spPr>
              <a:xfrm>
                <a:off x="8918519" y="6031065"/>
                <a:ext cx="590570" cy="338554"/>
              </a:xfrm>
              <a:prstGeom prst="rect">
                <a:avLst/>
              </a:prstGeom>
              <a:noFill/>
            </p:spPr>
            <p:txBody>
              <a:bodyPr wrap="square" rtlCol="0">
                <a:spAutoFit/>
              </a:bodyPr>
              <a:lstStyle/>
              <a:p>
                <a:pPr algn="ctr"/>
                <a:r>
                  <a:rPr lang="zh-CN" altLang="en-US" sz="1600" b="1" dirty="0"/>
                  <a:t>码元</a:t>
                </a:r>
              </a:p>
            </p:txBody>
          </p:sp>
          <p:sp>
            <p:nvSpPr>
              <p:cNvPr id="337" name="文本框 336">
                <a:extLst>
                  <a:ext uri="{FF2B5EF4-FFF2-40B4-BE49-F238E27FC236}">
                    <a16:creationId xmlns:a16="http://schemas.microsoft.com/office/drawing/2014/main" id="{ECC00DCC-87D3-4107-8CE0-8CE6AD96B4B8}"/>
                  </a:ext>
                </a:extLst>
              </p:cNvPr>
              <p:cNvSpPr txBox="1"/>
              <p:nvPr/>
            </p:nvSpPr>
            <p:spPr>
              <a:xfrm>
                <a:off x="9405539" y="6031065"/>
                <a:ext cx="590570" cy="338554"/>
              </a:xfrm>
              <a:prstGeom prst="rect">
                <a:avLst/>
              </a:prstGeom>
              <a:noFill/>
            </p:spPr>
            <p:txBody>
              <a:bodyPr wrap="square" rtlCol="0">
                <a:spAutoFit/>
              </a:bodyPr>
              <a:lstStyle/>
              <a:p>
                <a:pPr algn="ctr"/>
                <a:r>
                  <a:rPr lang="zh-CN" altLang="en-US" sz="1600" b="1" dirty="0"/>
                  <a:t>码元</a:t>
                </a:r>
              </a:p>
            </p:txBody>
          </p:sp>
          <p:sp>
            <p:nvSpPr>
              <p:cNvPr id="338" name="文本框 337">
                <a:extLst>
                  <a:ext uri="{FF2B5EF4-FFF2-40B4-BE49-F238E27FC236}">
                    <a16:creationId xmlns:a16="http://schemas.microsoft.com/office/drawing/2014/main" id="{F468145D-561C-46FE-A0D0-B322F3F7D055}"/>
                  </a:ext>
                </a:extLst>
              </p:cNvPr>
              <p:cNvSpPr txBox="1"/>
              <p:nvPr/>
            </p:nvSpPr>
            <p:spPr>
              <a:xfrm>
                <a:off x="9878702" y="6031065"/>
                <a:ext cx="590570" cy="338554"/>
              </a:xfrm>
              <a:prstGeom prst="rect">
                <a:avLst/>
              </a:prstGeom>
              <a:noFill/>
            </p:spPr>
            <p:txBody>
              <a:bodyPr wrap="square" rtlCol="0">
                <a:spAutoFit/>
              </a:bodyPr>
              <a:lstStyle/>
              <a:p>
                <a:pPr algn="ctr"/>
                <a:r>
                  <a:rPr lang="zh-CN" altLang="en-US" sz="1600" b="1" dirty="0"/>
                  <a:t>码元</a:t>
                </a:r>
              </a:p>
            </p:txBody>
          </p:sp>
        </p:grpSp>
        <p:cxnSp>
          <p:nvCxnSpPr>
            <p:cNvPr id="339" name="直接箭头连接符 338">
              <a:extLst>
                <a:ext uri="{FF2B5EF4-FFF2-40B4-BE49-F238E27FC236}">
                  <a16:creationId xmlns:a16="http://schemas.microsoft.com/office/drawing/2014/main" id="{795BF2C3-869D-4D4C-83EE-7A7DF66B0B36}"/>
                </a:ext>
              </a:extLst>
            </p:cNvPr>
            <p:cNvCxnSpPr>
              <a:cxnSpLocks/>
            </p:cNvCxnSpPr>
            <p:nvPr/>
          </p:nvCxnSpPr>
          <p:spPr>
            <a:xfrm flipV="1">
              <a:off x="6817571" y="5366173"/>
              <a:ext cx="0" cy="491836"/>
            </a:xfrm>
            <a:prstGeom prst="straightConnector1">
              <a:avLst/>
            </a:prstGeom>
            <a:ln w="635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40" name="文本框 339">
              <a:extLst>
                <a:ext uri="{FF2B5EF4-FFF2-40B4-BE49-F238E27FC236}">
                  <a16:creationId xmlns:a16="http://schemas.microsoft.com/office/drawing/2014/main" id="{14391052-4D17-46DF-A97C-13BF0AA6E455}"/>
                </a:ext>
              </a:extLst>
            </p:cNvPr>
            <p:cNvSpPr txBox="1"/>
            <p:nvPr/>
          </p:nvSpPr>
          <p:spPr>
            <a:xfrm>
              <a:off x="6579484" y="4856740"/>
              <a:ext cx="478095" cy="369332"/>
            </a:xfrm>
            <a:prstGeom prst="rect">
              <a:avLst/>
            </a:prstGeom>
            <a:noFill/>
          </p:spPr>
          <p:txBody>
            <a:bodyPr wrap="square" rtlCol="0">
              <a:spAutoFit/>
            </a:bodyPr>
            <a:lstStyle/>
            <a:p>
              <a:pPr algn="ctr"/>
              <a:r>
                <a:rPr lang="en-US" altLang="zh-CN" b="1" dirty="0">
                  <a:solidFill>
                    <a:schemeClr val="accent4"/>
                  </a:solidFill>
                  <a:latin typeface="Arial Black" panose="020B0A04020102020204" pitchFamily="34" charset="0"/>
                </a:rPr>
                <a:t>0</a:t>
              </a:r>
              <a:endParaRPr lang="zh-CN" altLang="en-US" b="1" dirty="0">
                <a:solidFill>
                  <a:schemeClr val="accent4"/>
                </a:solidFill>
                <a:latin typeface="Arial Black" panose="020B0A04020102020204" pitchFamily="34" charset="0"/>
              </a:endParaRPr>
            </a:p>
          </p:txBody>
        </p:sp>
        <p:cxnSp>
          <p:nvCxnSpPr>
            <p:cNvPr id="341" name="直接箭头连接符 340">
              <a:extLst>
                <a:ext uri="{FF2B5EF4-FFF2-40B4-BE49-F238E27FC236}">
                  <a16:creationId xmlns:a16="http://schemas.microsoft.com/office/drawing/2014/main" id="{DEABC3EF-EECE-4471-9DB8-68A3C23EE784}"/>
                </a:ext>
              </a:extLst>
            </p:cNvPr>
            <p:cNvCxnSpPr>
              <a:cxnSpLocks/>
            </p:cNvCxnSpPr>
            <p:nvPr/>
          </p:nvCxnSpPr>
          <p:spPr>
            <a:xfrm flipV="1">
              <a:off x="7288625" y="5366173"/>
              <a:ext cx="0" cy="491836"/>
            </a:xfrm>
            <a:prstGeom prst="straightConnector1">
              <a:avLst/>
            </a:prstGeom>
            <a:ln w="635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接箭头连接符 341">
              <a:extLst>
                <a:ext uri="{FF2B5EF4-FFF2-40B4-BE49-F238E27FC236}">
                  <a16:creationId xmlns:a16="http://schemas.microsoft.com/office/drawing/2014/main" id="{EF89B59F-D959-41C6-82FB-2D4237B4298A}"/>
                </a:ext>
              </a:extLst>
            </p:cNvPr>
            <p:cNvCxnSpPr>
              <a:cxnSpLocks/>
            </p:cNvCxnSpPr>
            <p:nvPr/>
          </p:nvCxnSpPr>
          <p:spPr>
            <a:xfrm flipV="1">
              <a:off x="8743351" y="5366173"/>
              <a:ext cx="0" cy="491836"/>
            </a:xfrm>
            <a:prstGeom prst="straightConnector1">
              <a:avLst/>
            </a:prstGeom>
            <a:ln w="635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接箭头连接符 342">
              <a:extLst>
                <a:ext uri="{FF2B5EF4-FFF2-40B4-BE49-F238E27FC236}">
                  <a16:creationId xmlns:a16="http://schemas.microsoft.com/office/drawing/2014/main" id="{B9BF2592-4E5B-4910-A44B-4EBD49549F76}"/>
                </a:ext>
              </a:extLst>
            </p:cNvPr>
            <p:cNvCxnSpPr>
              <a:cxnSpLocks/>
            </p:cNvCxnSpPr>
            <p:nvPr/>
          </p:nvCxnSpPr>
          <p:spPr>
            <a:xfrm flipV="1">
              <a:off x="10184224" y="5366173"/>
              <a:ext cx="0" cy="491836"/>
            </a:xfrm>
            <a:prstGeom prst="straightConnector1">
              <a:avLst/>
            </a:prstGeom>
            <a:ln w="635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44" name="文本框 343">
              <a:extLst>
                <a:ext uri="{FF2B5EF4-FFF2-40B4-BE49-F238E27FC236}">
                  <a16:creationId xmlns:a16="http://schemas.microsoft.com/office/drawing/2014/main" id="{34E989ED-6996-4DA2-9DA4-C4D1C1703911}"/>
                </a:ext>
              </a:extLst>
            </p:cNvPr>
            <p:cNvSpPr txBox="1"/>
            <p:nvPr/>
          </p:nvSpPr>
          <p:spPr>
            <a:xfrm>
              <a:off x="7059479" y="4856740"/>
              <a:ext cx="478095" cy="369332"/>
            </a:xfrm>
            <a:prstGeom prst="rect">
              <a:avLst/>
            </a:prstGeom>
            <a:noFill/>
          </p:spPr>
          <p:txBody>
            <a:bodyPr wrap="square" rtlCol="0">
              <a:spAutoFit/>
            </a:bodyPr>
            <a:lstStyle/>
            <a:p>
              <a:pPr algn="ctr"/>
              <a:r>
                <a:rPr lang="en-US" altLang="zh-CN" b="1" dirty="0">
                  <a:solidFill>
                    <a:schemeClr val="accent4"/>
                  </a:solidFill>
                  <a:latin typeface="Arial Black" panose="020B0A04020102020204" pitchFamily="34" charset="0"/>
                </a:rPr>
                <a:t>0</a:t>
              </a:r>
              <a:endParaRPr lang="zh-CN" altLang="en-US" b="1" dirty="0">
                <a:solidFill>
                  <a:schemeClr val="accent4"/>
                </a:solidFill>
                <a:latin typeface="Arial Black" panose="020B0A04020102020204" pitchFamily="34" charset="0"/>
              </a:endParaRPr>
            </a:p>
          </p:txBody>
        </p:sp>
        <p:sp>
          <p:nvSpPr>
            <p:cNvPr id="345" name="文本框 344">
              <a:extLst>
                <a:ext uri="{FF2B5EF4-FFF2-40B4-BE49-F238E27FC236}">
                  <a16:creationId xmlns:a16="http://schemas.microsoft.com/office/drawing/2014/main" id="{1DDCFCBC-CDC5-455C-B43D-E24BC2B56AC9}"/>
                </a:ext>
              </a:extLst>
            </p:cNvPr>
            <p:cNvSpPr txBox="1"/>
            <p:nvPr/>
          </p:nvSpPr>
          <p:spPr>
            <a:xfrm>
              <a:off x="8499464" y="4856740"/>
              <a:ext cx="478095" cy="369332"/>
            </a:xfrm>
            <a:prstGeom prst="rect">
              <a:avLst/>
            </a:prstGeom>
            <a:noFill/>
          </p:spPr>
          <p:txBody>
            <a:bodyPr wrap="square" rtlCol="0">
              <a:spAutoFit/>
            </a:bodyPr>
            <a:lstStyle/>
            <a:p>
              <a:pPr algn="ctr"/>
              <a:r>
                <a:rPr lang="en-US" altLang="zh-CN" b="1" dirty="0">
                  <a:solidFill>
                    <a:schemeClr val="accent4"/>
                  </a:solidFill>
                  <a:latin typeface="Arial Black" panose="020B0A04020102020204" pitchFamily="34" charset="0"/>
                </a:rPr>
                <a:t>0</a:t>
              </a:r>
              <a:endParaRPr lang="zh-CN" altLang="en-US" b="1" dirty="0">
                <a:solidFill>
                  <a:schemeClr val="accent4"/>
                </a:solidFill>
                <a:latin typeface="Arial Black" panose="020B0A04020102020204" pitchFamily="34" charset="0"/>
              </a:endParaRPr>
            </a:p>
          </p:txBody>
        </p:sp>
        <p:sp>
          <p:nvSpPr>
            <p:cNvPr id="346" name="文本框 345">
              <a:extLst>
                <a:ext uri="{FF2B5EF4-FFF2-40B4-BE49-F238E27FC236}">
                  <a16:creationId xmlns:a16="http://schemas.microsoft.com/office/drawing/2014/main" id="{D858F195-7EBE-485B-9236-EC3E52AE2F78}"/>
                </a:ext>
              </a:extLst>
            </p:cNvPr>
            <p:cNvSpPr txBox="1"/>
            <p:nvPr/>
          </p:nvSpPr>
          <p:spPr>
            <a:xfrm>
              <a:off x="9939450" y="4856740"/>
              <a:ext cx="478095" cy="369332"/>
            </a:xfrm>
            <a:prstGeom prst="rect">
              <a:avLst/>
            </a:prstGeom>
            <a:noFill/>
          </p:spPr>
          <p:txBody>
            <a:bodyPr wrap="square" rtlCol="0">
              <a:spAutoFit/>
            </a:bodyPr>
            <a:lstStyle/>
            <a:p>
              <a:pPr algn="ctr"/>
              <a:r>
                <a:rPr lang="en-US" altLang="zh-CN" b="1" dirty="0">
                  <a:solidFill>
                    <a:schemeClr val="accent4"/>
                  </a:solidFill>
                  <a:latin typeface="Arial Black" panose="020B0A04020102020204" pitchFamily="34" charset="0"/>
                </a:rPr>
                <a:t>0</a:t>
              </a:r>
              <a:endParaRPr lang="zh-CN" altLang="en-US" b="1" dirty="0">
                <a:solidFill>
                  <a:schemeClr val="accent4"/>
                </a:solidFill>
                <a:latin typeface="Arial Black" panose="020B0A04020102020204" pitchFamily="34" charset="0"/>
              </a:endParaRPr>
            </a:p>
          </p:txBody>
        </p:sp>
        <p:cxnSp>
          <p:nvCxnSpPr>
            <p:cNvPr id="347" name="直接箭头连接符 346">
              <a:extLst>
                <a:ext uri="{FF2B5EF4-FFF2-40B4-BE49-F238E27FC236}">
                  <a16:creationId xmlns:a16="http://schemas.microsoft.com/office/drawing/2014/main" id="{BB9248B2-CBB3-4936-86E9-E87C842BF9FC}"/>
                </a:ext>
              </a:extLst>
            </p:cNvPr>
            <p:cNvCxnSpPr>
              <a:cxnSpLocks/>
            </p:cNvCxnSpPr>
            <p:nvPr/>
          </p:nvCxnSpPr>
          <p:spPr>
            <a:xfrm>
              <a:off x="7764452" y="5366173"/>
              <a:ext cx="0" cy="493200"/>
            </a:xfrm>
            <a:prstGeom prst="straightConnector1">
              <a:avLst/>
            </a:prstGeom>
            <a:ln w="635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48" name="直接箭头连接符 347">
              <a:extLst>
                <a:ext uri="{FF2B5EF4-FFF2-40B4-BE49-F238E27FC236}">
                  <a16:creationId xmlns:a16="http://schemas.microsoft.com/office/drawing/2014/main" id="{6A4035F9-F30A-402C-9C91-AC9D1FB33E55}"/>
                </a:ext>
              </a:extLst>
            </p:cNvPr>
            <p:cNvCxnSpPr>
              <a:cxnSpLocks/>
            </p:cNvCxnSpPr>
            <p:nvPr/>
          </p:nvCxnSpPr>
          <p:spPr>
            <a:xfrm>
              <a:off x="8253669" y="5366173"/>
              <a:ext cx="0" cy="493200"/>
            </a:xfrm>
            <a:prstGeom prst="straightConnector1">
              <a:avLst/>
            </a:prstGeom>
            <a:ln w="635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49" name="直接箭头连接符 348">
              <a:extLst>
                <a:ext uri="{FF2B5EF4-FFF2-40B4-BE49-F238E27FC236}">
                  <a16:creationId xmlns:a16="http://schemas.microsoft.com/office/drawing/2014/main" id="{0AC4A5B1-6F17-4168-AC89-FE5848496E8E}"/>
                </a:ext>
              </a:extLst>
            </p:cNvPr>
            <p:cNvCxnSpPr>
              <a:cxnSpLocks/>
            </p:cNvCxnSpPr>
            <p:nvPr/>
          </p:nvCxnSpPr>
          <p:spPr>
            <a:xfrm>
              <a:off x="9219179" y="5366173"/>
              <a:ext cx="0" cy="493200"/>
            </a:xfrm>
            <a:prstGeom prst="straightConnector1">
              <a:avLst/>
            </a:prstGeom>
            <a:ln w="635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50" name="直接箭头连接符 349">
              <a:extLst>
                <a:ext uri="{FF2B5EF4-FFF2-40B4-BE49-F238E27FC236}">
                  <a16:creationId xmlns:a16="http://schemas.microsoft.com/office/drawing/2014/main" id="{A2816005-06BE-4F56-8523-1CB5F1012A4C}"/>
                </a:ext>
              </a:extLst>
            </p:cNvPr>
            <p:cNvCxnSpPr>
              <a:cxnSpLocks/>
            </p:cNvCxnSpPr>
            <p:nvPr/>
          </p:nvCxnSpPr>
          <p:spPr>
            <a:xfrm>
              <a:off x="9685084" y="5366173"/>
              <a:ext cx="0" cy="493200"/>
            </a:xfrm>
            <a:prstGeom prst="straightConnector1">
              <a:avLst/>
            </a:prstGeom>
            <a:ln w="635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351" name="文本框 350">
              <a:extLst>
                <a:ext uri="{FF2B5EF4-FFF2-40B4-BE49-F238E27FC236}">
                  <a16:creationId xmlns:a16="http://schemas.microsoft.com/office/drawing/2014/main" id="{D95138F4-40D3-4D9F-ADA5-09ADD97E3EFA}"/>
                </a:ext>
              </a:extLst>
            </p:cNvPr>
            <p:cNvSpPr txBox="1"/>
            <p:nvPr/>
          </p:nvSpPr>
          <p:spPr>
            <a:xfrm>
              <a:off x="7539474" y="4856740"/>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sp>
          <p:nvSpPr>
            <p:cNvPr id="352" name="文本框 351">
              <a:extLst>
                <a:ext uri="{FF2B5EF4-FFF2-40B4-BE49-F238E27FC236}">
                  <a16:creationId xmlns:a16="http://schemas.microsoft.com/office/drawing/2014/main" id="{39C1E9C8-0E4E-450A-B530-A5916A9C476B}"/>
                </a:ext>
              </a:extLst>
            </p:cNvPr>
            <p:cNvSpPr txBox="1"/>
            <p:nvPr/>
          </p:nvSpPr>
          <p:spPr>
            <a:xfrm>
              <a:off x="8019469" y="4856740"/>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sp>
          <p:nvSpPr>
            <p:cNvPr id="353" name="文本框 352">
              <a:extLst>
                <a:ext uri="{FF2B5EF4-FFF2-40B4-BE49-F238E27FC236}">
                  <a16:creationId xmlns:a16="http://schemas.microsoft.com/office/drawing/2014/main" id="{6E5781DB-3F51-4720-B57D-116F0A62121D}"/>
                </a:ext>
              </a:extLst>
            </p:cNvPr>
            <p:cNvSpPr txBox="1"/>
            <p:nvPr/>
          </p:nvSpPr>
          <p:spPr>
            <a:xfrm>
              <a:off x="8979459" y="4856740"/>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sp>
          <p:nvSpPr>
            <p:cNvPr id="354" name="文本框 353">
              <a:extLst>
                <a:ext uri="{FF2B5EF4-FFF2-40B4-BE49-F238E27FC236}">
                  <a16:creationId xmlns:a16="http://schemas.microsoft.com/office/drawing/2014/main" id="{BCCFFBE0-75A0-455D-90FE-2BBE89AB53E5}"/>
                </a:ext>
              </a:extLst>
            </p:cNvPr>
            <p:cNvSpPr txBox="1"/>
            <p:nvPr/>
          </p:nvSpPr>
          <p:spPr>
            <a:xfrm>
              <a:off x="9459454" y="4856740"/>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grpSp>
      <p:sp>
        <p:nvSpPr>
          <p:cNvPr id="355" name="文本框 354">
            <a:extLst>
              <a:ext uri="{FF2B5EF4-FFF2-40B4-BE49-F238E27FC236}">
                <a16:creationId xmlns:a16="http://schemas.microsoft.com/office/drawing/2014/main" id="{F9FB6187-C38F-4BD8-908A-F08E70450D7F}"/>
              </a:ext>
            </a:extLst>
          </p:cNvPr>
          <p:cNvSpPr txBox="1"/>
          <p:nvPr/>
        </p:nvSpPr>
        <p:spPr>
          <a:xfrm>
            <a:off x="9391949" y="1269634"/>
            <a:ext cx="495412" cy="400110"/>
          </a:xfrm>
          <a:prstGeom prst="rect">
            <a:avLst/>
          </a:prstGeom>
          <a:noFill/>
        </p:spPr>
        <p:txBody>
          <a:bodyPr wrap="square" rtlCol="0">
            <a:spAutoFit/>
          </a:bodyPr>
          <a:lstStyle/>
          <a:p>
            <a:pPr algn="ctr"/>
            <a:r>
              <a:rPr lang="en-US" altLang="zh-CN" sz="2000" b="1" dirty="0">
                <a:solidFill>
                  <a:schemeClr val="accent1">
                    <a:lumMod val="75000"/>
                  </a:schemeClr>
                </a:solidFill>
                <a:latin typeface="Arial Black" panose="020B0A04020102020204" pitchFamily="34" charset="0"/>
              </a:rPr>
              <a:t>A</a:t>
            </a:r>
            <a:endParaRPr lang="zh-CN" altLang="en-US" sz="2000" b="1" dirty="0">
              <a:solidFill>
                <a:schemeClr val="accent1">
                  <a:lumMod val="75000"/>
                </a:schemeClr>
              </a:solidFill>
              <a:latin typeface="Arial Black" panose="020B0A04020102020204" pitchFamily="34" charset="0"/>
            </a:endParaRPr>
          </a:p>
        </p:txBody>
      </p:sp>
    </p:spTree>
    <p:custDataLst>
      <p:tags r:id="rId1"/>
    </p:custDataLst>
    <p:extLst>
      <p:ext uri="{BB962C8B-B14F-4D97-AF65-F5344CB8AC3E}">
        <p14:creationId xmlns:p14="http://schemas.microsoft.com/office/powerpoint/2010/main" val="675463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800" decel="100000"/>
                                        <p:tgtEl>
                                          <p:spTgt spid="6"/>
                                        </p:tgtEl>
                                      </p:cBhvr>
                                    </p:animEffect>
                                    <p:anim calcmode="lin" valueType="num">
                                      <p:cBhvr>
                                        <p:cTn id="8" dur="800" decel="100000" fill="hold"/>
                                        <p:tgtEl>
                                          <p:spTgt spid="6"/>
                                        </p:tgtEl>
                                        <p:attrNameLst>
                                          <p:attrName>style.rotation</p:attrName>
                                        </p:attrNameLst>
                                      </p:cBhvr>
                                      <p:tavLst>
                                        <p:tav tm="0">
                                          <p:val>
                                            <p:fltVal val="-90"/>
                                          </p:val>
                                        </p:tav>
                                        <p:tav tm="100000">
                                          <p:val>
                                            <p:fltVal val="0"/>
                                          </p:val>
                                        </p:tav>
                                      </p:tavLst>
                                    </p:anim>
                                    <p:anim calcmode="lin" valueType="num">
                                      <p:cBhvr>
                                        <p:cTn id="9" dur="800" decel="100000" fill="hold"/>
                                        <p:tgtEl>
                                          <p:spTgt spid="6"/>
                                        </p:tgtEl>
                                        <p:attrNameLst>
                                          <p:attrName>ppt_x</p:attrName>
                                        </p:attrNameLst>
                                      </p:cBhvr>
                                      <p:tavLst>
                                        <p:tav tm="0">
                                          <p:val>
                                            <p:strVal val="#ppt_x+0.4"/>
                                          </p:val>
                                        </p:tav>
                                        <p:tav tm="100000">
                                          <p:val>
                                            <p:strVal val="#ppt_x-0.05"/>
                                          </p:val>
                                        </p:tav>
                                      </p:tavLst>
                                    </p:anim>
                                    <p:anim calcmode="lin" valueType="num">
                                      <p:cBhvr>
                                        <p:cTn id="10" dur="800" decel="100000" fill="hold"/>
                                        <p:tgtEl>
                                          <p:spTgt spid="6"/>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6"/>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0" presetClass="entr" presetSubtype="0" fill="hold" grpId="0" nodeType="clickEffect">
                                  <p:stCondLst>
                                    <p:cond delay="0"/>
                                  </p:stCondLst>
                                  <p:childTnLst>
                                    <p:set>
                                      <p:cBhvr>
                                        <p:cTn id="16" dur="1" fill="hold">
                                          <p:stCondLst>
                                            <p:cond delay="0"/>
                                          </p:stCondLst>
                                        </p:cTn>
                                        <p:tgtEl>
                                          <p:spTgt spid="355"/>
                                        </p:tgtEl>
                                        <p:attrNameLst>
                                          <p:attrName>style.visibility</p:attrName>
                                        </p:attrNameLst>
                                      </p:cBhvr>
                                      <p:to>
                                        <p:strVal val="visible"/>
                                      </p:to>
                                    </p:set>
                                    <p:animEffect transition="in" filter="fade">
                                      <p:cBhvr>
                                        <p:cTn id="17" dur="800" decel="100000"/>
                                        <p:tgtEl>
                                          <p:spTgt spid="355"/>
                                        </p:tgtEl>
                                      </p:cBhvr>
                                    </p:animEffect>
                                    <p:anim calcmode="lin" valueType="num">
                                      <p:cBhvr>
                                        <p:cTn id="18" dur="800" decel="100000" fill="hold"/>
                                        <p:tgtEl>
                                          <p:spTgt spid="355"/>
                                        </p:tgtEl>
                                        <p:attrNameLst>
                                          <p:attrName>style.rotation</p:attrName>
                                        </p:attrNameLst>
                                      </p:cBhvr>
                                      <p:tavLst>
                                        <p:tav tm="0">
                                          <p:val>
                                            <p:fltVal val="-90"/>
                                          </p:val>
                                        </p:tav>
                                        <p:tav tm="100000">
                                          <p:val>
                                            <p:fltVal val="0"/>
                                          </p:val>
                                        </p:tav>
                                      </p:tavLst>
                                    </p:anim>
                                    <p:anim calcmode="lin" valueType="num">
                                      <p:cBhvr>
                                        <p:cTn id="19" dur="800" decel="100000" fill="hold"/>
                                        <p:tgtEl>
                                          <p:spTgt spid="355"/>
                                        </p:tgtEl>
                                        <p:attrNameLst>
                                          <p:attrName>ppt_x</p:attrName>
                                        </p:attrNameLst>
                                      </p:cBhvr>
                                      <p:tavLst>
                                        <p:tav tm="0">
                                          <p:val>
                                            <p:strVal val="#ppt_x+0.4"/>
                                          </p:val>
                                        </p:tav>
                                        <p:tav tm="100000">
                                          <p:val>
                                            <p:strVal val="#ppt_x-0.05"/>
                                          </p:val>
                                        </p:tav>
                                      </p:tavLst>
                                    </p:anim>
                                    <p:anim calcmode="lin" valueType="num">
                                      <p:cBhvr>
                                        <p:cTn id="20" dur="800" decel="100000" fill="hold"/>
                                        <p:tgtEl>
                                          <p:spTgt spid="355"/>
                                        </p:tgtEl>
                                        <p:attrNameLst>
                                          <p:attrName>ppt_y</p:attrName>
                                        </p:attrNameLst>
                                      </p:cBhvr>
                                      <p:tavLst>
                                        <p:tav tm="0">
                                          <p:val>
                                            <p:strVal val="#ppt_y-0.4"/>
                                          </p:val>
                                        </p:tav>
                                        <p:tav tm="100000">
                                          <p:val>
                                            <p:strVal val="#ppt_y+0.1"/>
                                          </p:val>
                                        </p:tav>
                                      </p:tavLst>
                                    </p:anim>
                                    <p:anim calcmode="lin" valueType="num">
                                      <p:cBhvr>
                                        <p:cTn id="21" dur="200" accel="100000" fill="hold">
                                          <p:stCondLst>
                                            <p:cond delay="800"/>
                                          </p:stCondLst>
                                        </p:cTn>
                                        <p:tgtEl>
                                          <p:spTgt spid="355"/>
                                        </p:tgtEl>
                                        <p:attrNameLst>
                                          <p:attrName>ppt_x</p:attrName>
                                        </p:attrNameLst>
                                      </p:cBhvr>
                                      <p:tavLst>
                                        <p:tav tm="0">
                                          <p:val>
                                            <p:strVal val="#ppt_x-0.05"/>
                                          </p:val>
                                        </p:tav>
                                        <p:tav tm="100000">
                                          <p:val>
                                            <p:strVal val="#ppt_x"/>
                                          </p:val>
                                        </p:tav>
                                      </p:tavLst>
                                    </p:anim>
                                    <p:anim calcmode="lin" valueType="num">
                                      <p:cBhvr>
                                        <p:cTn id="22" dur="200" accel="100000" fill="hold">
                                          <p:stCondLst>
                                            <p:cond delay="800"/>
                                          </p:stCondLst>
                                        </p:cTn>
                                        <p:tgtEl>
                                          <p:spTgt spid="355"/>
                                        </p:tgtEl>
                                        <p:attrNameLst>
                                          <p:attrName>ppt_y</p:attrName>
                                        </p:attrNameLst>
                                      </p:cBhvr>
                                      <p:tavLst>
                                        <p:tav tm="0">
                                          <p:val>
                                            <p:strVal val="#ppt_y+0.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227"/>
                                        </p:tgtEl>
                                        <p:attrNameLst>
                                          <p:attrName>style.visibility</p:attrName>
                                        </p:attrNameLst>
                                      </p:cBhvr>
                                      <p:to>
                                        <p:strVal val="visible"/>
                                      </p:to>
                                    </p:set>
                                    <p:anim calcmode="lin" valueType="num">
                                      <p:cBhvr>
                                        <p:cTn id="27" dur="500" fill="hold"/>
                                        <p:tgtEl>
                                          <p:spTgt spid="227"/>
                                        </p:tgtEl>
                                        <p:attrNameLst>
                                          <p:attrName>ppt_w</p:attrName>
                                        </p:attrNameLst>
                                      </p:cBhvr>
                                      <p:tavLst>
                                        <p:tav tm="0">
                                          <p:val>
                                            <p:fltVal val="0"/>
                                          </p:val>
                                        </p:tav>
                                        <p:tav tm="100000">
                                          <p:val>
                                            <p:strVal val="#ppt_w"/>
                                          </p:val>
                                        </p:tav>
                                      </p:tavLst>
                                    </p:anim>
                                    <p:anim calcmode="lin" valueType="num">
                                      <p:cBhvr>
                                        <p:cTn id="28" dur="500" fill="hold"/>
                                        <p:tgtEl>
                                          <p:spTgt spid="227"/>
                                        </p:tgtEl>
                                        <p:attrNameLst>
                                          <p:attrName>ppt_h</p:attrName>
                                        </p:attrNameLst>
                                      </p:cBhvr>
                                      <p:tavLst>
                                        <p:tav tm="0">
                                          <p:val>
                                            <p:fltVal val="0"/>
                                          </p:val>
                                        </p:tav>
                                        <p:tav tm="100000">
                                          <p:val>
                                            <p:strVal val="#ppt_h"/>
                                          </p:val>
                                        </p:tav>
                                      </p:tavLst>
                                    </p:anim>
                                    <p:animEffect transition="in" filter="fade">
                                      <p:cBhvr>
                                        <p:cTn id="29" dur="500"/>
                                        <p:tgtEl>
                                          <p:spTgt spid="227"/>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iterate type="lt">
                                    <p:tmAbs val="100"/>
                                  </p:iterate>
                                  <p:childTnLst>
                                    <p:set>
                                      <p:cBhvr>
                                        <p:cTn id="33" dur="1" fill="hold">
                                          <p:stCondLst>
                                            <p:cond delay="0"/>
                                          </p:stCondLst>
                                        </p:cTn>
                                        <p:tgtEl>
                                          <p:spTgt spid="228"/>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iterate type="lt">
                                    <p:tmAbs val="100"/>
                                  </p:iterate>
                                  <p:childTnLst>
                                    <p:set>
                                      <p:cBhvr>
                                        <p:cTn id="37" dur="1" fill="hold">
                                          <p:stCondLst>
                                            <p:cond delay="0"/>
                                          </p:stCondLst>
                                        </p:cTn>
                                        <p:tgtEl>
                                          <p:spTgt spid="229"/>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nodeType="clickEffect">
                                  <p:stCondLst>
                                    <p:cond delay="0"/>
                                  </p:stCondLst>
                                  <p:childTnLst>
                                    <p:set>
                                      <p:cBhvr>
                                        <p:cTn id="41" dur="1" fill="hold">
                                          <p:stCondLst>
                                            <p:cond delay="0"/>
                                          </p:stCondLst>
                                        </p:cTn>
                                        <p:tgtEl>
                                          <p:spTgt spid="230"/>
                                        </p:tgtEl>
                                        <p:attrNameLst>
                                          <p:attrName>style.visibility</p:attrName>
                                        </p:attrNameLst>
                                      </p:cBhvr>
                                      <p:to>
                                        <p:strVal val="visible"/>
                                      </p:to>
                                    </p:set>
                                    <p:animEffect transition="in" filter="fade">
                                      <p:cBhvr>
                                        <p:cTn id="42" dur="1000"/>
                                        <p:tgtEl>
                                          <p:spTgt spid="230"/>
                                        </p:tgtEl>
                                      </p:cBhvr>
                                    </p:animEffect>
                                    <p:anim calcmode="lin" valueType="num">
                                      <p:cBhvr>
                                        <p:cTn id="43" dur="1000" fill="hold"/>
                                        <p:tgtEl>
                                          <p:spTgt spid="230"/>
                                        </p:tgtEl>
                                        <p:attrNameLst>
                                          <p:attrName>ppt_x</p:attrName>
                                        </p:attrNameLst>
                                      </p:cBhvr>
                                      <p:tavLst>
                                        <p:tav tm="0">
                                          <p:val>
                                            <p:strVal val="#ppt_x"/>
                                          </p:val>
                                        </p:tav>
                                        <p:tav tm="100000">
                                          <p:val>
                                            <p:strVal val="#ppt_x"/>
                                          </p:val>
                                        </p:tav>
                                      </p:tavLst>
                                    </p:anim>
                                    <p:anim calcmode="lin" valueType="num">
                                      <p:cBhvr>
                                        <p:cTn id="44" dur="1000" fill="hold"/>
                                        <p:tgtEl>
                                          <p:spTgt spid="230"/>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4"/>
                                        </p:tgtEl>
                                        <p:attrNameLst>
                                          <p:attrName>style.visibility</p:attrName>
                                        </p:attrNameLst>
                                      </p:cBhvr>
                                      <p:to>
                                        <p:strVal val="visible"/>
                                      </p:to>
                                    </p:set>
                                    <p:animEffect transition="in" filter="fade">
                                      <p:cBhvr>
                                        <p:cTn id="49" dur="1000"/>
                                        <p:tgtEl>
                                          <p:spTgt spid="4"/>
                                        </p:tgtEl>
                                      </p:cBhvr>
                                    </p:animEffect>
                                    <p:anim calcmode="lin" valueType="num">
                                      <p:cBhvr>
                                        <p:cTn id="50" dur="1000" fill="hold"/>
                                        <p:tgtEl>
                                          <p:spTgt spid="4"/>
                                        </p:tgtEl>
                                        <p:attrNameLst>
                                          <p:attrName>ppt_x</p:attrName>
                                        </p:attrNameLst>
                                      </p:cBhvr>
                                      <p:tavLst>
                                        <p:tav tm="0">
                                          <p:val>
                                            <p:strVal val="#ppt_x"/>
                                          </p:val>
                                        </p:tav>
                                        <p:tav tm="100000">
                                          <p:val>
                                            <p:strVal val="#ppt_x"/>
                                          </p:val>
                                        </p:tav>
                                      </p:tavLst>
                                    </p:anim>
                                    <p:anim calcmode="lin" valueType="num">
                                      <p:cBhvr>
                                        <p:cTn id="5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12" presetClass="entr" presetSubtype="4" fill="hold" nodeType="clickEffect">
                                  <p:stCondLst>
                                    <p:cond delay="0"/>
                                  </p:stCondLst>
                                  <p:childTnLst>
                                    <p:set>
                                      <p:cBhvr>
                                        <p:cTn id="55" dur="1" fill="hold">
                                          <p:stCondLst>
                                            <p:cond delay="0"/>
                                          </p:stCondLst>
                                        </p:cTn>
                                        <p:tgtEl>
                                          <p:spTgt spid="277"/>
                                        </p:tgtEl>
                                        <p:attrNameLst>
                                          <p:attrName>style.visibility</p:attrName>
                                        </p:attrNameLst>
                                      </p:cBhvr>
                                      <p:to>
                                        <p:strVal val="visible"/>
                                      </p:to>
                                    </p:set>
                                    <p:anim calcmode="lin" valueType="num">
                                      <p:cBhvr additive="base">
                                        <p:cTn id="56" dur="500"/>
                                        <p:tgtEl>
                                          <p:spTgt spid="277"/>
                                        </p:tgtEl>
                                        <p:attrNameLst>
                                          <p:attrName>ppt_y</p:attrName>
                                        </p:attrNameLst>
                                      </p:cBhvr>
                                      <p:tavLst>
                                        <p:tav tm="0">
                                          <p:val>
                                            <p:strVal val="#ppt_y+#ppt_h*1.125000"/>
                                          </p:val>
                                        </p:tav>
                                        <p:tav tm="100000">
                                          <p:val>
                                            <p:strVal val="#ppt_y"/>
                                          </p:val>
                                        </p:tav>
                                      </p:tavLst>
                                    </p:anim>
                                    <p:animEffect transition="in" filter="wipe(up)">
                                      <p:cBhvr>
                                        <p:cTn id="57" dur="500"/>
                                        <p:tgtEl>
                                          <p:spTgt spid="277"/>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ntr" presetSubtype="16" fill="hold" grpId="0" nodeType="clickEffect">
                                  <p:stCondLst>
                                    <p:cond delay="0"/>
                                  </p:stCondLst>
                                  <p:childTnLst>
                                    <p:set>
                                      <p:cBhvr>
                                        <p:cTn id="61" dur="1" fill="hold">
                                          <p:stCondLst>
                                            <p:cond delay="0"/>
                                          </p:stCondLst>
                                        </p:cTn>
                                        <p:tgtEl>
                                          <p:spTgt spid="278"/>
                                        </p:tgtEl>
                                        <p:attrNameLst>
                                          <p:attrName>style.visibility</p:attrName>
                                        </p:attrNameLst>
                                      </p:cBhvr>
                                      <p:to>
                                        <p:strVal val="visible"/>
                                      </p:to>
                                    </p:set>
                                    <p:anim calcmode="lin" valueType="num">
                                      <p:cBhvr>
                                        <p:cTn id="62" dur="500" fill="hold"/>
                                        <p:tgtEl>
                                          <p:spTgt spid="278"/>
                                        </p:tgtEl>
                                        <p:attrNameLst>
                                          <p:attrName>ppt_w</p:attrName>
                                        </p:attrNameLst>
                                      </p:cBhvr>
                                      <p:tavLst>
                                        <p:tav tm="0">
                                          <p:val>
                                            <p:fltVal val="0"/>
                                          </p:val>
                                        </p:tav>
                                        <p:tav tm="100000">
                                          <p:val>
                                            <p:strVal val="#ppt_w"/>
                                          </p:val>
                                        </p:tav>
                                      </p:tavLst>
                                    </p:anim>
                                    <p:anim calcmode="lin" valueType="num">
                                      <p:cBhvr>
                                        <p:cTn id="63" dur="500" fill="hold"/>
                                        <p:tgtEl>
                                          <p:spTgt spid="278"/>
                                        </p:tgtEl>
                                        <p:attrNameLst>
                                          <p:attrName>ppt_h</p:attrName>
                                        </p:attrNameLst>
                                      </p:cBhvr>
                                      <p:tavLst>
                                        <p:tav tm="0">
                                          <p:val>
                                            <p:fltVal val="0"/>
                                          </p:val>
                                        </p:tav>
                                        <p:tav tm="100000">
                                          <p:val>
                                            <p:strVal val="#ppt_h"/>
                                          </p:val>
                                        </p:tav>
                                      </p:tavLst>
                                    </p:anim>
                                    <p:animEffect transition="in" filter="fade">
                                      <p:cBhvr>
                                        <p:cTn id="64" dur="500"/>
                                        <p:tgtEl>
                                          <p:spTgt spid="278"/>
                                        </p:tgtEl>
                                      </p:cBhvr>
                                    </p:animEffect>
                                  </p:childTnLst>
                                </p:cTn>
                              </p:par>
                            </p:childTnLst>
                          </p:cTn>
                        </p:par>
                      </p:childTnLst>
                    </p:cTn>
                  </p:par>
                  <p:par>
                    <p:cTn id="65" fill="hold">
                      <p:stCondLst>
                        <p:cond delay="indefinite"/>
                      </p:stCondLst>
                      <p:childTnLst>
                        <p:par>
                          <p:cTn id="66" fill="hold">
                            <p:stCondLst>
                              <p:cond delay="0"/>
                            </p:stCondLst>
                            <p:childTnLst>
                              <p:par>
                                <p:cTn id="67" presetID="12" presetClass="entr" presetSubtype="4" fill="hold" nodeType="clickEffect">
                                  <p:stCondLst>
                                    <p:cond delay="0"/>
                                  </p:stCondLst>
                                  <p:childTnLst>
                                    <p:set>
                                      <p:cBhvr>
                                        <p:cTn id="68" dur="1" fill="hold">
                                          <p:stCondLst>
                                            <p:cond delay="0"/>
                                          </p:stCondLst>
                                        </p:cTn>
                                        <p:tgtEl>
                                          <p:spTgt spid="279"/>
                                        </p:tgtEl>
                                        <p:attrNameLst>
                                          <p:attrName>style.visibility</p:attrName>
                                        </p:attrNameLst>
                                      </p:cBhvr>
                                      <p:to>
                                        <p:strVal val="visible"/>
                                      </p:to>
                                    </p:set>
                                    <p:anim calcmode="lin" valueType="num">
                                      <p:cBhvr additive="base">
                                        <p:cTn id="69" dur="500"/>
                                        <p:tgtEl>
                                          <p:spTgt spid="279"/>
                                        </p:tgtEl>
                                        <p:attrNameLst>
                                          <p:attrName>ppt_y</p:attrName>
                                        </p:attrNameLst>
                                      </p:cBhvr>
                                      <p:tavLst>
                                        <p:tav tm="0">
                                          <p:val>
                                            <p:strVal val="#ppt_y+#ppt_h*1.125000"/>
                                          </p:val>
                                        </p:tav>
                                        <p:tav tm="100000">
                                          <p:val>
                                            <p:strVal val="#ppt_y"/>
                                          </p:val>
                                        </p:tav>
                                      </p:tavLst>
                                    </p:anim>
                                    <p:animEffect transition="in" filter="wipe(up)">
                                      <p:cBhvr>
                                        <p:cTn id="70" dur="500"/>
                                        <p:tgtEl>
                                          <p:spTgt spid="279"/>
                                        </p:tgtEl>
                                      </p:cBhvr>
                                    </p:animEffect>
                                  </p:childTnLst>
                                </p:cTn>
                              </p:par>
                            </p:childTnLst>
                          </p:cTn>
                        </p:par>
                      </p:childTnLst>
                    </p:cTn>
                  </p:par>
                  <p:par>
                    <p:cTn id="71" fill="hold">
                      <p:stCondLst>
                        <p:cond delay="indefinite"/>
                      </p:stCondLst>
                      <p:childTnLst>
                        <p:par>
                          <p:cTn id="72" fill="hold">
                            <p:stCondLst>
                              <p:cond delay="0"/>
                            </p:stCondLst>
                            <p:childTnLst>
                              <p:par>
                                <p:cTn id="73" presetID="53" presetClass="entr" presetSubtype="16" fill="hold" grpId="0" nodeType="clickEffect">
                                  <p:stCondLst>
                                    <p:cond delay="0"/>
                                  </p:stCondLst>
                                  <p:childTnLst>
                                    <p:set>
                                      <p:cBhvr>
                                        <p:cTn id="74" dur="1" fill="hold">
                                          <p:stCondLst>
                                            <p:cond delay="0"/>
                                          </p:stCondLst>
                                        </p:cTn>
                                        <p:tgtEl>
                                          <p:spTgt spid="282"/>
                                        </p:tgtEl>
                                        <p:attrNameLst>
                                          <p:attrName>style.visibility</p:attrName>
                                        </p:attrNameLst>
                                      </p:cBhvr>
                                      <p:to>
                                        <p:strVal val="visible"/>
                                      </p:to>
                                    </p:set>
                                    <p:anim calcmode="lin" valueType="num">
                                      <p:cBhvr>
                                        <p:cTn id="75" dur="500" fill="hold"/>
                                        <p:tgtEl>
                                          <p:spTgt spid="282"/>
                                        </p:tgtEl>
                                        <p:attrNameLst>
                                          <p:attrName>ppt_w</p:attrName>
                                        </p:attrNameLst>
                                      </p:cBhvr>
                                      <p:tavLst>
                                        <p:tav tm="0">
                                          <p:val>
                                            <p:fltVal val="0"/>
                                          </p:val>
                                        </p:tav>
                                        <p:tav tm="100000">
                                          <p:val>
                                            <p:strVal val="#ppt_w"/>
                                          </p:val>
                                        </p:tav>
                                      </p:tavLst>
                                    </p:anim>
                                    <p:anim calcmode="lin" valueType="num">
                                      <p:cBhvr>
                                        <p:cTn id="76" dur="500" fill="hold"/>
                                        <p:tgtEl>
                                          <p:spTgt spid="282"/>
                                        </p:tgtEl>
                                        <p:attrNameLst>
                                          <p:attrName>ppt_h</p:attrName>
                                        </p:attrNameLst>
                                      </p:cBhvr>
                                      <p:tavLst>
                                        <p:tav tm="0">
                                          <p:val>
                                            <p:fltVal val="0"/>
                                          </p:val>
                                        </p:tav>
                                        <p:tav tm="100000">
                                          <p:val>
                                            <p:strVal val="#ppt_h"/>
                                          </p:val>
                                        </p:tav>
                                      </p:tavLst>
                                    </p:anim>
                                    <p:animEffect transition="in" filter="fade">
                                      <p:cBhvr>
                                        <p:cTn id="77" dur="500"/>
                                        <p:tgtEl>
                                          <p:spTgt spid="282"/>
                                        </p:tgtEl>
                                      </p:cBhvr>
                                    </p:animEffect>
                                  </p:childTnLst>
                                </p:cTn>
                              </p:par>
                            </p:childTnLst>
                          </p:cTn>
                        </p:par>
                      </p:childTnLst>
                    </p:cTn>
                  </p:par>
                  <p:par>
                    <p:cTn id="78" fill="hold">
                      <p:stCondLst>
                        <p:cond delay="indefinite"/>
                      </p:stCondLst>
                      <p:childTnLst>
                        <p:par>
                          <p:cTn id="79" fill="hold">
                            <p:stCondLst>
                              <p:cond delay="0"/>
                            </p:stCondLst>
                            <p:childTnLst>
                              <p:par>
                                <p:cTn id="80" presetID="12" presetClass="entr" presetSubtype="1" fill="hold" nodeType="clickEffect">
                                  <p:stCondLst>
                                    <p:cond delay="0"/>
                                  </p:stCondLst>
                                  <p:childTnLst>
                                    <p:set>
                                      <p:cBhvr>
                                        <p:cTn id="81" dur="1" fill="hold">
                                          <p:stCondLst>
                                            <p:cond delay="0"/>
                                          </p:stCondLst>
                                        </p:cTn>
                                        <p:tgtEl>
                                          <p:spTgt spid="285"/>
                                        </p:tgtEl>
                                        <p:attrNameLst>
                                          <p:attrName>style.visibility</p:attrName>
                                        </p:attrNameLst>
                                      </p:cBhvr>
                                      <p:to>
                                        <p:strVal val="visible"/>
                                      </p:to>
                                    </p:set>
                                    <p:anim calcmode="lin" valueType="num">
                                      <p:cBhvr additive="base">
                                        <p:cTn id="82" dur="500"/>
                                        <p:tgtEl>
                                          <p:spTgt spid="285"/>
                                        </p:tgtEl>
                                        <p:attrNameLst>
                                          <p:attrName>ppt_y</p:attrName>
                                        </p:attrNameLst>
                                      </p:cBhvr>
                                      <p:tavLst>
                                        <p:tav tm="0">
                                          <p:val>
                                            <p:strVal val="#ppt_y-#ppt_h*1.125000"/>
                                          </p:val>
                                        </p:tav>
                                        <p:tav tm="100000">
                                          <p:val>
                                            <p:strVal val="#ppt_y"/>
                                          </p:val>
                                        </p:tav>
                                      </p:tavLst>
                                    </p:anim>
                                    <p:animEffect transition="in" filter="wipe(down)">
                                      <p:cBhvr>
                                        <p:cTn id="83" dur="500"/>
                                        <p:tgtEl>
                                          <p:spTgt spid="285"/>
                                        </p:tgtEl>
                                      </p:cBhvr>
                                    </p:animEffect>
                                  </p:childTnLst>
                                </p:cTn>
                              </p:par>
                            </p:childTnLst>
                          </p:cTn>
                        </p:par>
                      </p:childTnLst>
                    </p:cTn>
                  </p:par>
                  <p:par>
                    <p:cTn id="84" fill="hold">
                      <p:stCondLst>
                        <p:cond delay="indefinite"/>
                      </p:stCondLst>
                      <p:childTnLst>
                        <p:par>
                          <p:cTn id="85" fill="hold">
                            <p:stCondLst>
                              <p:cond delay="0"/>
                            </p:stCondLst>
                            <p:childTnLst>
                              <p:par>
                                <p:cTn id="86" presetID="53" presetClass="entr" presetSubtype="16" fill="hold" grpId="0" nodeType="clickEffect">
                                  <p:stCondLst>
                                    <p:cond delay="0"/>
                                  </p:stCondLst>
                                  <p:childTnLst>
                                    <p:set>
                                      <p:cBhvr>
                                        <p:cTn id="87" dur="1" fill="hold">
                                          <p:stCondLst>
                                            <p:cond delay="0"/>
                                          </p:stCondLst>
                                        </p:cTn>
                                        <p:tgtEl>
                                          <p:spTgt spid="289"/>
                                        </p:tgtEl>
                                        <p:attrNameLst>
                                          <p:attrName>style.visibility</p:attrName>
                                        </p:attrNameLst>
                                      </p:cBhvr>
                                      <p:to>
                                        <p:strVal val="visible"/>
                                      </p:to>
                                    </p:set>
                                    <p:anim calcmode="lin" valueType="num">
                                      <p:cBhvr>
                                        <p:cTn id="88" dur="500" fill="hold"/>
                                        <p:tgtEl>
                                          <p:spTgt spid="289"/>
                                        </p:tgtEl>
                                        <p:attrNameLst>
                                          <p:attrName>ppt_w</p:attrName>
                                        </p:attrNameLst>
                                      </p:cBhvr>
                                      <p:tavLst>
                                        <p:tav tm="0">
                                          <p:val>
                                            <p:fltVal val="0"/>
                                          </p:val>
                                        </p:tav>
                                        <p:tav tm="100000">
                                          <p:val>
                                            <p:strVal val="#ppt_w"/>
                                          </p:val>
                                        </p:tav>
                                      </p:tavLst>
                                    </p:anim>
                                    <p:anim calcmode="lin" valueType="num">
                                      <p:cBhvr>
                                        <p:cTn id="89" dur="500" fill="hold"/>
                                        <p:tgtEl>
                                          <p:spTgt spid="289"/>
                                        </p:tgtEl>
                                        <p:attrNameLst>
                                          <p:attrName>ppt_h</p:attrName>
                                        </p:attrNameLst>
                                      </p:cBhvr>
                                      <p:tavLst>
                                        <p:tav tm="0">
                                          <p:val>
                                            <p:fltVal val="0"/>
                                          </p:val>
                                        </p:tav>
                                        <p:tav tm="100000">
                                          <p:val>
                                            <p:strVal val="#ppt_h"/>
                                          </p:val>
                                        </p:tav>
                                      </p:tavLst>
                                    </p:anim>
                                    <p:animEffect transition="in" filter="fade">
                                      <p:cBhvr>
                                        <p:cTn id="90" dur="500"/>
                                        <p:tgtEl>
                                          <p:spTgt spid="289"/>
                                        </p:tgtEl>
                                      </p:cBhvr>
                                    </p:animEffect>
                                  </p:childTnLst>
                                </p:cTn>
                              </p:par>
                            </p:childTnLst>
                          </p:cTn>
                        </p:par>
                      </p:childTnLst>
                    </p:cTn>
                  </p:par>
                  <p:par>
                    <p:cTn id="91" fill="hold">
                      <p:stCondLst>
                        <p:cond delay="indefinite"/>
                      </p:stCondLst>
                      <p:childTnLst>
                        <p:par>
                          <p:cTn id="92" fill="hold">
                            <p:stCondLst>
                              <p:cond delay="0"/>
                            </p:stCondLst>
                            <p:childTnLst>
                              <p:par>
                                <p:cTn id="93" presetID="12" presetClass="entr" presetSubtype="1" fill="hold" nodeType="clickEffect">
                                  <p:stCondLst>
                                    <p:cond delay="0"/>
                                  </p:stCondLst>
                                  <p:childTnLst>
                                    <p:set>
                                      <p:cBhvr>
                                        <p:cTn id="94" dur="1" fill="hold">
                                          <p:stCondLst>
                                            <p:cond delay="0"/>
                                          </p:stCondLst>
                                        </p:cTn>
                                        <p:tgtEl>
                                          <p:spTgt spid="286"/>
                                        </p:tgtEl>
                                        <p:attrNameLst>
                                          <p:attrName>style.visibility</p:attrName>
                                        </p:attrNameLst>
                                      </p:cBhvr>
                                      <p:to>
                                        <p:strVal val="visible"/>
                                      </p:to>
                                    </p:set>
                                    <p:anim calcmode="lin" valueType="num">
                                      <p:cBhvr additive="base">
                                        <p:cTn id="95" dur="500"/>
                                        <p:tgtEl>
                                          <p:spTgt spid="286"/>
                                        </p:tgtEl>
                                        <p:attrNameLst>
                                          <p:attrName>ppt_y</p:attrName>
                                        </p:attrNameLst>
                                      </p:cBhvr>
                                      <p:tavLst>
                                        <p:tav tm="0">
                                          <p:val>
                                            <p:strVal val="#ppt_y-#ppt_h*1.125000"/>
                                          </p:val>
                                        </p:tav>
                                        <p:tav tm="100000">
                                          <p:val>
                                            <p:strVal val="#ppt_y"/>
                                          </p:val>
                                        </p:tav>
                                      </p:tavLst>
                                    </p:anim>
                                    <p:animEffect transition="in" filter="wipe(down)">
                                      <p:cBhvr>
                                        <p:cTn id="96" dur="500"/>
                                        <p:tgtEl>
                                          <p:spTgt spid="286"/>
                                        </p:tgtEl>
                                      </p:cBhvr>
                                    </p:animEffect>
                                  </p:childTnLst>
                                </p:cTn>
                              </p:par>
                            </p:childTnLst>
                          </p:cTn>
                        </p:par>
                      </p:childTnLst>
                    </p:cTn>
                  </p:par>
                  <p:par>
                    <p:cTn id="97" fill="hold">
                      <p:stCondLst>
                        <p:cond delay="indefinite"/>
                      </p:stCondLst>
                      <p:childTnLst>
                        <p:par>
                          <p:cTn id="98" fill="hold">
                            <p:stCondLst>
                              <p:cond delay="0"/>
                            </p:stCondLst>
                            <p:childTnLst>
                              <p:par>
                                <p:cTn id="99" presetID="53" presetClass="entr" presetSubtype="16" fill="hold" grpId="0" nodeType="clickEffect">
                                  <p:stCondLst>
                                    <p:cond delay="0"/>
                                  </p:stCondLst>
                                  <p:childTnLst>
                                    <p:set>
                                      <p:cBhvr>
                                        <p:cTn id="100" dur="1" fill="hold">
                                          <p:stCondLst>
                                            <p:cond delay="0"/>
                                          </p:stCondLst>
                                        </p:cTn>
                                        <p:tgtEl>
                                          <p:spTgt spid="290"/>
                                        </p:tgtEl>
                                        <p:attrNameLst>
                                          <p:attrName>style.visibility</p:attrName>
                                        </p:attrNameLst>
                                      </p:cBhvr>
                                      <p:to>
                                        <p:strVal val="visible"/>
                                      </p:to>
                                    </p:set>
                                    <p:anim calcmode="lin" valueType="num">
                                      <p:cBhvr>
                                        <p:cTn id="101" dur="500" fill="hold"/>
                                        <p:tgtEl>
                                          <p:spTgt spid="290"/>
                                        </p:tgtEl>
                                        <p:attrNameLst>
                                          <p:attrName>ppt_w</p:attrName>
                                        </p:attrNameLst>
                                      </p:cBhvr>
                                      <p:tavLst>
                                        <p:tav tm="0">
                                          <p:val>
                                            <p:fltVal val="0"/>
                                          </p:val>
                                        </p:tav>
                                        <p:tav tm="100000">
                                          <p:val>
                                            <p:strVal val="#ppt_w"/>
                                          </p:val>
                                        </p:tav>
                                      </p:tavLst>
                                    </p:anim>
                                    <p:anim calcmode="lin" valueType="num">
                                      <p:cBhvr>
                                        <p:cTn id="102" dur="500" fill="hold"/>
                                        <p:tgtEl>
                                          <p:spTgt spid="290"/>
                                        </p:tgtEl>
                                        <p:attrNameLst>
                                          <p:attrName>ppt_h</p:attrName>
                                        </p:attrNameLst>
                                      </p:cBhvr>
                                      <p:tavLst>
                                        <p:tav tm="0">
                                          <p:val>
                                            <p:fltVal val="0"/>
                                          </p:val>
                                        </p:tav>
                                        <p:tav tm="100000">
                                          <p:val>
                                            <p:strVal val="#ppt_h"/>
                                          </p:val>
                                        </p:tav>
                                      </p:tavLst>
                                    </p:anim>
                                    <p:animEffect transition="in" filter="fade">
                                      <p:cBhvr>
                                        <p:cTn id="103" dur="500"/>
                                        <p:tgtEl>
                                          <p:spTgt spid="290"/>
                                        </p:tgtEl>
                                      </p:cBhvr>
                                    </p:animEffect>
                                  </p:childTnLst>
                                </p:cTn>
                              </p:par>
                            </p:childTnLst>
                          </p:cTn>
                        </p:par>
                      </p:childTnLst>
                    </p:cTn>
                  </p:par>
                  <p:par>
                    <p:cTn id="104" fill="hold">
                      <p:stCondLst>
                        <p:cond delay="indefinite"/>
                      </p:stCondLst>
                      <p:childTnLst>
                        <p:par>
                          <p:cTn id="105" fill="hold">
                            <p:stCondLst>
                              <p:cond delay="0"/>
                            </p:stCondLst>
                            <p:childTnLst>
                              <p:par>
                                <p:cTn id="106" presetID="12" presetClass="entr" presetSubtype="4" fill="hold" nodeType="clickEffect">
                                  <p:stCondLst>
                                    <p:cond delay="0"/>
                                  </p:stCondLst>
                                  <p:childTnLst>
                                    <p:set>
                                      <p:cBhvr>
                                        <p:cTn id="107" dur="1" fill="hold">
                                          <p:stCondLst>
                                            <p:cond delay="0"/>
                                          </p:stCondLst>
                                        </p:cTn>
                                        <p:tgtEl>
                                          <p:spTgt spid="280"/>
                                        </p:tgtEl>
                                        <p:attrNameLst>
                                          <p:attrName>style.visibility</p:attrName>
                                        </p:attrNameLst>
                                      </p:cBhvr>
                                      <p:to>
                                        <p:strVal val="visible"/>
                                      </p:to>
                                    </p:set>
                                    <p:anim calcmode="lin" valueType="num">
                                      <p:cBhvr additive="base">
                                        <p:cTn id="108" dur="500"/>
                                        <p:tgtEl>
                                          <p:spTgt spid="280"/>
                                        </p:tgtEl>
                                        <p:attrNameLst>
                                          <p:attrName>ppt_y</p:attrName>
                                        </p:attrNameLst>
                                      </p:cBhvr>
                                      <p:tavLst>
                                        <p:tav tm="0">
                                          <p:val>
                                            <p:strVal val="#ppt_y+#ppt_h*1.125000"/>
                                          </p:val>
                                        </p:tav>
                                        <p:tav tm="100000">
                                          <p:val>
                                            <p:strVal val="#ppt_y"/>
                                          </p:val>
                                        </p:tav>
                                      </p:tavLst>
                                    </p:anim>
                                    <p:animEffect transition="in" filter="wipe(up)">
                                      <p:cBhvr>
                                        <p:cTn id="109" dur="500"/>
                                        <p:tgtEl>
                                          <p:spTgt spid="280"/>
                                        </p:tgtEl>
                                      </p:cBhvr>
                                    </p:animEffect>
                                  </p:childTnLst>
                                </p:cTn>
                              </p:par>
                            </p:childTnLst>
                          </p:cTn>
                        </p:par>
                      </p:childTnLst>
                    </p:cTn>
                  </p:par>
                  <p:par>
                    <p:cTn id="110" fill="hold">
                      <p:stCondLst>
                        <p:cond delay="indefinite"/>
                      </p:stCondLst>
                      <p:childTnLst>
                        <p:par>
                          <p:cTn id="111" fill="hold">
                            <p:stCondLst>
                              <p:cond delay="0"/>
                            </p:stCondLst>
                            <p:childTnLst>
                              <p:par>
                                <p:cTn id="112" presetID="53" presetClass="entr" presetSubtype="16" fill="hold" grpId="0" nodeType="clickEffect">
                                  <p:stCondLst>
                                    <p:cond delay="0"/>
                                  </p:stCondLst>
                                  <p:childTnLst>
                                    <p:set>
                                      <p:cBhvr>
                                        <p:cTn id="113" dur="1" fill="hold">
                                          <p:stCondLst>
                                            <p:cond delay="0"/>
                                          </p:stCondLst>
                                        </p:cTn>
                                        <p:tgtEl>
                                          <p:spTgt spid="283"/>
                                        </p:tgtEl>
                                        <p:attrNameLst>
                                          <p:attrName>style.visibility</p:attrName>
                                        </p:attrNameLst>
                                      </p:cBhvr>
                                      <p:to>
                                        <p:strVal val="visible"/>
                                      </p:to>
                                    </p:set>
                                    <p:anim calcmode="lin" valueType="num">
                                      <p:cBhvr>
                                        <p:cTn id="114" dur="500" fill="hold"/>
                                        <p:tgtEl>
                                          <p:spTgt spid="283"/>
                                        </p:tgtEl>
                                        <p:attrNameLst>
                                          <p:attrName>ppt_w</p:attrName>
                                        </p:attrNameLst>
                                      </p:cBhvr>
                                      <p:tavLst>
                                        <p:tav tm="0">
                                          <p:val>
                                            <p:fltVal val="0"/>
                                          </p:val>
                                        </p:tav>
                                        <p:tav tm="100000">
                                          <p:val>
                                            <p:strVal val="#ppt_w"/>
                                          </p:val>
                                        </p:tav>
                                      </p:tavLst>
                                    </p:anim>
                                    <p:anim calcmode="lin" valueType="num">
                                      <p:cBhvr>
                                        <p:cTn id="115" dur="500" fill="hold"/>
                                        <p:tgtEl>
                                          <p:spTgt spid="283"/>
                                        </p:tgtEl>
                                        <p:attrNameLst>
                                          <p:attrName>ppt_h</p:attrName>
                                        </p:attrNameLst>
                                      </p:cBhvr>
                                      <p:tavLst>
                                        <p:tav tm="0">
                                          <p:val>
                                            <p:fltVal val="0"/>
                                          </p:val>
                                        </p:tav>
                                        <p:tav tm="100000">
                                          <p:val>
                                            <p:strVal val="#ppt_h"/>
                                          </p:val>
                                        </p:tav>
                                      </p:tavLst>
                                    </p:anim>
                                    <p:animEffect transition="in" filter="fade">
                                      <p:cBhvr>
                                        <p:cTn id="116" dur="500"/>
                                        <p:tgtEl>
                                          <p:spTgt spid="283"/>
                                        </p:tgtEl>
                                      </p:cBhvr>
                                    </p:animEffect>
                                  </p:childTnLst>
                                </p:cTn>
                              </p:par>
                            </p:childTnLst>
                          </p:cTn>
                        </p:par>
                      </p:childTnLst>
                    </p:cTn>
                  </p:par>
                  <p:par>
                    <p:cTn id="117" fill="hold">
                      <p:stCondLst>
                        <p:cond delay="indefinite"/>
                      </p:stCondLst>
                      <p:childTnLst>
                        <p:par>
                          <p:cTn id="118" fill="hold">
                            <p:stCondLst>
                              <p:cond delay="0"/>
                            </p:stCondLst>
                            <p:childTnLst>
                              <p:par>
                                <p:cTn id="119" presetID="12" presetClass="entr" presetSubtype="8" fill="hold" nodeType="clickEffect">
                                  <p:stCondLst>
                                    <p:cond delay="0"/>
                                  </p:stCondLst>
                                  <p:childTnLst>
                                    <p:set>
                                      <p:cBhvr>
                                        <p:cTn id="120" dur="1" fill="hold">
                                          <p:stCondLst>
                                            <p:cond delay="0"/>
                                          </p:stCondLst>
                                        </p:cTn>
                                        <p:tgtEl>
                                          <p:spTgt spid="8"/>
                                        </p:tgtEl>
                                        <p:attrNameLst>
                                          <p:attrName>style.visibility</p:attrName>
                                        </p:attrNameLst>
                                      </p:cBhvr>
                                      <p:to>
                                        <p:strVal val="visible"/>
                                      </p:to>
                                    </p:set>
                                    <p:anim calcmode="lin" valueType="num">
                                      <p:cBhvr additive="base">
                                        <p:cTn id="121" dur="500"/>
                                        <p:tgtEl>
                                          <p:spTgt spid="8"/>
                                        </p:tgtEl>
                                        <p:attrNameLst>
                                          <p:attrName>ppt_x</p:attrName>
                                        </p:attrNameLst>
                                      </p:cBhvr>
                                      <p:tavLst>
                                        <p:tav tm="0">
                                          <p:val>
                                            <p:strVal val="#ppt_x-#ppt_w*1.125000"/>
                                          </p:val>
                                        </p:tav>
                                        <p:tav tm="100000">
                                          <p:val>
                                            <p:strVal val="#ppt_x"/>
                                          </p:val>
                                        </p:tav>
                                      </p:tavLst>
                                    </p:anim>
                                    <p:animEffect transition="in" filter="wipe(right)">
                                      <p:cBhvr>
                                        <p:cTn id="1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 grpId="0"/>
      <p:bldP spid="228" grpId="0"/>
      <p:bldP spid="229" grpId="0"/>
      <p:bldP spid="278" grpId="0"/>
      <p:bldP spid="282" grpId="0"/>
      <p:bldP spid="283" grpId="0"/>
      <p:bldP spid="289" grpId="0"/>
      <p:bldP spid="290" grpId="0"/>
      <p:bldP spid="355"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常用编码方式</a:t>
              </a:r>
            </a:p>
          </p:txBody>
        </p:sp>
      </p:grpSp>
      <p:sp>
        <p:nvSpPr>
          <p:cNvPr id="227" name="文本框 226">
            <a:extLst>
              <a:ext uri="{FF2B5EF4-FFF2-40B4-BE49-F238E27FC236}">
                <a16:creationId xmlns:a16="http://schemas.microsoft.com/office/drawing/2014/main" id="{484B7B62-3400-45C9-97A3-A3A9505E5CE4}"/>
              </a:ext>
            </a:extLst>
          </p:cNvPr>
          <p:cNvSpPr txBox="1"/>
          <p:nvPr/>
        </p:nvSpPr>
        <p:spPr>
          <a:xfrm>
            <a:off x="868351" y="3582540"/>
            <a:ext cx="780340" cy="369332"/>
          </a:xfrm>
          <a:prstGeom prst="rect">
            <a:avLst/>
          </a:prstGeom>
          <a:noFill/>
        </p:spPr>
        <p:txBody>
          <a:bodyPr wrap="square" rtlCol="0">
            <a:spAutoFit/>
          </a:bodyPr>
          <a:lstStyle/>
          <a:p>
            <a:r>
              <a:rPr lang="zh-CN" altLang="en-US" b="1" dirty="0"/>
              <a:t>解析</a:t>
            </a:r>
          </a:p>
        </p:txBody>
      </p:sp>
      <p:sp>
        <p:nvSpPr>
          <p:cNvPr id="228" name="文本框 227">
            <a:extLst>
              <a:ext uri="{FF2B5EF4-FFF2-40B4-BE49-F238E27FC236}">
                <a16:creationId xmlns:a16="http://schemas.microsoft.com/office/drawing/2014/main" id="{A2CC6E2F-EE91-4965-9935-14B8E9A052A4}"/>
              </a:ext>
            </a:extLst>
          </p:cNvPr>
          <p:cNvSpPr txBox="1"/>
          <p:nvPr/>
        </p:nvSpPr>
        <p:spPr>
          <a:xfrm>
            <a:off x="1487120" y="3909922"/>
            <a:ext cx="6821422" cy="369332"/>
          </a:xfrm>
          <a:prstGeom prst="rect">
            <a:avLst/>
          </a:prstGeom>
          <a:noFill/>
        </p:spPr>
        <p:txBody>
          <a:bodyPr wrap="square" rtlCol="0">
            <a:spAutoFit/>
          </a:bodyPr>
          <a:lstStyle/>
          <a:p>
            <a:r>
              <a:rPr lang="en-US" altLang="zh-CN" b="1" dirty="0"/>
              <a:t>1. </a:t>
            </a:r>
            <a:r>
              <a:rPr lang="zh-CN" altLang="en-US" b="1" dirty="0"/>
              <a:t>码元中间时刻的电平跳变仅表示时钟信号，而不表示数据。</a:t>
            </a:r>
          </a:p>
        </p:txBody>
      </p:sp>
      <p:sp>
        <p:nvSpPr>
          <p:cNvPr id="229" name="文本框 228">
            <a:extLst>
              <a:ext uri="{FF2B5EF4-FFF2-40B4-BE49-F238E27FC236}">
                <a16:creationId xmlns:a16="http://schemas.microsoft.com/office/drawing/2014/main" id="{86E96C60-62D7-4750-BC4F-1208ABE84C6C}"/>
              </a:ext>
            </a:extLst>
          </p:cNvPr>
          <p:cNvSpPr txBox="1"/>
          <p:nvPr/>
        </p:nvSpPr>
        <p:spPr>
          <a:xfrm>
            <a:off x="1487119" y="4242072"/>
            <a:ext cx="10005226" cy="369332"/>
          </a:xfrm>
          <a:prstGeom prst="rect">
            <a:avLst/>
          </a:prstGeom>
          <a:noFill/>
        </p:spPr>
        <p:txBody>
          <a:bodyPr wrap="square" rtlCol="0">
            <a:spAutoFit/>
          </a:bodyPr>
          <a:lstStyle/>
          <a:p>
            <a:r>
              <a:rPr lang="en-US" altLang="zh-CN" b="1" dirty="0"/>
              <a:t>2. </a:t>
            </a:r>
            <a:r>
              <a:rPr lang="zh-CN" altLang="en-US" b="1" dirty="0"/>
              <a:t>数据的表示在于每一个码元开始处是否有电平跳变：</a:t>
            </a:r>
            <a:r>
              <a:rPr lang="zh-CN" altLang="en-US" b="1" dirty="0">
                <a:solidFill>
                  <a:schemeClr val="accent3"/>
                </a:solidFill>
              </a:rPr>
              <a:t>无跳变表示</a:t>
            </a:r>
            <a:r>
              <a:rPr lang="en-US" altLang="zh-CN" b="1" dirty="0">
                <a:solidFill>
                  <a:schemeClr val="accent3"/>
                </a:solidFill>
              </a:rPr>
              <a:t>1</a:t>
            </a:r>
            <a:r>
              <a:rPr lang="zh-CN" altLang="en-US" b="1" dirty="0"/>
              <a:t>，</a:t>
            </a:r>
            <a:r>
              <a:rPr lang="zh-CN" altLang="en-US" b="1" dirty="0">
                <a:solidFill>
                  <a:schemeClr val="accent4"/>
                </a:solidFill>
              </a:rPr>
              <a:t>有跳变表示</a:t>
            </a:r>
            <a:r>
              <a:rPr lang="en-US" altLang="zh-CN" b="1" dirty="0">
                <a:solidFill>
                  <a:schemeClr val="accent4"/>
                </a:solidFill>
              </a:rPr>
              <a:t>0</a:t>
            </a:r>
            <a:r>
              <a:rPr lang="zh-CN" altLang="en-US" b="1" dirty="0"/>
              <a:t>。</a:t>
            </a:r>
          </a:p>
        </p:txBody>
      </p:sp>
      <p:grpSp>
        <p:nvGrpSpPr>
          <p:cNvPr id="28" name="组合 27">
            <a:extLst>
              <a:ext uri="{FF2B5EF4-FFF2-40B4-BE49-F238E27FC236}">
                <a16:creationId xmlns:a16="http://schemas.microsoft.com/office/drawing/2014/main" id="{DA0958C7-404C-48D8-93E9-11A12419E385}"/>
              </a:ext>
            </a:extLst>
          </p:cNvPr>
          <p:cNvGrpSpPr/>
          <p:nvPr/>
        </p:nvGrpSpPr>
        <p:grpSpPr>
          <a:xfrm>
            <a:off x="868351" y="1269634"/>
            <a:ext cx="10433370" cy="2324466"/>
            <a:chOff x="868351" y="1269634"/>
            <a:chExt cx="10433370" cy="2324466"/>
          </a:xfrm>
        </p:grpSpPr>
        <p:sp>
          <p:nvSpPr>
            <p:cNvPr id="123" name="文本框 122">
              <a:extLst>
                <a:ext uri="{FF2B5EF4-FFF2-40B4-BE49-F238E27FC236}">
                  <a16:creationId xmlns:a16="http://schemas.microsoft.com/office/drawing/2014/main" id="{7B35AE8C-68B2-4F06-9374-F8FD540B452B}"/>
                </a:ext>
              </a:extLst>
            </p:cNvPr>
            <p:cNvSpPr txBox="1"/>
            <p:nvPr/>
          </p:nvSpPr>
          <p:spPr>
            <a:xfrm>
              <a:off x="868351" y="1269634"/>
              <a:ext cx="10433370" cy="369332"/>
            </a:xfrm>
            <a:prstGeom prst="rect">
              <a:avLst/>
            </a:prstGeom>
            <a:noFill/>
          </p:spPr>
          <p:txBody>
            <a:bodyPr wrap="square" rtlCol="0">
              <a:spAutoFit/>
            </a:bodyPr>
            <a:lstStyle/>
            <a:p>
              <a:r>
                <a:rPr lang="en-US" altLang="zh-CN" b="1" dirty="0"/>
                <a:t>【2021</a:t>
              </a:r>
              <a:r>
                <a:rPr lang="zh-CN" altLang="en-US" b="1" dirty="0"/>
                <a:t>年 题</a:t>
              </a:r>
              <a:r>
                <a:rPr lang="en-US" altLang="zh-CN" b="1" dirty="0"/>
                <a:t>34】</a:t>
              </a:r>
              <a:r>
                <a:rPr lang="zh-CN" altLang="en-US" b="1" dirty="0"/>
                <a:t>若下图为一段差分曼彻斯特编码信号波形，则其编码的二进制位串是（      ）。</a:t>
              </a:r>
            </a:p>
          </p:txBody>
        </p:sp>
        <p:sp>
          <p:nvSpPr>
            <p:cNvPr id="130" name="文本框 129">
              <a:extLst>
                <a:ext uri="{FF2B5EF4-FFF2-40B4-BE49-F238E27FC236}">
                  <a16:creationId xmlns:a16="http://schemas.microsoft.com/office/drawing/2014/main" id="{0A2AA170-03F4-46F0-959A-0E11C6115969}"/>
                </a:ext>
              </a:extLst>
            </p:cNvPr>
            <p:cNvSpPr txBox="1"/>
            <p:nvPr/>
          </p:nvSpPr>
          <p:spPr>
            <a:xfrm>
              <a:off x="991015" y="3224768"/>
              <a:ext cx="1488756" cy="369332"/>
            </a:xfrm>
            <a:prstGeom prst="rect">
              <a:avLst/>
            </a:prstGeom>
            <a:noFill/>
          </p:spPr>
          <p:txBody>
            <a:bodyPr wrap="square" rtlCol="0">
              <a:spAutoFit/>
            </a:bodyPr>
            <a:lstStyle/>
            <a:p>
              <a:r>
                <a:rPr lang="en-US" altLang="zh-CN" b="1" dirty="0"/>
                <a:t>A. 1011 1001</a:t>
              </a:r>
              <a:endParaRPr lang="zh-CN" altLang="en-US" b="1" dirty="0"/>
            </a:p>
          </p:txBody>
        </p:sp>
        <p:sp>
          <p:nvSpPr>
            <p:cNvPr id="169" name="文本框 168">
              <a:extLst>
                <a:ext uri="{FF2B5EF4-FFF2-40B4-BE49-F238E27FC236}">
                  <a16:creationId xmlns:a16="http://schemas.microsoft.com/office/drawing/2014/main" id="{AB327A03-F8B4-48CE-8EF4-57CAA29AA357}"/>
                </a:ext>
              </a:extLst>
            </p:cNvPr>
            <p:cNvSpPr txBox="1"/>
            <p:nvPr/>
          </p:nvSpPr>
          <p:spPr>
            <a:xfrm>
              <a:off x="3062928" y="3224768"/>
              <a:ext cx="1488756" cy="369332"/>
            </a:xfrm>
            <a:prstGeom prst="rect">
              <a:avLst/>
            </a:prstGeom>
            <a:noFill/>
          </p:spPr>
          <p:txBody>
            <a:bodyPr wrap="square" rtlCol="0">
              <a:spAutoFit/>
            </a:bodyPr>
            <a:lstStyle/>
            <a:p>
              <a:r>
                <a:rPr lang="en-US" altLang="zh-CN" b="1" dirty="0"/>
                <a:t>B. 1101 0001</a:t>
              </a:r>
              <a:endParaRPr lang="zh-CN" altLang="en-US" b="1" dirty="0"/>
            </a:p>
          </p:txBody>
        </p:sp>
        <p:sp>
          <p:nvSpPr>
            <p:cNvPr id="170" name="文本框 169">
              <a:extLst>
                <a:ext uri="{FF2B5EF4-FFF2-40B4-BE49-F238E27FC236}">
                  <a16:creationId xmlns:a16="http://schemas.microsoft.com/office/drawing/2014/main" id="{8550123E-6ED5-472C-BA75-018621481794}"/>
                </a:ext>
              </a:extLst>
            </p:cNvPr>
            <p:cNvSpPr txBox="1"/>
            <p:nvPr/>
          </p:nvSpPr>
          <p:spPr>
            <a:xfrm>
              <a:off x="5134841" y="3224768"/>
              <a:ext cx="1488756" cy="369332"/>
            </a:xfrm>
            <a:prstGeom prst="rect">
              <a:avLst/>
            </a:prstGeom>
            <a:noFill/>
          </p:spPr>
          <p:txBody>
            <a:bodyPr wrap="square" rtlCol="0">
              <a:spAutoFit/>
            </a:bodyPr>
            <a:lstStyle/>
            <a:p>
              <a:r>
                <a:rPr lang="en-US" altLang="zh-CN" b="1" dirty="0"/>
                <a:t>C. 0010 1110</a:t>
              </a:r>
              <a:endParaRPr lang="zh-CN" altLang="en-US" b="1" dirty="0"/>
            </a:p>
          </p:txBody>
        </p:sp>
        <p:sp>
          <p:nvSpPr>
            <p:cNvPr id="171" name="文本框 170">
              <a:extLst>
                <a:ext uri="{FF2B5EF4-FFF2-40B4-BE49-F238E27FC236}">
                  <a16:creationId xmlns:a16="http://schemas.microsoft.com/office/drawing/2014/main" id="{2164A688-2F68-4DFD-B9B5-5D4300BCF21B}"/>
                </a:ext>
              </a:extLst>
            </p:cNvPr>
            <p:cNvSpPr txBox="1"/>
            <p:nvPr/>
          </p:nvSpPr>
          <p:spPr>
            <a:xfrm>
              <a:off x="7206754" y="3224768"/>
              <a:ext cx="1488756" cy="369332"/>
            </a:xfrm>
            <a:prstGeom prst="rect">
              <a:avLst/>
            </a:prstGeom>
            <a:noFill/>
          </p:spPr>
          <p:txBody>
            <a:bodyPr wrap="square" rtlCol="0">
              <a:spAutoFit/>
            </a:bodyPr>
            <a:lstStyle/>
            <a:p>
              <a:r>
                <a:rPr lang="en-US" altLang="zh-CN" b="1" dirty="0"/>
                <a:t>D. 1011 0110</a:t>
              </a:r>
              <a:endParaRPr lang="zh-CN" altLang="en-US" b="1" dirty="0"/>
            </a:p>
          </p:txBody>
        </p:sp>
        <p:grpSp>
          <p:nvGrpSpPr>
            <p:cNvPr id="7" name="组合 6">
              <a:extLst>
                <a:ext uri="{FF2B5EF4-FFF2-40B4-BE49-F238E27FC236}">
                  <a16:creationId xmlns:a16="http://schemas.microsoft.com/office/drawing/2014/main" id="{C249ECC8-C4B4-4359-8F1A-21AB8DA8413E}"/>
                </a:ext>
              </a:extLst>
            </p:cNvPr>
            <p:cNvGrpSpPr/>
            <p:nvPr/>
          </p:nvGrpSpPr>
          <p:grpSpPr>
            <a:xfrm>
              <a:off x="4105167" y="1732212"/>
              <a:ext cx="3981666" cy="1399309"/>
              <a:chOff x="4105167" y="1732212"/>
              <a:chExt cx="3981666" cy="1399309"/>
            </a:xfrm>
          </p:grpSpPr>
          <p:cxnSp>
            <p:nvCxnSpPr>
              <p:cNvPr id="173" name="直接连接符 172">
                <a:extLst>
                  <a:ext uri="{FF2B5EF4-FFF2-40B4-BE49-F238E27FC236}">
                    <a16:creationId xmlns:a16="http://schemas.microsoft.com/office/drawing/2014/main" id="{C916E2DB-B991-48AD-B25F-9BC18414D364}"/>
                  </a:ext>
                </a:extLst>
              </p:cNvPr>
              <p:cNvCxnSpPr>
                <a:cxnSpLocks/>
              </p:cNvCxnSpPr>
              <p:nvPr/>
            </p:nvCxnSpPr>
            <p:spPr>
              <a:xfrm>
                <a:off x="4126701"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4" name="直接连接符 173">
                <a:extLst>
                  <a:ext uri="{FF2B5EF4-FFF2-40B4-BE49-F238E27FC236}">
                    <a16:creationId xmlns:a16="http://schemas.microsoft.com/office/drawing/2014/main" id="{3C13E931-B95C-425C-9F18-F50EE94CB7C3}"/>
                  </a:ext>
                </a:extLst>
              </p:cNvPr>
              <p:cNvCxnSpPr/>
              <p:nvPr/>
            </p:nvCxnSpPr>
            <p:spPr>
              <a:xfrm flipV="1">
                <a:off x="4361349"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5" name="直接连接符 174">
                <a:extLst>
                  <a:ext uri="{FF2B5EF4-FFF2-40B4-BE49-F238E27FC236}">
                    <a16:creationId xmlns:a16="http://schemas.microsoft.com/office/drawing/2014/main" id="{4F93AB64-5FE2-4429-ABDC-A9E756577D49}"/>
                  </a:ext>
                </a:extLst>
              </p:cNvPr>
              <p:cNvCxnSpPr>
                <a:cxnSpLocks/>
              </p:cNvCxnSpPr>
              <p:nvPr/>
            </p:nvCxnSpPr>
            <p:spPr>
              <a:xfrm>
                <a:off x="4361349"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6" name="直接连接符 175">
                <a:extLst>
                  <a:ext uri="{FF2B5EF4-FFF2-40B4-BE49-F238E27FC236}">
                    <a16:creationId xmlns:a16="http://schemas.microsoft.com/office/drawing/2014/main" id="{C69BA384-57F9-486A-968B-1B256720C183}"/>
                  </a:ext>
                </a:extLst>
              </p:cNvPr>
              <p:cNvCxnSpPr/>
              <p:nvPr/>
            </p:nvCxnSpPr>
            <p:spPr>
              <a:xfrm flipV="1">
                <a:off x="4595998"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7" name="直接连接符 176">
                <a:extLst>
                  <a:ext uri="{FF2B5EF4-FFF2-40B4-BE49-F238E27FC236}">
                    <a16:creationId xmlns:a16="http://schemas.microsoft.com/office/drawing/2014/main" id="{CA1CAAB3-0859-4FE8-BA4D-A36EC877C14C}"/>
                  </a:ext>
                </a:extLst>
              </p:cNvPr>
              <p:cNvCxnSpPr>
                <a:cxnSpLocks/>
              </p:cNvCxnSpPr>
              <p:nvPr/>
            </p:nvCxnSpPr>
            <p:spPr>
              <a:xfrm>
                <a:off x="4607640"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8" name="直接连接符 177">
                <a:extLst>
                  <a:ext uri="{FF2B5EF4-FFF2-40B4-BE49-F238E27FC236}">
                    <a16:creationId xmlns:a16="http://schemas.microsoft.com/office/drawing/2014/main" id="{8482EFE0-79BD-4639-97D4-F9714F221A82}"/>
                  </a:ext>
                </a:extLst>
              </p:cNvPr>
              <p:cNvCxnSpPr/>
              <p:nvPr/>
            </p:nvCxnSpPr>
            <p:spPr>
              <a:xfrm flipV="1">
                <a:off x="4842288"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0EC0887D-DCB6-4237-8A1C-5C35F2A427C6}"/>
                  </a:ext>
                </a:extLst>
              </p:cNvPr>
              <p:cNvCxnSpPr>
                <a:cxnSpLocks/>
              </p:cNvCxnSpPr>
              <p:nvPr/>
            </p:nvCxnSpPr>
            <p:spPr>
              <a:xfrm>
                <a:off x="4842288"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0" name="直接连接符 179">
                <a:extLst>
                  <a:ext uri="{FF2B5EF4-FFF2-40B4-BE49-F238E27FC236}">
                    <a16:creationId xmlns:a16="http://schemas.microsoft.com/office/drawing/2014/main" id="{CC423DED-7942-4138-843E-BD611F2E84F5}"/>
                  </a:ext>
                </a:extLst>
              </p:cNvPr>
              <p:cNvCxnSpPr>
                <a:cxnSpLocks/>
              </p:cNvCxnSpPr>
              <p:nvPr/>
            </p:nvCxnSpPr>
            <p:spPr>
              <a:xfrm>
                <a:off x="5100703"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1" name="直接连接符 180">
                <a:extLst>
                  <a:ext uri="{FF2B5EF4-FFF2-40B4-BE49-F238E27FC236}">
                    <a16:creationId xmlns:a16="http://schemas.microsoft.com/office/drawing/2014/main" id="{6401DB08-C733-4A80-9EA7-4566770C7A1F}"/>
                  </a:ext>
                </a:extLst>
              </p:cNvPr>
              <p:cNvCxnSpPr/>
              <p:nvPr/>
            </p:nvCxnSpPr>
            <p:spPr>
              <a:xfrm flipV="1">
                <a:off x="5335351"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2" name="直接连接符 181">
                <a:extLst>
                  <a:ext uri="{FF2B5EF4-FFF2-40B4-BE49-F238E27FC236}">
                    <a16:creationId xmlns:a16="http://schemas.microsoft.com/office/drawing/2014/main" id="{A92F7784-4E92-4EDA-9679-7FC322682665}"/>
                  </a:ext>
                </a:extLst>
              </p:cNvPr>
              <p:cNvCxnSpPr>
                <a:cxnSpLocks/>
              </p:cNvCxnSpPr>
              <p:nvPr/>
            </p:nvCxnSpPr>
            <p:spPr>
              <a:xfrm>
                <a:off x="5333837"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9" name="直接连接符 198">
                <a:extLst>
                  <a:ext uri="{FF2B5EF4-FFF2-40B4-BE49-F238E27FC236}">
                    <a16:creationId xmlns:a16="http://schemas.microsoft.com/office/drawing/2014/main" id="{DC004DE8-FA7C-4019-96C7-E104A375AFB2}"/>
                  </a:ext>
                </a:extLst>
              </p:cNvPr>
              <p:cNvCxnSpPr>
                <a:cxnSpLocks/>
              </p:cNvCxnSpPr>
              <p:nvPr/>
            </p:nvCxnSpPr>
            <p:spPr>
              <a:xfrm>
                <a:off x="5582843"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0" name="直接连接符 199">
                <a:extLst>
                  <a:ext uri="{FF2B5EF4-FFF2-40B4-BE49-F238E27FC236}">
                    <a16:creationId xmlns:a16="http://schemas.microsoft.com/office/drawing/2014/main" id="{AAEFF03B-F440-44BC-BD2D-FFFC3854907C}"/>
                  </a:ext>
                </a:extLst>
              </p:cNvPr>
              <p:cNvCxnSpPr/>
              <p:nvPr/>
            </p:nvCxnSpPr>
            <p:spPr>
              <a:xfrm flipV="1">
                <a:off x="5830647"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1" name="直接连接符 200">
                <a:extLst>
                  <a:ext uri="{FF2B5EF4-FFF2-40B4-BE49-F238E27FC236}">
                    <a16:creationId xmlns:a16="http://schemas.microsoft.com/office/drawing/2014/main" id="{35C09741-AFBB-4635-96A9-E6CBB71124EA}"/>
                  </a:ext>
                </a:extLst>
              </p:cNvPr>
              <p:cNvCxnSpPr>
                <a:cxnSpLocks/>
              </p:cNvCxnSpPr>
              <p:nvPr/>
            </p:nvCxnSpPr>
            <p:spPr>
              <a:xfrm>
                <a:off x="5842289"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2" name="直接连接符 201">
                <a:extLst>
                  <a:ext uri="{FF2B5EF4-FFF2-40B4-BE49-F238E27FC236}">
                    <a16:creationId xmlns:a16="http://schemas.microsoft.com/office/drawing/2014/main" id="{C8EA2A03-C208-449C-B3F9-38EFA821466B}"/>
                  </a:ext>
                </a:extLst>
              </p:cNvPr>
              <p:cNvCxnSpPr>
                <a:cxnSpLocks/>
              </p:cNvCxnSpPr>
              <p:nvPr/>
            </p:nvCxnSpPr>
            <p:spPr>
              <a:xfrm>
                <a:off x="6100703"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3" name="直接连接符 202">
                <a:extLst>
                  <a:ext uri="{FF2B5EF4-FFF2-40B4-BE49-F238E27FC236}">
                    <a16:creationId xmlns:a16="http://schemas.microsoft.com/office/drawing/2014/main" id="{93D4B55C-65E5-4DFE-B5C6-F15CA97132A7}"/>
                  </a:ext>
                </a:extLst>
              </p:cNvPr>
              <p:cNvCxnSpPr/>
              <p:nvPr/>
            </p:nvCxnSpPr>
            <p:spPr>
              <a:xfrm flipV="1">
                <a:off x="6349709"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4" name="直接连接符 203">
                <a:extLst>
                  <a:ext uri="{FF2B5EF4-FFF2-40B4-BE49-F238E27FC236}">
                    <a16:creationId xmlns:a16="http://schemas.microsoft.com/office/drawing/2014/main" id="{59BBE7EC-F2CA-4BA4-AFF4-85A0D0FAD0DE}"/>
                  </a:ext>
                </a:extLst>
              </p:cNvPr>
              <p:cNvCxnSpPr>
                <a:cxnSpLocks/>
              </p:cNvCxnSpPr>
              <p:nvPr/>
            </p:nvCxnSpPr>
            <p:spPr>
              <a:xfrm>
                <a:off x="6349709"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5" name="直接连接符 204">
                <a:extLst>
                  <a:ext uri="{FF2B5EF4-FFF2-40B4-BE49-F238E27FC236}">
                    <a16:creationId xmlns:a16="http://schemas.microsoft.com/office/drawing/2014/main" id="{6C312781-2B3E-45E0-B3D3-827BDC0EFD66}"/>
                  </a:ext>
                </a:extLst>
              </p:cNvPr>
              <p:cNvCxnSpPr>
                <a:cxnSpLocks/>
              </p:cNvCxnSpPr>
              <p:nvPr/>
            </p:nvCxnSpPr>
            <p:spPr>
              <a:xfrm>
                <a:off x="6601546" y="2771303"/>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6" name="直接连接符 205">
                <a:extLst>
                  <a:ext uri="{FF2B5EF4-FFF2-40B4-BE49-F238E27FC236}">
                    <a16:creationId xmlns:a16="http://schemas.microsoft.com/office/drawing/2014/main" id="{118DD749-46B8-400E-AD83-2CBD49CD59C8}"/>
                  </a:ext>
                </a:extLst>
              </p:cNvPr>
              <p:cNvCxnSpPr/>
              <p:nvPr/>
            </p:nvCxnSpPr>
            <p:spPr>
              <a:xfrm flipV="1">
                <a:off x="6842773"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7" name="直接连接符 206">
                <a:extLst>
                  <a:ext uri="{FF2B5EF4-FFF2-40B4-BE49-F238E27FC236}">
                    <a16:creationId xmlns:a16="http://schemas.microsoft.com/office/drawing/2014/main" id="{A370B9CD-EB00-43C3-A1C0-EB3295DCD16D}"/>
                  </a:ext>
                </a:extLst>
              </p:cNvPr>
              <p:cNvCxnSpPr>
                <a:cxnSpLocks/>
              </p:cNvCxnSpPr>
              <p:nvPr/>
            </p:nvCxnSpPr>
            <p:spPr>
              <a:xfrm>
                <a:off x="6842773" y="2016080"/>
                <a:ext cx="248643"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8" name="直接连接符 207">
                <a:extLst>
                  <a:ext uri="{FF2B5EF4-FFF2-40B4-BE49-F238E27FC236}">
                    <a16:creationId xmlns:a16="http://schemas.microsoft.com/office/drawing/2014/main" id="{F2A361C6-0999-4209-BDE0-131FA97BB0AE}"/>
                  </a:ext>
                </a:extLst>
              </p:cNvPr>
              <p:cNvCxnSpPr/>
              <p:nvPr/>
            </p:nvCxnSpPr>
            <p:spPr>
              <a:xfrm flipV="1">
                <a:off x="7096242"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1" name="直接连接符 210">
                <a:extLst>
                  <a:ext uri="{FF2B5EF4-FFF2-40B4-BE49-F238E27FC236}">
                    <a16:creationId xmlns:a16="http://schemas.microsoft.com/office/drawing/2014/main" id="{DBCC54DC-38B9-4E47-99BD-5FBB49DE4A13}"/>
                  </a:ext>
                </a:extLst>
              </p:cNvPr>
              <p:cNvCxnSpPr>
                <a:cxnSpLocks/>
              </p:cNvCxnSpPr>
              <p:nvPr/>
            </p:nvCxnSpPr>
            <p:spPr>
              <a:xfrm>
                <a:off x="7096242"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2" name="直接连接符 211">
                <a:extLst>
                  <a:ext uri="{FF2B5EF4-FFF2-40B4-BE49-F238E27FC236}">
                    <a16:creationId xmlns:a16="http://schemas.microsoft.com/office/drawing/2014/main" id="{69BC5546-7ADB-4731-8089-2F0EE36DCE44}"/>
                  </a:ext>
                </a:extLst>
              </p:cNvPr>
              <p:cNvCxnSpPr/>
              <p:nvPr/>
            </p:nvCxnSpPr>
            <p:spPr>
              <a:xfrm flipV="1">
                <a:off x="7337469" y="2016928"/>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3" name="直接连接符 212">
                <a:extLst>
                  <a:ext uri="{FF2B5EF4-FFF2-40B4-BE49-F238E27FC236}">
                    <a16:creationId xmlns:a16="http://schemas.microsoft.com/office/drawing/2014/main" id="{19E41931-64FE-4156-A6E2-C4D197C7C3EB}"/>
                  </a:ext>
                </a:extLst>
              </p:cNvPr>
              <p:cNvCxnSpPr>
                <a:cxnSpLocks/>
              </p:cNvCxnSpPr>
              <p:nvPr/>
            </p:nvCxnSpPr>
            <p:spPr>
              <a:xfrm>
                <a:off x="7342533"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4" name="直接连接符 213">
                <a:extLst>
                  <a:ext uri="{FF2B5EF4-FFF2-40B4-BE49-F238E27FC236}">
                    <a16:creationId xmlns:a16="http://schemas.microsoft.com/office/drawing/2014/main" id="{9AC61071-07EA-4F5B-A796-A60B0AEFF4E6}"/>
                  </a:ext>
                </a:extLst>
              </p:cNvPr>
              <p:cNvCxnSpPr>
                <a:cxnSpLocks/>
              </p:cNvCxnSpPr>
              <p:nvPr/>
            </p:nvCxnSpPr>
            <p:spPr>
              <a:xfrm>
                <a:off x="7593769"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5" name="直接连接符 214">
                <a:extLst>
                  <a:ext uri="{FF2B5EF4-FFF2-40B4-BE49-F238E27FC236}">
                    <a16:creationId xmlns:a16="http://schemas.microsoft.com/office/drawing/2014/main" id="{C1D9455F-E86B-42C2-BC00-C15310231DF3}"/>
                  </a:ext>
                </a:extLst>
              </p:cNvPr>
              <p:cNvCxnSpPr/>
              <p:nvPr/>
            </p:nvCxnSpPr>
            <p:spPr>
              <a:xfrm flipV="1">
                <a:off x="7836197"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6" name="直接连接符 215">
                <a:extLst>
                  <a:ext uri="{FF2B5EF4-FFF2-40B4-BE49-F238E27FC236}">
                    <a16:creationId xmlns:a16="http://schemas.microsoft.com/office/drawing/2014/main" id="{9983CC2E-CE47-4C6B-830F-A626F1B203FB}"/>
                  </a:ext>
                </a:extLst>
              </p:cNvPr>
              <p:cNvCxnSpPr>
                <a:cxnSpLocks/>
              </p:cNvCxnSpPr>
              <p:nvPr/>
            </p:nvCxnSpPr>
            <p:spPr>
              <a:xfrm>
                <a:off x="7842775" y="2771303"/>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7" name="直接连接符 216">
                <a:extLst>
                  <a:ext uri="{FF2B5EF4-FFF2-40B4-BE49-F238E27FC236}">
                    <a16:creationId xmlns:a16="http://schemas.microsoft.com/office/drawing/2014/main" id="{E2CC5B0C-B3BC-4015-8FB8-2EED527B5B74}"/>
                  </a:ext>
                </a:extLst>
              </p:cNvPr>
              <p:cNvCxnSpPr>
                <a:cxnSpLocks/>
              </p:cNvCxnSpPr>
              <p:nvPr/>
            </p:nvCxnSpPr>
            <p:spPr>
              <a:xfrm>
                <a:off x="4105167"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8" name="直接连接符 217">
                <a:extLst>
                  <a:ext uri="{FF2B5EF4-FFF2-40B4-BE49-F238E27FC236}">
                    <a16:creationId xmlns:a16="http://schemas.microsoft.com/office/drawing/2014/main" id="{72F43CC3-DC1B-4ECB-B441-0FA3309296CA}"/>
                  </a:ext>
                </a:extLst>
              </p:cNvPr>
              <p:cNvCxnSpPr>
                <a:cxnSpLocks/>
              </p:cNvCxnSpPr>
              <p:nvPr/>
            </p:nvCxnSpPr>
            <p:spPr>
              <a:xfrm>
                <a:off x="8086833"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9" name="直接连接符 218">
                <a:extLst>
                  <a:ext uri="{FF2B5EF4-FFF2-40B4-BE49-F238E27FC236}">
                    <a16:creationId xmlns:a16="http://schemas.microsoft.com/office/drawing/2014/main" id="{BD5C42DA-1D36-43A3-8B4B-88CC08547B40}"/>
                  </a:ext>
                </a:extLst>
              </p:cNvPr>
              <p:cNvCxnSpPr>
                <a:cxnSpLocks/>
              </p:cNvCxnSpPr>
              <p:nvPr/>
            </p:nvCxnSpPr>
            <p:spPr>
              <a:xfrm>
                <a:off x="4602875"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0" name="直接连接符 219">
                <a:extLst>
                  <a:ext uri="{FF2B5EF4-FFF2-40B4-BE49-F238E27FC236}">
                    <a16:creationId xmlns:a16="http://schemas.microsoft.com/office/drawing/2014/main" id="{018FE571-786E-432B-9FD4-D4942F36F653}"/>
                  </a:ext>
                </a:extLst>
              </p:cNvPr>
              <p:cNvCxnSpPr>
                <a:cxnSpLocks/>
              </p:cNvCxnSpPr>
              <p:nvPr/>
            </p:nvCxnSpPr>
            <p:spPr>
              <a:xfrm>
                <a:off x="5100583"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1" name="直接连接符 220">
                <a:extLst>
                  <a:ext uri="{FF2B5EF4-FFF2-40B4-BE49-F238E27FC236}">
                    <a16:creationId xmlns:a16="http://schemas.microsoft.com/office/drawing/2014/main" id="{7F81BDC4-C5A9-4EEB-8B23-DB078D3EA818}"/>
                  </a:ext>
                </a:extLst>
              </p:cNvPr>
              <p:cNvCxnSpPr>
                <a:cxnSpLocks/>
              </p:cNvCxnSpPr>
              <p:nvPr/>
            </p:nvCxnSpPr>
            <p:spPr>
              <a:xfrm>
                <a:off x="5598292"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2" name="直接连接符 221">
                <a:extLst>
                  <a:ext uri="{FF2B5EF4-FFF2-40B4-BE49-F238E27FC236}">
                    <a16:creationId xmlns:a16="http://schemas.microsoft.com/office/drawing/2014/main" id="{473BC815-8572-442B-BA77-1F08A6881D7F}"/>
                  </a:ext>
                </a:extLst>
              </p:cNvPr>
              <p:cNvCxnSpPr>
                <a:cxnSpLocks/>
              </p:cNvCxnSpPr>
              <p:nvPr/>
            </p:nvCxnSpPr>
            <p:spPr>
              <a:xfrm>
                <a:off x="6096000"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4" name="直接连接符 223">
                <a:extLst>
                  <a:ext uri="{FF2B5EF4-FFF2-40B4-BE49-F238E27FC236}">
                    <a16:creationId xmlns:a16="http://schemas.microsoft.com/office/drawing/2014/main" id="{86EDAB1B-1B53-4647-AD09-854B052079B2}"/>
                  </a:ext>
                </a:extLst>
              </p:cNvPr>
              <p:cNvCxnSpPr>
                <a:cxnSpLocks/>
              </p:cNvCxnSpPr>
              <p:nvPr/>
            </p:nvCxnSpPr>
            <p:spPr>
              <a:xfrm>
                <a:off x="6593708"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5" name="直接连接符 224">
                <a:extLst>
                  <a:ext uri="{FF2B5EF4-FFF2-40B4-BE49-F238E27FC236}">
                    <a16:creationId xmlns:a16="http://schemas.microsoft.com/office/drawing/2014/main" id="{E97E6877-1BC6-4D22-8118-7C310B3C62F4}"/>
                  </a:ext>
                </a:extLst>
              </p:cNvPr>
              <p:cNvCxnSpPr>
                <a:cxnSpLocks/>
              </p:cNvCxnSpPr>
              <p:nvPr/>
            </p:nvCxnSpPr>
            <p:spPr>
              <a:xfrm>
                <a:off x="7091416"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6" name="直接连接符 225">
                <a:extLst>
                  <a:ext uri="{FF2B5EF4-FFF2-40B4-BE49-F238E27FC236}">
                    <a16:creationId xmlns:a16="http://schemas.microsoft.com/office/drawing/2014/main" id="{EDF4CFCF-B260-46FB-89E0-BCD72A3F32F0}"/>
                  </a:ext>
                </a:extLst>
              </p:cNvPr>
              <p:cNvCxnSpPr>
                <a:cxnSpLocks/>
              </p:cNvCxnSpPr>
              <p:nvPr/>
            </p:nvCxnSpPr>
            <p:spPr>
              <a:xfrm>
                <a:off x="7589125"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4" name="直接连接符 183">
                <a:extLst>
                  <a:ext uri="{FF2B5EF4-FFF2-40B4-BE49-F238E27FC236}">
                    <a16:creationId xmlns:a16="http://schemas.microsoft.com/office/drawing/2014/main" id="{F3BFD993-A165-4D64-855E-58B69E12847C}"/>
                  </a:ext>
                </a:extLst>
              </p:cNvPr>
              <p:cNvCxnSpPr/>
              <p:nvPr/>
            </p:nvCxnSpPr>
            <p:spPr>
              <a:xfrm flipV="1">
                <a:off x="6600503" y="2022658"/>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grpSp>
        <p:nvGrpSpPr>
          <p:cNvPr id="185" name="组合 184">
            <a:extLst>
              <a:ext uri="{FF2B5EF4-FFF2-40B4-BE49-F238E27FC236}">
                <a16:creationId xmlns:a16="http://schemas.microsoft.com/office/drawing/2014/main" id="{DB2EA8F3-0204-4B34-99E2-8ED9E9F0B41A}"/>
              </a:ext>
            </a:extLst>
          </p:cNvPr>
          <p:cNvGrpSpPr/>
          <p:nvPr/>
        </p:nvGrpSpPr>
        <p:grpSpPr>
          <a:xfrm>
            <a:off x="4105167" y="4967649"/>
            <a:ext cx="3981666" cy="1399309"/>
            <a:chOff x="4105167" y="1732212"/>
            <a:chExt cx="3981666" cy="1399309"/>
          </a:xfrm>
        </p:grpSpPr>
        <p:cxnSp>
          <p:nvCxnSpPr>
            <p:cNvPr id="186" name="直接连接符 185">
              <a:extLst>
                <a:ext uri="{FF2B5EF4-FFF2-40B4-BE49-F238E27FC236}">
                  <a16:creationId xmlns:a16="http://schemas.microsoft.com/office/drawing/2014/main" id="{24795326-A2A8-4FFB-B659-3621AF49CF29}"/>
                </a:ext>
              </a:extLst>
            </p:cNvPr>
            <p:cNvCxnSpPr>
              <a:cxnSpLocks/>
            </p:cNvCxnSpPr>
            <p:nvPr/>
          </p:nvCxnSpPr>
          <p:spPr>
            <a:xfrm>
              <a:off x="4126701"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7" name="直接连接符 186">
              <a:extLst>
                <a:ext uri="{FF2B5EF4-FFF2-40B4-BE49-F238E27FC236}">
                  <a16:creationId xmlns:a16="http://schemas.microsoft.com/office/drawing/2014/main" id="{92C6A84E-CDA8-4383-B1D9-D7BFEB960CE9}"/>
                </a:ext>
              </a:extLst>
            </p:cNvPr>
            <p:cNvCxnSpPr/>
            <p:nvPr/>
          </p:nvCxnSpPr>
          <p:spPr>
            <a:xfrm flipV="1">
              <a:off x="4361349"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8" name="直接连接符 187">
              <a:extLst>
                <a:ext uri="{FF2B5EF4-FFF2-40B4-BE49-F238E27FC236}">
                  <a16:creationId xmlns:a16="http://schemas.microsoft.com/office/drawing/2014/main" id="{82A54AA4-CD60-403B-BBF1-DF99A9C05335}"/>
                </a:ext>
              </a:extLst>
            </p:cNvPr>
            <p:cNvCxnSpPr>
              <a:cxnSpLocks/>
            </p:cNvCxnSpPr>
            <p:nvPr/>
          </p:nvCxnSpPr>
          <p:spPr>
            <a:xfrm>
              <a:off x="4361349"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9" name="直接连接符 188">
              <a:extLst>
                <a:ext uri="{FF2B5EF4-FFF2-40B4-BE49-F238E27FC236}">
                  <a16:creationId xmlns:a16="http://schemas.microsoft.com/office/drawing/2014/main" id="{13B1FA63-45D9-4E68-BE49-48D9992EBBA0}"/>
                </a:ext>
              </a:extLst>
            </p:cNvPr>
            <p:cNvCxnSpPr/>
            <p:nvPr/>
          </p:nvCxnSpPr>
          <p:spPr>
            <a:xfrm flipV="1">
              <a:off x="4595998"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0" name="直接连接符 189">
              <a:extLst>
                <a:ext uri="{FF2B5EF4-FFF2-40B4-BE49-F238E27FC236}">
                  <a16:creationId xmlns:a16="http://schemas.microsoft.com/office/drawing/2014/main" id="{5CF8DE5E-7021-47DE-8EEC-D502DB07DC14}"/>
                </a:ext>
              </a:extLst>
            </p:cNvPr>
            <p:cNvCxnSpPr>
              <a:cxnSpLocks/>
            </p:cNvCxnSpPr>
            <p:nvPr/>
          </p:nvCxnSpPr>
          <p:spPr>
            <a:xfrm>
              <a:off x="4607640"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1" name="直接连接符 190">
              <a:extLst>
                <a:ext uri="{FF2B5EF4-FFF2-40B4-BE49-F238E27FC236}">
                  <a16:creationId xmlns:a16="http://schemas.microsoft.com/office/drawing/2014/main" id="{400CD3D5-21F5-4640-8075-FEE58C993481}"/>
                </a:ext>
              </a:extLst>
            </p:cNvPr>
            <p:cNvCxnSpPr/>
            <p:nvPr/>
          </p:nvCxnSpPr>
          <p:spPr>
            <a:xfrm flipV="1">
              <a:off x="4842288"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2" name="直接连接符 191">
              <a:extLst>
                <a:ext uri="{FF2B5EF4-FFF2-40B4-BE49-F238E27FC236}">
                  <a16:creationId xmlns:a16="http://schemas.microsoft.com/office/drawing/2014/main" id="{4DF6DD09-1A23-4F13-914E-49CBF330424D}"/>
                </a:ext>
              </a:extLst>
            </p:cNvPr>
            <p:cNvCxnSpPr>
              <a:cxnSpLocks/>
            </p:cNvCxnSpPr>
            <p:nvPr/>
          </p:nvCxnSpPr>
          <p:spPr>
            <a:xfrm>
              <a:off x="4842288"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3" name="直接连接符 192">
              <a:extLst>
                <a:ext uri="{FF2B5EF4-FFF2-40B4-BE49-F238E27FC236}">
                  <a16:creationId xmlns:a16="http://schemas.microsoft.com/office/drawing/2014/main" id="{5E4CFCA2-BD0E-485D-9BE6-198C1FFF8318}"/>
                </a:ext>
              </a:extLst>
            </p:cNvPr>
            <p:cNvCxnSpPr>
              <a:cxnSpLocks/>
            </p:cNvCxnSpPr>
            <p:nvPr/>
          </p:nvCxnSpPr>
          <p:spPr>
            <a:xfrm>
              <a:off x="5100703"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4" name="直接连接符 193">
              <a:extLst>
                <a:ext uri="{FF2B5EF4-FFF2-40B4-BE49-F238E27FC236}">
                  <a16:creationId xmlns:a16="http://schemas.microsoft.com/office/drawing/2014/main" id="{64EF0E5E-990B-4745-A879-BA98BBFD0445}"/>
                </a:ext>
              </a:extLst>
            </p:cNvPr>
            <p:cNvCxnSpPr/>
            <p:nvPr/>
          </p:nvCxnSpPr>
          <p:spPr>
            <a:xfrm flipV="1">
              <a:off x="5335351"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5" name="直接连接符 194">
              <a:extLst>
                <a:ext uri="{FF2B5EF4-FFF2-40B4-BE49-F238E27FC236}">
                  <a16:creationId xmlns:a16="http://schemas.microsoft.com/office/drawing/2014/main" id="{18CE6FD6-5AA1-4B66-BCE0-DDD07ADEB963}"/>
                </a:ext>
              </a:extLst>
            </p:cNvPr>
            <p:cNvCxnSpPr>
              <a:cxnSpLocks/>
            </p:cNvCxnSpPr>
            <p:nvPr/>
          </p:nvCxnSpPr>
          <p:spPr>
            <a:xfrm>
              <a:off x="5333837"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6" name="直接连接符 195">
              <a:extLst>
                <a:ext uri="{FF2B5EF4-FFF2-40B4-BE49-F238E27FC236}">
                  <a16:creationId xmlns:a16="http://schemas.microsoft.com/office/drawing/2014/main" id="{6EC84E6A-3609-46DC-8CD6-E770195CE4D1}"/>
                </a:ext>
              </a:extLst>
            </p:cNvPr>
            <p:cNvCxnSpPr>
              <a:cxnSpLocks/>
            </p:cNvCxnSpPr>
            <p:nvPr/>
          </p:nvCxnSpPr>
          <p:spPr>
            <a:xfrm>
              <a:off x="5582843"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7" name="直接连接符 196">
              <a:extLst>
                <a:ext uri="{FF2B5EF4-FFF2-40B4-BE49-F238E27FC236}">
                  <a16:creationId xmlns:a16="http://schemas.microsoft.com/office/drawing/2014/main" id="{565B084C-29BB-4FCA-BE21-D9D633A25189}"/>
                </a:ext>
              </a:extLst>
            </p:cNvPr>
            <p:cNvCxnSpPr/>
            <p:nvPr/>
          </p:nvCxnSpPr>
          <p:spPr>
            <a:xfrm flipV="1">
              <a:off x="5830647"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8" name="直接连接符 197">
              <a:extLst>
                <a:ext uri="{FF2B5EF4-FFF2-40B4-BE49-F238E27FC236}">
                  <a16:creationId xmlns:a16="http://schemas.microsoft.com/office/drawing/2014/main" id="{EA01F66C-5F95-4A1A-9AAD-F9DA432831CD}"/>
                </a:ext>
              </a:extLst>
            </p:cNvPr>
            <p:cNvCxnSpPr>
              <a:cxnSpLocks/>
            </p:cNvCxnSpPr>
            <p:nvPr/>
          </p:nvCxnSpPr>
          <p:spPr>
            <a:xfrm>
              <a:off x="5842289"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9" name="直接连接符 208">
              <a:extLst>
                <a:ext uri="{FF2B5EF4-FFF2-40B4-BE49-F238E27FC236}">
                  <a16:creationId xmlns:a16="http://schemas.microsoft.com/office/drawing/2014/main" id="{F28E8E7B-3B16-47CD-9032-15F1BE429D61}"/>
                </a:ext>
              </a:extLst>
            </p:cNvPr>
            <p:cNvCxnSpPr>
              <a:cxnSpLocks/>
            </p:cNvCxnSpPr>
            <p:nvPr/>
          </p:nvCxnSpPr>
          <p:spPr>
            <a:xfrm>
              <a:off x="6100703"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0" name="直接连接符 209">
              <a:extLst>
                <a:ext uri="{FF2B5EF4-FFF2-40B4-BE49-F238E27FC236}">
                  <a16:creationId xmlns:a16="http://schemas.microsoft.com/office/drawing/2014/main" id="{D2BD61F6-4F79-4F18-8102-F31B99923069}"/>
                </a:ext>
              </a:extLst>
            </p:cNvPr>
            <p:cNvCxnSpPr/>
            <p:nvPr/>
          </p:nvCxnSpPr>
          <p:spPr>
            <a:xfrm flipV="1">
              <a:off x="6349709"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23" name="直接连接符 222">
              <a:extLst>
                <a:ext uri="{FF2B5EF4-FFF2-40B4-BE49-F238E27FC236}">
                  <a16:creationId xmlns:a16="http://schemas.microsoft.com/office/drawing/2014/main" id="{4150334E-7F72-4C0E-8F88-C150B655E1ED}"/>
                </a:ext>
              </a:extLst>
            </p:cNvPr>
            <p:cNvCxnSpPr>
              <a:cxnSpLocks/>
            </p:cNvCxnSpPr>
            <p:nvPr/>
          </p:nvCxnSpPr>
          <p:spPr>
            <a:xfrm>
              <a:off x="6349709"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9" name="直接连接符 248">
              <a:extLst>
                <a:ext uri="{FF2B5EF4-FFF2-40B4-BE49-F238E27FC236}">
                  <a16:creationId xmlns:a16="http://schemas.microsoft.com/office/drawing/2014/main" id="{CE7A17BF-0313-4674-8379-7348C4D3703D}"/>
                </a:ext>
              </a:extLst>
            </p:cNvPr>
            <p:cNvCxnSpPr>
              <a:cxnSpLocks/>
            </p:cNvCxnSpPr>
            <p:nvPr/>
          </p:nvCxnSpPr>
          <p:spPr>
            <a:xfrm>
              <a:off x="6601546" y="2771303"/>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68" name="直接连接符 267">
              <a:extLst>
                <a:ext uri="{FF2B5EF4-FFF2-40B4-BE49-F238E27FC236}">
                  <a16:creationId xmlns:a16="http://schemas.microsoft.com/office/drawing/2014/main" id="{87C56686-4D03-4E0E-ACAF-2D6C02B371D1}"/>
                </a:ext>
              </a:extLst>
            </p:cNvPr>
            <p:cNvCxnSpPr/>
            <p:nvPr/>
          </p:nvCxnSpPr>
          <p:spPr>
            <a:xfrm flipV="1">
              <a:off x="6842773"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30" name="直接连接符 329">
              <a:extLst>
                <a:ext uri="{FF2B5EF4-FFF2-40B4-BE49-F238E27FC236}">
                  <a16:creationId xmlns:a16="http://schemas.microsoft.com/office/drawing/2014/main" id="{F25329A7-2DB9-4374-8C1C-266DD3CE82E2}"/>
                </a:ext>
              </a:extLst>
            </p:cNvPr>
            <p:cNvCxnSpPr>
              <a:cxnSpLocks/>
            </p:cNvCxnSpPr>
            <p:nvPr/>
          </p:nvCxnSpPr>
          <p:spPr>
            <a:xfrm>
              <a:off x="6842773" y="2016080"/>
              <a:ext cx="248643"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6" name="直接连接符 355">
              <a:extLst>
                <a:ext uri="{FF2B5EF4-FFF2-40B4-BE49-F238E27FC236}">
                  <a16:creationId xmlns:a16="http://schemas.microsoft.com/office/drawing/2014/main" id="{85CEBBEF-FE83-4543-83F6-7927B8283648}"/>
                </a:ext>
              </a:extLst>
            </p:cNvPr>
            <p:cNvCxnSpPr/>
            <p:nvPr/>
          </p:nvCxnSpPr>
          <p:spPr>
            <a:xfrm flipV="1">
              <a:off x="7096242"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7" name="直接连接符 356">
              <a:extLst>
                <a:ext uri="{FF2B5EF4-FFF2-40B4-BE49-F238E27FC236}">
                  <a16:creationId xmlns:a16="http://schemas.microsoft.com/office/drawing/2014/main" id="{CD6E8AC8-D2C2-498E-A4B2-89384DE5E27D}"/>
                </a:ext>
              </a:extLst>
            </p:cNvPr>
            <p:cNvCxnSpPr>
              <a:cxnSpLocks/>
            </p:cNvCxnSpPr>
            <p:nvPr/>
          </p:nvCxnSpPr>
          <p:spPr>
            <a:xfrm>
              <a:off x="7096242"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8" name="直接连接符 357">
              <a:extLst>
                <a:ext uri="{FF2B5EF4-FFF2-40B4-BE49-F238E27FC236}">
                  <a16:creationId xmlns:a16="http://schemas.microsoft.com/office/drawing/2014/main" id="{799E2D05-E6FF-4710-A00C-44D958FADA43}"/>
                </a:ext>
              </a:extLst>
            </p:cNvPr>
            <p:cNvCxnSpPr/>
            <p:nvPr/>
          </p:nvCxnSpPr>
          <p:spPr>
            <a:xfrm flipV="1">
              <a:off x="7337469" y="2016928"/>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9" name="直接连接符 358">
              <a:extLst>
                <a:ext uri="{FF2B5EF4-FFF2-40B4-BE49-F238E27FC236}">
                  <a16:creationId xmlns:a16="http://schemas.microsoft.com/office/drawing/2014/main" id="{9ED25C40-0751-4526-A273-3583B54C6385}"/>
                </a:ext>
              </a:extLst>
            </p:cNvPr>
            <p:cNvCxnSpPr>
              <a:cxnSpLocks/>
            </p:cNvCxnSpPr>
            <p:nvPr/>
          </p:nvCxnSpPr>
          <p:spPr>
            <a:xfrm>
              <a:off x="7342533"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60" name="直接连接符 359">
              <a:extLst>
                <a:ext uri="{FF2B5EF4-FFF2-40B4-BE49-F238E27FC236}">
                  <a16:creationId xmlns:a16="http://schemas.microsoft.com/office/drawing/2014/main" id="{A4F95CC0-B9A7-46AE-8F76-B9B5EF1B966F}"/>
                </a:ext>
              </a:extLst>
            </p:cNvPr>
            <p:cNvCxnSpPr>
              <a:cxnSpLocks/>
            </p:cNvCxnSpPr>
            <p:nvPr/>
          </p:nvCxnSpPr>
          <p:spPr>
            <a:xfrm>
              <a:off x="7593769"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61" name="直接连接符 360">
              <a:extLst>
                <a:ext uri="{FF2B5EF4-FFF2-40B4-BE49-F238E27FC236}">
                  <a16:creationId xmlns:a16="http://schemas.microsoft.com/office/drawing/2014/main" id="{8637591C-1615-488E-A6C2-AF270A05B790}"/>
                </a:ext>
              </a:extLst>
            </p:cNvPr>
            <p:cNvCxnSpPr/>
            <p:nvPr/>
          </p:nvCxnSpPr>
          <p:spPr>
            <a:xfrm flipV="1">
              <a:off x="7836197"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62" name="直接连接符 361">
              <a:extLst>
                <a:ext uri="{FF2B5EF4-FFF2-40B4-BE49-F238E27FC236}">
                  <a16:creationId xmlns:a16="http://schemas.microsoft.com/office/drawing/2014/main" id="{66852C77-5907-4DAA-B2D3-0A31EB7F6B12}"/>
                </a:ext>
              </a:extLst>
            </p:cNvPr>
            <p:cNvCxnSpPr>
              <a:cxnSpLocks/>
            </p:cNvCxnSpPr>
            <p:nvPr/>
          </p:nvCxnSpPr>
          <p:spPr>
            <a:xfrm>
              <a:off x="7842775" y="2771303"/>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63" name="直接连接符 362">
              <a:extLst>
                <a:ext uri="{FF2B5EF4-FFF2-40B4-BE49-F238E27FC236}">
                  <a16:creationId xmlns:a16="http://schemas.microsoft.com/office/drawing/2014/main" id="{CD65F436-E84F-49AA-9C75-C76BC5307BCF}"/>
                </a:ext>
              </a:extLst>
            </p:cNvPr>
            <p:cNvCxnSpPr>
              <a:cxnSpLocks/>
            </p:cNvCxnSpPr>
            <p:nvPr/>
          </p:nvCxnSpPr>
          <p:spPr>
            <a:xfrm>
              <a:off x="4105167"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4" name="直接连接符 363">
              <a:extLst>
                <a:ext uri="{FF2B5EF4-FFF2-40B4-BE49-F238E27FC236}">
                  <a16:creationId xmlns:a16="http://schemas.microsoft.com/office/drawing/2014/main" id="{28F59368-9594-4347-BC77-A00F93D8DB8E}"/>
                </a:ext>
              </a:extLst>
            </p:cNvPr>
            <p:cNvCxnSpPr>
              <a:cxnSpLocks/>
            </p:cNvCxnSpPr>
            <p:nvPr/>
          </p:nvCxnSpPr>
          <p:spPr>
            <a:xfrm>
              <a:off x="8086833"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5" name="直接连接符 364">
              <a:extLst>
                <a:ext uri="{FF2B5EF4-FFF2-40B4-BE49-F238E27FC236}">
                  <a16:creationId xmlns:a16="http://schemas.microsoft.com/office/drawing/2014/main" id="{48470B8A-2B96-40B5-AB7B-247F1ECA239C}"/>
                </a:ext>
              </a:extLst>
            </p:cNvPr>
            <p:cNvCxnSpPr>
              <a:cxnSpLocks/>
            </p:cNvCxnSpPr>
            <p:nvPr/>
          </p:nvCxnSpPr>
          <p:spPr>
            <a:xfrm>
              <a:off x="4602875"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6" name="直接连接符 365">
              <a:extLst>
                <a:ext uri="{FF2B5EF4-FFF2-40B4-BE49-F238E27FC236}">
                  <a16:creationId xmlns:a16="http://schemas.microsoft.com/office/drawing/2014/main" id="{D7396F8F-039B-4050-BE8E-AB0B7B94EC37}"/>
                </a:ext>
              </a:extLst>
            </p:cNvPr>
            <p:cNvCxnSpPr>
              <a:cxnSpLocks/>
            </p:cNvCxnSpPr>
            <p:nvPr/>
          </p:nvCxnSpPr>
          <p:spPr>
            <a:xfrm>
              <a:off x="5100583"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7" name="直接连接符 366">
              <a:extLst>
                <a:ext uri="{FF2B5EF4-FFF2-40B4-BE49-F238E27FC236}">
                  <a16:creationId xmlns:a16="http://schemas.microsoft.com/office/drawing/2014/main" id="{FCCC2D0B-A001-4D12-9739-4891213D0905}"/>
                </a:ext>
              </a:extLst>
            </p:cNvPr>
            <p:cNvCxnSpPr>
              <a:cxnSpLocks/>
            </p:cNvCxnSpPr>
            <p:nvPr/>
          </p:nvCxnSpPr>
          <p:spPr>
            <a:xfrm>
              <a:off x="5598292"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8" name="直接连接符 367">
              <a:extLst>
                <a:ext uri="{FF2B5EF4-FFF2-40B4-BE49-F238E27FC236}">
                  <a16:creationId xmlns:a16="http://schemas.microsoft.com/office/drawing/2014/main" id="{B35FF8B1-56B4-4D3D-95AD-4180B363AADC}"/>
                </a:ext>
              </a:extLst>
            </p:cNvPr>
            <p:cNvCxnSpPr>
              <a:cxnSpLocks/>
            </p:cNvCxnSpPr>
            <p:nvPr/>
          </p:nvCxnSpPr>
          <p:spPr>
            <a:xfrm>
              <a:off x="6096000"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9" name="直接连接符 368">
              <a:extLst>
                <a:ext uri="{FF2B5EF4-FFF2-40B4-BE49-F238E27FC236}">
                  <a16:creationId xmlns:a16="http://schemas.microsoft.com/office/drawing/2014/main" id="{4018B9E4-BAE8-4F29-9511-EA54E4D548CA}"/>
                </a:ext>
              </a:extLst>
            </p:cNvPr>
            <p:cNvCxnSpPr>
              <a:cxnSpLocks/>
            </p:cNvCxnSpPr>
            <p:nvPr/>
          </p:nvCxnSpPr>
          <p:spPr>
            <a:xfrm>
              <a:off x="6593708"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0" name="直接连接符 369">
              <a:extLst>
                <a:ext uri="{FF2B5EF4-FFF2-40B4-BE49-F238E27FC236}">
                  <a16:creationId xmlns:a16="http://schemas.microsoft.com/office/drawing/2014/main" id="{81D0BAA7-1745-484C-A18D-C0FBC0EEC947}"/>
                </a:ext>
              </a:extLst>
            </p:cNvPr>
            <p:cNvCxnSpPr>
              <a:cxnSpLocks/>
            </p:cNvCxnSpPr>
            <p:nvPr/>
          </p:nvCxnSpPr>
          <p:spPr>
            <a:xfrm>
              <a:off x="7091416"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1" name="直接连接符 370">
              <a:extLst>
                <a:ext uri="{FF2B5EF4-FFF2-40B4-BE49-F238E27FC236}">
                  <a16:creationId xmlns:a16="http://schemas.microsoft.com/office/drawing/2014/main" id="{2DB725C6-C6FD-47FC-A973-947553C22633}"/>
                </a:ext>
              </a:extLst>
            </p:cNvPr>
            <p:cNvCxnSpPr>
              <a:cxnSpLocks/>
            </p:cNvCxnSpPr>
            <p:nvPr/>
          </p:nvCxnSpPr>
          <p:spPr>
            <a:xfrm>
              <a:off x="7589125"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2" name="直接连接符 371">
              <a:extLst>
                <a:ext uri="{FF2B5EF4-FFF2-40B4-BE49-F238E27FC236}">
                  <a16:creationId xmlns:a16="http://schemas.microsoft.com/office/drawing/2014/main" id="{FFE6298D-26DA-45AA-B369-5FCB9C6309BF}"/>
                </a:ext>
              </a:extLst>
            </p:cNvPr>
            <p:cNvCxnSpPr/>
            <p:nvPr/>
          </p:nvCxnSpPr>
          <p:spPr>
            <a:xfrm flipV="1">
              <a:off x="6600503" y="2022658"/>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nvGrpSpPr>
          <p:cNvPr id="9" name="组合 8">
            <a:extLst>
              <a:ext uri="{FF2B5EF4-FFF2-40B4-BE49-F238E27FC236}">
                <a16:creationId xmlns:a16="http://schemas.microsoft.com/office/drawing/2014/main" id="{A06EA1ED-B16C-4E84-B37C-9C7AF4B13BF0}"/>
              </a:ext>
            </a:extLst>
          </p:cNvPr>
          <p:cNvGrpSpPr/>
          <p:nvPr/>
        </p:nvGrpSpPr>
        <p:grpSpPr>
          <a:xfrm>
            <a:off x="4077056" y="6111988"/>
            <a:ext cx="4055621" cy="338554"/>
            <a:chOff x="4077056" y="5993584"/>
            <a:chExt cx="4055621" cy="338554"/>
          </a:xfrm>
        </p:grpSpPr>
        <p:sp>
          <p:nvSpPr>
            <p:cNvPr id="374" name="文本框 373">
              <a:extLst>
                <a:ext uri="{FF2B5EF4-FFF2-40B4-BE49-F238E27FC236}">
                  <a16:creationId xmlns:a16="http://schemas.microsoft.com/office/drawing/2014/main" id="{B08E6845-6D2F-4007-A8A0-84F72EFFB1EE}"/>
                </a:ext>
              </a:extLst>
            </p:cNvPr>
            <p:cNvSpPr txBox="1"/>
            <p:nvPr/>
          </p:nvSpPr>
          <p:spPr>
            <a:xfrm>
              <a:off x="4077056" y="5993584"/>
              <a:ext cx="590570" cy="338554"/>
            </a:xfrm>
            <a:prstGeom prst="rect">
              <a:avLst/>
            </a:prstGeom>
            <a:noFill/>
          </p:spPr>
          <p:txBody>
            <a:bodyPr wrap="square" rtlCol="0">
              <a:spAutoFit/>
            </a:bodyPr>
            <a:lstStyle/>
            <a:p>
              <a:pPr algn="ctr"/>
              <a:r>
                <a:rPr lang="zh-CN" altLang="en-US" sz="1600" b="1" dirty="0"/>
                <a:t>码元</a:t>
              </a:r>
            </a:p>
          </p:txBody>
        </p:sp>
        <p:sp>
          <p:nvSpPr>
            <p:cNvPr id="375" name="文本框 374">
              <a:extLst>
                <a:ext uri="{FF2B5EF4-FFF2-40B4-BE49-F238E27FC236}">
                  <a16:creationId xmlns:a16="http://schemas.microsoft.com/office/drawing/2014/main" id="{671DF852-4504-4F4F-9663-042052744D27}"/>
                </a:ext>
              </a:extLst>
            </p:cNvPr>
            <p:cNvSpPr txBox="1"/>
            <p:nvPr/>
          </p:nvSpPr>
          <p:spPr>
            <a:xfrm>
              <a:off x="4551492" y="5993584"/>
              <a:ext cx="590570" cy="338554"/>
            </a:xfrm>
            <a:prstGeom prst="rect">
              <a:avLst/>
            </a:prstGeom>
            <a:noFill/>
          </p:spPr>
          <p:txBody>
            <a:bodyPr wrap="square" rtlCol="0">
              <a:spAutoFit/>
            </a:bodyPr>
            <a:lstStyle/>
            <a:p>
              <a:pPr algn="ctr"/>
              <a:r>
                <a:rPr lang="zh-CN" altLang="en-US" sz="1600" b="1" dirty="0"/>
                <a:t>码元</a:t>
              </a:r>
            </a:p>
          </p:txBody>
        </p:sp>
        <p:sp>
          <p:nvSpPr>
            <p:cNvPr id="376" name="文本框 375">
              <a:extLst>
                <a:ext uri="{FF2B5EF4-FFF2-40B4-BE49-F238E27FC236}">
                  <a16:creationId xmlns:a16="http://schemas.microsoft.com/office/drawing/2014/main" id="{484F2C28-881A-4BC7-8951-44C0CA9EB59C}"/>
                </a:ext>
              </a:extLst>
            </p:cNvPr>
            <p:cNvSpPr txBox="1"/>
            <p:nvPr/>
          </p:nvSpPr>
          <p:spPr>
            <a:xfrm>
              <a:off x="5038160" y="5993584"/>
              <a:ext cx="590570" cy="338554"/>
            </a:xfrm>
            <a:prstGeom prst="rect">
              <a:avLst/>
            </a:prstGeom>
            <a:noFill/>
          </p:spPr>
          <p:txBody>
            <a:bodyPr wrap="square" rtlCol="0">
              <a:spAutoFit/>
            </a:bodyPr>
            <a:lstStyle/>
            <a:p>
              <a:pPr algn="ctr"/>
              <a:r>
                <a:rPr lang="zh-CN" altLang="en-US" sz="1600" b="1" dirty="0"/>
                <a:t>码元</a:t>
              </a:r>
            </a:p>
          </p:txBody>
        </p:sp>
        <p:sp>
          <p:nvSpPr>
            <p:cNvPr id="377" name="文本框 376">
              <a:extLst>
                <a:ext uri="{FF2B5EF4-FFF2-40B4-BE49-F238E27FC236}">
                  <a16:creationId xmlns:a16="http://schemas.microsoft.com/office/drawing/2014/main" id="{1D5ED183-CE1E-4A4F-8A62-66B8F68842A8}"/>
                </a:ext>
              </a:extLst>
            </p:cNvPr>
            <p:cNvSpPr txBox="1"/>
            <p:nvPr/>
          </p:nvSpPr>
          <p:spPr>
            <a:xfrm>
              <a:off x="5547811" y="5993584"/>
              <a:ext cx="590570" cy="338554"/>
            </a:xfrm>
            <a:prstGeom prst="rect">
              <a:avLst/>
            </a:prstGeom>
            <a:noFill/>
          </p:spPr>
          <p:txBody>
            <a:bodyPr wrap="square" rtlCol="0">
              <a:spAutoFit/>
            </a:bodyPr>
            <a:lstStyle/>
            <a:p>
              <a:pPr algn="ctr"/>
              <a:r>
                <a:rPr lang="zh-CN" altLang="en-US" sz="1600" b="1" dirty="0"/>
                <a:t>码元</a:t>
              </a:r>
            </a:p>
          </p:txBody>
        </p:sp>
        <p:sp>
          <p:nvSpPr>
            <p:cNvPr id="378" name="文本框 377">
              <a:extLst>
                <a:ext uri="{FF2B5EF4-FFF2-40B4-BE49-F238E27FC236}">
                  <a16:creationId xmlns:a16="http://schemas.microsoft.com/office/drawing/2014/main" id="{B3AF93A2-A474-48F4-A05F-1BC6A77EC58D}"/>
                </a:ext>
              </a:extLst>
            </p:cNvPr>
            <p:cNvSpPr txBox="1"/>
            <p:nvPr/>
          </p:nvSpPr>
          <p:spPr>
            <a:xfrm>
              <a:off x="6056130" y="5993584"/>
              <a:ext cx="590570" cy="338554"/>
            </a:xfrm>
            <a:prstGeom prst="rect">
              <a:avLst/>
            </a:prstGeom>
            <a:noFill/>
          </p:spPr>
          <p:txBody>
            <a:bodyPr wrap="square" rtlCol="0">
              <a:spAutoFit/>
            </a:bodyPr>
            <a:lstStyle/>
            <a:p>
              <a:pPr algn="ctr"/>
              <a:r>
                <a:rPr lang="zh-CN" altLang="en-US" sz="1600" b="1" dirty="0"/>
                <a:t>码元</a:t>
              </a:r>
            </a:p>
          </p:txBody>
        </p:sp>
        <p:sp>
          <p:nvSpPr>
            <p:cNvPr id="379" name="文本框 378">
              <a:extLst>
                <a:ext uri="{FF2B5EF4-FFF2-40B4-BE49-F238E27FC236}">
                  <a16:creationId xmlns:a16="http://schemas.microsoft.com/office/drawing/2014/main" id="{EB62DD31-A826-4192-B00F-D8A3A997DE45}"/>
                </a:ext>
              </a:extLst>
            </p:cNvPr>
            <p:cNvSpPr txBox="1"/>
            <p:nvPr/>
          </p:nvSpPr>
          <p:spPr>
            <a:xfrm>
              <a:off x="6535874" y="5993584"/>
              <a:ext cx="590570" cy="338554"/>
            </a:xfrm>
            <a:prstGeom prst="rect">
              <a:avLst/>
            </a:prstGeom>
            <a:noFill/>
          </p:spPr>
          <p:txBody>
            <a:bodyPr wrap="square" rtlCol="0">
              <a:spAutoFit/>
            </a:bodyPr>
            <a:lstStyle/>
            <a:p>
              <a:pPr algn="ctr"/>
              <a:r>
                <a:rPr lang="zh-CN" altLang="en-US" sz="1600" b="1" dirty="0"/>
                <a:t>码元</a:t>
              </a:r>
            </a:p>
          </p:txBody>
        </p:sp>
        <p:sp>
          <p:nvSpPr>
            <p:cNvPr id="380" name="文本框 379">
              <a:extLst>
                <a:ext uri="{FF2B5EF4-FFF2-40B4-BE49-F238E27FC236}">
                  <a16:creationId xmlns:a16="http://schemas.microsoft.com/office/drawing/2014/main" id="{78B3B413-E7D6-4559-B568-DF8057C7FDFA}"/>
                </a:ext>
              </a:extLst>
            </p:cNvPr>
            <p:cNvSpPr txBox="1"/>
            <p:nvPr/>
          </p:nvSpPr>
          <p:spPr>
            <a:xfrm>
              <a:off x="7042631" y="5993584"/>
              <a:ext cx="590570" cy="338554"/>
            </a:xfrm>
            <a:prstGeom prst="rect">
              <a:avLst/>
            </a:prstGeom>
            <a:noFill/>
          </p:spPr>
          <p:txBody>
            <a:bodyPr wrap="square" rtlCol="0">
              <a:spAutoFit/>
            </a:bodyPr>
            <a:lstStyle/>
            <a:p>
              <a:pPr algn="ctr"/>
              <a:r>
                <a:rPr lang="zh-CN" altLang="en-US" sz="1600" b="1" dirty="0"/>
                <a:t>码元</a:t>
              </a:r>
            </a:p>
          </p:txBody>
        </p:sp>
        <p:sp>
          <p:nvSpPr>
            <p:cNvPr id="381" name="文本框 380">
              <a:extLst>
                <a:ext uri="{FF2B5EF4-FFF2-40B4-BE49-F238E27FC236}">
                  <a16:creationId xmlns:a16="http://schemas.microsoft.com/office/drawing/2014/main" id="{BA77108F-54B7-4DBF-9EA5-B006EF54A062}"/>
                </a:ext>
              </a:extLst>
            </p:cNvPr>
            <p:cNvSpPr txBox="1"/>
            <p:nvPr/>
          </p:nvSpPr>
          <p:spPr>
            <a:xfrm>
              <a:off x="7542107" y="5993584"/>
              <a:ext cx="590570" cy="338554"/>
            </a:xfrm>
            <a:prstGeom prst="rect">
              <a:avLst/>
            </a:prstGeom>
            <a:noFill/>
          </p:spPr>
          <p:txBody>
            <a:bodyPr wrap="square" rtlCol="0">
              <a:spAutoFit/>
            </a:bodyPr>
            <a:lstStyle/>
            <a:p>
              <a:pPr algn="ctr"/>
              <a:r>
                <a:rPr lang="zh-CN" altLang="en-US" sz="1600" b="1" dirty="0"/>
                <a:t>码元</a:t>
              </a:r>
            </a:p>
          </p:txBody>
        </p:sp>
      </p:grpSp>
      <p:sp>
        <p:nvSpPr>
          <p:cNvPr id="97" name="文本框 96">
            <a:extLst>
              <a:ext uri="{FF2B5EF4-FFF2-40B4-BE49-F238E27FC236}">
                <a16:creationId xmlns:a16="http://schemas.microsoft.com/office/drawing/2014/main" id="{56D39C0F-49F0-4424-8403-D6891DDD664A}"/>
              </a:ext>
            </a:extLst>
          </p:cNvPr>
          <p:cNvSpPr txBox="1"/>
          <p:nvPr/>
        </p:nvSpPr>
        <p:spPr>
          <a:xfrm>
            <a:off x="9549829" y="1269634"/>
            <a:ext cx="495412" cy="400110"/>
          </a:xfrm>
          <a:prstGeom prst="rect">
            <a:avLst/>
          </a:prstGeom>
          <a:noFill/>
        </p:spPr>
        <p:txBody>
          <a:bodyPr wrap="square" rtlCol="0">
            <a:spAutoFit/>
          </a:bodyPr>
          <a:lstStyle/>
          <a:p>
            <a:pPr algn="ctr"/>
            <a:r>
              <a:rPr lang="en-US" altLang="zh-CN" sz="2000" b="1" dirty="0">
                <a:solidFill>
                  <a:schemeClr val="accent1">
                    <a:lumMod val="75000"/>
                  </a:schemeClr>
                </a:solidFill>
                <a:latin typeface="Arial Black" panose="020B0A04020102020204" pitchFamily="34" charset="0"/>
              </a:rPr>
              <a:t>A</a:t>
            </a:r>
            <a:endParaRPr lang="zh-CN" altLang="en-US" sz="2000" b="1" dirty="0">
              <a:solidFill>
                <a:schemeClr val="accent1">
                  <a:lumMod val="75000"/>
                </a:schemeClr>
              </a:solidFill>
              <a:latin typeface="Arial Black" panose="020B0A04020102020204" pitchFamily="34" charset="0"/>
            </a:endParaRPr>
          </a:p>
        </p:txBody>
      </p:sp>
    </p:spTree>
    <p:custDataLst>
      <p:tags r:id="rId1"/>
    </p:custDataLst>
    <p:extLst>
      <p:ext uri="{BB962C8B-B14F-4D97-AF65-F5344CB8AC3E}">
        <p14:creationId xmlns:p14="http://schemas.microsoft.com/office/powerpoint/2010/main" val="592850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800" decel="100000"/>
                                        <p:tgtEl>
                                          <p:spTgt spid="28"/>
                                        </p:tgtEl>
                                      </p:cBhvr>
                                    </p:animEffect>
                                    <p:anim calcmode="lin" valueType="num">
                                      <p:cBhvr>
                                        <p:cTn id="8" dur="800" decel="100000" fill="hold"/>
                                        <p:tgtEl>
                                          <p:spTgt spid="28"/>
                                        </p:tgtEl>
                                        <p:attrNameLst>
                                          <p:attrName>style.rotation</p:attrName>
                                        </p:attrNameLst>
                                      </p:cBhvr>
                                      <p:tavLst>
                                        <p:tav tm="0">
                                          <p:val>
                                            <p:fltVal val="-90"/>
                                          </p:val>
                                        </p:tav>
                                        <p:tav tm="100000">
                                          <p:val>
                                            <p:fltVal val="0"/>
                                          </p:val>
                                        </p:tav>
                                      </p:tavLst>
                                    </p:anim>
                                    <p:anim calcmode="lin" valueType="num">
                                      <p:cBhvr>
                                        <p:cTn id="9" dur="800" decel="100000" fill="hold"/>
                                        <p:tgtEl>
                                          <p:spTgt spid="28"/>
                                        </p:tgtEl>
                                        <p:attrNameLst>
                                          <p:attrName>ppt_x</p:attrName>
                                        </p:attrNameLst>
                                      </p:cBhvr>
                                      <p:tavLst>
                                        <p:tav tm="0">
                                          <p:val>
                                            <p:strVal val="#ppt_x+0.4"/>
                                          </p:val>
                                        </p:tav>
                                        <p:tav tm="100000">
                                          <p:val>
                                            <p:strVal val="#ppt_x-0.05"/>
                                          </p:val>
                                        </p:tav>
                                      </p:tavLst>
                                    </p:anim>
                                    <p:anim calcmode="lin" valueType="num">
                                      <p:cBhvr>
                                        <p:cTn id="10" dur="800" decel="100000" fill="hold"/>
                                        <p:tgtEl>
                                          <p:spTgt spid="28"/>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8"/>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8"/>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0" presetClass="entr" presetSubtype="0" fill="hold" grpId="0" nodeType="clickEffect">
                                  <p:stCondLst>
                                    <p:cond delay="0"/>
                                  </p:stCondLst>
                                  <p:childTnLst>
                                    <p:set>
                                      <p:cBhvr>
                                        <p:cTn id="16" dur="1" fill="hold">
                                          <p:stCondLst>
                                            <p:cond delay="0"/>
                                          </p:stCondLst>
                                        </p:cTn>
                                        <p:tgtEl>
                                          <p:spTgt spid="97"/>
                                        </p:tgtEl>
                                        <p:attrNameLst>
                                          <p:attrName>style.visibility</p:attrName>
                                        </p:attrNameLst>
                                      </p:cBhvr>
                                      <p:to>
                                        <p:strVal val="visible"/>
                                      </p:to>
                                    </p:set>
                                    <p:animEffect transition="in" filter="fade">
                                      <p:cBhvr>
                                        <p:cTn id="17" dur="800" decel="100000"/>
                                        <p:tgtEl>
                                          <p:spTgt spid="97"/>
                                        </p:tgtEl>
                                      </p:cBhvr>
                                    </p:animEffect>
                                    <p:anim calcmode="lin" valueType="num">
                                      <p:cBhvr>
                                        <p:cTn id="18" dur="800" decel="100000" fill="hold"/>
                                        <p:tgtEl>
                                          <p:spTgt spid="97"/>
                                        </p:tgtEl>
                                        <p:attrNameLst>
                                          <p:attrName>style.rotation</p:attrName>
                                        </p:attrNameLst>
                                      </p:cBhvr>
                                      <p:tavLst>
                                        <p:tav tm="0">
                                          <p:val>
                                            <p:fltVal val="-90"/>
                                          </p:val>
                                        </p:tav>
                                        <p:tav tm="100000">
                                          <p:val>
                                            <p:fltVal val="0"/>
                                          </p:val>
                                        </p:tav>
                                      </p:tavLst>
                                    </p:anim>
                                    <p:anim calcmode="lin" valueType="num">
                                      <p:cBhvr>
                                        <p:cTn id="19" dur="800" decel="100000" fill="hold"/>
                                        <p:tgtEl>
                                          <p:spTgt spid="97"/>
                                        </p:tgtEl>
                                        <p:attrNameLst>
                                          <p:attrName>ppt_x</p:attrName>
                                        </p:attrNameLst>
                                      </p:cBhvr>
                                      <p:tavLst>
                                        <p:tav tm="0">
                                          <p:val>
                                            <p:strVal val="#ppt_x+0.4"/>
                                          </p:val>
                                        </p:tav>
                                        <p:tav tm="100000">
                                          <p:val>
                                            <p:strVal val="#ppt_x-0.05"/>
                                          </p:val>
                                        </p:tav>
                                      </p:tavLst>
                                    </p:anim>
                                    <p:anim calcmode="lin" valueType="num">
                                      <p:cBhvr>
                                        <p:cTn id="20" dur="800" decel="100000" fill="hold"/>
                                        <p:tgtEl>
                                          <p:spTgt spid="97"/>
                                        </p:tgtEl>
                                        <p:attrNameLst>
                                          <p:attrName>ppt_y</p:attrName>
                                        </p:attrNameLst>
                                      </p:cBhvr>
                                      <p:tavLst>
                                        <p:tav tm="0">
                                          <p:val>
                                            <p:strVal val="#ppt_y-0.4"/>
                                          </p:val>
                                        </p:tav>
                                        <p:tav tm="100000">
                                          <p:val>
                                            <p:strVal val="#ppt_y+0.1"/>
                                          </p:val>
                                        </p:tav>
                                      </p:tavLst>
                                    </p:anim>
                                    <p:anim calcmode="lin" valueType="num">
                                      <p:cBhvr>
                                        <p:cTn id="21" dur="200" accel="100000" fill="hold">
                                          <p:stCondLst>
                                            <p:cond delay="800"/>
                                          </p:stCondLst>
                                        </p:cTn>
                                        <p:tgtEl>
                                          <p:spTgt spid="97"/>
                                        </p:tgtEl>
                                        <p:attrNameLst>
                                          <p:attrName>ppt_x</p:attrName>
                                        </p:attrNameLst>
                                      </p:cBhvr>
                                      <p:tavLst>
                                        <p:tav tm="0">
                                          <p:val>
                                            <p:strVal val="#ppt_x-0.05"/>
                                          </p:val>
                                        </p:tav>
                                        <p:tav tm="100000">
                                          <p:val>
                                            <p:strVal val="#ppt_x"/>
                                          </p:val>
                                        </p:tav>
                                      </p:tavLst>
                                    </p:anim>
                                    <p:anim calcmode="lin" valueType="num">
                                      <p:cBhvr>
                                        <p:cTn id="22" dur="200" accel="100000" fill="hold">
                                          <p:stCondLst>
                                            <p:cond delay="800"/>
                                          </p:stCondLst>
                                        </p:cTn>
                                        <p:tgtEl>
                                          <p:spTgt spid="97"/>
                                        </p:tgtEl>
                                        <p:attrNameLst>
                                          <p:attrName>ppt_y</p:attrName>
                                        </p:attrNameLst>
                                      </p:cBhvr>
                                      <p:tavLst>
                                        <p:tav tm="0">
                                          <p:val>
                                            <p:strVal val="#ppt_y+0.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227"/>
                                        </p:tgtEl>
                                        <p:attrNameLst>
                                          <p:attrName>style.visibility</p:attrName>
                                        </p:attrNameLst>
                                      </p:cBhvr>
                                      <p:to>
                                        <p:strVal val="visible"/>
                                      </p:to>
                                    </p:set>
                                    <p:anim calcmode="lin" valueType="num">
                                      <p:cBhvr>
                                        <p:cTn id="27" dur="500" fill="hold"/>
                                        <p:tgtEl>
                                          <p:spTgt spid="227"/>
                                        </p:tgtEl>
                                        <p:attrNameLst>
                                          <p:attrName>ppt_w</p:attrName>
                                        </p:attrNameLst>
                                      </p:cBhvr>
                                      <p:tavLst>
                                        <p:tav tm="0">
                                          <p:val>
                                            <p:fltVal val="0"/>
                                          </p:val>
                                        </p:tav>
                                        <p:tav tm="100000">
                                          <p:val>
                                            <p:strVal val="#ppt_w"/>
                                          </p:val>
                                        </p:tav>
                                      </p:tavLst>
                                    </p:anim>
                                    <p:anim calcmode="lin" valueType="num">
                                      <p:cBhvr>
                                        <p:cTn id="28" dur="500" fill="hold"/>
                                        <p:tgtEl>
                                          <p:spTgt spid="227"/>
                                        </p:tgtEl>
                                        <p:attrNameLst>
                                          <p:attrName>ppt_h</p:attrName>
                                        </p:attrNameLst>
                                      </p:cBhvr>
                                      <p:tavLst>
                                        <p:tav tm="0">
                                          <p:val>
                                            <p:fltVal val="0"/>
                                          </p:val>
                                        </p:tav>
                                        <p:tav tm="100000">
                                          <p:val>
                                            <p:strVal val="#ppt_h"/>
                                          </p:val>
                                        </p:tav>
                                      </p:tavLst>
                                    </p:anim>
                                    <p:animEffect transition="in" filter="fade">
                                      <p:cBhvr>
                                        <p:cTn id="29" dur="500"/>
                                        <p:tgtEl>
                                          <p:spTgt spid="227"/>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iterate type="lt">
                                    <p:tmAbs val="100"/>
                                  </p:iterate>
                                  <p:childTnLst>
                                    <p:set>
                                      <p:cBhvr>
                                        <p:cTn id="33" dur="1" fill="hold">
                                          <p:stCondLst>
                                            <p:cond delay="0"/>
                                          </p:stCondLst>
                                        </p:cTn>
                                        <p:tgtEl>
                                          <p:spTgt spid="228"/>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iterate type="lt">
                                    <p:tmAbs val="100"/>
                                  </p:iterate>
                                  <p:childTnLst>
                                    <p:set>
                                      <p:cBhvr>
                                        <p:cTn id="37" dur="1" fill="hold">
                                          <p:stCondLst>
                                            <p:cond delay="0"/>
                                          </p:stCondLst>
                                        </p:cTn>
                                        <p:tgtEl>
                                          <p:spTgt spid="229"/>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nodeType="clickEffect">
                                  <p:stCondLst>
                                    <p:cond delay="0"/>
                                  </p:stCondLst>
                                  <p:childTnLst>
                                    <p:set>
                                      <p:cBhvr>
                                        <p:cTn id="41" dur="1" fill="hold">
                                          <p:stCondLst>
                                            <p:cond delay="0"/>
                                          </p:stCondLst>
                                        </p:cTn>
                                        <p:tgtEl>
                                          <p:spTgt spid="185"/>
                                        </p:tgtEl>
                                        <p:attrNameLst>
                                          <p:attrName>style.visibility</p:attrName>
                                        </p:attrNameLst>
                                      </p:cBhvr>
                                      <p:to>
                                        <p:strVal val="visible"/>
                                      </p:to>
                                    </p:set>
                                    <p:animEffect transition="in" filter="fade">
                                      <p:cBhvr>
                                        <p:cTn id="42" dur="1000"/>
                                        <p:tgtEl>
                                          <p:spTgt spid="185"/>
                                        </p:tgtEl>
                                      </p:cBhvr>
                                    </p:animEffect>
                                    <p:anim calcmode="lin" valueType="num">
                                      <p:cBhvr>
                                        <p:cTn id="43" dur="1000" fill="hold"/>
                                        <p:tgtEl>
                                          <p:spTgt spid="185"/>
                                        </p:tgtEl>
                                        <p:attrNameLst>
                                          <p:attrName>ppt_x</p:attrName>
                                        </p:attrNameLst>
                                      </p:cBhvr>
                                      <p:tavLst>
                                        <p:tav tm="0">
                                          <p:val>
                                            <p:strVal val="#ppt_x"/>
                                          </p:val>
                                        </p:tav>
                                        <p:tav tm="100000">
                                          <p:val>
                                            <p:strVal val="#ppt_x"/>
                                          </p:val>
                                        </p:tav>
                                      </p:tavLst>
                                    </p:anim>
                                    <p:anim calcmode="lin" valueType="num">
                                      <p:cBhvr>
                                        <p:cTn id="44" dur="1000" fill="hold"/>
                                        <p:tgtEl>
                                          <p:spTgt spid="185"/>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1000"/>
                                        <p:tgtEl>
                                          <p:spTgt spid="9"/>
                                        </p:tgtEl>
                                      </p:cBhvr>
                                    </p:animEffect>
                                    <p:anim calcmode="lin" valueType="num">
                                      <p:cBhvr>
                                        <p:cTn id="50" dur="1000" fill="hold"/>
                                        <p:tgtEl>
                                          <p:spTgt spid="9"/>
                                        </p:tgtEl>
                                        <p:attrNameLst>
                                          <p:attrName>ppt_x</p:attrName>
                                        </p:attrNameLst>
                                      </p:cBhvr>
                                      <p:tavLst>
                                        <p:tav tm="0">
                                          <p:val>
                                            <p:strVal val="#ppt_x"/>
                                          </p:val>
                                        </p:tav>
                                        <p:tav tm="100000">
                                          <p:val>
                                            <p:strVal val="#ppt_x"/>
                                          </p:val>
                                        </p:tav>
                                      </p:tavLst>
                                    </p:anim>
                                    <p:anim calcmode="lin" valueType="num">
                                      <p:cBhvr>
                                        <p:cTn id="5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 grpId="0"/>
      <p:bldP spid="228" grpId="0"/>
      <p:bldP spid="229" grpId="0"/>
      <p:bldP spid="97"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常用编码方式</a:t>
              </a:r>
            </a:p>
          </p:txBody>
        </p:sp>
      </p:grpSp>
      <p:sp>
        <p:nvSpPr>
          <p:cNvPr id="227" name="文本框 226">
            <a:extLst>
              <a:ext uri="{FF2B5EF4-FFF2-40B4-BE49-F238E27FC236}">
                <a16:creationId xmlns:a16="http://schemas.microsoft.com/office/drawing/2014/main" id="{484B7B62-3400-45C9-97A3-A3A9505E5CE4}"/>
              </a:ext>
            </a:extLst>
          </p:cNvPr>
          <p:cNvSpPr txBox="1"/>
          <p:nvPr/>
        </p:nvSpPr>
        <p:spPr>
          <a:xfrm>
            <a:off x="868351" y="3582540"/>
            <a:ext cx="780340" cy="369332"/>
          </a:xfrm>
          <a:prstGeom prst="rect">
            <a:avLst/>
          </a:prstGeom>
          <a:noFill/>
        </p:spPr>
        <p:txBody>
          <a:bodyPr wrap="square" rtlCol="0">
            <a:spAutoFit/>
          </a:bodyPr>
          <a:lstStyle/>
          <a:p>
            <a:r>
              <a:rPr lang="zh-CN" altLang="en-US" b="1" dirty="0"/>
              <a:t>解析</a:t>
            </a:r>
          </a:p>
        </p:txBody>
      </p:sp>
      <p:sp>
        <p:nvSpPr>
          <p:cNvPr id="228" name="文本框 227">
            <a:extLst>
              <a:ext uri="{FF2B5EF4-FFF2-40B4-BE49-F238E27FC236}">
                <a16:creationId xmlns:a16="http://schemas.microsoft.com/office/drawing/2014/main" id="{A2CC6E2F-EE91-4965-9935-14B8E9A052A4}"/>
              </a:ext>
            </a:extLst>
          </p:cNvPr>
          <p:cNvSpPr txBox="1"/>
          <p:nvPr/>
        </p:nvSpPr>
        <p:spPr>
          <a:xfrm>
            <a:off x="1487120" y="3909922"/>
            <a:ext cx="6821422" cy="369332"/>
          </a:xfrm>
          <a:prstGeom prst="rect">
            <a:avLst/>
          </a:prstGeom>
          <a:noFill/>
        </p:spPr>
        <p:txBody>
          <a:bodyPr wrap="square" rtlCol="0">
            <a:spAutoFit/>
          </a:bodyPr>
          <a:lstStyle/>
          <a:p>
            <a:r>
              <a:rPr lang="en-US" altLang="zh-CN" b="1" dirty="0"/>
              <a:t>1. </a:t>
            </a:r>
            <a:r>
              <a:rPr lang="zh-CN" altLang="en-US" b="1" dirty="0"/>
              <a:t>码元中间时刻的电平跳变仅表示时钟信号，而不表示数据。</a:t>
            </a:r>
          </a:p>
        </p:txBody>
      </p:sp>
      <p:sp>
        <p:nvSpPr>
          <p:cNvPr id="229" name="文本框 228">
            <a:extLst>
              <a:ext uri="{FF2B5EF4-FFF2-40B4-BE49-F238E27FC236}">
                <a16:creationId xmlns:a16="http://schemas.microsoft.com/office/drawing/2014/main" id="{86E96C60-62D7-4750-BC4F-1208ABE84C6C}"/>
              </a:ext>
            </a:extLst>
          </p:cNvPr>
          <p:cNvSpPr txBox="1"/>
          <p:nvPr/>
        </p:nvSpPr>
        <p:spPr>
          <a:xfrm>
            <a:off x="1487119" y="4242072"/>
            <a:ext cx="10005226" cy="369332"/>
          </a:xfrm>
          <a:prstGeom prst="rect">
            <a:avLst/>
          </a:prstGeom>
          <a:noFill/>
        </p:spPr>
        <p:txBody>
          <a:bodyPr wrap="square" rtlCol="0">
            <a:spAutoFit/>
          </a:bodyPr>
          <a:lstStyle/>
          <a:p>
            <a:r>
              <a:rPr lang="en-US" altLang="zh-CN" b="1" dirty="0"/>
              <a:t>2. </a:t>
            </a:r>
            <a:r>
              <a:rPr lang="zh-CN" altLang="en-US" b="1" dirty="0"/>
              <a:t>数据的表示在于每一个码元开始处是否有电平跳变：</a:t>
            </a:r>
            <a:r>
              <a:rPr lang="zh-CN" altLang="en-US" b="1" dirty="0">
                <a:solidFill>
                  <a:schemeClr val="accent3"/>
                </a:solidFill>
              </a:rPr>
              <a:t>无跳变表示</a:t>
            </a:r>
            <a:r>
              <a:rPr lang="en-US" altLang="zh-CN" b="1" dirty="0">
                <a:solidFill>
                  <a:schemeClr val="accent3"/>
                </a:solidFill>
              </a:rPr>
              <a:t>1</a:t>
            </a:r>
            <a:r>
              <a:rPr lang="zh-CN" altLang="en-US" b="1" dirty="0"/>
              <a:t>，</a:t>
            </a:r>
            <a:r>
              <a:rPr lang="zh-CN" altLang="en-US" b="1" dirty="0">
                <a:solidFill>
                  <a:schemeClr val="accent4"/>
                </a:solidFill>
              </a:rPr>
              <a:t>有跳变表示</a:t>
            </a:r>
            <a:r>
              <a:rPr lang="en-US" altLang="zh-CN" b="1" dirty="0">
                <a:solidFill>
                  <a:schemeClr val="accent4"/>
                </a:solidFill>
              </a:rPr>
              <a:t>0</a:t>
            </a:r>
            <a:r>
              <a:rPr lang="zh-CN" altLang="en-US" b="1" dirty="0"/>
              <a:t>。</a:t>
            </a:r>
          </a:p>
        </p:txBody>
      </p:sp>
      <p:sp>
        <p:nvSpPr>
          <p:cNvPr id="355" name="文本框 354">
            <a:extLst>
              <a:ext uri="{FF2B5EF4-FFF2-40B4-BE49-F238E27FC236}">
                <a16:creationId xmlns:a16="http://schemas.microsoft.com/office/drawing/2014/main" id="{F9FB6187-C38F-4BD8-908A-F08E70450D7F}"/>
              </a:ext>
            </a:extLst>
          </p:cNvPr>
          <p:cNvSpPr txBox="1"/>
          <p:nvPr/>
        </p:nvSpPr>
        <p:spPr>
          <a:xfrm>
            <a:off x="9549829" y="1269634"/>
            <a:ext cx="495412" cy="400110"/>
          </a:xfrm>
          <a:prstGeom prst="rect">
            <a:avLst/>
          </a:prstGeom>
          <a:noFill/>
        </p:spPr>
        <p:txBody>
          <a:bodyPr wrap="square" rtlCol="0">
            <a:spAutoFit/>
          </a:bodyPr>
          <a:lstStyle/>
          <a:p>
            <a:pPr algn="ctr"/>
            <a:r>
              <a:rPr lang="en-US" altLang="zh-CN" sz="2000" b="1" dirty="0">
                <a:solidFill>
                  <a:schemeClr val="accent1">
                    <a:lumMod val="75000"/>
                  </a:schemeClr>
                </a:solidFill>
                <a:latin typeface="Arial Black" panose="020B0A04020102020204" pitchFamily="34" charset="0"/>
              </a:rPr>
              <a:t>A</a:t>
            </a:r>
            <a:endParaRPr lang="zh-CN" altLang="en-US" sz="2000" b="1" dirty="0">
              <a:solidFill>
                <a:schemeClr val="accent1">
                  <a:lumMod val="75000"/>
                </a:schemeClr>
              </a:solidFill>
              <a:latin typeface="Arial Black" panose="020B0A04020102020204" pitchFamily="34" charset="0"/>
            </a:endParaRPr>
          </a:p>
        </p:txBody>
      </p:sp>
      <p:grpSp>
        <p:nvGrpSpPr>
          <p:cNvPr id="28" name="组合 27">
            <a:extLst>
              <a:ext uri="{FF2B5EF4-FFF2-40B4-BE49-F238E27FC236}">
                <a16:creationId xmlns:a16="http://schemas.microsoft.com/office/drawing/2014/main" id="{DA0958C7-404C-48D8-93E9-11A12419E385}"/>
              </a:ext>
            </a:extLst>
          </p:cNvPr>
          <p:cNvGrpSpPr/>
          <p:nvPr/>
        </p:nvGrpSpPr>
        <p:grpSpPr>
          <a:xfrm>
            <a:off x="868351" y="1269634"/>
            <a:ext cx="10433370" cy="2324466"/>
            <a:chOff x="868351" y="1269634"/>
            <a:chExt cx="10433370" cy="2324466"/>
          </a:xfrm>
        </p:grpSpPr>
        <p:sp>
          <p:nvSpPr>
            <p:cNvPr id="123" name="文本框 122">
              <a:extLst>
                <a:ext uri="{FF2B5EF4-FFF2-40B4-BE49-F238E27FC236}">
                  <a16:creationId xmlns:a16="http://schemas.microsoft.com/office/drawing/2014/main" id="{7B35AE8C-68B2-4F06-9374-F8FD540B452B}"/>
                </a:ext>
              </a:extLst>
            </p:cNvPr>
            <p:cNvSpPr txBox="1"/>
            <p:nvPr/>
          </p:nvSpPr>
          <p:spPr>
            <a:xfrm>
              <a:off x="868351" y="1269634"/>
              <a:ext cx="10433370" cy="369332"/>
            </a:xfrm>
            <a:prstGeom prst="rect">
              <a:avLst/>
            </a:prstGeom>
            <a:noFill/>
          </p:spPr>
          <p:txBody>
            <a:bodyPr wrap="square" rtlCol="0">
              <a:spAutoFit/>
            </a:bodyPr>
            <a:lstStyle/>
            <a:p>
              <a:r>
                <a:rPr lang="en-US" altLang="zh-CN" b="1" dirty="0"/>
                <a:t>【2021</a:t>
              </a:r>
              <a:r>
                <a:rPr lang="zh-CN" altLang="en-US" b="1" dirty="0"/>
                <a:t>年 题</a:t>
              </a:r>
              <a:r>
                <a:rPr lang="en-US" altLang="zh-CN" b="1" dirty="0"/>
                <a:t>34】</a:t>
              </a:r>
              <a:r>
                <a:rPr lang="zh-CN" altLang="en-US" b="1" dirty="0"/>
                <a:t>若下图为一段差分曼彻斯特编码信号波形，则其编码的二进制位串是（      ）。</a:t>
              </a:r>
            </a:p>
          </p:txBody>
        </p:sp>
        <p:sp>
          <p:nvSpPr>
            <p:cNvPr id="130" name="文本框 129">
              <a:extLst>
                <a:ext uri="{FF2B5EF4-FFF2-40B4-BE49-F238E27FC236}">
                  <a16:creationId xmlns:a16="http://schemas.microsoft.com/office/drawing/2014/main" id="{0A2AA170-03F4-46F0-959A-0E11C6115969}"/>
                </a:ext>
              </a:extLst>
            </p:cNvPr>
            <p:cNvSpPr txBox="1"/>
            <p:nvPr/>
          </p:nvSpPr>
          <p:spPr>
            <a:xfrm>
              <a:off x="991015" y="3224768"/>
              <a:ext cx="1488756" cy="369332"/>
            </a:xfrm>
            <a:prstGeom prst="rect">
              <a:avLst/>
            </a:prstGeom>
            <a:noFill/>
          </p:spPr>
          <p:txBody>
            <a:bodyPr wrap="square" rtlCol="0">
              <a:spAutoFit/>
            </a:bodyPr>
            <a:lstStyle/>
            <a:p>
              <a:r>
                <a:rPr lang="en-US" altLang="zh-CN" b="1" dirty="0"/>
                <a:t>A. 1011 1001</a:t>
              </a:r>
              <a:endParaRPr lang="zh-CN" altLang="en-US" b="1" dirty="0"/>
            </a:p>
          </p:txBody>
        </p:sp>
        <p:sp>
          <p:nvSpPr>
            <p:cNvPr id="169" name="文本框 168">
              <a:extLst>
                <a:ext uri="{FF2B5EF4-FFF2-40B4-BE49-F238E27FC236}">
                  <a16:creationId xmlns:a16="http://schemas.microsoft.com/office/drawing/2014/main" id="{AB327A03-F8B4-48CE-8EF4-57CAA29AA357}"/>
                </a:ext>
              </a:extLst>
            </p:cNvPr>
            <p:cNvSpPr txBox="1"/>
            <p:nvPr/>
          </p:nvSpPr>
          <p:spPr>
            <a:xfrm>
              <a:off x="3062928" y="3224768"/>
              <a:ext cx="1488756" cy="369332"/>
            </a:xfrm>
            <a:prstGeom prst="rect">
              <a:avLst/>
            </a:prstGeom>
            <a:noFill/>
          </p:spPr>
          <p:txBody>
            <a:bodyPr wrap="square" rtlCol="0">
              <a:spAutoFit/>
            </a:bodyPr>
            <a:lstStyle/>
            <a:p>
              <a:r>
                <a:rPr lang="en-US" altLang="zh-CN" b="1" dirty="0"/>
                <a:t>B. 1101 0001</a:t>
              </a:r>
              <a:endParaRPr lang="zh-CN" altLang="en-US" b="1" dirty="0"/>
            </a:p>
          </p:txBody>
        </p:sp>
        <p:sp>
          <p:nvSpPr>
            <p:cNvPr id="170" name="文本框 169">
              <a:extLst>
                <a:ext uri="{FF2B5EF4-FFF2-40B4-BE49-F238E27FC236}">
                  <a16:creationId xmlns:a16="http://schemas.microsoft.com/office/drawing/2014/main" id="{8550123E-6ED5-472C-BA75-018621481794}"/>
                </a:ext>
              </a:extLst>
            </p:cNvPr>
            <p:cNvSpPr txBox="1"/>
            <p:nvPr/>
          </p:nvSpPr>
          <p:spPr>
            <a:xfrm>
              <a:off x="5134841" y="3224768"/>
              <a:ext cx="1488756" cy="369332"/>
            </a:xfrm>
            <a:prstGeom prst="rect">
              <a:avLst/>
            </a:prstGeom>
            <a:noFill/>
          </p:spPr>
          <p:txBody>
            <a:bodyPr wrap="square" rtlCol="0">
              <a:spAutoFit/>
            </a:bodyPr>
            <a:lstStyle/>
            <a:p>
              <a:r>
                <a:rPr lang="en-US" altLang="zh-CN" b="1" dirty="0"/>
                <a:t>C. 0010 1110</a:t>
              </a:r>
              <a:endParaRPr lang="zh-CN" altLang="en-US" b="1" dirty="0"/>
            </a:p>
          </p:txBody>
        </p:sp>
        <p:sp>
          <p:nvSpPr>
            <p:cNvPr id="171" name="文本框 170">
              <a:extLst>
                <a:ext uri="{FF2B5EF4-FFF2-40B4-BE49-F238E27FC236}">
                  <a16:creationId xmlns:a16="http://schemas.microsoft.com/office/drawing/2014/main" id="{2164A688-2F68-4DFD-B9B5-5D4300BCF21B}"/>
                </a:ext>
              </a:extLst>
            </p:cNvPr>
            <p:cNvSpPr txBox="1"/>
            <p:nvPr/>
          </p:nvSpPr>
          <p:spPr>
            <a:xfrm>
              <a:off x="7206754" y="3224768"/>
              <a:ext cx="1488756" cy="369332"/>
            </a:xfrm>
            <a:prstGeom prst="rect">
              <a:avLst/>
            </a:prstGeom>
            <a:noFill/>
          </p:spPr>
          <p:txBody>
            <a:bodyPr wrap="square" rtlCol="0">
              <a:spAutoFit/>
            </a:bodyPr>
            <a:lstStyle/>
            <a:p>
              <a:r>
                <a:rPr lang="en-US" altLang="zh-CN" b="1" dirty="0"/>
                <a:t>D. 1011 0110</a:t>
              </a:r>
              <a:endParaRPr lang="zh-CN" altLang="en-US" b="1" dirty="0"/>
            </a:p>
          </p:txBody>
        </p:sp>
        <p:grpSp>
          <p:nvGrpSpPr>
            <p:cNvPr id="7" name="组合 6">
              <a:extLst>
                <a:ext uri="{FF2B5EF4-FFF2-40B4-BE49-F238E27FC236}">
                  <a16:creationId xmlns:a16="http://schemas.microsoft.com/office/drawing/2014/main" id="{C249ECC8-C4B4-4359-8F1A-21AB8DA8413E}"/>
                </a:ext>
              </a:extLst>
            </p:cNvPr>
            <p:cNvGrpSpPr/>
            <p:nvPr/>
          </p:nvGrpSpPr>
          <p:grpSpPr>
            <a:xfrm>
              <a:off x="4105167" y="1732212"/>
              <a:ext cx="3981666" cy="1399309"/>
              <a:chOff x="4105167" y="1732212"/>
              <a:chExt cx="3981666" cy="1399309"/>
            </a:xfrm>
          </p:grpSpPr>
          <p:cxnSp>
            <p:nvCxnSpPr>
              <p:cNvPr id="173" name="直接连接符 172">
                <a:extLst>
                  <a:ext uri="{FF2B5EF4-FFF2-40B4-BE49-F238E27FC236}">
                    <a16:creationId xmlns:a16="http://schemas.microsoft.com/office/drawing/2014/main" id="{C916E2DB-B991-48AD-B25F-9BC18414D364}"/>
                  </a:ext>
                </a:extLst>
              </p:cNvPr>
              <p:cNvCxnSpPr>
                <a:cxnSpLocks/>
              </p:cNvCxnSpPr>
              <p:nvPr/>
            </p:nvCxnSpPr>
            <p:spPr>
              <a:xfrm>
                <a:off x="4126701"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4" name="直接连接符 173">
                <a:extLst>
                  <a:ext uri="{FF2B5EF4-FFF2-40B4-BE49-F238E27FC236}">
                    <a16:creationId xmlns:a16="http://schemas.microsoft.com/office/drawing/2014/main" id="{3C13E931-B95C-425C-9F18-F50EE94CB7C3}"/>
                  </a:ext>
                </a:extLst>
              </p:cNvPr>
              <p:cNvCxnSpPr/>
              <p:nvPr/>
            </p:nvCxnSpPr>
            <p:spPr>
              <a:xfrm flipV="1">
                <a:off x="4361349"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5" name="直接连接符 174">
                <a:extLst>
                  <a:ext uri="{FF2B5EF4-FFF2-40B4-BE49-F238E27FC236}">
                    <a16:creationId xmlns:a16="http://schemas.microsoft.com/office/drawing/2014/main" id="{4F93AB64-5FE2-4429-ABDC-A9E756577D49}"/>
                  </a:ext>
                </a:extLst>
              </p:cNvPr>
              <p:cNvCxnSpPr>
                <a:cxnSpLocks/>
              </p:cNvCxnSpPr>
              <p:nvPr/>
            </p:nvCxnSpPr>
            <p:spPr>
              <a:xfrm>
                <a:off x="4361349"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6" name="直接连接符 175">
                <a:extLst>
                  <a:ext uri="{FF2B5EF4-FFF2-40B4-BE49-F238E27FC236}">
                    <a16:creationId xmlns:a16="http://schemas.microsoft.com/office/drawing/2014/main" id="{C69BA384-57F9-486A-968B-1B256720C183}"/>
                  </a:ext>
                </a:extLst>
              </p:cNvPr>
              <p:cNvCxnSpPr/>
              <p:nvPr/>
            </p:nvCxnSpPr>
            <p:spPr>
              <a:xfrm flipV="1">
                <a:off x="4595998"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7" name="直接连接符 176">
                <a:extLst>
                  <a:ext uri="{FF2B5EF4-FFF2-40B4-BE49-F238E27FC236}">
                    <a16:creationId xmlns:a16="http://schemas.microsoft.com/office/drawing/2014/main" id="{CA1CAAB3-0859-4FE8-BA4D-A36EC877C14C}"/>
                  </a:ext>
                </a:extLst>
              </p:cNvPr>
              <p:cNvCxnSpPr>
                <a:cxnSpLocks/>
              </p:cNvCxnSpPr>
              <p:nvPr/>
            </p:nvCxnSpPr>
            <p:spPr>
              <a:xfrm>
                <a:off x="4607640"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8" name="直接连接符 177">
                <a:extLst>
                  <a:ext uri="{FF2B5EF4-FFF2-40B4-BE49-F238E27FC236}">
                    <a16:creationId xmlns:a16="http://schemas.microsoft.com/office/drawing/2014/main" id="{8482EFE0-79BD-4639-97D4-F9714F221A82}"/>
                  </a:ext>
                </a:extLst>
              </p:cNvPr>
              <p:cNvCxnSpPr/>
              <p:nvPr/>
            </p:nvCxnSpPr>
            <p:spPr>
              <a:xfrm flipV="1">
                <a:off x="4842288"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0EC0887D-DCB6-4237-8A1C-5C35F2A427C6}"/>
                  </a:ext>
                </a:extLst>
              </p:cNvPr>
              <p:cNvCxnSpPr>
                <a:cxnSpLocks/>
              </p:cNvCxnSpPr>
              <p:nvPr/>
            </p:nvCxnSpPr>
            <p:spPr>
              <a:xfrm>
                <a:off x="4842288"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0" name="直接连接符 179">
                <a:extLst>
                  <a:ext uri="{FF2B5EF4-FFF2-40B4-BE49-F238E27FC236}">
                    <a16:creationId xmlns:a16="http://schemas.microsoft.com/office/drawing/2014/main" id="{CC423DED-7942-4138-843E-BD611F2E84F5}"/>
                  </a:ext>
                </a:extLst>
              </p:cNvPr>
              <p:cNvCxnSpPr>
                <a:cxnSpLocks/>
              </p:cNvCxnSpPr>
              <p:nvPr/>
            </p:nvCxnSpPr>
            <p:spPr>
              <a:xfrm>
                <a:off x="5100703"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1" name="直接连接符 180">
                <a:extLst>
                  <a:ext uri="{FF2B5EF4-FFF2-40B4-BE49-F238E27FC236}">
                    <a16:creationId xmlns:a16="http://schemas.microsoft.com/office/drawing/2014/main" id="{6401DB08-C733-4A80-9EA7-4566770C7A1F}"/>
                  </a:ext>
                </a:extLst>
              </p:cNvPr>
              <p:cNvCxnSpPr/>
              <p:nvPr/>
            </p:nvCxnSpPr>
            <p:spPr>
              <a:xfrm flipV="1">
                <a:off x="5335351"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2" name="直接连接符 181">
                <a:extLst>
                  <a:ext uri="{FF2B5EF4-FFF2-40B4-BE49-F238E27FC236}">
                    <a16:creationId xmlns:a16="http://schemas.microsoft.com/office/drawing/2014/main" id="{A92F7784-4E92-4EDA-9679-7FC322682665}"/>
                  </a:ext>
                </a:extLst>
              </p:cNvPr>
              <p:cNvCxnSpPr>
                <a:cxnSpLocks/>
              </p:cNvCxnSpPr>
              <p:nvPr/>
            </p:nvCxnSpPr>
            <p:spPr>
              <a:xfrm>
                <a:off x="5333837"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9" name="直接连接符 198">
                <a:extLst>
                  <a:ext uri="{FF2B5EF4-FFF2-40B4-BE49-F238E27FC236}">
                    <a16:creationId xmlns:a16="http://schemas.microsoft.com/office/drawing/2014/main" id="{DC004DE8-FA7C-4019-96C7-E104A375AFB2}"/>
                  </a:ext>
                </a:extLst>
              </p:cNvPr>
              <p:cNvCxnSpPr>
                <a:cxnSpLocks/>
              </p:cNvCxnSpPr>
              <p:nvPr/>
            </p:nvCxnSpPr>
            <p:spPr>
              <a:xfrm>
                <a:off x="5582843"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0" name="直接连接符 199">
                <a:extLst>
                  <a:ext uri="{FF2B5EF4-FFF2-40B4-BE49-F238E27FC236}">
                    <a16:creationId xmlns:a16="http://schemas.microsoft.com/office/drawing/2014/main" id="{AAEFF03B-F440-44BC-BD2D-FFFC3854907C}"/>
                  </a:ext>
                </a:extLst>
              </p:cNvPr>
              <p:cNvCxnSpPr/>
              <p:nvPr/>
            </p:nvCxnSpPr>
            <p:spPr>
              <a:xfrm flipV="1">
                <a:off x="5830647"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1" name="直接连接符 200">
                <a:extLst>
                  <a:ext uri="{FF2B5EF4-FFF2-40B4-BE49-F238E27FC236}">
                    <a16:creationId xmlns:a16="http://schemas.microsoft.com/office/drawing/2014/main" id="{35C09741-AFBB-4635-96A9-E6CBB71124EA}"/>
                  </a:ext>
                </a:extLst>
              </p:cNvPr>
              <p:cNvCxnSpPr>
                <a:cxnSpLocks/>
              </p:cNvCxnSpPr>
              <p:nvPr/>
            </p:nvCxnSpPr>
            <p:spPr>
              <a:xfrm>
                <a:off x="5842289"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2" name="直接连接符 201">
                <a:extLst>
                  <a:ext uri="{FF2B5EF4-FFF2-40B4-BE49-F238E27FC236}">
                    <a16:creationId xmlns:a16="http://schemas.microsoft.com/office/drawing/2014/main" id="{C8EA2A03-C208-449C-B3F9-38EFA821466B}"/>
                  </a:ext>
                </a:extLst>
              </p:cNvPr>
              <p:cNvCxnSpPr>
                <a:cxnSpLocks/>
              </p:cNvCxnSpPr>
              <p:nvPr/>
            </p:nvCxnSpPr>
            <p:spPr>
              <a:xfrm>
                <a:off x="6100703"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3" name="直接连接符 202">
                <a:extLst>
                  <a:ext uri="{FF2B5EF4-FFF2-40B4-BE49-F238E27FC236}">
                    <a16:creationId xmlns:a16="http://schemas.microsoft.com/office/drawing/2014/main" id="{93D4B55C-65E5-4DFE-B5C6-F15CA97132A7}"/>
                  </a:ext>
                </a:extLst>
              </p:cNvPr>
              <p:cNvCxnSpPr/>
              <p:nvPr/>
            </p:nvCxnSpPr>
            <p:spPr>
              <a:xfrm flipV="1">
                <a:off x="6349709"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4" name="直接连接符 203">
                <a:extLst>
                  <a:ext uri="{FF2B5EF4-FFF2-40B4-BE49-F238E27FC236}">
                    <a16:creationId xmlns:a16="http://schemas.microsoft.com/office/drawing/2014/main" id="{59BBE7EC-F2CA-4BA4-AFF4-85A0D0FAD0DE}"/>
                  </a:ext>
                </a:extLst>
              </p:cNvPr>
              <p:cNvCxnSpPr>
                <a:cxnSpLocks/>
              </p:cNvCxnSpPr>
              <p:nvPr/>
            </p:nvCxnSpPr>
            <p:spPr>
              <a:xfrm>
                <a:off x="6349709"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5" name="直接连接符 204">
                <a:extLst>
                  <a:ext uri="{FF2B5EF4-FFF2-40B4-BE49-F238E27FC236}">
                    <a16:creationId xmlns:a16="http://schemas.microsoft.com/office/drawing/2014/main" id="{6C312781-2B3E-45E0-B3D3-827BDC0EFD66}"/>
                  </a:ext>
                </a:extLst>
              </p:cNvPr>
              <p:cNvCxnSpPr>
                <a:cxnSpLocks/>
              </p:cNvCxnSpPr>
              <p:nvPr/>
            </p:nvCxnSpPr>
            <p:spPr>
              <a:xfrm>
                <a:off x="6601546" y="2771303"/>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6" name="直接连接符 205">
                <a:extLst>
                  <a:ext uri="{FF2B5EF4-FFF2-40B4-BE49-F238E27FC236}">
                    <a16:creationId xmlns:a16="http://schemas.microsoft.com/office/drawing/2014/main" id="{118DD749-46B8-400E-AD83-2CBD49CD59C8}"/>
                  </a:ext>
                </a:extLst>
              </p:cNvPr>
              <p:cNvCxnSpPr/>
              <p:nvPr/>
            </p:nvCxnSpPr>
            <p:spPr>
              <a:xfrm flipV="1">
                <a:off x="6842773"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7" name="直接连接符 206">
                <a:extLst>
                  <a:ext uri="{FF2B5EF4-FFF2-40B4-BE49-F238E27FC236}">
                    <a16:creationId xmlns:a16="http://schemas.microsoft.com/office/drawing/2014/main" id="{A370B9CD-EB00-43C3-A1C0-EB3295DCD16D}"/>
                  </a:ext>
                </a:extLst>
              </p:cNvPr>
              <p:cNvCxnSpPr>
                <a:cxnSpLocks/>
              </p:cNvCxnSpPr>
              <p:nvPr/>
            </p:nvCxnSpPr>
            <p:spPr>
              <a:xfrm>
                <a:off x="6842773" y="2016080"/>
                <a:ext cx="248643"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8" name="直接连接符 207">
                <a:extLst>
                  <a:ext uri="{FF2B5EF4-FFF2-40B4-BE49-F238E27FC236}">
                    <a16:creationId xmlns:a16="http://schemas.microsoft.com/office/drawing/2014/main" id="{F2A361C6-0999-4209-BDE0-131FA97BB0AE}"/>
                  </a:ext>
                </a:extLst>
              </p:cNvPr>
              <p:cNvCxnSpPr/>
              <p:nvPr/>
            </p:nvCxnSpPr>
            <p:spPr>
              <a:xfrm flipV="1">
                <a:off x="7096242"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1" name="直接连接符 210">
                <a:extLst>
                  <a:ext uri="{FF2B5EF4-FFF2-40B4-BE49-F238E27FC236}">
                    <a16:creationId xmlns:a16="http://schemas.microsoft.com/office/drawing/2014/main" id="{DBCC54DC-38B9-4E47-99BD-5FBB49DE4A13}"/>
                  </a:ext>
                </a:extLst>
              </p:cNvPr>
              <p:cNvCxnSpPr>
                <a:cxnSpLocks/>
              </p:cNvCxnSpPr>
              <p:nvPr/>
            </p:nvCxnSpPr>
            <p:spPr>
              <a:xfrm>
                <a:off x="7096242"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2" name="直接连接符 211">
                <a:extLst>
                  <a:ext uri="{FF2B5EF4-FFF2-40B4-BE49-F238E27FC236}">
                    <a16:creationId xmlns:a16="http://schemas.microsoft.com/office/drawing/2014/main" id="{69BC5546-7ADB-4731-8089-2F0EE36DCE44}"/>
                  </a:ext>
                </a:extLst>
              </p:cNvPr>
              <p:cNvCxnSpPr/>
              <p:nvPr/>
            </p:nvCxnSpPr>
            <p:spPr>
              <a:xfrm flipV="1">
                <a:off x="7337469" y="2016928"/>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3" name="直接连接符 212">
                <a:extLst>
                  <a:ext uri="{FF2B5EF4-FFF2-40B4-BE49-F238E27FC236}">
                    <a16:creationId xmlns:a16="http://schemas.microsoft.com/office/drawing/2014/main" id="{19E41931-64FE-4156-A6E2-C4D197C7C3EB}"/>
                  </a:ext>
                </a:extLst>
              </p:cNvPr>
              <p:cNvCxnSpPr>
                <a:cxnSpLocks/>
              </p:cNvCxnSpPr>
              <p:nvPr/>
            </p:nvCxnSpPr>
            <p:spPr>
              <a:xfrm>
                <a:off x="7342533"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4" name="直接连接符 213">
                <a:extLst>
                  <a:ext uri="{FF2B5EF4-FFF2-40B4-BE49-F238E27FC236}">
                    <a16:creationId xmlns:a16="http://schemas.microsoft.com/office/drawing/2014/main" id="{9AC61071-07EA-4F5B-A796-A60B0AEFF4E6}"/>
                  </a:ext>
                </a:extLst>
              </p:cNvPr>
              <p:cNvCxnSpPr>
                <a:cxnSpLocks/>
              </p:cNvCxnSpPr>
              <p:nvPr/>
            </p:nvCxnSpPr>
            <p:spPr>
              <a:xfrm>
                <a:off x="7593769"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5" name="直接连接符 214">
                <a:extLst>
                  <a:ext uri="{FF2B5EF4-FFF2-40B4-BE49-F238E27FC236}">
                    <a16:creationId xmlns:a16="http://schemas.microsoft.com/office/drawing/2014/main" id="{C1D9455F-E86B-42C2-BC00-C15310231DF3}"/>
                  </a:ext>
                </a:extLst>
              </p:cNvPr>
              <p:cNvCxnSpPr/>
              <p:nvPr/>
            </p:nvCxnSpPr>
            <p:spPr>
              <a:xfrm flipV="1">
                <a:off x="7836197"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6" name="直接连接符 215">
                <a:extLst>
                  <a:ext uri="{FF2B5EF4-FFF2-40B4-BE49-F238E27FC236}">
                    <a16:creationId xmlns:a16="http://schemas.microsoft.com/office/drawing/2014/main" id="{9983CC2E-CE47-4C6B-830F-A626F1B203FB}"/>
                  </a:ext>
                </a:extLst>
              </p:cNvPr>
              <p:cNvCxnSpPr>
                <a:cxnSpLocks/>
              </p:cNvCxnSpPr>
              <p:nvPr/>
            </p:nvCxnSpPr>
            <p:spPr>
              <a:xfrm>
                <a:off x="7842775" y="2771303"/>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7" name="直接连接符 216">
                <a:extLst>
                  <a:ext uri="{FF2B5EF4-FFF2-40B4-BE49-F238E27FC236}">
                    <a16:creationId xmlns:a16="http://schemas.microsoft.com/office/drawing/2014/main" id="{E2CC5B0C-B3BC-4015-8FB8-2EED527B5B74}"/>
                  </a:ext>
                </a:extLst>
              </p:cNvPr>
              <p:cNvCxnSpPr>
                <a:cxnSpLocks/>
              </p:cNvCxnSpPr>
              <p:nvPr/>
            </p:nvCxnSpPr>
            <p:spPr>
              <a:xfrm>
                <a:off x="4105167"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8" name="直接连接符 217">
                <a:extLst>
                  <a:ext uri="{FF2B5EF4-FFF2-40B4-BE49-F238E27FC236}">
                    <a16:creationId xmlns:a16="http://schemas.microsoft.com/office/drawing/2014/main" id="{72F43CC3-DC1B-4ECB-B441-0FA3309296CA}"/>
                  </a:ext>
                </a:extLst>
              </p:cNvPr>
              <p:cNvCxnSpPr>
                <a:cxnSpLocks/>
              </p:cNvCxnSpPr>
              <p:nvPr/>
            </p:nvCxnSpPr>
            <p:spPr>
              <a:xfrm>
                <a:off x="8086833"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9" name="直接连接符 218">
                <a:extLst>
                  <a:ext uri="{FF2B5EF4-FFF2-40B4-BE49-F238E27FC236}">
                    <a16:creationId xmlns:a16="http://schemas.microsoft.com/office/drawing/2014/main" id="{BD5C42DA-1D36-43A3-8B4B-88CC08547B40}"/>
                  </a:ext>
                </a:extLst>
              </p:cNvPr>
              <p:cNvCxnSpPr>
                <a:cxnSpLocks/>
              </p:cNvCxnSpPr>
              <p:nvPr/>
            </p:nvCxnSpPr>
            <p:spPr>
              <a:xfrm>
                <a:off x="4602875"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0" name="直接连接符 219">
                <a:extLst>
                  <a:ext uri="{FF2B5EF4-FFF2-40B4-BE49-F238E27FC236}">
                    <a16:creationId xmlns:a16="http://schemas.microsoft.com/office/drawing/2014/main" id="{018FE571-786E-432B-9FD4-D4942F36F653}"/>
                  </a:ext>
                </a:extLst>
              </p:cNvPr>
              <p:cNvCxnSpPr>
                <a:cxnSpLocks/>
              </p:cNvCxnSpPr>
              <p:nvPr/>
            </p:nvCxnSpPr>
            <p:spPr>
              <a:xfrm>
                <a:off x="5100583"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1" name="直接连接符 220">
                <a:extLst>
                  <a:ext uri="{FF2B5EF4-FFF2-40B4-BE49-F238E27FC236}">
                    <a16:creationId xmlns:a16="http://schemas.microsoft.com/office/drawing/2014/main" id="{7F81BDC4-C5A9-4EEB-8B23-DB078D3EA818}"/>
                  </a:ext>
                </a:extLst>
              </p:cNvPr>
              <p:cNvCxnSpPr>
                <a:cxnSpLocks/>
              </p:cNvCxnSpPr>
              <p:nvPr/>
            </p:nvCxnSpPr>
            <p:spPr>
              <a:xfrm>
                <a:off x="5598292"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2" name="直接连接符 221">
                <a:extLst>
                  <a:ext uri="{FF2B5EF4-FFF2-40B4-BE49-F238E27FC236}">
                    <a16:creationId xmlns:a16="http://schemas.microsoft.com/office/drawing/2014/main" id="{473BC815-8572-442B-BA77-1F08A6881D7F}"/>
                  </a:ext>
                </a:extLst>
              </p:cNvPr>
              <p:cNvCxnSpPr>
                <a:cxnSpLocks/>
              </p:cNvCxnSpPr>
              <p:nvPr/>
            </p:nvCxnSpPr>
            <p:spPr>
              <a:xfrm>
                <a:off x="6096000"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4" name="直接连接符 223">
                <a:extLst>
                  <a:ext uri="{FF2B5EF4-FFF2-40B4-BE49-F238E27FC236}">
                    <a16:creationId xmlns:a16="http://schemas.microsoft.com/office/drawing/2014/main" id="{86EDAB1B-1B53-4647-AD09-854B052079B2}"/>
                  </a:ext>
                </a:extLst>
              </p:cNvPr>
              <p:cNvCxnSpPr>
                <a:cxnSpLocks/>
              </p:cNvCxnSpPr>
              <p:nvPr/>
            </p:nvCxnSpPr>
            <p:spPr>
              <a:xfrm>
                <a:off x="6593708"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5" name="直接连接符 224">
                <a:extLst>
                  <a:ext uri="{FF2B5EF4-FFF2-40B4-BE49-F238E27FC236}">
                    <a16:creationId xmlns:a16="http://schemas.microsoft.com/office/drawing/2014/main" id="{E97E6877-1BC6-4D22-8118-7C310B3C62F4}"/>
                  </a:ext>
                </a:extLst>
              </p:cNvPr>
              <p:cNvCxnSpPr>
                <a:cxnSpLocks/>
              </p:cNvCxnSpPr>
              <p:nvPr/>
            </p:nvCxnSpPr>
            <p:spPr>
              <a:xfrm>
                <a:off x="7091416"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6" name="直接连接符 225">
                <a:extLst>
                  <a:ext uri="{FF2B5EF4-FFF2-40B4-BE49-F238E27FC236}">
                    <a16:creationId xmlns:a16="http://schemas.microsoft.com/office/drawing/2014/main" id="{EDF4CFCF-B260-46FB-89E0-BCD72A3F32F0}"/>
                  </a:ext>
                </a:extLst>
              </p:cNvPr>
              <p:cNvCxnSpPr>
                <a:cxnSpLocks/>
              </p:cNvCxnSpPr>
              <p:nvPr/>
            </p:nvCxnSpPr>
            <p:spPr>
              <a:xfrm>
                <a:off x="7589125"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4" name="直接连接符 183">
                <a:extLst>
                  <a:ext uri="{FF2B5EF4-FFF2-40B4-BE49-F238E27FC236}">
                    <a16:creationId xmlns:a16="http://schemas.microsoft.com/office/drawing/2014/main" id="{F3BFD993-A165-4D64-855E-58B69E12847C}"/>
                  </a:ext>
                </a:extLst>
              </p:cNvPr>
              <p:cNvCxnSpPr/>
              <p:nvPr/>
            </p:nvCxnSpPr>
            <p:spPr>
              <a:xfrm flipV="1">
                <a:off x="6600503" y="2022658"/>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grpSp>
      <p:grpSp>
        <p:nvGrpSpPr>
          <p:cNvPr id="185" name="组合 184">
            <a:extLst>
              <a:ext uri="{FF2B5EF4-FFF2-40B4-BE49-F238E27FC236}">
                <a16:creationId xmlns:a16="http://schemas.microsoft.com/office/drawing/2014/main" id="{DB2EA8F3-0204-4B34-99E2-8ED9E9F0B41A}"/>
              </a:ext>
            </a:extLst>
          </p:cNvPr>
          <p:cNvGrpSpPr/>
          <p:nvPr/>
        </p:nvGrpSpPr>
        <p:grpSpPr>
          <a:xfrm>
            <a:off x="4105167" y="4967649"/>
            <a:ext cx="3981666" cy="1399309"/>
            <a:chOff x="4105167" y="1732212"/>
            <a:chExt cx="3981666" cy="1399309"/>
          </a:xfrm>
        </p:grpSpPr>
        <p:cxnSp>
          <p:nvCxnSpPr>
            <p:cNvPr id="186" name="直接连接符 185">
              <a:extLst>
                <a:ext uri="{FF2B5EF4-FFF2-40B4-BE49-F238E27FC236}">
                  <a16:creationId xmlns:a16="http://schemas.microsoft.com/office/drawing/2014/main" id="{24795326-A2A8-4FFB-B659-3621AF49CF29}"/>
                </a:ext>
              </a:extLst>
            </p:cNvPr>
            <p:cNvCxnSpPr>
              <a:cxnSpLocks/>
            </p:cNvCxnSpPr>
            <p:nvPr/>
          </p:nvCxnSpPr>
          <p:spPr>
            <a:xfrm>
              <a:off x="4126701"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7" name="直接连接符 186">
              <a:extLst>
                <a:ext uri="{FF2B5EF4-FFF2-40B4-BE49-F238E27FC236}">
                  <a16:creationId xmlns:a16="http://schemas.microsoft.com/office/drawing/2014/main" id="{92C6A84E-CDA8-4383-B1D9-D7BFEB960CE9}"/>
                </a:ext>
              </a:extLst>
            </p:cNvPr>
            <p:cNvCxnSpPr/>
            <p:nvPr/>
          </p:nvCxnSpPr>
          <p:spPr>
            <a:xfrm flipV="1">
              <a:off x="4361349"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8" name="直接连接符 187">
              <a:extLst>
                <a:ext uri="{FF2B5EF4-FFF2-40B4-BE49-F238E27FC236}">
                  <a16:creationId xmlns:a16="http://schemas.microsoft.com/office/drawing/2014/main" id="{82A54AA4-CD60-403B-BBF1-DF99A9C05335}"/>
                </a:ext>
              </a:extLst>
            </p:cNvPr>
            <p:cNvCxnSpPr>
              <a:cxnSpLocks/>
            </p:cNvCxnSpPr>
            <p:nvPr/>
          </p:nvCxnSpPr>
          <p:spPr>
            <a:xfrm>
              <a:off x="4361349"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89" name="直接连接符 188">
              <a:extLst>
                <a:ext uri="{FF2B5EF4-FFF2-40B4-BE49-F238E27FC236}">
                  <a16:creationId xmlns:a16="http://schemas.microsoft.com/office/drawing/2014/main" id="{13B1FA63-45D9-4E68-BE49-48D9992EBBA0}"/>
                </a:ext>
              </a:extLst>
            </p:cNvPr>
            <p:cNvCxnSpPr/>
            <p:nvPr/>
          </p:nvCxnSpPr>
          <p:spPr>
            <a:xfrm flipV="1">
              <a:off x="4595998"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0" name="直接连接符 189">
              <a:extLst>
                <a:ext uri="{FF2B5EF4-FFF2-40B4-BE49-F238E27FC236}">
                  <a16:creationId xmlns:a16="http://schemas.microsoft.com/office/drawing/2014/main" id="{5CF8DE5E-7021-47DE-8EEC-D502DB07DC14}"/>
                </a:ext>
              </a:extLst>
            </p:cNvPr>
            <p:cNvCxnSpPr>
              <a:cxnSpLocks/>
            </p:cNvCxnSpPr>
            <p:nvPr/>
          </p:nvCxnSpPr>
          <p:spPr>
            <a:xfrm>
              <a:off x="4607640"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1" name="直接连接符 190">
              <a:extLst>
                <a:ext uri="{FF2B5EF4-FFF2-40B4-BE49-F238E27FC236}">
                  <a16:creationId xmlns:a16="http://schemas.microsoft.com/office/drawing/2014/main" id="{400CD3D5-21F5-4640-8075-FEE58C993481}"/>
                </a:ext>
              </a:extLst>
            </p:cNvPr>
            <p:cNvCxnSpPr/>
            <p:nvPr/>
          </p:nvCxnSpPr>
          <p:spPr>
            <a:xfrm flipV="1">
              <a:off x="4842288"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2" name="直接连接符 191">
              <a:extLst>
                <a:ext uri="{FF2B5EF4-FFF2-40B4-BE49-F238E27FC236}">
                  <a16:creationId xmlns:a16="http://schemas.microsoft.com/office/drawing/2014/main" id="{4DF6DD09-1A23-4F13-914E-49CBF330424D}"/>
                </a:ext>
              </a:extLst>
            </p:cNvPr>
            <p:cNvCxnSpPr>
              <a:cxnSpLocks/>
            </p:cNvCxnSpPr>
            <p:nvPr/>
          </p:nvCxnSpPr>
          <p:spPr>
            <a:xfrm>
              <a:off x="4842288"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3" name="直接连接符 192">
              <a:extLst>
                <a:ext uri="{FF2B5EF4-FFF2-40B4-BE49-F238E27FC236}">
                  <a16:creationId xmlns:a16="http://schemas.microsoft.com/office/drawing/2014/main" id="{5E4CFCA2-BD0E-485D-9BE6-198C1FFF8318}"/>
                </a:ext>
              </a:extLst>
            </p:cNvPr>
            <p:cNvCxnSpPr>
              <a:cxnSpLocks/>
            </p:cNvCxnSpPr>
            <p:nvPr/>
          </p:nvCxnSpPr>
          <p:spPr>
            <a:xfrm>
              <a:off x="5100703"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4" name="直接连接符 193">
              <a:extLst>
                <a:ext uri="{FF2B5EF4-FFF2-40B4-BE49-F238E27FC236}">
                  <a16:creationId xmlns:a16="http://schemas.microsoft.com/office/drawing/2014/main" id="{64EF0E5E-990B-4745-A879-BA98BBFD0445}"/>
                </a:ext>
              </a:extLst>
            </p:cNvPr>
            <p:cNvCxnSpPr/>
            <p:nvPr/>
          </p:nvCxnSpPr>
          <p:spPr>
            <a:xfrm flipV="1">
              <a:off x="5335351"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5" name="直接连接符 194">
              <a:extLst>
                <a:ext uri="{FF2B5EF4-FFF2-40B4-BE49-F238E27FC236}">
                  <a16:creationId xmlns:a16="http://schemas.microsoft.com/office/drawing/2014/main" id="{18CE6FD6-5AA1-4B66-BCE0-DDD07ADEB963}"/>
                </a:ext>
              </a:extLst>
            </p:cNvPr>
            <p:cNvCxnSpPr>
              <a:cxnSpLocks/>
            </p:cNvCxnSpPr>
            <p:nvPr/>
          </p:nvCxnSpPr>
          <p:spPr>
            <a:xfrm>
              <a:off x="5333837"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6" name="直接连接符 195">
              <a:extLst>
                <a:ext uri="{FF2B5EF4-FFF2-40B4-BE49-F238E27FC236}">
                  <a16:creationId xmlns:a16="http://schemas.microsoft.com/office/drawing/2014/main" id="{6EC84E6A-3609-46DC-8CD6-E770195CE4D1}"/>
                </a:ext>
              </a:extLst>
            </p:cNvPr>
            <p:cNvCxnSpPr>
              <a:cxnSpLocks/>
            </p:cNvCxnSpPr>
            <p:nvPr/>
          </p:nvCxnSpPr>
          <p:spPr>
            <a:xfrm>
              <a:off x="5582843"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7" name="直接连接符 196">
              <a:extLst>
                <a:ext uri="{FF2B5EF4-FFF2-40B4-BE49-F238E27FC236}">
                  <a16:creationId xmlns:a16="http://schemas.microsoft.com/office/drawing/2014/main" id="{565B084C-29BB-4FCA-BE21-D9D633A25189}"/>
                </a:ext>
              </a:extLst>
            </p:cNvPr>
            <p:cNvCxnSpPr/>
            <p:nvPr/>
          </p:nvCxnSpPr>
          <p:spPr>
            <a:xfrm flipV="1">
              <a:off x="5830647"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198" name="直接连接符 197">
              <a:extLst>
                <a:ext uri="{FF2B5EF4-FFF2-40B4-BE49-F238E27FC236}">
                  <a16:creationId xmlns:a16="http://schemas.microsoft.com/office/drawing/2014/main" id="{EA01F66C-5F95-4A1A-9AAD-F9DA432831CD}"/>
                </a:ext>
              </a:extLst>
            </p:cNvPr>
            <p:cNvCxnSpPr>
              <a:cxnSpLocks/>
            </p:cNvCxnSpPr>
            <p:nvPr/>
          </p:nvCxnSpPr>
          <p:spPr>
            <a:xfrm>
              <a:off x="5842289"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09" name="直接连接符 208">
              <a:extLst>
                <a:ext uri="{FF2B5EF4-FFF2-40B4-BE49-F238E27FC236}">
                  <a16:creationId xmlns:a16="http://schemas.microsoft.com/office/drawing/2014/main" id="{F28E8E7B-3B16-47CD-9032-15F1BE429D61}"/>
                </a:ext>
              </a:extLst>
            </p:cNvPr>
            <p:cNvCxnSpPr>
              <a:cxnSpLocks/>
            </p:cNvCxnSpPr>
            <p:nvPr/>
          </p:nvCxnSpPr>
          <p:spPr>
            <a:xfrm>
              <a:off x="6100703"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10" name="直接连接符 209">
              <a:extLst>
                <a:ext uri="{FF2B5EF4-FFF2-40B4-BE49-F238E27FC236}">
                  <a16:creationId xmlns:a16="http://schemas.microsoft.com/office/drawing/2014/main" id="{D2BD61F6-4F79-4F18-8102-F31B99923069}"/>
                </a:ext>
              </a:extLst>
            </p:cNvPr>
            <p:cNvCxnSpPr/>
            <p:nvPr/>
          </p:nvCxnSpPr>
          <p:spPr>
            <a:xfrm flipV="1">
              <a:off x="6349709" y="2030084"/>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23" name="直接连接符 222">
              <a:extLst>
                <a:ext uri="{FF2B5EF4-FFF2-40B4-BE49-F238E27FC236}">
                  <a16:creationId xmlns:a16="http://schemas.microsoft.com/office/drawing/2014/main" id="{4150334E-7F72-4C0E-8F88-C150B655E1ED}"/>
                </a:ext>
              </a:extLst>
            </p:cNvPr>
            <p:cNvCxnSpPr>
              <a:cxnSpLocks/>
            </p:cNvCxnSpPr>
            <p:nvPr/>
          </p:nvCxnSpPr>
          <p:spPr>
            <a:xfrm>
              <a:off x="6349709"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49" name="直接连接符 248">
              <a:extLst>
                <a:ext uri="{FF2B5EF4-FFF2-40B4-BE49-F238E27FC236}">
                  <a16:creationId xmlns:a16="http://schemas.microsoft.com/office/drawing/2014/main" id="{CE7A17BF-0313-4674-8379-7348C4D3703D}"/>
                </a:ext>
              </a:extLst>
            </p:cNvPr>
            <p:cNvCxnSpPr>
              <a:cxnSpLocks/>
            </p:cNvCxnSpPr>
            <p:nvPr/>
          </p:nvCxnSpPr>
          <p:spPr>
            <a:xfrm>
              <a:off x="6601546" y="2771303"/>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268" name="直接连接符 267">
              <a:extLst>
                <a:ext uri="{FF2B5EF4-FFF2-40B4-BE49-F238E27FC236}">
                  <a16:creationId xmlns:a16="http://schemas.microsoft.com/office/drawing/2014/main" id="{87C56686-4D03-4E0E-ACAF-2D6C02B371D1}"/>
                </a:ext>
              </a:extLst>
            </p:cNvPr>
            <p:cNvCxnSpPr/>
            <p:nvPr/>
          </p:nvCxnSpPr>
          <p:spPr>
            <a:xfrm flipV="1">
              <a:off x="6842773"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30" name="直接连接符 329">
              <a:extLst>
                <a:ext uri="{FF2B5EF4-FFF2-40B4-BE49-F238E27FC236}">
                  <a16:creationId xmlns:a16="http://schemas.microsoft.com/office/drawing/2014/main" id="{F25329A7-2DB9-4374-8C1C-266DD3CE82E2}"/>
                </a:ext>
              </a:extLst>
            </p:cNvPr>
            <p:cNvCxnSpPr>
              <a:cxnSpLocks/>
            </p:cNvCxnSpPr>
            <p:nvPr/>
          </p:nvCxnSpPr>
          <p:spPr>
            <a:xfrm>
              <a:off x="6842773" y="2016080"/>
              <a:ext cx="248643"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6" name="直接连接符 355">
              <a:extLst>
                <a:ext uri="{FF2B5EF4-FFF2-40B4-BE49-F238E27FC236}">
                  <a16:creationId xmlns:a16="http://schemas.microsoft.com/office/drawing/2014/main" id="{85CEBBEF-FE83-4543-83F6-7927B8283648}"/>
                </a:ext>
              </a:extLst>
            </p:cNvPr>
            <p:cNvCxnSpPr/>
            <p:nvPr/>
          </p:nvCxnSpPr>
          <p:spPr>
            <a:xfrm flipV="1">
              <a:off x="7096242"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7" name="直接连接符 356">
              <a:extLst>
                <a:ext uri="{FF2B5EF4-FFF2-40B4-BE49-F238E27FC236}">
                  <a16:creationId xmlns:a16="http://schemas.microsoft.com/office/drawing/2014/main" id="{CD6E8AC8-D2C2-498E-A4B2-89384DE5E27D}"/>
                </a:ext>
              </a:extLst>
            </p:cNvPr>
            <p:cNvCxnSpPr>
              <a:cxnSpLocks/>
            </p:cNvCxnSpPr>
            <p:nvPr/>
          </p:nvCxnSpPr>
          <p:spPr>
            <a:xfrm>
              <a:off x="7096242" y="2777881"/>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8" name="直接连接符 357">
              <a:extLst>
                <a:ext uri="{FF2B5EF4-FFF2-40B4-BE49-F238E27FC236}">
                  <a16:creationId xmlns:a16="http://schemas.microsoft.com/office/drawing/2014/main" id="{799E2D05-E6FF-4710-A00C-44D958FADA43}"/>
                </a:ext>
              </a:extLst>
            </p:cNvPr>
            <p:cNvCxnSpPr/>
            <p:nvPr/>
          </p:nvCxnSpPr>
          <p:spPr>
            <a:xfrm flipV="1">
              <a:off x="7337469" y="2016928"/>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59" name="直接连接符 358">
              <a:extLst>
                <a:ext uri="{FF2B5EF4-FFF2-40B4-BE49-F238E27FC236}">
                  <a16:creationId xmlns:a16="http://schemas.microsoft.com/office/drawing/2014/main" id="{9ED25C40-0751-4526-A273-3583B54C6385}"/>
                </a:ext>
              </a:extLst>
            </p:cNvPr>
            <p:cNvCxnSpPr>
              <a:cxnSpLocks/>
            </p:cNvCxnSpPr>
            <p:nvPr/>
          </p:nvCxnSpPr>
          <p:spPr>
            <a:xfrm>
              <a:off x="7342533"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60" name="直接连接符 359">
              <a:extLst>
                <a:ext uri="{FF2B5EF4-FFF2-40B4-BE49-F238E27FC236}">
                  <a16:creationId xmlns:a16="http://schemas.microsoft.com/office/drawing/2014/main" id="{A4F95CC0-B9A7-46AE-8F76-B9B5EF1B966F}"/>
                </a:ext>
              </a:extLst>
            </p:cNvPr>
            <p:cNvCxnSpPr>
              <a:cxnSpLocks/>
            </p:cNvCxnSpPr>
            <p:nvPr/>
          </p:nvCxnSpPr>
          <p:spPr>
            <a:xfrm>
              <a:off x="7593769" y="2016080"/>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61" name="直接连接符 360">
              <a:extLst>
                <a:ext uri="{FF2B5EF4-FFF2-40B4-BE49-F238E27FC236}">
                  <a16:creationId xmlns:a16="http://schemas.microsoft.com/office/drawing/2014/main" id="{8637591C-1615-488E-A6C2-AF270A05B790}"/>
                </a:ext>
              </a:extLst>
            </p:cNvPr>
            <p:cNvCxnSpPr/>
            <p:nvPr/>
          </p:nvCxnSpPr>
          <p:spPr>
            <a:xfrm flipV="1">
              <a:off x="7836197" y="2023506"/>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62" name="直接连接符 361">
              <a:extLst>
                <a:ext uri="{FF2B5EF4-FFF2-40B4-BE49-F238E27FC236}">
                  <a16:creationId xmlns:a16="http://schemas.microsoft.com/office/drawing/2014/main" id="{66852C77-5907-4DAA-B2D3-0A31EB7F6B12}"/>
                </a:ext>
              </a:extLst>
            </p:cNvPr>
            <p:cNvCxnSpPr>
              <a:cxnSpLocks/>
            </p:cNvCxnSpPr>
            <p:nvPr/>
          </p:nvCxnSpPr>
          <p:spPr>
            <a:xfrm>
              <a:off x="7842775" y="2771303"/>
              <a:ext cx="234649" cy="0"/>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363" name="直接连接符 362">
              <a:extLst>
                <a:ext uri="{FF2B5EF4-FFF2-40B4-BE49-F238E27FC236}">
                  <a16:creationId xmlns:a16="http://schemas.microsoft.com/office/drawing/2014/main" id="{CD65F436-E84F-49AA-9C75-C76BC5307BCF}"/>
                </a:ext>
              </a:extLst>
            </p:cNvPr>
            <p:cNvCxnSpPr>
              <a:cxnSpLocks/>
            </p:cNvCxnSpPr>
            <p:nvPr/>
          </p:nvCxnSpPr>
          <p:spPr>
            <a:xfrm>
              <a:off x="4105167"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4" name="直接连接符 363">
              <a:extLst>
                <a:ext uri="{FF2B5EF4-FFF2-40B4-BE49-F238E27FC236}">
                  <a16:creationId xmlns:a16="http://schemas.microsoft.com/office/drawing/2014/main" id="{28F59368-9594-4347-BC77-A00F93D8DB8E}"/>
                </a:ext>
              </a:extLst>
            </p:cNvPr>
            <p:cNvCxnSpPr>
              <a:cxnSpLocks/>
            </p:cNvCxnSpPr>
            <p:nvPr/>
          </p:nvCxnSpPr>
          <p:spPr>
            <a:xfrm>
              <a:off x="8086833"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5" name="直接连接符 364">
              <a:extLst>
                <a:ext uri="{FF2B5EF4-FFF2-40B4-BE49-F238E27FC236}">
                  <a16:creationId xmlns:a16="http://schemas.microsoft.com/office/drawing/2014/main" id="{48470B8A-2B96-40B5-AB7B-247F1ECA239C}"/>
                </a:ext>
              </a:extLst>
            </p:cNvPr>
            <p:cNvCxnSpPr>
              <a:cxnSpLocks/>
            </p:cNvCxnSpPr>
            <p:nvPr/>
          </p:nvCxnSpPr>
          <p:spPr>
            <a:xfrm>
              <a:off x="4602875"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6" name="直接连接符 365">
              <a:extLst>
                <a:ext uri="{FF2B5EF4-FFF2-40B4-BE49-F238E27FC236}">
                  <a16:creationId xmlns:a16="http://schemas.microsoft.com/office/drawing/2014/main" id="{D7396F8F-039B-4050-BE8E-AB0B7B94EC37}"/>
                </a:ext>
              </a:extLst>
            </p:cNvPr>
            <p:cNvCxnSpPr>
              <a:cxnSpLocks/>
            </p:cNvCxnSpPr>
            <p:nvPr/>
          </p:nvCxnSpPr>
          <p:spPr>
            <a:xfrm>
              <a:off x="5100583"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7" name="直接连接符 366">
              <a:extLst>
                <a:ext uri="{FF2B5EF4-FFF2-40B4-BE49-F238E27FC236}">
                  <a16:creationId xmlns:a16="http://schemas.microsoft.com/office/drawing/2014/main" id="{FCCC2D0B-A001-4D12-9739-4891213D0905}"/>
                </a:ext>
              </a:extLst>
            </p:cNvPr>
            <p:cNvCxnSpPr>
              <a:cxnSpLocks/>
            </p:cNvCxnSpPr>
            <p:nvPr/>
          </p:nvCxnSpPr>
          <p:spPr>
            <a:xfrm>
              <a:off x="5598292"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8" name="直接连接符 367">
              <a:extLst>
                <a:ext uri="{FF2B5EF4-FFF2-40B4-BE49-F238E27FC236}">
                  <a16:creationId xmlns:a16="http://schemas.microsoft.com/office/drawing/2014/main" id="{B35FF8B1-56B4-4D3D-95AD-4180B363AADC}"/>
                </a:ext>
              </a:extLst>
            </p:cNvPr>
            <p:cNvCxnSpPr>
              <a:cxnSpLocks/>
            </p:cNvCxnSpPr>
            <p:nvPr/>
          </p:nvCxnSpPr>
          <p:spPr>
            <a:xfrm>
              <a:off x="6096000"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9" name="直接连接符 368">
              <a:extLst>
                <a:ext uri="{FF2B5EF4-FFF2-40B4-BE49-F238E27FC236}">
                  <a16:creationId xmlns:a16="http://schemas.microsoft.com/office/drawing/2014/main" id="{4018B9E4-BAE8-4F29-9511-EA54E4D548CA}"/>
                </a:ext>
              </a:extLst>
            </p:cNvPr>
            <p:cNvCxnSpPr>
              <a:cxnSpLocks/>
            </p:cNvCxnSpPr>
            <p:nvPr/>
          </p:nvCxnSpPr>
          <p:spPr>
            <a:xfrm>
              <a:off x="6593708"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0" name="直接连接符 369">
              <a:extLst>
                <a:ext uri="{FF2B5EF4-FFF2-40B4-BE49-F238E27FC236}">
                  <a16:creationId xmlns:a16="http://schemas.microsoft.com/office/drawing/2014/main" id="{81D0BAA7-1745-484C-A18D-C0FBC0EEC947}"/>
                </a:ext>
              </a:extLst>
            </p:cNvPr>
            <p:cNvCxnSpPr>
              <a:cxnSpLocks/>
            </p:cNvCxnSpPr>
            <p:nvPr/>
          </p:nvCxnSpPr>
          <p:spPr>
            <a:xfrm>
              <a:off x="7091416"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1" name="直接连接符 370">
              <a:extLst>
                <a:ext uri="{FF2B5EF4-FFF2-40B4-BE49-F238E27FC236}">
                  <a16:creationId xmlns:a16="http://schemas.microsoft.com/office/drawing/2014/main" id="{2DB725C6-C6FD-47FC-A973-947553C22633}"/>
                </a:ext>
              </a:extLst>
            </p:cNvPr>
            <p:cNvCxnSpPr>
              <a:cxnSpLocks/>
            </p:cNvCxnSpPr>
            <p:nvPr/>
          </p:nvCxnSpPr>
          <p:spPr>
            <a:xfrm>
              <a:off x="7589125" y="1732212"/>
              <a:ext cx="0" cy="1399309"/>
            </a:xfrm>
            <a:prstGeom prst="line">
              <a:avLst/>
            </a:prstGeom>
            <a:ln w="635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2" name="直接连接符 371">
              <a:extLst>
                <a:ext uri="{FF2B5EF4-FFF2-40B4-BE49-F238E27FC236}">
                  <a16:creationId xmlns:a16="http://schemas.microsoft.com/office/drawing/2014/main" id="{FFE6298D-26DA-45AA-B369-5FCB9C6309BF}"/>
                </a:ext>
              </a:extLst>
            </p:cNvPr>
            <p:cNvCxnSpPr/>
            <p:nvPr/>
          </p:nvCxnSpPr>
          <p:spPr>
            <a:xfrm flipV="1">
              <a:off x="6600503" y="2022658"/>
              <a:ext cx="0" cy="741219"/>
            </a:xfrm>
            <a:prstGeom prst="line">
              <a:avLst/>
            </a:prstGeom>
            <a:ln w="25400" cap="rnd">
              <a:solidFill>
                <a:schemeClr val="tx1"/>
              </a:solidFill>
              <a:round/>
            </a:ln>
          </p:spPr>
          <p:style>
            <a:lnRef idx="1">
              <a:schemeClr val="accent1"/>
            </a:lnRef>
            <a:fillRef idx="0">
              <a:schemeClr val="accent1"/>
            </a:fillRef>
            <a:effectRef idx="0">
              <a:schemeClr val="accent1"/>
            </a:effectRef>
            <a:fontRef idx="minor">
              <a:schemeClr val="tx1"/>
            </a:fontRef>
          </p:style>
        </p:cxnSp>
      </p:grpSp>
      <p:sp>
        <p:nvSpPr>
          <p:cNvPr id="374" name="文本框 373">
            <a:extLst>
              <a:ext uri="{FF2B5EF4-FFF2-40B4-BE49-F238E27FC236}">
                <a16:creationId xmlns:a16="http://schemas.microsoft.com/office/drawing/2014/main" id="{B08E6845-6D2F-4007-A8A0-84F72EFFB1EE}"/>
              </a:ext>
            </a:extLst>
          </p:cNvPr>
          <p:cNvSpPr txBox="1"/>
          <p:nvPr/>
        </p:nvSpPr>
        <p:spPr>
          <a:xfrm>
            <a:off x="4077056" y="6111988"/>
            <a:ext cx="590570" cy="338554"/>
          </a:xfrm>
          <a:prstGeom prst="rect">
            <a:avLst/>
          </a:prstGeom>
          <a:noFill/>
        </p:spPr>
        <p:txBody>
          <a:bodyPr wrap="square" rtlCol="0">
            <a:spAutoFit/>
          </a:bodyPr>
          <a:lstStyle/>
          <a:p>
            <a:pPr algn="ctr"/>
            <a:r>
              <a:rPr lang="zh-CN" altLang="en-US" sz="1600" b="1" dirty="0"/>
              <a:t>码元</a:t>
            </a:r>
          </a:p>
        </p:txBody>
      </p:sp>
      <p:sp>
        <p:nvSpPr>
          <p:cNvPr id="375" name="文本框 374">
            <a:extLst>
              <a:ext uri="{FF2B5EF4-FFF2-40B4-BE49-F238E27FC236}">
                <a16:creationId xmlns:a16="http://schemas.microsoft.com/office/drawing/2014/main" id="{671DF852-4504-4F4F-9663-042052744D27}"/>
              </a:ext>
            </a:extLst>
          </p:cNvPr>
          <p:cNvSpPr txBox="1"/>
          <p:nvPr/>
        </p:nvSpPr>
        <p:spPr>
          <a:xfrm>
            <a:off x="4551492" y="6111988"/>
            <a:ext cx="590570" cy="338554"/>
          </a:xfrm>
          <a:prstGeom prst="rect">
            <a:avLst/>
          </a:prstGeom>
          <a:noFill/>
        </p:spPr>
        <p:txBody>
          <a:bodyPr wrap="square" rtlCol="0">
            <a:spAutoFit/>
          </a:bodyPr>
          <a:lstStyle/>
          <a:p>
            <a:pPr algn="ctr"/>
            <a:r>
              <a:rPr lang="zh-CN" altLang="en-US" sz="1600" b="1" dirty="0"/>
              <a:t>码元</a:t>
            </a:r>
          </a:p>
        </p:txBody>
      </p:sp>
      <p:sp>
        <p:nvSpPr>
          <p:cNvPr id="376" name="文本框 375">
            <a:extLst>
              <a:ext uri="{FF2B5EF4-FFF2-40B4-BE49-F238E27FC236}">
                <a16:creationId xmlns:a16="http://schemas.microsoft.com/office/drawing/2014/main" id="{484F2C28-881A-4BC7-8951-44C0CA9EB59C}"/>
              </a:ext>
            </a:extLst>
          </p:cNvPr>
          <p:cNvSpPr txBox="1"/>
          <p:nvPr/>
        </p:nvSpPr>
        <p:spPr>
          <a:xfrm>
            <a:off x="5038160" y="6111988"/>
            <a:ext cx="590570" cy="338554"/>
          </a:xfrm>
          <a:prstGeom prst="rect">
            <a:avLst/>
          </a:prstGeom>
          <a:noFill/>
        </p:spPr>
        <p:txBody>
          <a:bodyPr wrap="square" rtlCol="0">
            <a:spAutoFit/>
          </a:bodyPr>
          <a:lstStyle/>
          <a:p>
            <a:pPr algn="ctr"/>
            <a:r>
              <a:rPr lang="zh-CN" altLang="en-US" sz="1600" b="1" dirty="0"/>
              <a:t>码元</a:t>
            </a:r>
          </a:p>
        </p:txBody>
      </p:sp>
      <p:sp>
        <p:nvSpPr>
          <p:cNvPr id="377" name="文本框 376">
            <a:extLst>
              <a:ext uri="{FF2B5EF4-FFF2-40B4-BE49-F238E27FC236}">
                <a16:creationId xmlns:a16="http://schemas.microsoft.com/office/drawing/2014/main" id="{1D5ED183-CE1E-4A4F-8A62-66B8F68842A8}"/>
              </a:ext>
            </a:extLst>
          </p:cNvPr>
          <p:cNvSpPr txBox="1"/>
          <p:nvPr/>
        </p:nvSpPr>
        <p:spPr>
          <a:xfrm>
            <a:off x="5547811" y="6111988"/>
            <a:ext cx="590570" cy="338554"/>
          </a:xfrm>
          <a:prstGeom prst="rect">
            <a:avLst/>
          </a:prstGeom>
          <a:noFill/>
        </p:spPr>
        <p:txBody>
          <a:bodyPr wrap="square" rtlCol="0">
            <a:spAutoFit/>
          </a:bodyPr>
          <a:lstStyle/>
          <a:p>
            <a:pPr algn="ctr"/>
            <a:r>
              <a:rPr lang="zh-CN" altLang="en-US" sz="1600" b="1" dirty="0"/>
              <a:t>码元</a:t>
            </a:r>
          </a:p>
        </p:txBody>
      </p:sp>
      <p:sp>
        <p:nvSpPr>
          <p:cNvPr id="378" name="文本框 377">
            <a:extLst>
              <a:ext uri="{FF2B5EF4-FFF2-40B4-BE49-F238E27FC236}">
                <a16:creationId xmlns:a16="http://schemas.microsoft.com/office/drawing/2014/main" id="{B3AF93A2-A474-48F4-A05F-1BC6A77EC58D}"/>
              </a:ext>
            </a:extLst>
          </p:cNvPr>
          <p:cNvSpPr txBox="1"/>
          <p:nvPr/>
        </p:nvSpPr>
        <p:spPr>
          <a:xfrm>
            <a:off x="6056130" y="6111988"/>
            <a:ext cx="590570" cy="338554"/>
          </a:xfrm>
          <a:prstGeom prst="rect">
            <a:avLst/>
          </a:prstGeom>
          <a:noFill/>
        </p:spPr>
        <p:txBody>
          <a:bodyPr wrap="square" rtlCol="0">
            <a:spAutoFit/>
          </a:bodyPr>
          <a:lstStyle/>
          <a:p>
            <a:pPr algn="ctr"/>
            <a:r>
              <a:rPr lang="zh-CN" altLang="en-US" sz="1600" b="1" dirty="0"/>
              <a:t>码元</a:t>
            </a:r>
          </a:p>
        </p:txBody>
      </p:sp>
      <p:sp>
        <p:nvSpPr>
          <p:cNvPr id="379" name="文本框 378">
            <a:extLst>
              <a:ext uri="{FF2B5EF4-FFF2-40B4-BE49-F238E27FC236}">
                <a16:creationId xmlns:a16="http://schemas.microsoft.com/office/drawing/2014/main" id="{EB62DD31-A826-4192-B00F-D8A3A997DE45}"/>
              </a:ext>
            </a:extLst>
          </p:cNvPr>
          <p:cNvSpPr txBox="1"/>
          <p:nvPr/>
        </p:nvSpPr>
        <p:spPr>
          <a:xfrm>
            <a:off x="6535874" y="6111988"/>
            <a:ext cx="590570" cy="338554"/>
          </a:xfrm>
          <a:prstGeom prst="rect">
            <a:avLst/>
          </a:prstGeom>
          <a:noFill/>
        </p:spPr>
        <p:txBody>
          <a:bodyPr wrap="square" rtlCol="0">
            <a:spAutoFit/>
          </a:bodyPr>
          <a:lstStyle/>
          <a:p>
            <a:pPr algn="ctr"/>
            <a:r>
              <a:rPr lang="zh-CN" altLang="en-US" sz="1600" b="1" dirty="0"/>
              <a:t>码元</a:t>
            </a:r>
          </a:p>
        </p:txBody>
      </p:sp>
      <p:sp>
        <p:nvSpPr>
          <p:cNvPr id="380" name="文本框 379">
            <a:extLst>
              <a:ext uri="{FF2B5EF4-FFF2-40B4-BE49-F238E27FC236}">
                <a16:creationId xmlns:a16="http://schemas.microsoft.com/office/drawing/2014/main" id="{78B3B413-E7D6-4559-B568-DF8057C7FDFA}"/>
              </a:ext>
            </a:extLst>
          </p:cNvPr>
          <p:cNvSpPr txBox="1"/>
          <p:nvPr/>
        </p:nvSpPr>
        <p:spPr>
          <a:xfrm>
            <a:off x="7042631" y="6111988"/>
            <a:ext cx="590570" cy="338554"/>
          </a:xfrm>
          <a:prstGeom prst="rect">
            <a:avLst/>
          </a:prstGeom>
          <a:noFill/>
        </p:spPr>
        <p:txBody>
          <a:bodyPr wrap="square" rtlCol="0">
            <a:spAutoFit/>
          </a:bodyPr>
          <a:lstStyle/>
          <a:p>
            <a:pPr algn="ctr"/>
            <a:r>
              <a:rPr lang="zh-CN" altLang="en-US" sz="1600" b="1" dirty="0"/>
              <a:t>码元</a:t>
            </a:r>
          </a:p>
        </p:txBody>
      </p:sp>
      <p:sp>
        <p:nvSpPr>
          <p:cNvPr id="381" name="文本框 380">
            <a:extLst>
              <a:ext uri="{FF2B5EF4-FFF2-40B4-BE49-F238E27FC236}">
                <a16:creationId xmlns:a16="http://schemas.microsoft.com/office/drawing/2014/main" id="{BA77108F-54B7-4DBF-9EA5-B006EF54A062}"/>
              </a:ext>
            </a:extLst>
          </p:cNvPr>
          <p:cNvSpPr txBox="1"/>
          <p:nvPr/>
        </p:nvSpPr>
        <p:spPr>
          <a:xfrm>
            <a:off x="7542107" y="6111988"/>
            <a:ext cx="590570" cy="338554"/>
          </a:xfrm>
          <a:prstGeom prst="rect">
            <a:avLst/>
          </a:prstGeom>
          <a:noFill/>
        </p:spPr>
        <p:txBody>
          <a:bodyPr wrap="square" rtlCol="0">
            <a:spAutoFit/>
          </a:bodyPr>
          <a:lstStyle/>
          <a:p>
            <a:pPr algn="ctr"/>
            <a:r>
              <a:rPr lang="zh-CN" altLang="en-US" sz="1600" b="1" dirty="0"/>
              <a:t>码元</a:t>
            </a:r>
          </a:p>
        </p:txBody>
      </p:sp>
      <p:cxnSp>
        <p:nvCxnSpPr>
          <p:cNvPr id="383" name="连接符: 曲线 382">
            <a:extLst>
              <a:ext uri="{FF2B5EF4-FFF2-40B4-BE49-F238E27FC236}">
                <a16:creationId xmlns:a16="http://schemas.microsoft.com/office/drawing/2014/main" id="{49777001-30DA-4A7B-93FB-23C0260E4E2D}"/>
              </a:ext>
            </a:extLst>
          </p:cNvPr>
          <p:cNvCxnSpPr>
            <a:cxnSpLocks/>
          </p:cNvCxnSpPr>
          <p:nvPr/>
        </p:nvCxnSpPr>
        <p:spPr>
          <a:xfrm rot="5400000" flipH="1" flipV="1">
            <a:off x="4205913" y="5513330"/>
            <a:ext cx="774953" cy="238172"/>
          </a:xfrm>
          <a:prstGeom prst="curvedConnector3">
            <a:avLst>
              <a:gd name="adj1" fmla="val -9975"/>
            </a:avLst>
          </a:prstGeom>
          <a:ln w="25400">
            <a:solidFill>
              <a:schemeClr val="accent4"/>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387" name="连接符: 曲线 386">
            <a:extLst>
              <a:ext uri="{FF2B5EF4-FFF2-40B4-BE49-F238E27FC236}">
                <a16:creationId xmlns:a16="http://schemas.microsoft.com/office/drawing/2014/main" id="{DAC4189D-2CA1-455E-9FAC-AC7290414067}"/>
              </a:ext>
            </a:extLst>
          </p:cNvPr>
          <p:cNvCxnSpPr>
            <a:cxnSpLocks/>
          </p:cNvCxnSpPr>
          <p:nvPr/>
        </p:nvCxnSpPr>
        <p:spPr>
          <a:xfrm rot="16200000" flipH="1">
            <a:off x="5101836" y="5851355"/>
            <a:ext cx="6578" cy="277881"/>
          </a:xfrm>
          <a:prstGeom prst="curvedConnector3">
            <a:avLst>
              <a:gd name="adj1" fmla="val -1175053"/>
            </a:avLst>
          </a:prstGeom>
          <a:ln w="25400">
            <a:solidFill>
              <a:schemeClr val="accent3"/>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88" name="连接符: 曲线 387">
            <a:extLst>
              <a:ext uri="{FF2B5EF4-FFF2-40B4-BE49-F238E27FC236}">
                <a16:creationId xmlns:a16="http://schemas.microsoft.com/office/drawing/2014/main" id="{7B3D4E86-DDC8-4E1A-B3CE-DD14A8C3CB82}"/>
              </a:ext>
            </a:extLst>
          </p:cNvPr>
          <p:cNvCxnSpPr>
            <a:cxnSpLocks/>
          </p:cNvCxnSpPr>
          <p:nvPr/>
        </p:nvCxnSpPr>
        <p:spPr>
          <a:xfrm rot="16200000" flipH="1">
            <a:off x="5608540" y="5102501"/>
            <a:ext cx="6578" cy="277881"/>
          </a:xfrm>
          <a:prstGeom prst="curvedConnector3">
            <a:avLst>
              <a:gd name="adj1" fmla="val -1175053"/>
            </a:avLst>
          </a:prstGeom>
          <a:ln w="25400">
            <a:solidFill>
              <a:schemeClr val="accent3"/>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89" name="连接符: 曲线 388">
            <a:extLst>
              <a:ext uri="{FF2B5EF4-FFF2-40B4-BE49-F238E27FC236}">
                <a16:creationId xmlns:a16="http://schemas.microsoft.com/office/drawing/2014/main" id="{111C731A-76B7-4124-AC55-AD0C1ADCB5DD}"/>
              </a:ext>
            </a:extLst>
          </p:cNvPr>
          <p:cNvCxnSpPr>
            <a:cxnSpLocks/>
          </p:cNvCxnSpPr>
          <p:nvPr/>
        </p:nvCxnSpPr>
        <p:spPr>
          <a:xfrm rot="16200000" flipH="1">
            <a:off x="6095265" y="5851999"/>
            <a:ext cx="6578" cy="277881"/>
          </a:xfrm>
          <a:prstGeom prst="curvedConnector3">
            <a:avLst>
              <a:gd name="adj1" fmla="val -1175053"/>
            </a:avLst>
          </a:prstGeom>
          <a:ln w="25400">
            <a:solidFill>
              <a:schemeClr val="accent3"/>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90" name="连接符: 曲线 389">
            <a:extLst>
              <a:ext uri="{FF2B5EF4-FFF2-40B4-BE49-F238E27FC236}">
                <a16:creationId xmlns:a16="http://schemas.microsoft.com/office/drawing/2014/main" id="{1DC8A900-0381-4D1A-810E-C72AC98E48BC}"/>
              </a:ext>
            </a:extLst>
          </p:cNvPr>
          <p:cNvCxnSpPr>
            <a:cxnSpLocks/>
          </p:cNvCxnSpPr>
          <p:nvPr/>
        </p:nvCxnSpPr>
        <p:spPr>
          <a:xfrm rot="16200000" flipH="1">
            <a:off x="6227337" y="5500428"/>
            <a:ext cx="734016" cy="252617"/>
          </a:xfrm>
          <a:prstGeom prst="curvedConnector3">
            <a:avLst>
              <a:gd name="adj1" fmla="val -18590"/>
            </a:avLst>
          </a:prstGeom>
          <a:ln w="25400">
            <a:solidFill>
              <a:schemeClr val="accent4"/>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391" name="连接符: 曲线 390">
            <a:extLst>
              <a:ext uri="{FF2B5EF4-FFF2-40B4-BE49-F238E27FC236}">
                <a16:creationId xmlns:a16="http://schemas.microsoft.com/office/drawing/2014/main" id="{CA9C9ACF-9FE6-4240-A9E3-2D8991C8C975}"/>
              </a:ext>
            </a:extLst>
          </p:cNvPr>
          <p:cNvCxnSpPr>
            <a:cxnSpLocks/>
          </p:cNvCxnSpPr>
          <p:nvPr/>
        </p:nvCxnSpPr>
        <p:spPr>
          <a:xfrm rot="16200000" flipH="1">
            <a:off x="6729019" y="5485431"/>
            <a:ext cx="734016" cy="252617"/>
          </a:xfrm>
          <a:prstGeom prst="curvedConnector3">
            <a:avLst>
              <a:gd name="adj1" fmla="val -18590"/>
            </a:avLst>
          </a:prstGeom>
          <a:ln w="25400">
            <a:solidFill>
              <a:schemeClr val="accent4"/>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392" name="连接符: 曲线 391">
            <a:extLst>
              <a:ext uri="{FF2B5EF4-FFF2-40B4-BE49-F238E27FC236}">
                <a16:creationId xmlns:a16="http://schemas.microsoft.com/office/drawing/2014/main" id="{4791D866-C1D8-4E86-A159-BBD378746FDF}"/>
              </a:ext>
            </a:extLst>
          </p:cNvPr>
          <p:cNvCxnSpPr>
            <a:cxnSpLocks/>
          </p:cNvCxnSpPr>
          <p:nvPr/>
        </p:nvCxnSpPr>
        <p:spPr>
          <a:xfrm rot="16200000" flipH="1">
            <a:off x="7585835" y="5095923"/>
            <a:ext cx="6578" cy="277881"/>
          </a:xfrm>
          <a:prstGeom prst="curvedConnector3">
            <a:avLst>
              <a:gd name="adj1" fmla="val -1175053"/>
            </a:avLst>
          </a:prstGeom>
          <a:ln w="25400">
            <a:solidFill>
              <a:schemeClr val="accent3"/>
            </a:solidFill>
            <a:tailEnd type="triangle" w="med" len="lg"/>
          </a:ln>
        </p:spPr>
        <p:style>
          <a:lnRef idx="1">
            <a:schemeClr val="accent1"/>
          </a:lnRef>
          <a:fillRef idx="0">
            <a:schemeClr val="accent1"/>
          </a:fillRef>
          <a:effectRef idx="0">
            <a:schemeClr val="accent1"/>
          </a:effectRef>
          <a:fontRef idx="minor">
            <a:schemeClr val="tx1"/>
          </a:fontRef>
        </p:style>
      </p:cxnSp>
      <p:sp>
        <p:nvSpPr>
          <p:cNvPr id="393" name="文本框 392">
            <a:extLst>
              <a:ext uri="{FF2B5EF4-FFF2-40B4-BE49-F238E27FC236}">
                <a16:creationId xmlns:a16="http://schemas.microsoft.com/office/drawing/2014/main" id="{7AA11E4A-E234-4BEC-AE2D-97891E4A8F9B}"/>
              </a:ext>
            </a:extLst>
          </p:cNvPr>
          <p:cNvSpPr txBox="1"/>
          <p:nvPr/>
        </p:nvSpPr>
        <p:spPr>
          <a:xfrm>
            <a:off x="5103622" y="4770039"/>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sp>
        <p:nvSpPr>
          <p:cNvPr id="394" name="文本框 393">
            <a:extLst>
              <a:ext uri="{FF2B5EF4-FFF2-40B4-BE49-F238E27FC236}">
                <a16:creationId xmlns:a16="http://schemas.microsoft.com/office/drawing/2014/main" id="{D1A6E5C3-33C3-4875-B782-8280EDABFC44}"/>
              </a:ext>
            </a:extLst>
          </p:cNvPr>
          <p:cNvSpPr txBox="1"/>
          <p:nvPr/>
        </p:nvSpPr>
        <p:spPr>
          <a:xfrm>
            <a:off x="4609301" y="4770039"/>
            <a:ext cx="504819" cy="369332"/>
          </a:xfrm>
          <a:prstGeom prst="rect">
            <a:avLst/>
          </a:prstGeom>
          <a:noFill/>
        </p:spPr>
        <p:txBody>
          <a:bodyPr wrap="square" rtlCol="0">
            <a:spAutoFit/>
          </a:bodyPr>
          <a:lstStyle/>
          <a:p>
            <a:pPr algn="ctr"/>
            <a:r>
              <a:rPr lang="en-US" altLang="zh-CN" b="1" dirty="0">
                <a:solidFill>
                  <a:schemeClr val="accent4"/>
                </a:solidFill>
                <a:latin typeface="Arial Black" panose="020B0A04020102020204" pitchFamily="34" charset="0"/>
              </a:rPr>
              <a:t>0</a:t>
            </a:r>
            <a:endParaRPr lang="zh-CN" altLang="en-US" b="1" dirty="0">
              <a:solidFill>
                <a:schemeClr val="accent4"/>
              </a:solidFill>
              <a:latin typeface="Arial Black" panose="020B0A04020102020204" pitchFamily="34" charset="0"/>
            </a:endParaRPr>
          </a:p>
        </p:txBody>
      </p:sp>
      <p:sp>
        <p:nvSpPr>
          <p:cNvPr id="395" name="文本框 394">
            <a:extLst>
              <a:ext uri="{FF2B5EF4-FFF2-40B4-BE49-F238E27FC236}">
                <a16:creationId xmlns:a16="http://schemas.microsoft.com/office/drawing/2014/main" id="{ABB5FCCB-2025-4E90-AEBE-0542CA4E6938}"/>
              </a:ext>
            </a:extLst>
          </p:cNvPr>
          <p:cNvSpPr txBox="1"/>
          <p:nvPr/>
        </p:nvSpPr>
        <p:spPr>
          <a:xfrm>
            <a:off x="5591067" y="4770039"/>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sp>
        <p:nvSpPr>
          <p:cNvPr id="396" name="文本框 395">
            <a:extLst>
              <a:ext uri="{FF2B5EF4-FFF2-40B4-BE49-F238E27FC236}">
                <a16:creationId xmlns:a16="http://schemas.microsoft.com/office/drawing/2014/main" id="{6E6762A9-2DDB-493B-B9A9-ED3A731C0F2D}"/>
              </a:ext>
            </a:extLst>
          </p:cNvPr>
          <p:cNvSpPr txBox="1"/>
          <p:nvPr/>
        </p:nvSpPr>
        <p:spPr>
          <a:xfrm>
            <a:off x="6092387" y="4770039"/>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sp>
        <p:nvSpPr>
          <p:cNvPr id="397" name="文本框 396">
            <a:extLst>
              <a:ext uri="{FF2B5EF4-FFF2-40B4-BE49-F238E27FC236}">
                <a16:creationId xmlns:a16="http://schemas.microsoft.com/office/drawing/2014/main" id="{D97382AE-93FD-4579-A07E-62F3665282CC}"/>
              </a:ext>
            </a:extLst>
          </p:cNvPr>
          <p:cNvSpPr txBox="1"/>
          <p:nvPr/>
        </p:nvSpPr>
        <p:spPr>
          <a:xfrm>
            <a:off x="6590363" y="4770039"/>
            <a:ext cx="504819" cy="369332"/>
          </a:xfrm>
          <a:prstGeom prst="rect">
            <a:avLst/>
          </a:prstGeom>
          <a:noFill/>
        </p:spPr>
        <p:txBody>
          <a:bodyPr wrap="square" rtlCol="0">
            <a:spAutoFit/>
          </a:bodyPr>
          <a:lstStyle/>
          <a:p>
            <a:pPr algn="ctr"/>
            <a:r>
              <a:rPr lang="en-US" altLang="zh-CN" b="1" dirty="0">
                <a:solidFill>
                  <a:schemeClr val="accent4"/>
                </a:solidFill>
                <a:latin typeface="Arial Black" panose="020B0A04020102020204" pitchFamily="34" charset="0"/>
              </a:rPr>
              <a:t>0</a:t>
            </a:r>
            <a:endParaRPr lang="zh-CN" altLang="en-US" b="1" dirty="0">
              <a:solidFill>
                <a:schemeClr val="accent4"/>
              </a:solidFill>
              <a:latin typeface="Arial Black" panose="020B0A04020102020204" pitchFamily="34" charset="0"/>
            </a:endParaRPr>
          </a:p>
        </p:txBody>
      </p:sp>
      <p:sp>
        <p:nvSpPr>
          <p:cNvPr id="398" name="文本框 397">
            <a:extLst>
              <a:ext uri="{FF2B5EF4-FFF2-40B4-BE49-F238E27FC236}">
                <a16:creationId xmlns:a16="http://schemas.microsoft.com/office/drawing/2014/main" id="{5366D02F-4EB2-4DCE-88BE-ED354F557BA4}"/>
              </a:ext>
            </a:extLst>
          </p:cNvPr>
          <p:cNvSpPr txBox="1"/>
          <p:nvPr/>
        </p:nvSpPr>
        <p:spPr>
          <a:xfrm>
            <a:off x="7089632" y="4770039"/>
            <a:ext cx="504819" cy="369332"/>
          </a:xfrm>
          <a:prstGeom prst="rect">
            <a:avLst/>
          </a:prstGeom>
          <a:noFill/>
        </p:spPr>
        <p:txBody>
          <a:bodyPr wrap="square" rtlCol="0">
            <a:spAutoFit/>
          </a:bodyPr>
          <a:lstStyle/>
          <a:p>
            <a:pPr algn="ctr"/>
            <a:r>
              <a:rPr lang="en-US" altLang="zh-CN" b="1" dirty="0">
                <a:solidFill>
                  <a:schemeClr val="accent4"/>
                </a:solidFill>
                <a:latin typeface="Arial Black" panose="020B0A04020102020204" pitchFamily="34" charset="0"/>
              </a:rPr>
              <a:t>0</a:t>
            </a:r>
            <a:endParaRPr lang="zh-CN" altLang="en-US" b="1" dirty="0">
              <a:solidFill>
                <a:schemeClr val="accent4"/>
              </a:solidFill>
              <a:latin typeface="Arial Black" panose="020B0A04020102020204" pitchFamily="34" charset="0"/>
            </a:endParaRPr>
          </a:p>
        </p:txBody>
      </p:sp>
      <p:sp>
        <p:nvSpPr>
          <p:cNvPr id="399" name="文本框 398">
            <a:extLst>
              <a:ext uri="{FF2B5EF4-FFF2-40B4-BE49-F238E27FC236}">
                <a16:creationId xmlns:a16="http://schemas.microsoft.com/office/drawing/2014/main" id="{F79659AB-11C2-465F-8B39-5F5E9C5DC8AB}"/>
              </a:ext>
            </a:extLst>
          </p:cNvPr>
          <p:cNvSpPr txBox="1"/>
          <p:nvPr/>
        </p:nvSpPr>
        <p:spPr>
          <a:xfrm>
            <a:off x="7591105" y="4770039"/>
            <a:ext cx="478095" cy="369332"/>
          </a:xfrm>
          <a:prstGeom prst="rect">
            <a:avLst/>
          </a:prstGeom>
          <a:noFill/>
        </p:spPr>
        <p:txBody>
          <a:bodyPr wrap="square" rtlCol="0">
            <a:spAutoFit/>
          </a:bodyPr>
          <a:lstStyle/>
          <a:p>
            <a:pPr algn="ctr"/>
            <a:r>
              <a:rPr lang="en-US" altLang="zh-CN" b="1" dirty="0">
                <a:solidFill>
                  <a:schemeClr val="accent3"/>
                </a:solidFill>
                <a:latin typeface="Arial Black" panose="020B0A04020102020204" pitchFamily="34" charset="0"/>
              </a:rPr>
              <a:t>1</a:t>
            </a:r>
            <a:endParaRPr lang="zh-CN" altLang="en-US" b="1" dirty="0">
              <a:solidFill>
                <a:schemeClr val="accent3"/>
              </a:solidFill>
              <a:latin typeface="Arial Black" panose="020B0A04020102020204" pitchFamily="34" charset="0"/>
            </a:endParaRPr>
          </a:p>
        </p:txBody>
      </p:sp>
      <p:sp>
        <p:nvSpPr>
          <p:cNvPr id="400" name="文本框 399">
            <a:extLst>
              <a:ext uri="{FF2B5EF4-FFF2-40B4-BE49-F238E27FC236}">
                <a16:creationId xmlns:a16="http://schemas.microsoft.com/office/drawing/2014/main" id="{39BFCD75-AFDA-4080-A6E5-5BE05B9AD225}"/>
              </a:ext>
            </a:extLst>
          </p:cNvPr>
          <p:cNvSpPr txBox="1"/>
          <p:nvPr/>
        </p:nvSpPr>
        <p:spPr>
          <a:xfrm>
            <a:off x="4113533" y="4770039"/>
            <a:ext cx="509224" cy="369332"/>
          </a:xfrm>
          <a:prstGeom prst="rect">
            <a:avLst/>
          </a:prstGeom>
          <a:noFill/>
        </p:spPr>
        <p:txBody>
          <a:bodyPr wrap="square" rtlCol="0">
            <a:spAutoFit/>
          </a:bodyPr>
          <a:lstStyle/>
          <a:p>
            <a:pPr algn="ctr"/>
            <a:r>
              <a:rPr lang="en-US" altLang="zh-CN" b="1" dirty="0">
                <a:latin typeface="Arial Black" panose="020B0A04020102020204" pitchFamily="34" charset="0"/>
              </a:rPr>
              <a:t>X</a:t>
            </a:r>
            <a:endParaRPr lang="zh-CN" altLang="en-US" b="1" dirty="0">
              <a:latin typeface="Arial Black" panose="020B0A04020102020204" pitchFamily="34" charset="0"/>
            </a:endParaRPr>
          </a:p>
        </p:txBody>
      </p:sp>
    </p:spTree>
    <p:custDataLst>
      <p:tags r:id="rId1"/>
    </p:custDataLst>
    <p:extLst>
      <p:ext uri="{BB962C8B-B14F-4D97-AF65-F5344CB8AC3E}">
        <p14:creationId xmlns:p14="http://schemas.microsoft.com/office/powerpoint/2010/main" val="593198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stCondLst>
                                    <p:cond delay="0"/>
                                  </p:stCondLst>
                                  <p:childTnLst>
                                    <p:animRot by="21600000">
                                      <p:cBhvr>
                                        <p:cTn id="6" dur="500" fill="hold"/>
                                        <p:tgtEl>
                                          <p:spTgt spid="374"/>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400"/>
                                        </p:tgtEl>
                                        <p:attrNameLst>
                                          <p:attrName>style.visibility</p:attrName>
                                        </p:attrNameLst>
                                      </p:cBhvr>
                                      <p:to>
                                        <p:strVal val="visible"/>
                                      </p:to>
                                    </p:set>
                                    <p:anim calcmode="lin" valueType="num">
                                      <p:cBhvr>
                                        <p:cTn id="11" dur="500" fill="hold"/>
                                        <p:tgtEl>
                                          <p:spTgt spid="400"/>
                                        </p:tgtEl>
                                        <p:attrNameLst>
                                          <p:attrName>ppt_w</p:attrName>
                                        </p:attrNameLst>
                                      </p:cBhvr>
                                      <p:tavLst>
                                        <p:tav tm="0">
                                          <p:val>
                                            <p:fltVal val="0"/>
                                          </p:val>
                                        </p:tav>
                                        <p:tav tm="100000">
                                          <p:val>
                                            <p:strVal val="#ppt_w"/>
                                          </p:val>
                                        </p:tav>
                                      </p:tavLst>
                                    </p:anim>
                                    <p:anim calcmode="lin" valueType="num">
                                      <p:cBhvr>
                                        <p:cTn id="12" dur="500" fill="hold"/>
                                        <p:tgtEl>
                                          <p:spTgt spid="400"/>
                                        </p:tgtEl>
                                        <p:attrNameLst>
                                          <p:attrName>ppt_h</p:attrName>
                                        </p:attrNameLst>
                                      </p:cBhvr>
                                      <p:tavLst>
                                        <p:tav tm="0">
                                          <p:val>
                                            <p:fltVal val="0"/>
                                          </p:val>
                                        </p:tav>
                                        <p:tav tm="100000">
                                          <p:val>
                                            <p:strVal val="#ppt_h"/>
                                          </p:val>
                                        </p:tav>
                                      </p:tavLst>
                                    </p:anim>
                                    <p:animEffect transition="in" filter="fade">
                                      <p:cBhvr>
                                        <p:cTn id="13" dur="500"/>
                                        <p:tgtEl>
                                          <p:spTgt spid="400"/>
                                        </p:tgtEl>
                                      </p:cBhvr>
                                    </p:animEffect>
                                  </p:childTnLst>
                                </p:cTn>
                              </p:par>
                            </p:childTnLst>
                          </p:cTn>
                        </p:par>
                      </p:childTnLst>
                    </p:cTn>
                  </p:par>
                  <p:par>
                    <p:cTn id="14" fill="hold">
                      <p:stCondLst>
                        <p:cond delay="indefinite"/>
                      </p:stCondLst>
                      <p:childTnLst>
                        <p:par>
                          <p:cTn id="15" fill="hold">
                            <p:stCondLst>
                              <p:cond delay="0"/>
                            </p:stCondLst>
                            <p:childTnLst>
                              <p:par>
                                <p:cTn id="16" presetID="8" presetClass="emph" presetSubtype="0" fill="hold" grpId="0" nodeType="clickEffect">
                                  <p:stCondLst>
                                    <p:cond delay="0"/>
                                  </p:stCondLst>
                                  <p:childTnLst>
                                    <p:animRot by="21600000">
                                      <p:cBhvr>
                                        <p:cTn id="17" dur="500" fill="hold"/>
                                        <p:tgtEl>
                                          <p:spTgt spid="375"/>
                                        </p:tgtEl>
                                        <p:attrNameLst>
                                          <p:attrName>r</p:attrName>
                                        </p:attrNameLst>
                                      </p:cBhvr>
                                    </p:animRo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83"/>
                                        </p:tgtEl>
                                        <p:attrNameLst>
                                          <p:attrName>style.visibility</p:attrName>
                                        </p:attrNameLst>
                                      </p:cBhvr>
                                      <p:to>
                                        <p:strVal val="visible"/>
                                      </p:to>
                                    </p:set>
                                    <p:animEffect transition="in" filter="wipe(down)">
                                      <p:cBhvr>
                                        <p:cTn id="22" dur="500"/>
                                        <p:tgtEl>
                                          <p:spTgt spid="383"/>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394"/>
                                        </p:tgtEl>
                                        <p:attrNameLst>
                                          <p:attrName>style.visibility</p:attrName>
                                        </p:attrNameLst>
                                      </p:cBhvr>
                                      <p:to>
                                        <p:strVal val="visible"/>
                                      </p:to>
                                    </p:set>
                                    <p:anim calcmode="lin" valueType="num">
                                      <p:cBhvr>
                                        <p:cTn id="27" dur="500" fill="hold"/>
                                        <p:tgtEl>
                                          <p:spTgt spid="394"/>
                                        </p:tgtEl>
                                        <p:attrNameLst>
                                          <p:attrName>ppt_w</p:attrName>
                                        </p:attrNameLst>
                                      </p:cBhvr>
                                      <p:tavLst>
                                        <p:tav tm="0">
                                          <p:val>
                                            <p:fltVal val="0"/>
                                          </p:val>
                                        </p:tav>
                                        <p:tav tm="100000">
                                          <p:val>
                                            <p:strVal val="#ppt_w"/>
                                          </p:val>
                                        </p:tav>
                                      </p:tavLst>
                                    </p:anim>
                                    <p:anim calcmode="lin" valueType="num">
                                      <p:cBhvr>
                                        <p:cTn id="28" dur="500" fill="hold"/>
                                        <p:tgtEl>
                                          <p:spTgt spid="394"/>
                                        </p:tgtEl>
                                        <p:attrNameLst>
                                          <p:attrName>ppt_h</p:attrName>
                                        </p:attrNameLst>
                                      </p:cBhvr>
                                      <p:tavLst>
                                        <p:tav tm="0">
                                          <p:val>
                                            <p:fltVal val="0"/>
                                          </p:val>
                                        </p:tav>
                                        <p:tav tm="100000">
                                          <p:val>
                                            <p:strVal val="#ppt_h"/>
                                          </p:val>
                                        </p:tav>
                                      </p:tavLst>
                                    </p:anim>
                                    <p:animEffect transition="in" filter="fade">
                                      <p:cBhvr>
                                        <p:cTn id="29" dur="500"/>
                                        <p:tgtEl>
                                          <p:spTgt spid="394"/>
                                        </p:tgtEl>
                                      </p:cBhvr>
                                    </p:animEffect>
                                  </p:childTnLst>
                                </p:cTn>
                              </p:par>
                            </p:childTnLst>
                          </p:cTn>
                        </p:par>
                      </p:childTnLst>
                    </p:cTn>
                  </p:par>
                  <p:par>
                    <p:cTn id="30" fill="hold">
                      <p:stCondLst>
                        <p:cond delay="indefinite"/>
                      </p:stCondLst>
                      <p:childTnLst>
                        <p:par>
                          <p:cTn id="31" fill="hold">
                            <p:stCondLst>
                              <p:cond delay="0"/>
                            </p:stCondLst>
                            <p:childTnLst>
                              <p:par>
                                <p:cTn id="32" presetID="8" presetClass="emph" presetSubtype="0" fill="hold" grpId="0" nodeType="clickEffect">
                                  <p:stCondLst>
                                    <p:cond delay="0"/>
                                  </p:stCondLst>
                                  <p:childTnLst>
                                    <p:animRot by="21600000">
                                      <p:cBhvr>
                                        <p:cTn id="33" dur="500" fill="hold"/>
                                        <p:tgtEl>
                                          <p:spTgt spid="376"/>
                                        </p:tgtEl>
                                        <p:attrNameLst>
                                          <p:attrName>r</p:attrName>
                                        </p:attrNameLst>
                                      </p:cBhvr>
                                    </p:animRo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387"/>
                                        </p:tgtEl>
                                        <p:attrNameLst>
                                          <p:attrName>style.visibility</p:attrName>
                                        </p:attrNameLst>
                                      </p:cBhvr>
                                      <p:to>
                                        <p:strVal val="visible"/>
                                      </p:to>
                                    </p:set>
                                    <p:animEffect transition="in" filter="wipe(left)">
                                      <p:cBhvr>
                                        <p:cTn id="38" dur="500"/>
                                        <p:tgtEl>
                                          <p:spTgt spid="387"/>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393"/>
                                        </p:tgtEl>
                                        <p:attrNameLst>
                                          <p:attrName>style.visibility</p:attrName>
                                        </p:attrNameLst>
                                      </p:cBhvr>
                                      <p:to>
                                        <p:strVal val="visible"/>
                                      </p:to>
                                    </p:set>
                                    <p:anim calcmode="lin" valueType="num">
                                      <p:cBhvr>
                                        <p:cTn id="43" dur="500" fill="hold"/>
                                        <p:tgtEl>
                                          <p:spTgt spid="393"/>
                                        </p:tgtEl>
                                        <p:attrNameLst>
                                          <p:attrName>ppt_w</p:attrName>
                                        </p:attrNameLst>
                                      </p:cBhvr>
                                      <p:tavLst>
                                        <p:tav tm="0">
                                          <p:val>
                                            <p:fltVal val="0"/>
                                          </p:val>
                                        </p:tav>
                                        <p:tav tm="100000">
                                          <p:val>
                                            <p:strVal val="#ppt_w"/>
                                          </p:val>
                                        </p:tav>
                                      </p:tavLst>
                                    </p:anim>
                                    <p:anim calcmode="lin" valueType="num">
                                      <p:cBhvr>
                                        <p:cTn id="44" dur="500" fill="hold"/>
                                        <p:tgtEl>
                                          <p:spTgt spid="393"/>
                                        </p:tgtEl>
                                        <p:attrNameLst>
                                          <p:attrName>ppt_h</p:attrName>
                                        </p:attrNameLst>
                                      </p:cBhvr>
                                      <p:tavLst>
                                        <p:tav tm="0">
                                          <p:val>
                                            <p:fltVal val="0"/>
                                          </p:val>
                                        </p:tav>
                                        <p:tav tm="100000">
                                          <p:val>
                                            <p:strVal val="#ppt_h"/>
                                          </p:val>
                                        </p:tav>
                                      </p:tavLst>
                                    </p:anim>
                                    <p:animEffect transition="in" filter="fade">
                                      <p:cBhvr>
                                        <p:cTn id="45" dur="500"/>
                                        <p:tgtEl>
                                          <p:spTgt spid="393"/>
                                        </p:tgtEl>
                                      </p:cBhvr>
                                    </p:animEffect>
                                  </p:childTnLst>
                                </p:cTn>
                              </p:par>
                            </p:childTnLst>
                          </p:cTn>
                        </p:par>
                      </p:childTnLst>
                    </p:cTn>
                  </p:par>
                  <p:par>
                    <p:cTn id="46" fill="hold">
                      <p:stCondLst>
                        <p:cond delay="indefinite"/>
                      </p:stCondLst>
                      <p:childTnLst>
                        <p:par>
                          <p:cTn id="47" fill="hold">
                            <p:stCondLst>
                              <p:cond delay="0"/>
                            </p:stCondLst>
                            <p:childTnLst>
                              <p:par>
                                <p:cTn id="48" presetID="8" presetClass="emph" presetSubtype="0" fill="hold" grpId="0" nodeType="clickEffect">
                                  <p:stCondLst>
                                    <p:cond delay="0"/>
                                  </p:stCondLst>
                                  <p:childTnLst>
                                    <p:animRot by="21600000">
                                      <p:cBhvr>
                                        <p:cTn id="49" dur="500" fill="hold"/>
                                        <p:tgtEl>
                                          <p:spTgt spid="377"/>
                                        </p:tgtEl>
                                        <p:attrNameLst>
                                          <p:attrName>r</p:attrName>
                                        </p:attrNameLst>
                                      </p:cBhvr>
                                    </p:animRo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nodeType="clickEffect">
                                  <p:stCondLst>
                                    <p:cond delay="0"/>
                                  </p:stCondLst>
                                  <p:childTnLst>
                                    <p:set>
                                      <p:cBhvr>
                                        <p:cTn id="53" dur="1" fill="hold">
                                          <p:stCondLst>
                                            <p:cond delay="0"/>
                                          </p:stCondLst>
                                        </p:cTn>
                                        <p:tgtEl>
                                          <p:spTgt spid="388"/>
                                        </p:tgtEl>
                                        <p:attrNameLst>
                                          <p:attrName>style.visibility</p:attrName>
                                        </p:attrNameLst>
                                      </p:cBhvr>
                                      <p:to>
                                        <p:strVal val="visible"/>
                                      </p:to>
                                    </p:set>
                                    <p:animEffect transition="in" filter="wipe(left)">
                                      <p:cBhvr>
                                        <p:cTn id="54" dur="500"/>
                                        <p:tgtEl>
                                          <p:spTgt spid="388"/>
                                        </p:tgtEl>
                                      </p:cBhvr>
                                    </p:animEffect>
                                  </p:childTnLst>
                                </p:cTn>
                              </p:par>
                            </p:childTnLst>
                          </p:cTn>
                        </p:par>
                      </p:childTnLst>
                    </p:cTn>
                  </p:par>
                  <p:par>
                    <p:cTn id="55" fill="hold">
                      <p:stCondLst>
                        <p:cond delay="indefinite"/>
                      </p:stCondLst>
                      <p:childTnLst>
                        <p:par>
                          <p:cTn id="56" fill="hold">
                            <p:stCondLst>
                              <p:cond delay="0"/>
                            </p:stCondLst>
                            <p:childTnLst>
                              <p:par>
                                <p:cTn id="57" presetID="53" presetClass="entr" presetSubtype="16" fill="hold" grpId="0" nodeType="clickEffect">
                                  <p:stCondLst>
                                    <p:cond delay="0"/>
                                  </p:stCondLst>
                                  <p:childTnLst>
                                    <p:set>
                                      <p:cBhvr>
                                        <p:cTn id="58" dur="1" fill="hold">
                                          <p:stCondLst>
                                            <p:cond delay="0"/>
                                          </p:stCondLst>
                                        </p:cTn>
                                        <p:tgtEl>
                                          <p:spTgt spid="395"/>
                                        </p:tgtEl>
                                        <p:attrNameLst>
                                          <p:attrName>style.visibility</p:attrName>
                                        </p:attrNameLst>
                                      </p:cBhvr>
                                      <p:to>
                                        <p:strVal val="visible"/>
                                      </p:to>
                                    </p:set>
                                    <p:anim calcmode="lin" valueType="num">
                                      <p:cBhvr>
                                        <p:cTn id="59" dur="500" fill="hold"/>
                                        <p:tgtEl>
                                          <p:spTgt spid="395"/>
                                        </p:tgtEl>
                                        <p:attrNameLst>
                                          <p:attrName>ppt_w</p:attrName>
                                        </p:attrNameLst>
                                      </p:cBhvr>
                                      <p:tavLst>
                                        <p:tav tm="0">
                                          <p:val>
                                            <p:fltVal val="0"/>
                                          </p:val>
                                        </p:tav>
                                        <p:tav tm="100000">
                                          <p:val>
                                            <p:strVal val="#ppt_w"/>
                                          </p:val>
                                        </p:tav>
                                      </p:tavLst>
                                    </p:anim>
                                    <p:anim calcmode="lin" valueType="num">
                                      <p:cBhvr>
                                        <p:cTn id="60" dur="500" fill="hold"/>
                                        <p:tgtEl>
                                          <p:spTgt spid="395"/>
                                        </p:tgtEl>
                                        <p:attrNameLst>
                                          <p:attrName>ppt_h</p:attrName>
                                        </p:attrNameLst>
                                      </p:cBhvr>
                                      <p:tavLst>
                                        <p:tav tm="0">
                                          <p:val>
                                            <p:fltVal val="0"/>
                                          </p:val>
                                        </p:tav>
                                        <p:tav tm="100000">
                                          <p:val>
                                            <p:strVal val="#ppt_h"/>
                                          </p:val>
                                        </p:tav>
                                      </p:tavLst>
                                    </p:anim>
                                    <p:animEffect transition="in" filter="fade">
                                      <p:cBhvr>
                                        <p:cTn id="61" dur="500"/>
                                        <p:tgtEl>
                                          <p:spTgt spid="395"/>
                                        </p:tgtEl>
                                      </p:cBhvr>
                                    </p:animEffect>
                                  </p:childTnLst>
                                </p:cTn>
                              </p:par>
                            </p:childTnLst>
                          </p:cTn>
                        </p:par>
                      </p:childTnLst>
                    </p:cTn>
                  </p:par>
                  <p:par>
                    <p:cTn id="62" fill="hold">
                      <p:stCondLst>
                        <p:cond delay="indefinite"/>
                      </p:stCondLst>
                      <p:childTnLst>
                        <p:par>
                          <p:cTn id="63" fill="hold">
                            <p:stCondLst>
                              <p:cond delay="0"/>
                            </p:stCondLst>
                            <p:childTnLst>
                              <p:par>
                                <p:cTn id="64" presetID="8" presetClass="emph" presetSubtype="0" fill="hold" grpId="0" nodeType="clickEffect">
                                  <p:stCondLst>
                                    <p:cond delay="0"/>
                                  </p:stCondLst>
                                  <p:childTnLst>
                                    <p:animRot by="21600000">
                                      <p:cBhvr>
                                        <p:cTn id="65" dur="500" fill="hold"/>
                                        <p:tgtEl>
                                          <p:spTgt spid="378"/>
                                        </p:tgtEl>
                                        <p:attrNameLst>
                                          <p:attrName>r</p:attrName>
                                        </p:attrNameLst>
                                      </p:cBhvr>
                                    </p:animRot>
                                  </p:childTnLst>
                                </p:cTn>
                              </p:par>
                            </p:childTnLst>
                          </p:cTn>
                        </p:par>
                      </p:childTnLst>
                    </p:cTn>
                  </p:par>
                  <p:par>
                    <p:cTn id="66" fill="hold">
                      <p:stCondLst>
                        <p:cond delay="indefinite"/>
                      </p:stCondLst>
                      <p:childTnLst>
                        <p:par>
                          <p:cTn id="67" fill="hold">
                            <p:stCondLst>
                              <p:cond delay="0"/>
                            </p:stCondLst>
                            <p:childTnLst>
                              <p:par>
                                <p:cTn id="68" presetID="22" presetClass="entr" presetSubtype="8" fill="hold" nodeType="clickEffect">
                                  <p:stCondLst>
                                    <p:cond delay="0"/>
                                  </p:stCondLst>
                                  <p:childTnLst>
                                    <p:set>
                                      <p:cBhvr>
                                        <p:cTn id="69" dur="1" fill="hold">
                                          <p:stCondLst>
                                            <p:cond delay="0"/>
                                          </p:stCondLst>
                                        </p:cTn>
                                        <p:tgtEl>
                                          <p:spTgt spid="389"/>
                                        </p:tgtEl>
                                        <p:attrNameLst>
                                          <p:attrName>style.visibility</p:attrName>
                                        </p:attrNameLst>
                                      </p:cBhvr>
                                      <p:to>
                                        <p:strVal val="visible"/>
                                      </p:to>
                                    </p:set>
                                    <p:animEffect transition="in" filter="wipe(left)">
                                      <p:cBhvr>
                                        <p:cTn id="70" dur="500"/>
                                        <p:tgtEl>
                                          <p:spTgt spid="389"/>
                                        </p:tgtEl>
                                      </p:cBhvr>
                                    </p:animEffect>
                                  </p:childTnLst>
                                </p:cTn>
                              </p:par>
                            </p:childTnLst>
                          </p:cTn>
                        </p:par>
                      </p:childTnLst>
                    </p:cTn>
                  </p:par>
                  <p:par>
                    <p:cTn id="71" fill="hold">
                      <p:stCondLst>
                        <p:cond delay="indefinite"/>
                      </p:stCondLst>
                      <p:childTnLst>
                        <p:par>
                          <p:cTn id="72" fill="hold">
                            <p:stCondLst>
                              <p:cond delay="0"/>
                            </p:stCondLst>
                            <p:childTnLst>
                              <p:par>
                                <p:cTn id="73" presetID="53" presetClass="entr" presetSubtype="16" fill="hold" grpId="0" nodeType="clickEffect">
                                  <p:stCondLst>
                                    <p:cond delay="0"/>
                                  </p:stCondLst>
                                  <p:childTnLst>
                                    <p:set>
                                      <p:cBhvr>
                                        <p:cTn id="74" dur="1" fill="hold">
                                          <p:stCondLst>
                                            <p:cond delay="0"/>
                                          </p:stCondLst>
                                        </p:cTn>
                                        <p:tgtEl>
                                          <p:spTgt spid="396"/>
                                        </p:tgtEl>
                                        <p:attrNameLst>
                                          <p:attrName>style.visibility</p:attrName>
                                        </p:attrNameLst>
                                      </p:cBhvr>
                                      <p:to>
                                        <p:strVal val="visible"/>
                                      </p:to>
                                    </p:set>
                                    <p:anim calcmode="lin" valueType="num">
                                      <p:cBhvr>
                                        <p:cTn id="75" dur="500" fill="hold"/>
                                        <p:tgtEl>
                                          <p:spTgt spid="396"/>
                                        </p:tgtEl>
                                        <p:attrNameLst>
                                          <p:attrName>ppt_w</p:attrName>
                                        </p:attrNameLst>
                                      </p:cBhvr>
                                      <p:tavLst>
                                        <p:tav tm="0">
                                          <p:val>
                                            <p:fltVal val="0"/>
                                          </p:val>
                                        </p:tav>
                                        <p:tav tm="100000">
                                          <p:val>
                                            <p:strVal val="#ppt_w"/>
                                          </p:val>
                                        </p:tav>
                                      </p:tavLst>
                                    </p:anim>
                                    <p:anim calcmode="lin" valueType="num">
                                      <p:cBhvr>
                                        <p:cTn id="76" dur="500" fill="hold"/>
                                        <p:tgtEl>
                                          <p:spTgt spid="396"/>
                                        </p:tgtEl>
                                        <p:attrNameLst>
                                          <p:attrName>ppt_h</p:attrName>
                                        </p:attrNameLst>
                                      </p:cBhvr>
                                      <p:tavLst>
                                        <p:tav tm="0">
                                          <p:val>
                                            <p:fltVal val="0"/>
                                          </p:val>
                                        </p:tav>
                                        <p:tav tm="100000">
                                          <p:val>
                                            <p:strVal val="#ppt_h"/>
                                          </p:val>
                                        </p:tav>
                                      </p:tavLst>
                                    </p:anim>
                                    <p:animEffect transition="in" filter="fade">
                                      <p:cBhvr>
                                        <p:cTn id="77" dur="500"/>
                                        <p:tgtEl>
                                          <p:spTgt spid="396"/>
                                        </p:tgtEl>
                                      </p:cBhvr>
                                    </p:animEffect>
                                  </p:childTnLst>
                                </p:cTn>
                              </p:par>
                            </p:childTnLst>
                          </p:cTn>
                        </p:par>
                      </p:childTnLst>
                    </p:cTn>
                  </p:par>
                  <p:par>
                    <p:cTn id="78" fill="hold">
                      <p:stCondLst>
                        <p:cond delay="indefinite"/>
                      </p:stCondLst>
                      <p:childTnLst>
                        <p:par>
                          <p:cTn id="79" fill="hold">
                            <p:stCondLst>
                              <p:cond delay="0"/>
                            </p:stCondLst>
                            <p:childTnLst>
                              <p:par>
                                <p:cTn id="80" presetID="8" presetClass="emph" presetSubtype="0" fill="hold" grpId="0" nodeType="clickEffect">
                                  <p:stCondLst>
                                    <p:cond delay="0"/>
                                  </p:stCondLst>
                                  <p:childTnLst>
                                    <p:animRot by="21600000">
                                      <p:cBhvr>
                                        <p:cTn id="81" dur="500" fill="hold"/>
                                        <p:tgtEl>
                                          <p:spTgt spid="379"/>
                                        </p:tgtEl>
                                        <p:attrNameLst>
                                          <p:attrName>r</p:attrName>
                                        </p:attrNameLst>
                                      </p:cBhvr>
                                    </p:animRot>
                                  </p:childTnLst>
                                </p:cTn>
                              </p:par>
                            </p:childTnLst>
                          </p:cTn>
                        </p:par>
                      </p:childTnLst>
                    </p:cTn>
                  </p:par>
                  <p:par>
                    <p:cTn id="82" fill="hold">
                      <p:stCondLst>
                        <p:cond delay="indefinite"/>
                      </p:stCondLst>
                      <p:childTnLst>
                        <p:par>
                          <p:cTn id="83" fill="hold">
                            <p:stCondLst>
                              <p:cond delay="0"/>
                            </p:stCondLst>
                            <p:childTnLst>
                              <p:par>
                                <p:cTn id="84" presetID="22" presetClass="entr" presetSubtype="1" fill="hold" nodeType="clickEffect">
                                  <p:stCondLst>
                                    <p:cond delay="0"/>
                                  </p:stCondLst>
                                  <p:childTnLst>
                                    <p:set>
                                      <p:cBhvr>
                                        <p:cTn id="85" dur="1" fill="hold">
                                          <p:stCondLst>
                                            <p:cond delay="0"/>
                                          </p:stCondLst>
                                        </p:cTn>
                                        <p:tgtEl>
                                          <p:spTgt spid="390"/>
                                        </p:tgtEl>
                                        <p:attrNameLst>
                                          <p:attrName>style.visibility</p:attrName>
                                        </p:attrNameLst>
                                      </p:cBhvr>
                                      <p:to>
                                        <p:strVal val="visible"/>
                                      </p:to>
                                    </p:set>
                                    <p:animEffect transition="in" filter="wipe(up)">
                                      <p:cBhvr>
                                        <p:cTn id="86" dur="500"/>
                                        <p:tgtEl>
                                          <p:spTgt spid="390"/>
                                        </p:tgtEl>
                                      </p:cBhvr>
                                    </p:animEffect>
                                  </p:childTnLst>
                                </p:cTn>
                              </p:par>
                            </p:childTnLst>
                          </p:cTn>
                        </p:par>
                      </p:childTnLst>
                    </p:cTn>
                  </p:par>
                  <p:par>
                    <p:cTn id="87" fill="hold">
                      <p:stCondLst>
                        <p:cond delay="indefinite"/>
                      </p:stCondLst>
                      <p:childTnLst>
                        <p:par>
                          <p:cTn id="88" fill="hold">
                            <p:stCondLst>
                              <p:cond delay="0"/>
                            </p:stCondLst>
                            <p:childTnLst>
                              <p:par>
                                <p:cTn id="89" presetID="53" presetClass="entr" presetSubtype="16" fill="hold" grpId="0" nodeType="clickEffect">
                                  <p:stCondLst>
                                    <p:cond delay="0"/>
                                  </p:stCondLst>
                                  <p:childTnLst>
                                    <p:set>
                                      <p:cBhvr>
                                        <p:cTn id="90" dur="1" fill="hold">
                                          <p:stCondLst>
                                            <p:cond delay="0"/>
                                          </p:stCondLst>
                                        </p:cTn>
                                        <p:tgtEl>
                                          <p:spTgt spid="397"/>
                                        </p:tgtEl>
                                        <p:attrNameLst>
                                          <p:attrName>style.visibility</p:attrName>
                                        </p:attrNameLst>
                                      </p:cBhvr>
                                      <p:to>
                                        <p:strVal val="visible"/>
                                      </p:to>
                                    </p:set>
                                    <p:anim calcmode="lin" valueType="num">
                                      <p:cBhvr>
                                        <p:cTn id="91" dur="500" fill="hold"/>
                                        <p:tgtEl>
                                          <p:spTgt spid="397"/>
                                        </p:tgtEl>
                                        <p:attrNameLst>
                                          <p:attrName>ppt_w</p:attrName>
                                        </p:attrNameLst>
                                      </p:cBhvr>
                                      <p:tavLst>
                                        <p:tav tm="0">
                                          <p:val>
                                            <p:fltVal val="0"/>
                                          </p:val>
                                        </p:tav>
                                        <p:tav tm="100000">
                                          <p:val>
                                            <p:strVal val="#ppt_w"/>
                                          </p:val>
                                        </p:tav>
                                      </p:tavLst>
                                    </p:anim>
                                    <p:anim calcmode="lin" valueType="num">
                                      <p:cBhvr>
                                        <p:cTn id="92" dur="500" fill="hold"/>
                                        <p:tgtEl>
                                          <p:spTgt spid="397"/>
                                        </p:tgtEl>
                                        <p:attrNameLst>
                                          <p:attrName>ppt_h</p:attrName>
                                        </p:attrNameLst>
                                      </p:cBhvr>
                                      <p:tavLst>
                                        <p:tav tm="0">
                                          <p:val>
                                            <p:fltVal val="0"/>
                                          </p:val>
                                        </p:tav>
                                        <p:tav tm="100000">
                                          <p:val>
                                            <p:strVal val="#ppt_h"/>
                                          </p:val>
                                        </p:tav>
                                      </p:tavLst>
                                    </p:anim>
                                    <p:animEffect transition="in" filter="fade">
                                      <p:cBhvr>
                                        <p:cTn id="93" dur="500"/>
                                        <p:tgtEl>
                                          <p:spTgt spid="397"/>
                                        </p:tgtEl>
                                      </p:cBhvr>
                                    </p:animEffect>
                                  </p:childTnLst>
                                </p:cTn>
                              </p:par>
                            </p:childTnLst>
                          </p:cTn>
                        </p:par>
                      </p:childTnLst>
                    </p:cTn>
                  </p:par>
                  <p:par>
                    <p:cTn id="94" fill="hold">
                      <p:stCondLst>
                        <p:cond delay="indefinite"/>
                      </p:stCondLst>
                      <p:childTnLst>
                        <p:par>
                          <p:cTn id="95" fill="hold">
                            <p:stCondLst>
                              <p:cond delay="0"/>
                            </p:stCondLst>
                            <p:childTnLst>
                              <p:par>
                                <p:cTn id="96" presetID="8" presetClass="emph" presetSubtype="0" fill="hold" grpId="0" nodeType="clickEffect">
                                  <p:stCondLst>
                                    <p:cond delay="0"/>
                                  </p:stCondLst>
                                  <p:childTnLst>
                                    <p:animRot by="21600000">
                                      <p:cBhvr>
                                        <p:cTn id="97" dur="500" fill="hold"/>
                                        <p:tgtEl>
                                          <p:spTgt spid="380"/>
                                        </p:tgtEl>
                                        <p:attrNameLst>
                                          <p:attrName>r</p:attrName>
                                        </p:attrNameLst>
                                      </p:cBhvr>
                                    </p:animRot>
                                  </p:childTnLst>
                                </p:cTn>
                              </p:par>
                            </p:childTnLst>
                          </p:cTn>
                        </p:par>
                      </p:childTnLst>
                    </p:cTn>
                  </p:par>
                  <p:par>
                    <p:cTn id="98" fill="hold">
                      <p:stCondLst>
                        <p:cond delay="indefinite"/>
                      </p:stCondLst>
                      <p:childTnLst>
                        <p:par>
                          <p:cTn id="99" fill="hold">
                            <p:stCondLst>
                              <p:cond delay="0"/>
                            </p:stCondLst>
                            <p:childTnLst>
                              <p:par>
                                <p:cTn id="100" presetID="22" presetClass="entr" presetSubtype="1" fill="hold" nodeType="clickEffect">
                                  <p:stCondLst>
                                    <p:cond delay="0"/>
                                  </p:stCondLst>
                                  <p:childTnLst>
                                    <p:set>
                                      <p:cBhvr>
                                        <p:cTn id="101" dur="1" fill="hold">
                                          <p:stCondLst>
                                            <p:cond delay="0"/>
                                          </p:stCondLst>
                                        </p:cTn>
                                        <p:tgtEl>
                                          <p:spTgt spid="391"/>
                                        </p:tgtEl>
                                        <p:attrNameLst>
                                          <p:attrName>style.visibility</p:attrName>
                                        </p:attrNameLst>
                                      </p:cBhvr>
                                      <p:to>
                                        <p:strVal val="visible"/>
                                      </p:to>
                                    </p:set>
                                    <p:animEffect transition="in" filter="wipe(up)">
                                      <p:cBhvr>
                                        <p:cTn id="102" dur="500"/>
                                        <p:tgtEl>
                                          <p:spTgt spid="391"/>
                                        </p:tgtEl>
                                      </p:cBhvr>
                                    </p:animEffect>
                                  </p:childTnLst>
                                </p:cTn>
                              </p:par>
                            </p:childTnLst>
                          </p:cTn>
                        </p:par>
                      </p:childTnLst>
                    </p:cTn>
                  </p:par>
                  <p:par>
                    <p:cTn id="103" fill="hold">
                      <p:stCondLst>
                        <p:cond delay="indefinite"/>
                      </p:stCondLst>
                      <p:childTnLst>
                        <p:par>
                          <p:cTn id="104" fill="hold">
                            <p:stCondLst>
                              <p:cond delay="0"/>
                            </p:stCondLst>
                            <p:childTnLst>
                              <p:par>
                                <p:cTn id="105" presetID="53" presetClass="entr" presetSubtype="16" fill="hold" grpId="0" nodeType="clickEffect">
                                  <p:stCondLst>
                                    <p:cond delay="0"/>
                                  </p:stCondLst>
                                  <p:childTnLst>
                                    <p:set>
                                      <p:cBhvr>
                                        <p:cTn id="106" dur="1" fill="hold">
                                          <p:stCondLst>
                                            <p:cond delay="0"/>
                                          </p:stCondLst>
                                        </p:cTn>
                                        <p:tgtEl>
                                          <p:spTgt spid="398"/>
                                        </p:tgtEl>
                                        <p:attrNameLst>
                                          <p:attrName>style.visibility</p:attrName>
                                        </p:attrNameLst>
                                      </p:cBhvr>
                                      <p:to>
                                        <p:strVal val="visible"/>
                                      </p:to>
                                    </p:set>
                                    <p:anim calcmode="lin" valueType="num">
                                      <p:cBhvr>
                                        <p:cTn id="107" dur="500" fill="hold"/>
                                        <p:tgtEl>
                                          <p:spTgt spid="398"/>
                                        </p:tgtEl>
                                        <p:attrNameLst>
                                          <p:attrName>ppt_w</p:attrName>
                                        </p:attrNameLst>
                                      </p:cBhvr>
                                      <p:tavLst>
                                        <p:tav tm="0">
                                          <p:val>
                                            <p:fltVal val="0"/>
                                          </p:val>
                                        </p:tav>
                                        <p:tav tm="100000">
                                          <p:val>
                                            <p:strVal val="#ppt_w"/>
                                          </p:val>
                                        </p:tav>
                                      </p:tavLst>
                                    </p:anim>
                                    <p:anim calcmode="lin" valueType="num">
                                      <p:cBhvr>
                                        <p:cTn id="108" dur="500" fill="hold"/>
                                        <p:tgtEl>
                                          <p:spTgt spid="398"/>
                                        </p:tgtEl>
                                        <p:attrNameLst>
                                          <p:attrName>ppt_h</p:attrName>
                                        </p:attrNameLst>
                                      </p:cBhvr>
                                      <p:tavLst>
                                        <p:tav tm="0">
                                          <p:val>
                                            <p:fltVal val="0"/>
                                          </p:val>
                                        </p:tav>
                                        <p:tav tm="100000">
                                          <p:val>
                                            <p:strVal val="#ppt_h"/>
                                          </p:val>
                                        </p:tav>
                                      </p:tavLst>
                                    </p:anim>
                                    <p:animEffect transition="in" filter="fade">
                                      <p:cBhvr>
                                        <p:cTn id="109" dur="500"/>
                                        <p:tgtEl>
                                          <p:spTgt spid="398"/>
                                        </p:tgtEl>
                                      </p:cBhvr>
                                    </p:animEffect>
                                  </p:childTnLst>
                                </p:cTn>
                              </p:par>
                            </p:childTnLst>
                          </p:cTn>
                        </p:par>
                      </p:childTnLst>
                    </p:cTn>
                  </p:par>
                  <p:par>
                    <p:cTn id="110" fill="hold">
                      <p:stCondLst>
                        <p:cond delay="indefinite"/>
                      </p:stCondLst>
                      <p:childTnLst>
                        <p:par>
                          <p:cTn id="111" fill="hold">
                            <p:stCondLst>
                              <p:cond delay="0"/>
                            </p:stCondLst>
                            <p:childTnLst>
                              <p:par>
                                <p:cTn id="112" presetID="8" presetClass="emph" presetSubtype="0" fill="hold" grpId="0" nodeType="clickEffect">
                                  <p:stCondLst>
                                    <p:cond delay="0"/>
                                  </p:stCondLst>
                                  <p:childTnLst>
                                    <p:animRot by="21600000">
                                      <p:cBhvr>
                                        <p:cTn id="113" dur="500" fill="hold"/>
                                        <p:tgtEl>
                                          <p:spTgt spid="381"/>
                                        </p:tgtEl>
                                        <p:attrNameLst>
                                          <p:attrName>r</p:attrName>
                                        </p:attrNameLst>
                                      </p:cBhvr>
                                    </p:animRot>
                                  </p:childTnLst>
                                </p:cTn>
                              </p:par>
                            </p:childTnLst>
                          </p:cTn>
                        </p:par>
                      </p:childTnLst>
                    </p:cTn>
                  </p:par>
                  <p:par>
                    <p:cTn id="114" fill="hold">
                      <p:stCondLst>
                        <p:cond delay="indefinite"/>
                      </p:stCondLst>
                      <p:childTnLst>
                        <p:par>
                          <p:cTn id="115" fill="hold">
                            <p:stCondLst>
                              <p:cond delay="0"/>
                            </p:stCondLst>
                            <p:childTnLst>
                              <p:par>
                                <p:cTn id="116" presetID="22" presetClass="entr" presetSubtype="8" fill="hold" nodeType="clickEffect">
                                  <p:stCondLst>
                                    <p:cond delay="0"/>
                                  </p:stCondLst>
                                  <p:childTnLst>
                                    <p:set>
                                      <p:cBhvr>
                                        <p:cTn id="117" dur="1" fill="hold">
                                          <p:stCondLst>
                                            <p:cond delay="0"/>
                                          </p:stCondLst>
                                        </p:cTn>
                                        <p:tgtEl>
                                          <p:spTgt spid="392"/>
                                        </p:tgtEl>
                                        <p:attrNameLst>
                                          <p:attrName>style.visibility</p:attrName>
                                        </p:attrNameLst>
                                      </p:cBhvr>
                                      <p:to>
                                        <p:strVal val="visible"/>
                                      </p:to>
                                    </p:set>
                                    <p:animEffect transition="in" filter="wipe(left)">
                                      <p:cBhvr>
                                        <p:cTn id="118" dur="500"/>
                                        <p:tgtEl>
                                          <p:spTgt spid="392"/>
                                        </p:tgtEl>
                                      </p:cBhvr>
                                    </p:animEffect>
                                  </p:childTnLst>
                                </p:cTn>
                              </p:par>
                            </p:childTnLst>
                          </p:cTn>
                        </p:par>
                      </p:childTnLst>
                    </p:cTn>
                  </p:par>
                  <p:par>
                    <p:cTn id="119" fill="hold">
                      <p:stCondLst>
                        <p:cond delay="indefinite"/>
                      </p:stCondLst>
                      <p:childTnLst>
                        <p:par>
                          <p:cTn id="120" fill="hold">
                            <p:stCondLst>
                              <p:cond delay="0"/>
                            </p:stCondLst>
                            <p:childTnLst>
                              <p:par>
                                <p:cTn id="121" presetID="53" presetClass="entr" presetSubtype="16" fill="hold" grpId="0" nodeType="clickEffect">
                                  <p:stCondLst>
                                    <p:cond delay="0"/>
                                  </p:stCondLst>
                                  <p:childTnLst>
                                    <p:set>
                                      <p:cBhvr>
                                        <p:cTn id="122" dur="1" fill="hold">
                                          <p:stCondLst>
                                            <p:cond delay="0"/>
                                          </p:stCondLst>
                                        </p:cTn>
                                        <p:tgtEl>
                                          <p:spTgt spid="399"/>
                                        </p:tgtEl>
                                        <p:attrNameLst>
                                          <p:attrName>style.visibility</p:attrName>
                                        </p:attrNameLst>
                                      </p:cBhvr>
                                      <p:to>
                                        <p:strVal val="visible"/>
                                      </p:to>
                                    </p:set>
                                    <p:anim calcmode="lin" valueType="num">
                                      <p:cBhvr>
                                        <p:cTn id="123" dur="500" fill="hold"/>
                                        <p:tgtEl>
                                          <p:spTgt spid="399"/>
                                        </p:tgtEl>
                                        <p:attrNameLst>
                                          <p:attrName>ppt_w</p:attrName>
                                        </p:attrNameLst>
                                      </p:cBhvr>
                                      <p:tavLst>
                                        <p:tav tm="0">
                                          <p:val>
                                            <p:fltVal val="0"/>
                                          </p:val>
                                        </p:tav>
                                        <p:tav tm="100000">
                                          <p:val>
                                            <p:strVal val="#ppt_w"/>
                                          </p:val>
                                        </p:tav>
                                      </p:tavLst>
                                    </p:anim>
                                    <p:anim calcmode="lin" valueType="num">
                                      <p:cBhvr>
                                        <p:cTn id="124" dur="500" fill="hold"/>
                                        <p:tgtEl>
                                          <p:spTgt spid="399"/>
                                        </p:tgtEl>
                                        <p:attrNameLst>
                                          <p:attrName>ppt_h</p:attrName>
                                        </p:attrNameLst>
                                      </p:cBhvr>
                                      <p:tavLst>
                                        <p:tav tm="0">
                                          <p:val>
                                            <p:fltVal val="0"/>
                                          </p:val>
                                        </p:tav>
                                        <p:tav tm="100000">
                                          <p:val>
                                            <p:strVal val="#ppt_h"/>
                                          </p:val>
                                        </p:tav>
                                      </p:tavLst>
                                    </p:anim>
                                    <p:animEffect transition="in" filter="fade">
                                      <p:cBhvr>
                                        <p:cTn id="125" dur="500"/>
                                        <p:tgtEl>
                                          <p:spTgt spid="3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4" grpId="0"/>
      <p:bldP spid="375" grpId="0"/>
      <p:bldP spid="376" grpId="0"/>
      <p:bldP spid="377" grpId="0"/>
      <p:bldP spid="378" grpId="0"/>
      <p:bldP spid="379" grpId="0"/>
      <p:bldP spid="380" grpId="0"/>
      <p:bldP spid="381" grpId="0"/>
      <p:bldP spid="393" grpId="0"/>
      <p:bldP spid="394" grpId="0"/>
      <p:bldP spid="395" grpId="0"/>
      <p:bldP spid="396" grpId="0"/>
      <p:bldP spid="397" grpId="0"/>
      <p:bldP spid="398" grpId="0"/>
      <p:bldP spid="399" grpId="0"/>
      <p:bldP spid="400"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3" name="组合 222">
            <a:extLst>
              <a:ext uri="{FF2B5EF4-FFF2-40B4-BE49-F238E27FC236}">
                <a16:creationId xmlns:a16="http://schemas.microsoft.com/office/drawing/2014/main" id="{9781976F-2010-4EE6-B51D-24A77590CCF1}"/>
              </a:ext>
            </a:extLst>
          </p:cNvPr>
          <p:cNvGrpSpPr/>
          <p:nvPr/>
        </p:nvGrpSpPr>
        <p:grpSpPr>
          <a:xfrm>
            <a:off x="2886360" y="1352577"/>
            <a:ext cx="6198712" cy="5086323"/>
            <a:chOff x="2892938" y="1315681"/>
            <a:chExt cx="6198712" cy="5086323"/>
          </a:xfrm>
        </p:grpSpPr>
        <p:cxnSp>
          <p:nvCxnSpPr>
            <p:cNvPr id="213" name="直接连接符 212">
              <a:extLst>
                <a:ext uri="{FF2B5EF4-FFF2-40B4-BE49-F238E27FC236}">
                  <a16:creationId xmlns:a16="http://schemas.microsoft.com/office/drawing/2014/main" id="{7A41E193-A5CD-43CB-B005-2D7CAA6065C5}"/>
                </a:ext>
              </a:extLst>
            </p:cNvPr>
            <p:cNvCxnSpPr>
              <a:cxnSpLocks/>
            </p:cNvCxnSpPr>
            <p:nvPr/>
          </p:nvCxnSpPr>
          <p:spPr>
            <a:xfrm>
              <a:off x="2892938" y="1315681"/>
              <a:ext cx="0" cy="5086323"/>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5" name="直接连接符 214">
              <a:extLst>
                <a:ext uri="{FF2B5EF4-FFF2-40B4-BE49-F238E27FC236}">
                  <a16:creationId xmlns:a16="http://schemas.microsoft.com/office/drawing/2014/main" id="{A5AC69EC-287F-42A1-8A93-A017BB8993A7}"/>
                </a:ext>
              </a:extLst>
            </p:cNvPr>
            <p:cNvCxnSpPr>
              <a:cxnSpLocks/>
            </p:cNvCxnSpPr>
            <p:nvPr/>
          </p:nvCxnSpPr>
          <p:spPr>
            <a:xfrm>
              <a:off x="3670288" y="1315681"/>
              <a:ext cx="0" cy="5086323"/>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6" name="直接连接符 215">
              <a:extLst>
                <a:ext uri="{FF2B5EF4-FFF2-40B4-BE49-F238E27FC236}">
                  <a16:creationId xmlns:a16="http://schemas.microsoft.com/office/drawing/2014/main" id="{E8DBDA12-CC36-42EB-AAB3-036D32AE3D79}"/>
                </a:ext>
              </a:extLst>
            </p:cNvPr>
            <p:cNvCxnSpPr>
              <a:cxnSpLocks/>
            </p:cNvCxnSpPr>
            <p:nvPr/>
          </p:nvCxnSpPr>
          <p:spPr>
            <a:xfrm>
              <a:off x="4446542" y="1315681"/>
              <a:ext cx="0" cy="5086323"/>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7" name="直接连接符 216">
              <a:extLst>
                <a:ext uri="{FF2B5EF4-FFF2-40B4-BE49-F238E27FC236}">
                  <a16:creationId xmlns:a16="http://schemas.microsoft.com/office/drawing/2014/main" id="{2BA2FBF9-A1BA-4E59-8925-0139F2BBD055}"/>
                </a:ext>
              </a:extLst>
            </p:cNvPr>
            <p:cNvCxnSpPr>
              <a:cxnSpLocks/>
            </p:cNvCxnSpPr>
            <p:nvPr/>
          </p:nvCxnSpPr>
          <p:spPr>
            <a:xfrm>
              <a:off x="5124118" y="1315681"/>
              <a:ext cx="0" cy="5086323"/>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8" name="直接连接符 217">
              <a:extLst>
                <a:ext uri="{FF2B5EF4-FFF2-40B4-BE49-F238E27FC236}">
                  <a16:creationId xmlns:a16="http://schemas.microsoft.com/office/drawing/2014/main" id="{AF1AFAD7-8022-4699-BCD0-0C6B7EAA7846}"/>
                </a:ext>
              </a:extLst>
            </p:cNvPr>
            <p:cNvCxnSpPr>
              <a:cxnSpLocks/>
            </p:cNvCxnSpPr>
            <p:nvPr/>
          </p:nvCxnSpPr>
          <p:spPr>
            <a:xfrm>
              <a:off x="5985891" y="1315681"/>
              <a:ext cx="0" cy="5086323"/>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9" name="直接连接符 218">
              <a:extLst>
                <a:ext uri="{FF2B5EF4-FFF2-40B4-BE49-F238E27FC236}">
                  <a16:creationId xmlns:a16="http://schemas.microsoft.com/office/drawing/2014/main" id="{6D1CDC35-431D-494F-B59A-B2F6ED118DB9}"/>
                </a:ext>
              </a:extLst>
            </p:cNvPr>
            <p:cNvCxnSpPr>
              <a:cxnSpLocks/>
            </p:cNvCxnSpPr>
            <p:nvPr/>
          </p:nvCxnSpPr>
          <p:spPr>
            <a:xfrm>
              <a:off x="9091650" y="1315681"/>
              <a:ext cx="0" cy="5086323"/>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0" name="直接连接符 219">
              <a:extLst>
                <a:ext uri="{FF2B5EF4-FFF2-40B4-BE49-F238E27FC236}">
                  <a16:creationId xmlns:a16="http://schemas.microsoft.com/office/drawing/2014/main" id="{EE4CEB40-32A6-4261-B046-66029B384C1A}"/>
                </a:ext>
              </a:extLst>
            </p:cNvPr>
            <p:cNvCxnSpPr>
              <a:cxnSpLocks/>
            </p:cNvCxnSpPr>
            <p:nvPr/>
          </p:nvCxnSpPr>
          <p:spPr>
            <a:xfrm>
              <a:off x="8301494" y="1315681"/>
              <a:ext cx="0" cy="5086323"/>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1" name="直接连接符 220">
              <a:extLst>
                <a:ext uri="{FF2B5EF4-FFF2-40B4-BE49-F238E27FC236}">
                  <a16:creationId xmlns:a16="http://schemas.microsoft.com/office/drawing/2014/main" id="{89D5B3E1-0F1A-445C-91AD-61E868972FFD}"/>
                </a:ext>
              </a:extLst>
            </p:cNvPr>
            <p:cNvCxnSpPr>
              <a:cxnSpLocks/>
            </p:cNvCxnSpPr>
            <p:nvPr/>
          </p:nvCxnSpPr>
          <p:spPr>
            <a:xfrm>
              <a:off x="7512083" y="1315681"/>
              <a:ext cx="0" cy="5086323"/>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2" name="直接连接符 221">
              <a:extLst>
                <a:ext uri="{FF2B5EF4-FFF2-40B4-BE49-F238E27FC236}">
                  <a16:creationId xmlns:a16="http://schemas.microsoft.com/office/drawing/2014/main" id="{05ADF303-7FA6-4C85-8F86-D6A9EF8BC225}"/>
                </a:ext>
              </a:extLst>
            </p:cNvPr>
            <p:cNvCxnSpPr>
              <a:cxnSpLocks/>
            </p:cNvCxnSpPr>
            <p:nvPr/>
          </p:nvCxnSpPr>
          <p:spPr>
            <a:xfrm>
              <a:off x="6735830" y="1315681"/>
              <a:ext cx="0" cy="5086323"/>
            </a:xfrm>
            <a:prstGeom prst="line">
              <a:avLst/>
            </a:prstGeom>
            <a:ln w="63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1010458" y="749757"/>
            <a:ext cx="2517181" cy="400110"/>
            <a:chOff x="1010458" y="749757"/>
            <a:chExt cx="2517181" cy="400110"/>
          </a:xfrm>
        </p:grpSpPr>
        <p:sp>
          <p:nvSpPr>
            <p:cNvPr id="126" name="文本框 125">
              <a:extLst>
                <a:ext uri="{FF2B5EF4-FFF2-40B4-BE49-F238E27FC236}">
                  <a16:creationId xmlns:a16="http://schemas.microsoft.com/office/drawing/2014/main" id="{CE29485D-BA3E-4218-800A-1F1817EB9B3F}"/>
                </a:ext>
              </a:extLst>
            </p:cNvPr>
            <p:cNvSpPr txBox="1"/>
            <p:nvPr/>
          </p:nvSpPr>
          <p:spPr>
            <a:xfrm>
              <a:off x="1010458" y="749757"/>
              <a:ext cx="2517181" cy="400110"/>
            </a:xfrm>
            <a:prstGeom prst="rect">
              <a:avLst/>
            </a:prstGeom>
            <a:noFill/>
          </p:spPr>
          <p:txBody>
            <a:bodyPr wrap="square" rtlCol="0">
              <a:spAutoFit/>
            </a:bodyPr>
            <a:lstStyle/>
            <a:p>
              <a:r>
                <a:rPr lang="zh-CN" altLang="en-US" sz="2000" b="1" dirty="0">
                  <a:solidFill>
                    <a:schemeClr val="accent3">
                      <a:lumMod val="75000"/>
                    </a:schemeClr>
                  </a:solidFill>
                </a:rPr>
                <a:t>基本的带通调制方法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1086309" y="1147554"/>
              <a:ext cx="2308054"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205" name="图片 204" descr="形状&#10;&#10;中度可信度描述已自动生成">
            <a:extLst>
              <a:ext uri="{FF2B5EF4-FFF2-40B4-BE49-F238E27FC236}">
                <a16:creationId xmlns:a16="http://schemas.microsoft.com/office/drawing/2014/main" id="{D27521DF-3E64-42ED-868F-DEBD24EF19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00065" y="1497796"/>
            <a:ext cx="6191585" cy="637578"/>
          </a:xfrm>
          <a:prstGeom prst="rect">
            <a:avLst/>
          </a:prstGeom>
        </p:spPr>
      </p:pic>
      <p:pic>
        <p:nvPicPr>
          <p:cNvPr id="207" name="图片 206" descr="图片包含 图标&#10;&#10;描述已自动生成">
            <a:extLst>
              <a:ext uri="{FF2B5EF4-FFF2-40B4-BE49-F238E27FC236}">
                <a16:creationId xmlns:a16="http://schemas.microsoft.com/office/drawing/2014/main" id="{1374C50D-A76D-4CF4-9331-6DA73509BDF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00065" y="2723038"/>
            <a:ext cx="6193946" cy="779261"/>
          </a:xfrm>
          <a:prstGeom prst="rect">
            <a:avLst/>
          </a:prstGeom>
        </p:spPr>
      </p:pic>
      <p:pic>
        <p:nvPicPr>
          <p:cNvPr id="209" name="图片 208" descr="图标&#10;&#10;低可信度描述已自动生成">
            <a:extLst>
              <a:ext uri="{FF2B5EF4-FFF2-40B4-BE49-F238E27FC236}">
                <a16:creationId xmlns:a16="http://schemas.microsoft.com/office/drawing/2014/main" id="{02E3A3A1-F9DC-47F4-8D1D-54085094ECF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00065" y="4089963"/>
            <a:ext cx="6193946" cy="779261"/>
          </a:xfrm>
          <a:prstGeom prst="rect">
            <a:avLst/>
          </a:prstGeom>
        </p:spPr>
      </p:pic>
      <p:pic>
        <p:nvPicPr>
          <p:cNvPr id="211" name="图片 210" descr="图片包含 游戏机, 草&#10;&#10;描述已自动生成">
            <a:extLst>
              <a:ext uri="{FF2B5EF4-FFF2-40B4-BE49-F238E27FC236}">
                <a16:creationId xmlns:a16="http://schemas.microsoft.com/office/drawing/2014/main" id="{E4660E90-1BC5-41C2-B8CC-61EB9BCA8C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00065" y="5456888"/>
            <a:ext cx="6193946" cy="791069"/>
          </a:xfrm>
          <a:prstGeom prst="rect">
            <a:avLst/>
          </a:prstGeom>
        </p:spPr>
      </p:pic>
      <p:sp>
        <p:nvSpPr>
          <p:cNvPr id="212" name="文本框 211">
            <a:extLst>
              <a:ext uri="{FF2B5EF4-FFF2-40B4-BE49-F238E27FC236}">
                <a16:creationId xmlns:a16="http://schemas.microsoft.com/office/drawing/2014/main" id="{77969C44-70CA-4074-B835-FDEA39A848AA}"/>
              </a:ext>
            </a:extLst>
          </p:cNvPr>
          <p:cNvSpPr txBox="1"/>
          <p:nvPr/>
        </p:nvSpPr>
        <p:spPr>
          <a:xfrm>
            <a:off x="696138" y="1631919"/>
            <a:ext cx="1612886" cy="369332"/>
          </a:xfrm>
          <a:prstGeom prst="rect">
            <a:avLst/>
          </a:prstGeom>
          <a:noFill/>
        </p:spPr>
        <p:txBody>
          <a:bodyPr wrap="square" rtlCol="0">
            <a:spAutoFit/>
          </a:bodyPr>
          <a:lstStyle/>
          <a:p>
            <a:r>
              <a:rPr lang="zh-CN" altLang="en-US" b="1" dirty="0"/>
              <a:t>数字基带信号</a:t>
            </a:r>
          </a:p>
        </p:txBody>
      </p:sp>
      <p:sp>
        <p:nvSpPr>
          <p:cNvPr id="224" name="文本框 223">
            <a:extLst>
              <a:ext uri="{FF2B5EF4-FFF2-40B4-BE49-F238E27FC236}">
                <a16:creationId xmlns:a16="http://schemas.microsoft.com/office/drawing/2014/main" id="{C8AFAC54-0B79-4F73-8A01-BD641544B469}"/>
              </a:ext>
            </a:extLst>
          </p:cNvPr>
          <p:cNvSpPr txBox="1"/>
          <p:nvPr/>
        </p:nvSpPr>
        <p:spPr>
          <a:xfrm>
            <a:off x="696138" y="2928002"/>
            <a:ext cx="1612886" cy="369332"/>
          </a:xfrm>
          <a:prstGeom prst="rect">
            <a:avLst/>
          </a:prstGeom>
          <a:noFill/>
        </p:spPr>
        <p:txBody>
          <a:bodyPr wrap="square" rtlCol="0">
            <a:spAutoFit/>
          </a:bodyPr>
          <a:lstStyle/>
          <a:p>
            <a:r>
              <a:rPr lang="zh-CN" altLang="en-US" b="1" dirty="0"/>
              <a:t>调幅（</a:t>
            </a:r>
            <a:r>
              <a:rPr lang="en-US" altLang="zh-CN" b="1" dirty="0"/>
              <a:t>AM</a:t>
            </a:r>
            <a:r>
              <a:rPr lang="zh-CN" altLang="en-US" b="1" dirty="0"/>
              <a:t>）</a:t>
            </a:r>
          </a:p>
        </p:txBody>
      </p:sp>
      <p:sp>
        <p:nvSpPr>
          <p:cNvPr id="225" name="文本框 224">
            <a:extLst>
              <a:ext uri="{FF2B5EF4-FFF2-40B4-BE49-F238E27FC236}">
                <a16:creationId xmlns:a16="http://schemas.microsoft.com/office/drawing/2014/main" id="{5D69BB4B-84FB-4676-BF36-0E5263A6C9B8}"/>
              </a:ext>
            </a:extLst>
          </p:cNvPr>
          <p:cNvSpPr txBox="1"/>
          <p:nvPr/>
        </p:nvSpPr>
        <p:spPr>
          <a:xfrm>
            <a:off x="660917" y="4294927"/>
            <a:ext cx="1612886" cy="369332"/>
          </a:xfrm>
          <a:prstGeom prst="rect">
            <a:avLst/>
          </a:prstGeom>
          <a:noFill/>
        </p:spPr>
        <p:txBody>
          <a:bodyPr wrap="square" rtlCol="0">
            <a:spAutoFit/>
          </a:bodyPr>
          <a:lstStyle/>
          <a:p>
            <a:r>
              <a:rPr lang="zh-CN" altLang="en-US" b="1" dirty="0"/>
              <a:t>调频（</a:t>
            </a:r>
            <a:r>
              <a:rPr lang="en-US" altLang="zh-CN" b="1" dirty="0"/>
              <a:t>FM</a:t>
            </a:r>
            <a:r>
              <a:rPr lang="zh-CN" altLang="en-US" b="1" dirty="0"/>
              <a:t>）</a:t>
            </a:r>
          </a:p>
        </p:txBody>
      </p:sp>
      <p:sp>
        <p:nvSpPr>
          <p:cNvPr id="226" name="文本框 225">
            <a:extLst>
              <a:ext uri="{FF2B5EF4-FFF2-40B4-BE49-F238E27FC236}">
                <a16:creationId xmlns:a16="http://schemas.microsoft.com/office/drawing/2014/main" id="{86E0F780-29A2-4E3D-843E-DDEB91239924}"/>
              </a:ext>
            </a:extLst>
          </p:cNvPr>
          <p:cNvSpPr txBox="1"/>
          <p:nvPr/>
        </p:nvSpPr>
        <p:spPr>
          <a:xfrm>
            <a:off x="660917" y="5661852"/>
            <a:ext cx="1612886" cy="369332"/>
          </a:xfrm>
          <a:prstGeom prst="rect">
            <a:avLst/>
          </a:prstGeom>
          <a:noFill/>
        </p:spPr>
        <p:txBody>
          <a:bodyPr wrap="square" rtlCol="0">
            <a:spAutoFit/>
          </a:bodyPr>
          <a:lstStyle/>
          <a:p>
            <a:r>
              <a:rPr lang="zh-CN" altLang="en-US" b="1" dirty="0"/>
              <a:t>调相（</a:t>
            </a:r>
            <a:r>
              <a:rPr lang="en-US" altLang="zh-CN" b="1" dirty="0"/>
              <a:t>PM</a:t>
            </a:r>
            <a:r>
              <a:rPr lang="zh-CN" altLang="en-US" b="1" dirty="0"/>
              <a:t>）</a:t>
            </a:r>
          </a:p>
        </p:txBody>
      </p:sp>
      <p:grpSp>
        <p:nvGrpSpPr>
          <p:cNvPr id="236" name="组合 235">
            <a:extLst>
              <a:ext uri="{FF2B5EF4-FFF2-40B4-BE49-F238E27FC236}">
                <a16:creationId xmlns:a16="http://schemas.microsoft.com/office/drawing/2014/main" id="{F099A8D1-287E-4C4D-BA8C-83D19247B2F1}"/>
              </a:ext>
            </a:extLst>
          </p:cNvPr>
          <p:cNvGrpSpPr/>
          <p:nvPr/>
        </p:nvGrpSpPr>
        <p:grpSpPr>
          <a:xfrm>
            <a:off x="3636299" y="2384484"/>
            <a:ext cx="4652040" cy="338554"/>
            <a:chOff x="3636299" y="2384484"/>
            <a:chExt cx="4652040" cy="338554"/>
          </a:xfrm>
        </p:grpSpPr>
        <p:sp>
          <p:nvSpPr>
            <p:cNvPr id="228" name="文本框 227">
              <a:extLst>
                <a:ext uri="{FF2B5EF4-FFF2-40B4-BE49-F238E27FC236}">
                  <a16:creationId xmlns:a16="http://schemas.microsoft.com/office/drawing/2014/main" id="{6378818C-D8F9-4634-ADBA-F23589D7636B}"/>
                </a:ext>
              </a:extLst>
            </p:cNvPr>
            <p:cNvSpPr txBox="1"/>
            <p:nvPr/>
          </p:nvSpPr>
          <p:spPr>
            <a:xfrm>
              <a:off x="3636299" y="2384484"/>
              <a:ext cx="816689" cy="338554"/>
            </a:xfrm>
            <a:prstGeom prst="rect">
              <a:avLst/>
            </a:prstGeom>
            <a:noFill/>
          </p:spPr>
          <p:txBody>
            <a:bodyPr wrap="square" rtlCol="0">
              <a:spAutoFit/>
            </a:bodyPr>
            <a:lstStyle/>
            <a:p>
              <a:pPr algn="ctr"/>
              <a:r>
                <a:rPr lang="zh-CN" altLang="en-US" sz="1600" b="1" dirty="0">
                  <a:solidFill>
                    <a:schemeClr val="accent3"/>
                  </a:solidFill>
                </a:rPr>
                <a:t>有载波</a:t>
              </a:r>
            </a:p>
          </p:txBody>
        </p:sp>
        <p:sp>
          <p:nvSpPr>
            <p:cNvPr id="231" name="文本框 230">
              <a:extLst>
                <a:ext uri="{FF2B5EF4-FFF2-40B4-BE49-F238E27FC236}">
                  <a16:creationId xmlns:a16="http://schemas.microsoft.com/office/drawing/2014/main" id="{8CEF26FF-1066-4748-AE80-FC00F2D15F32}"/>
                </a:ext>
              </a:extLst>
            </p:cNvPr>
            <p:cNvSpPr txBox="1"/>
            <p:nvPr/>
          </p:nvSpPr>
          <p:spPr>
            <a:xfrm>
              <a:off x="5939923" y="2384484"/>
              <a:ext cx="816689" cy="338554"/>
            </a:xfrm>
            <a:prstGeom prst="rect">
              <a:avLst/>
            </a:prstGeom>
            <a:noFill/>
          </p:spPr>
          <p:txBody>
            <a:bodyPr wrap="square" rtlCol="0">
              <a:spAutoFit/>
            </a:bodyPr>
            <a:lstStyle/>
            <a:p>
              <a:pPr algn="ctr"/>
              <a:r>
                <a:rPr lang="zh-CN" altLang="en-US" sz="1600" b="1" dirty="0">
                  <a:solidFill>
                    <a:schemeClr val="accent3"/>
                  </a:solidFill>
                </a:rPr>
                <a:t>有载波</a:t>
              </a:r>
            </a:p>
          </p:txBody>
        </p:sp>
        <p:sp>
          <p:nvSpPr>
            <p:cNvPr id="232" name="文本框 231">
              <a:extLst>
                <a:ext uri="{FF2B5EF4-FFF2-40B4-BE49-F238E27FC236}">
                  <a16:creationId xmlns:a16="http://schemas.microsoft.com/office/drawing/2014/main" id="{A5772E74-58BD-45BF-ACCD-5739E6976F23}"/>
                </a:ext>
              </a:extLst>
            </p:cNvPr>
            <p:cNvSpPr txBox="1"/>
            <p:nvPr/>
          </p:nvSpPr>
          <p:spPr>
            <a:xfrm>
              <a:off x="6729252" y="2384484"/>
              <a:ext cx="816689" cy="338554"/>
            </a:xfrm>
            <a:prstGeom prst="rect">
              <a:avLst/>
            </a:prstGeom>
            <a:noFill/>
          </p:spPr>
          <p:txBody>
            <a:bodyPr wrap="square" rtlCol="0">
              <a:spAutoFit/>
            </a:bodyPr>
            <a:lstStyle/>
            <a:p>
              <a:pPr algn="ctr"/>
              <a:r>
                <a:rPr lang="zh-CN" altLang="en-US" sz="1600" b="1" dirty="0">
                  <a:solidFill>
                    <a:schemeClr val="accent3"/>
                  </a:solidFill>
                </a:rPr>
                <a:t>有载波</a:t>
              </a:r>
            </a:p>
          </p:txBody>
        </p:sp>
        <p:sp>
          <p:nvSpPr>
            <p:cNvPr id="233" name="文本框 232">
              <a:extLst>
                <a:ext uri="{FF2B5EF4-FFF2-40B4-BE49-F238E27FC236}">
                  <a16:creationId xmlns:a16="http://schemas.microsoft.com/office/drawing/2014/main" id="{58F26FA2-9B50-4F99-975C-FDB6B2E57092}"/>
                </a:ext>
              </a:extLst>
            </p:cNvPr>
            <p:cNvSpPr txBox="1"/>
            <p:nvPr/>
          </p:nvSpPr>
          <p:spPr>
            <a:xfrm>
              <a:off x="7471650" y="2384484"/>
              <a:ext cx="816689" cy="338554"/>
            </a:xfrm>
            <a:prstGeom prst="rect">
              <a:avLst/>
            </a:prstGeom>
            <a:noFill/>
          </p:spPr>
          <p:txBody>
            <a:bodyPr wrap="square" rtlCol="0">
              <a:spAutoFit/>
            </a:bodyPr>
            <a:lstStyle/>
            <a:p>
              <a:pPr algn="ctr"/>
              <a:r>
                <a:rPr lang="zh-CN" altLang="en-US" sz="1600" b="1" dirty="0">
                  <a:solidFill>
                    <a:schemeClr val="accent3"/>
                  </a:solidFill>
                </a:rPr>
                <a:t>有载波</a:t>
              </a:r>
            </a:p>
          </p:txBody>
        </p:sp>
      </p:grpSp>
      <p:grpSp>
        <p:nvGrpSpPr>
          <p:cNvPr id="235" name="组合 234">
            <a:extLst>
              <a:ext uri="{FF2B5EF4-FFF2-40B4-BE49-F238E27FC236}">
                <a16:creationId xmlns:a16="http://schemas.microsoft.com/office/drawing/2014/main" id="{2312162C-7C0C-44B8-B7D2-8133A24A727D}"/>
              </a:ext>
            </a:extLst>
          </p:cNvPr>
          <p:cNvGrpSpPr/>
          <p:nvPr/>
        </p:nvGrpSpPr>
        <p:grpSpPr>
          <a:xfrm>
            <a:off x="2873337" y="2756536"/>
            <a:ext cx="6213279" cy="338554"/>
            <a:chOff x="2873337" y="2756536"/>
            <a:chExt cx="6213279" cy="338554"/>
          </a:xfrm>
        </p:grpSpPr>
        <p:sp>
          <p:nvSpPr>
            <p:cNvPr id="227" name="文本框 226">
              <a:extLst>
                <a:ext uri="{FF2B5EF4-FFF2-40B4-BE49-F238E27FC236}">
                  <a16:creationId xmlns:a16="http://schemas.microsoft.com/office/drawing/2014/main" id="{2870995E-097A-46F1-8C6D-FCE60A4C64FE}"/>
                </a:ext>
              </a:extLst>
            </p:cNvPr>
            <p:cNvSpPr txBox="1"/>
            <p:nvPr/>
          </p:nvSpPr>
          <p:spPr>
            <a:xfrm>
              <a:off x="2873337" y="2756536"/>
              <a:ext cx="816689" cy="338554"/>
            </a:xfrm>
            <a:prstGeom prst="rect">
              <a:avLst/>
            </a:prstGeom>
            <a:noFill/>
          </p:spPr>
          <p:txBody>
            <a:bodyPr wrap="square" rtlCol="0">
              <a:spAutoFit/>
            </a:bodyPr>
            <a:lstStyle/>
            <a:p>
              <a:pPr algn="ctr"/>
              <a:r>
                <a:rPr lang="zh-CN" altLang="en-US" sz="1600" b="1" dirty="0">
                  <a:solidFill>
                    <a:schemeClr val="accent4"/>
                  </a:solidFill>
                </a:rPr>
                <a:t>无载波</a:t>
              </a:r>
            </a:p>
          </p:txBody>
        </p:sp>
        <p:sp>
          <p:nvSpPr>
            <p:cNvPr id="229" name="文本框 228">
              <a:extLst>
                <a:ext uri="{FF2B5EF4-FFF2-40B4-BE49-F238E27FC236}">
                  <a16:creationId xmlns:a16="http://schemas.microsoft.com/office/drawing/2014/main" id="{263C9773-15BE-4242-A833-5A2BFC1FDEB1}"/>
                </a:ext>
              </a:extLst>
            </p:cNvPr>
            <p:cNvSpPr txBox="1"/>
            <p:nvPr/>
          </p:nvSpPr>
          <p:spPr>
            <a:xfrm>
              <a:off x="4379794" y="2756536"/>
              <a:ext cx="816689" cy="338554"/>
            </a:xfrm>
            <a:prstGeom prst="rect">
              <a:avLst/>
            </a:prstGeom>
            <a:noFill/>
          </p:spPr>
          <p:txBody>
            <a:bodyPr wrap="square" rtlCol="0">
              <a:spAutoFit/>
            </a:bodyPr>
            <a:lstStyle/>
            <a:p>
              <a:pPr algn="ctr"/>
              <a:r>
                <a:rPr lang="zh-CN" altLang="en-US" sz="1600" b="1" dirty="0">
                  <a:solidFill>
                    <a:schemeClr val="accent4"/>
                  </a:solidFill>
                </a:rPr>
                <a:t>无载波</a:t>
              </a:r>
            </a:p>
          </p:txBody>
        </p:sp>
        <p:sp>
          <p:nvSpPr>
            <p:cNvPr id="230" name="文本框 229">
              <a:extLst>
                <a:ext uri="{FF2B5EF4-FFF2-40B4-BE49-F238E27FC236}">
                  <a16:creationId xmlns:a16="http://schemas.microsoft.com/office/drawing/2014/main" id="{3ADE6202-33CA-4BB8-98E6-569FBA7EDD42}"/>
                </a:ext>
              </a:extLst>
            </p:cNvPr>
            <p:cNvSpPr txBox="1"/>
            <p:nvPr/>
          </p:nvSpPr>
          <p:spPr>
            <a:xfrm>
              <a:off x="5123234" y="2756536"/>
              <a:ext cx="816689" cy="338554"/>
            </a:xfrm>
            <a:prstGeom prst="rect">
              <a:avLst/>
            </a:prstGeom>
            <a:noFill/>
          </p:spPr>
          <p:txBody>
            <a:bodyPr wrap="square" rtlCol="0">
              <a:spAutoFit/>
            </a:bodyPr>
            <a:lstStyle/>
            <a:p>
              <a:pPr algn="ctr"/>
              <a:r>
                <a:rPr lang="zh-CN" altLang="en-US" sz="1600" b="1" dirty="0">
                  <a:solidFill>
                    <a:schemeClr val="accent4"/>
                  </a:solidFill>
                </a:rPr>
                <a:t>无载波</a:t>
              </a:r>
            </a:p>
          </p:txBody>
        </p:sp>
        <p:sp>
          <p:nvSpPr>
            <p:cNvPr id="234" name="文本框 233">
              <a:extLst>
                <a:ext uri="{FF2B5EF4-FFF2-40B4-BE49-F238E27FC236}">
                  <a16:creationId xmlns:a16="http://schemas.microsoft.com/office/drawing/2014/main" id="{40271A27-5D06-4E17-A285-1A2FCF1E786E}"/>
                </a:ext>
              </a:extLst>
            </p:cNvPr>
            <p:cNvSpPr txBox="1"/>
            <p:nvPr/>
          </p:nvSpPr>
          <p:spPr>
            <a:xfrm>
              <a:off x="8269927" y="2756536"/>
              <a:ext cx="816689" cy="338554"/>
            </a:xfrm>
            <a:prstGeom prst="rect">
              <a:avLst/>
            </a:prstGeom>
            <a:noFill/>
          </p:spPr>
          <p:txBody>
            <a:bodyPr wrap="square" rtlCol="0">
              <a:spAutoFit/>
            </a:bodyPr>
            <a:lstStyle/>
            <a:p>
              <a:pPr algn="ctr"/>
              <a:r>
                <a:rPr lang="zh-CN" altLang="en-US" sz="1600" b="1" dirty="0">
                  <a:solidFill>
                    <a:schemeClr val="accent4"/>
                  </a:solidFill>
                </a:rPr>
                <a:t>无载波</a:t>
              </a:r>
            </a:p>
          </p:txBody>
        </p:sp>
      </p:grpSp>
      <p:grpSp>
        <p:nvGrpSpPr>
          <p:cNvPr id="246" name="组合 245">
            <a:extLst>
              <a:ext uri="{FF2B5EF4-FFF2-40B4-BE49-F238E27FC236}">
                <a16:creationId xmlns:a16="http://schemas.microsoft.com/office/drawing/2014/main" id="{EDD94712-143E-4E3C-9E4D-BE7931EE0A01}"/>
              </a:ext>
            </a:extLst>
          </p:cNvPr>
          <p:cNvGrpSpPr/>
          <p:nvPr/>
        </p:nvGrpSpPr>
        <p:grpSpPr>
          <a:xfrm>
            <a:off x="3656664" y="3724789"/>
            <a:ext cx="4638253" cy="338554"/>
            <a:chOff x="3656664" y="3724789"/>
            <a:chExt cx="4638253" cy="338554"/>
          </a:xfrm>
        </p:grpSpPr>
        <p:sp>
          <p:nvSpPr>
            <p:cNvPr id="238" name="文本框 237">
              <a:extLst>
                <a:ext uri="{FF2B5EF4-FFF2-40B4-BE49-F238E27FC236}">
                  <a16:creationId xmlns:a16="http://schemas.microsoft.com/office/drawing/2014/main" id="{14B5168E-6FA0-4908-9899-996FB2AB37AF}"/>
                </a:ext>
              </a:extLst>
            </p:cNvPr>
            <p:cNvSpPr txBox="1"/>
            <p:nvPr/>
          </p:nvSpPr>
          <p:spPr>
            <a:xfrm>
              <a:off x="3656664" y="3724789"/>
              <a:ext cx="816689" cy="338554"/>
            </a:xfrm>
            <a:prstGeom prst="rect">
              <a:avLst/>
            </a:prstGeom>
            <a:noFill/>
          </p:spPr>
          <p:txBody>
            <a:bodyPr wrap="square" rtlCol="0">
              <a:spAutoFit/>
            </a:bodyPr>
            <a:lstStyle/>
            <a:p>
              <a:pPr algn="ctr"/>
              <a:r>
                <a:rPr lang="zh-CN" altLang="en-US" sz="1600" b="1" dirty="0">
                  <a:solidFill>
                    <a:schemeClr val="accent3"/>
                  </a:solidFill>
                </a:rPr>
                <a:t>频率</a:t>
              </a:r>
              <a:r>
                <a:rPr lang="en-US" altLang="zh-CN" sz="1600" b="1" dirty="0">
                  <a:solidFill>
                    <a:schemeClr val="accent3"/>
                  </a:solidFill>
                </a:rPr>
                <a:t>f2</a:t>
              </a:r>
              <a:endParaRPr lang="zh-CN" altLang="en-US" sz="1600" b="1" dirty="0">
                <a:solidFill>
                  <a:schemeClr val="accent3"/>
                </a:solidFill>
              </a:endParaRPr>
            </a:p>
          </p:txBody>
        </p:sp>
        <p:sp>
          <p:nvSpPr>
            <p:cNvPr id="241" name="文本框 240">
              <a:extLst>
                <a:ext uri="{FF2B5EF4-FFF2-40B4-BE49-F238E27FC236}">
                  <a16:creationId xmlns:a16="http://schemas.microsoft.com/office/drawing/2014/main" id="{0B9A3665-BB5C-41E3-9DEB-659B29299D87}"/>
                </a:ext>
              </a:extLst>
            </p:cNvPr>
            <p:cNvSpPr txBox="1"/>
            <p:nvPr/>
          </p:nvSpPr>
          <p:spPr>
            <a:xfrm>
              <a:off x="5939923" y="3724789"/>
              <a:ext cx="816689" cy="338554"/>
            </a:xfrm>
            <a:prstGeom prst="rect">
              <a:avLst/>
            </a:prstGeom>
            <a:noFill/>
          </p:spPr>
          <p:txBody>
            <a:bodyPr wrap="square" rtlCol="0">
              <a:spAutoFit/>
            </a:bodyPr>
            <a:lstStyle/>
            <a:p>
              <a:pPr algn="ctr"/>
              <a:r>
                <a:rPr lang="zh-CN" altLang="en-US" sz="1600" b="1" dirty="0">
                  <a:solidFill>
                    <a:schemeClr val="accent3"/>
                  </a:solidFill>
                </a:rPr>
                <a:t>频率</a:t>
              </a:r>
              <a:r>
                <a:rPr lang="en-US" altLang="zh-CN" sz="1600" b="1" dirty="0">
                  <a:solidFill>
                    <a:schemeClr val="accent3"/>
                  </a:solidFill>
                </a:rPr>
                <a:t>f2</a:t>
              </a:r>
              <a:endParaRPr lang="zh-CN" altLang="en-US" sz="1600" b="1" dirty="0">
                <a:solidFill>
                  <a:schemeClr val="accent3"/>
                </a:solidFill>
              </a:endParaRPr>
            </a:p>
          </p:txBody>
        </p:sp>
        <p:sp>
          <p:nvSpPr>
            <p:cNvPr id="242" name="文本框 241">
              <a:extLst>
                <a:ext uri="{FF2B5EF4-FFF2-40B4-BE49-F238E27FC236}">
                  <a16:creationId xmlns:a16="http://schemas.microsoft.com/office/drawing/2014/main" id="{A48E711C-178D-4FBA-9AA9-21DA261245B7}"/>
                </a:ext>
              </a:extLst>
            </p:cNvPr>
            <p:cNvSpPr txBox="1"/>
            <p:nvPr/>
          </p:nvSpPr>
          <p:spPr>
            <a:xfrm>
              <a:off x="6742448" y="3724789"/>
              <a:ext cx="816689" cy="338554"/>
            </a:xfrm>
            <a:prstGeom prst="rect">
              <a:avLst/>
            </a:prstGeom>
            <a:noFill/>
          </p:spPr>
          <p:txBody>
            <a:bodyPr wrap="square" rtlCol="0">
              <a:spAutoFit/>
            </a:bodyPr>
            <a:lstStyle/>
            <a:p>
              <a:pPr algn="ctr"/>
              <a:r>
                <a:rPr lang="zh-CN" altLang="en-US" sz="1600" b="1" dirty="0">
                  <a:solidFill>
                    <a:schemeClr val="accent3"/>
                  </a:solidFill>
                </a:rPr>
                <a:t>频率</a:t>
              </a:r>
              <a:r>
                <a:rPr lang="en-US" altLang="zh-CN" sz="1600" b="1" dirty="0">
                  <a:solidFill>
                    <a:schemeClr val="accent3"/>
                  </a:solidFill>
                </a:rPr>
                <a:t>f2</a:t>
              </a:r>
              <a:endParaRPr lang="zh-CN" altLang="en-US" sz="1600" b="1" dirty="0">
                <a:solidFill>
                  <a:schemeClr val="accent3"/>
                </a:solidFill>
              </a:endParaRPr>
            </a:p>
          </p:txBody>
        </p:sp>
        <p:sp>
          <p:nvSpPr>
            <p:cNvPr id="243" name="文本框 242">
              <a:extLst>
                <a:ext uri="{FF2B5EF4-FFF2-40B4-BE49-F238E27FC236}">
                  <a16:creationId xmlns:a16="http://schemas.microsoft.com/office/drawing/2014/main" id="{E7CCFFC7-BBF2-4F9C-B01E-6D4390F52D86}"/>
                </a:ext>
              </a:extLst>
            </p:cNvPr>
            <p:cNvSpPr txBox="1"/>
            <p:nvPr/>
          </p:nvSpPr>
          <p:spPr>
            <a:xfrm>
              <a:off x="7478228" y="3724789"/>
              <a:ext cx="816689" cy="338554"/>
            </a:xfrm>
            <a:prstGeom prst="rect">
              <a:avLst/>
            </a:prstGeom>
            <a:noFill/>
          </p:spPr>
          <p:txBody>
            <a:bodyPr wrap="square" rtlCol="0">
              <a:spAutoFit/>
            </a:bodyPr>
            <a:lstStyle/>
            <a:p>
              <a:pPr algn="ctr"/>
              <a:r>
                <a:rPr lang="zh-CN" altLang="en-US" sz="1600" b="1" dirty="0">
                  <a:solidFill>
                    <a:schemeClr val="accent3"/>
                  </a:solidFill>
                </a:rPr>
                <a:t>频率</a:t>
              </a:r>
              <a:r>
                <a:rPr lang="en-US" altLang="zh-CN" sz="1600" b="1" dirty="0">
                  <a:solidFill>
                    <a:schemeClr val="accent3"/>
                  </a:solidFill>
                </a:rPr>
                <a:t>f2</a:t>
              </a:r>
              <a:endParaRPr lang="zh-CN" altLang="en-US" sz="1600" b="1" dirty="0">
                <a:solidFill>
                  <a:schemeClr val="accent3"/>
                </a:solidFill>
              </a:endParaRPr>
            </a:p>
          </p:txBody>
        </p:sp>
      </p:grpSp>
      <p:grpSp>
        <p:nvGrpSpPr>
          <p:cNvPr id="245" name="组合 244">
            <a:extLst>
              <a:ext uri="{FF2B5EF4-FFF2-40B4-BE49-F238E27FC236}">
                <a16:creationId xmlns:a16="http://schemas.microsoft.com/office/drawing/2014/main" id="{53C71049-AF88-4AFF-8CEB-86D5C7ED2923}"/>
              </a:ext>
            </a:extLst>
          </p:cNvPr>
          <p:cNvGrpSpPr/>
          <p:nvPr/>
        </p:nvGrpSpPr>
        <p:grpSpPr>
          <a:xfrm>
            <a:off x="2866758" y="3724789"/>
            <a:ext cx="6251425" cy="338554"/>
            <a:chOff x="2866758" y="3724789"/>
            <a:chExt cx="6251425" cy="338554"/>
          </a:xfrm>
        </p:grpSpPr>
        <p:sp>
          <p:nvSpPr>
            <p:cNvPr id="237" name="文本框 236">
              <a:extLst>
                <a:ext uri="{FF2B5EF4-FFF2-40B4-BE49-F238E27FC236}">
                  <a16:creationId xmlns:a16="http://schemas.microsoft.com/office/drawing/2014/main" id="{E3734CB6-AE1C-4138-9944-1AA72EF2604B}"/>
                </a:ext>
              </a:extLst>
            </p:cNvPr>
            <p:cNvSpPr txBox="1"/>
            <p:nvPr/>
          </p:nvSpPr>
          <p:spPr>
            <a:xfrm>
              <a:off x="2866758" y="3724789"/>
              <a:ext cx="816689" cy="338554"/>
            </a:xfrm>
            <a:prstGeom prst="rect">
              <a:avLst/>
            </a:prstGeom>
            <a:noFill/>
          </p:spPr>
          <p:txBody>
            <a:bodyPr wrap="square" rtlCol="0">
              <a:spAutoFit/>
            </a:bodyPr>
            <a:lstStyle/>
            <a:p>
              <a:pPr algn="ctr"/>
              <a:r>
                <a:rPr lang="zh-CN" altLang="en-US" sz="1600" b="1" dirty="0">
                  <a:solidFill>
                    <a:schemeClr val="accent4"/>
                  </a:solidFill>
                </a:rPr>
                <a:t>频率</a:t>
              </a:r>
              <a:r>
                <a:rPr lang="en-US" altLang="zh-CN" sz="1600" b="1" dirty="0">
                  <a:solidFill>
                    <a:schemeClr val="accent4"/>
                  </a:solidFill>
                </a:rPr>
                <a:t>f1</a:t>
              </a:r>
              <a:endParaRPr lang="zh-CN" altLang="en-US" sz="1600" b="1" dirty="0">
                <a:solidFill>
                  <a:schemeClr val="accent4"/>
                </a:solidFill>
              </a:endParaRPr>
            </a:p>
          </p:txBody>
        </p:sp>
        <p:sp>
          <p:nvSpPr>
            <p:cNvPr id="239" name="文本框 238">
              <a:extLst>
                <a:ext uri="{FF2B5EF4-FFF2-40B4-BE49-F238E27FC236}">
                  <a16:creationId xmlns:a16="http://schemas.microsoft.com/office/drawing/2014/main" id="{6CDCDB1E-1FE3-4B19-BB42-25E37BCFF118}"/>
                </a:ext>
              </a:extLst>
            </p:cNvPr>
            <p:cNvSpPr txBox="1"/>
            <p:nvPr/>
          </p:nvSpPr>
          <p:spPr>
            <a:xfrm>
              <a:off x="4373214" y="3724789"/>
              <a:ext cx="816689" cy="338554"/>
            </a:xfrm>
            <a:prstGeom prst="rect">
              <a:avLst/>
            </a:prstGeom>
            <a:noFill/>
          </p:spPr>
          <p:txBody>
            <a:bodyPr wrap="square" rtlCol="0">
              <a:spAutoFit/>
            </a:bodyPr>
            <a:lstStyle/>
            <a:p>
              <a:pPr algn="ctr"/>
              <a:r>
                <a:rPr lang="zh-CN" altLang="en-US" sz="1600" b="1" dirty="0">
                  <a:solidFill>
                    <a:schemeClr val="accent4"/>
                  </a:solidFill>
                </a:rPr>
                <a:t>频率</a:t>
              </a:r>
              <a:r>
                <a:rPr lang="en-US" altLang="zh-CN" sz="1600" b="1" dirty="0">
                  <a:solidFill>
                    <a:schemeClr val="accent4"/>
                  </a:solidFill>
                </a:rPr>
                <a:t>f1</a:t>
              </a:r>
              <a:endParaRPr lang="zh-CN" altLang="en-US" sz="1600" b="1" dirty="0">
                <a:solidFill>
                  <a:schemeClr val="accent4"/>
                </a:solidFill>
              </a:endParaRPr>
            </a:p>
          </p:txBody>
        </p:sp>
        <p:sp>
          <p:nvSpPr>
            <p:cNvPr id="240" name="文本框 239">
              <a:extLst>
                <a:ext uri="{FF2B5EF4-FFF2-40B4-BE49-F238E27FC236}">
                  <a16:creationId xmlns:a16="http://schemas.microsoft.com/office/drawing/2014/main" id="{C20A7824-4321-45D2-98E1-74BCDF9FE3BB}"/>
                </a:ext>
              </a:extLst>
            </p:cNvPr>
            <p:cNvSpPr txBox="1"/>
            <p:nvPr/>
          </p:nvSpPr>
          <p:spPr>
            <a:xfrm>
              <a:off x="5142929" y="3724789"/>
              <a:ext cx="816689" cy="338554"/>
            </a:xfrm>
            <a:prstGeom prst="rect">
              <a:avLst/>
            </a:prstGeom>
            <a:noFill/>
          </p:spPr>
          <p:txBody>
            <a:bodyPr wrap="square" rtlCol="0">
              <a:spAutoFit/>
            </a:bodyPr>
            <a:lstStyle/>
            <a:p>
              <a:pPr algn="ctr"/>
              <a:r>
                <a:rPr lang="zh-CN" altLang="en-US" sz="1600" b="1" dirty="0">
                  <a:solidFill>
                    <a:schemeClr val="accent4"/>
                  </a:solidFill>
                </a:rPr>
                <a:t>频率</a:t>
              </a:r>
              <a:r>
                <a:rPr lang="en-US" altLang="zh-CN" sz="1600" b="1" dirty="0">
                  <a:solidFill>
                    <a:schemeClr val="accent4"/>
                  </a:solidFill>
                </a:rPr>
                <a:t>f1</a:t>
              </a:r>
              <a:endParaRPr lang="zh-CN" altLang="en-US" sz="1600" b="1" dirty="0">
                <a:solidFill>
                  <a:schemeClr val="accent4"/>
                </a:solidFill>
              </a:endParaRPr>
            </a:p>
          </p:txBody>
        </p:sp>
        <p:sp>
          <p:nvSpPr>
            <p:cNvPr id="244" name="文本框 243">
              <a:extLst>
                <a:ext uri="{FF2B5EF4-FFF2-40B4-BE49-F238E27FC236}">
                  <a16:creationId xmlns:a16="http://schemas.microsoft.com/office/drawing/2014/main" id="{616D33DF-EFD2-45B3-892A-4032499F4E9E}"/>
                </a:ext>
              </a:extLst>
            </p:cNvPr>
            <p:cNvSpPr txBox="1"/>
            <p:nvPr/>
          </p:nvSpPr>
          <p:spPr>
            <a:xfrm>
              <a:off x="8301494" y="3724789"/>
              <a:ext cx="816689" cy="338554"/>
            </a:xfrm>
            <a:prstGeom prst="rect">
              <a:avLst/>
            </a:prstGeom>
            <a:noFill/>
          </p:spPr>
          <p:txBody>
            <a:bodyPr wrap="square" rtlCol="0">
              <a:spAutoFit/>
            </a:bodyPr>
            <a:lstStyle/>
            <a:p>
              <a:pPr algn="ctr"/>
              <a:r>
                <a:rPr lang="zh-CN" altLang="en-US" sz="1600" b="1" dirty="0">
                  <a:solidFill>
                    <a:schemeClr val="accent4"/>
                  </a:solidFill>
                </a:rPr>
                <a:t>频率</a:t>
              </a:r>
              <a:r>
                <a:rPr lang="en-US" altLang="zh-CN" sz="1600" b="1" dirty="0">
                  <a:solidFill>
                    <a:schemeClr val="accent4"/>
                  </a:solidFill>
                </a:rPr>
                <a:t>f1</a:t>
              </a:r>
              <a:endParaRPr lang="zh-CN" altLang="en-US" sz="1600" b="1" dirty="0">
                <a:solidFill>
                  <a:schemeClr val="accent4"/>
                </a:solidFill>
              </a:endParaRPr>
            </a:p>
          </p:txBody>
        </p:sp>
      </p:grpSp>
      <p:grpSp>
        <p:nvGrpSpPr>
          <p:cNvPr id="252" name="组合 251">
            <a:extLst>
              <a:ext uri="{FF2B5EF4-FFF2-40B4-BE49-F238E27FC236}">
                <a16:creationId xmlns:a16="http://schemas.microsoft.com/office/drawing/2014/main" id="{424BD6EF-1AF8-4F31-AF24-A89F8F268219}"/>
              </a:ext>
            </a:extLst>
          </p:cNvPr>
          <p:cNvGrpSpPr/>
          <p:nvPr/>
        </p:nvGrpSpPr>
        <p:grpSpPr>
          <a:xfrm>
            <a:off x="2873337" y="5140717"/>
            <a:ext cx="6251425" cy="338554"/>
            <a:chOff x="2866758" y="3724789"/>
            <a:chExt cx="6251425" cy="338554"/>
          </a:xfrm>
        </p:grpSpPr>
        <p:sp>
          <p:nvSpPr>
            <p:cNvPr id="253" name="文本框 252">
              <a:extLst>
                <a:ext uri="{FF2B5EF4-FFF2-40B4-BE49-F238E27FC236}">
                  <a16:creationId xmlns:a16="http://schemas.microsoft.com/office/drawing/2014/main" id="{33DD3603-325C-4AEF-89CA-875DD9A1B0F0}"/>
                </a:ext>
              </a:extLst>
            </p:cNvPr>
            <p:cNvSpPr txBox="1"/>
            <p:nvPr/>
          </p:nvSpPr>
          <p:spPr>
            <a:xfrm>
              <a:off x="2866758" y="3724789"/>
              <a:ext cx="816689" cy="338554"/>
            </a:xfrm>
            <a:prstGeom prst="rect">
              <a:avLst/>
            </a:prstGeom>
            <a:noFill/>
          </p:spPr>
          <p:txBody>
            <a:bodyPr wrap="square" rtlCol="0">
              <a:spAutoFit/>
            </a:bodyPr>
            <a:lstStyle/>
            <a:p>
              <a:pPr algn="ctr"/>
              <a:r>
                <a:rPr lang="zh-CN" altLang="en-US" sz="1600" b="1" dirty="0">
                  <a:solidFill>
                    <a:schemeClr val="accent4"/>
                  </a:solidFill>
                </a:rPr>
                <a:t>相位</a:t>
              </a:r>
              <a:r>
                <a:rPr lang="en-US" altLang="zh-CN" sz="1600" b="1" dirty="0">
                  <a:solidFill>
                    <a:schemeClr val="accent4"/>
                  </a:solidFill>
                </a:rPr>
                <a:t>0º</a:t>
              </a:r>
              <a:endParaRPr lang="zh-CN" altLang="en-US" sz="1600" b="1" dirty="0">
                <a:solidFill>
                  <a:schemeClr val="accent4"/>
                </a:solidFill>
              </a:endParaRPr>
            </a:p>
          </p:txBody>
        </p:sp>
        <p:sp>
          <p:nvSpPr>
            <p:cNvPr id="254" name="文本框 253">
              <a:extLst>
                <a:ext uri="{FF2B5EF4-FFF2-40B4-BE49-F238E27FC236}">
                  <a16:creationId xmlns:a16="http://schemas.microsoft.com/office/drawing/2014/main" id="{669DDF36-C8FA-40B9-B590-C2D4BEB6689C}"/>
                </a:ext>
              </a:extLst>
            </p:cNvPr>
            <p:cNvSpPr txBox="1"/>
            <p:nvPr/>
          </p:nvSpPr>
          <p:spPr>
            <a:xfrm>
              <a:off x="4373214" y="3724789"/>
              <a:ext cx="816689" cy="338554"/>
            </a:xfrm>
            <a:prstGeom prst="rect">
              <a:avLst/>
            </a:prstGeom>
            <a:noFill/>
          </p:spPr>
          <p:txBody>
            <a:bodyPr wrap="square" rtlCol="0">
              <a:spAutoFit/>
            </a:bodyPr>
            <a:lstStyle/>
            <a:p>
              <a:pPr algn="ctr"/>
              <a:r>
                <a:rPr lang="zh-CN" altLang="en-US" sz="1600" b="1" dirty="0">
                  <a:solidFill>
                    <a:schemeClr val="accent4"/>
                  </a:solidFill>
                </a:rPr>
                <a:t>相位</a:t>
              </a:r>
              <a:r>
                <a:rPr lang="en-US" altLang="zh-CN" sz="1600" b="1" dirty="0">
                  <a:solidFill>
                    <a:schemeClr val="accent4"/>
                  </a:solidFill>
                </a:rPr>
                <a:t>0º</a:t>
              </a:r>
              <a:endParaRPr lang="zh-CN" altLang="en-US" sz="1600" b="1" dirty="0">
                <a:solidFill>
                  <a:schemeClr val="accent4"/>
                </a:solidFill>
              </a:endParaRPr>
            </a:p>
          </p:txBody>
        </p:sp>
        <p:sp>
          <p:nvSpPr>
            <p:cNvPr id="255" name="文本框 254">
              <a:extLst>
                <a:ext uri="{FF2B5EF4-FFF2-40B4-BE49-F238E27FC236}">
                  <a16:creationId xmlns:a16="http://schemas.microsoft.com/office/drawing/2014/main" id="{309CE615-3989-4D57-9823-32F390DA5469}"/>
                </a:ext>
              </a:extLst>
            </p:cNvPr>
            <p:cNvSpPr txBox="1"/>
            <p:nvPr/>
          </p:nvSpPr>
          <p:spPr>
            <a:xfrm>
              <a:off x="5142929" y="3724789"/>
              <a:ext cx="816689" cy="338554"/>
            </a:xfrm>
            <a:prstGeom prst="rect">
              <a:avLst/>
            </a:prstGeom>
            <a:noFill/>
          </p:spPr>
          <p:txBody>
            <a:bodyPr wrap="square" rtlCol="0">
              <a:spAutoFit/>
            </a:bodyPr>
            <a:lstStyle/>
            <a:p>
              <a:pPr algn="ctr"/>
              <a:r>
                <a:rPr lang="zh-CN" altLang="en-US" sz="1600" b="1" dirty="0">
                  <a:solidFill>
                    <a:schemeClr val="accent4"/>
                  </a:solidFill>
                </a:rPr>
                <a:t>相位</a:t>
              </a:r>
              <a:r>
                <a:rPr lang="en-US" altLang="zh-CN" sz="1600" b="1" dirty="0">
                  <a:solidFill>
                    <a:schemeClr val="accent4"/>
                  </a:solidFill>
                </a:rPr>
                <a:t>0º</a:t>
              </a:r>
              <a:endParaRPr lang="zh-CN" altLang="en-US" sz="1600" b="1" dirty="0">
                <a:solidFill>
                  <a:schemeClr val="accent4"/>
                </a:solidFill>
              </a:endParaRPr>
            </a:p>
          </p:txBody>
        </p:sp>
        <p:sp>
          <p:nvSpPr>
            <p:cNvPr id="256" name="文本框 255">
              <a:extLst>
                <a:ext uri="{FF2B5EF4-FFF2-40B4-BE49-F238E27FC236}">
                  <a16:creationId xmlns:a16="http://schemas.microsoft.com/office/drawing/2014/main" id="{46929C73-C6B4-4288-9CED-180A9C878E87}"/>
                </a:ext>
              </a:extLst>
            </p:cNvPr>
            <p:cNvSpPr txBox="1"/>
            <p:nvPr/>
          </p:nvSpPr>
          <p:spPr>
            <a:xfrm>
              <a:off x="8301494" y="3724789"/>
              <a:ext cx="816689" cy="338554"/>
            </a:xfrm>
            <a:prstGeom prst="rect">
              <a:avLst/>
            </a:prstGeom>
            <a:noFill/>
          </p:spPr>
          <p:txBody>
            <a:bodyPr wrap="square" rtlCol="0">
              <a:spAutoFit/>
            </a:bodyPr>
            <a:lstStyle/>
            <a:p>
              <a:pPr algn="ctr"/>
              <a:r>
                <a:rPr lang="zh-CN" altLang="en-US" sz="1600" b="1" dirty="0">
                  <a:solidFill>
                    <a:schemeClr val="accent4"/>
                  </a:solidFill>
                </a:rPr>
                <a:t>相位</a:t>
              </a:r>
              <a:r>
                <a:rPr lang="en-US" altLang="zh-CN" sz="1600" b="1" dirty="0">
                  <a:solidFill>
                    <a:schemeClr val="accent4"/>
                  </a:solidFill>
                </a:rPr>
                <a:t>0º</a:t>
              </a:r>
              <a:endParaRPr lang="zh-CN" altLang="en-US" sz="1600" b="1" dirty="0">
                <a:solidFill>
                  <a:schemeClr val="accent4"/>
                </a:solidFill>
              </a:endParaRPr>
            </a:p>
          </p:txBody>
        </p:sp>
      </p:grpSp>
      <p:grpSp>
        <p:nvGrpSpPr>
          <p:cNvPr id="260" name="组合 259">
            <a:extLst>
              <a:ext uri="{FF2B5EF4-FFF2-40B4-BE49-F238E27FC236}">
                <a16:creationId xmlns:a16="http://schemas.microsoft.com/office/drawing/2014/main" id="{66BDDE7E-2FF0-4CBB-91F1-8F6E97501ECF}"/>
              </a:ext>
            </a:extLst>
          </p:cNvPr>
          <p:cNvGrpSpPr/>
          <p:nvPr/>
        </p:nvGrpSpPr>
        <p:grpSpPr>
          <a:xfrm>
            <a:off x="3587369" y="5140717"/>
            <a:ext cx="4795557" cy="338554"/>
            <a:chOff x="3587369" y="5140717"/>
            <a:chExt cx="4795557" cy="338554"/>
          </a:xfrm>
        </p:grpSpPr>
        <p:sp>
          <p:nvSpPr>
            <p:cNvPr id="248" name="文本框 247">
              <a:extLst>
                <a:ext uri="{FF2B5EF4-FFF2-40B4-BE49-F238E27FC236}">
                  <a16:creationId xmlns:a16="http://schemas.microsoft.com/office/drawing/2014/main" id="{FDFD91C0-0953-4DF7-9367-E815144AB3E5}"/>
                </a:ext>
              </a:extLst>
            </p:cNvPr>
            <p:cNvSpPr txBox="1"/>
            <p:nvPr/>
          </p:nvSpPr>
          <p:spPr>
            <a:xfrm>
              <a:off x="3587369" y="5140717"/>
              <a:ext cx="944654" cy="338554"/>
            </a:xfrm>
            <a:prstGeom prst="rect">
              <a:avLst/>
            </a:prstGeom>
            <a:noFill/>
          </p:spPr>
          <p:txBody>
            <a:bodyPr wrap="square" rtlCol="0">
              <a:spAutoFit/>
            </a:bodyPr>
            <a:lstStyle/>
            <a:p>
              <a:pPr algn="ctr"/>
              <a:r>
                <a:rPr lang="zh-CN" altLang="en-US" sz="1600" b="1" dirty="0">
                  <a:solidFill>
                    <a:schemeClr val="accent3"/>
                  </a:solidFill>
                </a:rPr>
                <a:t>相位</a:t>
              </a:r>
              <a:r>
                <a:rPr lang="en-US" altLang="zh-CN" sz="1600" b="1" dirty="0">
                  <a:solidFill>
                    <a:schemeClr val="accent3"/>
                  </a:solidFill>
                </a:rPr>
                <a:t>180º</a:t>
              </a:r>
              <a:endParaRPr lang="zh-CN" altLang="en-US" sz="1600" b="1" dirty="0">
                <a:solidFill>
                  <a:schemeClr val="accent3"/>
                </a:solidFill>
              </a:endParaRPr>
            </a:p>
          </p:txBody>
        </p:sp>
        <p:sp>
          <p:nvSpPr>
            <p:cNvPr id="257" name="文本框 256">
              <a:extLst>
                <a:ext uri="{FF2B5EF4-FFF2-40B4-BE49-F238E27FC236}">
                  <a16:creationId xmlns:a16="http://schemas.microsoft.com/office/drawing/2014/main" id="{9891FC62-52A3-4553-B5CF-232186E4DF36}"/>
                </a:ext>
              </a:extLst>
            </p:cNvPr>
            <p:cNvSpPr txBox="1"/>
            <p:nvPr/>
          </p:nvSpPr>
          <p:spPr>
            <a:xfrm>
              <a:off x="5887963" y="5140717"/>
              <a:ext cx="944654" cy="338554"/>
            </a:xfrm>
            <a:prstGeom prst="rect">
              <a:avLst/>
            </a:prstGeom>
            <a:noFill/>
          </p:spPr>
          <p:txBody>
            <a:bodyPr wrap="square" rtlCol="0">
              <a:spAutoFit/>
            </a:bodyPr>
            <a:lstStyle/>
            <a:p>
              <a:pPr algn="ctr"/>
              <a:r>
                <a:rPr lang="zh-CN" altLang="en-US" sz="1600" b="1" dirty="0">
                  <a:solidFill>
                    <a:schemeClr val="accent3"/>
                  </a:solidFill>
                </a:rPr>
                <a:t>相位</a:t>
              </a:r>
              <a:r>
                <a:rPr lang="en-US" altLang="zh-CN" sz="1600" b="1" dirty="0">
                  <a:solidFill>
                    <a:schemeClr val="accent3"/>
                  </a:solidFill>
                </a:rPr>
                <a:t>180º</a:t>
              </a:r>
              <a:endParaRPr lang="zh-CN" altLang="en-US" sz="1600" b="1" dirty="0">
                <a:solidFill>
                  <a:schemeClr val="accent3"/>
                </a:solidFill>
              </a:endParaRPr>
            </a:p>
          </p:txBody>
        </p:sp>
        <p:sp>
          <p:nvSpPr>
            <p:cNvPr id="258" name="文本框 257">
              <a:extLst>
                <a:ext uri="{FF2B5EF4-FFF2-40B4-BE49-F238E27FC236}">
                  <a16:creationId xmlns:a16="http://schemas.microsoft.com/office/drawing/2014/main" id="{9DAD0592-0783-4110-96E2-86E0745F723F}"/>
                </a:ext>
              </a:extLst>
            </p:cNvPr>
            <p:cNvSpPr txBox="1"/>
            <p:nvPr/>
          </p:nvSpPr>
          <p:spPr>
            <a:xfrm>
              <a:off x="6644016" y="5140717"/>
              <a:ext cx="944654" cy="338554"/>
            </a:xfrm>
            <a:prstGeom prst="rect">
              <a:avLst/>
            </a:prstGeom>
            <a:noFill/>
          </p:spPr>
          <p:txBody>
            <a:bodyPr wrap="square" rtlCol="0">
              <a:spAutoFit/>
            </a:bodyPr>
            <a:lstStyle/>
            <a:p>
              <a:pPr algn="ctr"/>
              <a:r>
                <a:rPr lang="zh-CN" altLang="en-US" sz="1600" b="1" dirty="0">
                  <a:solidFill>
                    <a:schemeClr val="accent3"/>
                  </a:solidFill>
                </a:rPr>
                <a:t>相位</a:t>
              </a:r>
              <a:r>
                <a:rPr lang="en-US" altLang="zh-CN" sz="1600" b="1" dirty="0">
                  <a:solidFill>
                    <a:schemeClr val="accent3"/>
                  </a:solidFill>
                </a:rPr>
                <a:t>180º</a:t>
              </a:r>
              <a:endParaRPr lang="zh-CN" altLang="en-US" sz="1600" b="1" dirty="0">
                <a:solidFill>
                  <a:schemeClr val="accent3"/>
                </a:solidFill>
              </a:endParaRPr>
            </a:p>
          </p:txBody>
        </p:sp>
        <p:sp>
          <p:nvSpPr>
            <p:cNvPr id="259" name="文本框 258">
              <a:extLst>
                <a:ext uri="{FF2B5EF4-FFF2-40B4-BE49-F238E27FC236}">
                  <a16:creationId xmlns:a16="http://schemas.microsoft.com/office/drawing/2014/main" id="{042255A3-611F-4C5E-B093-51E7DDDDB9C1}"/>
                </a:ext>
              </a:extLst>
            </p:cNvPr>
            <p:cNvSpPr txBox="1"/>
            <p:nvPr/>
          </p:nvSpPr>
          <p:spPr>
            <a:xfrm>
              <a:off x="7438272" y="5140717"/>
              <a:ext cx="944654" cy="338554"/>
            </a:xfrm>
            <a:prstGeom prst="rect">
              <a:avLst/>
            </a:prstGeom>
            <a:noFill/>
          </p:spPr>
          <p:txBody>
            <a:bodyPr wrap="square" rtlCol="0">
              <a:spAutoFit/>
            </a:bodyPr>
            <a:lstStyle/>
            <a:p>
              <a:pPr algn="ctr"/>
              <a:r>
                <a:rPr lang="zh-CN" altLang="en-US" sz="1600" b="1" dirty="0">
                  <a:solidFill>
                    <a:schemeClr val="accent3"/>
                  </a:solidFill>
                </a:rPr>
                <a:t>相位</a:t>
              </a:r>
              <a:r>
                <a:rPr lang="en-US" altLang="zh-CN" sz="1600" b="1" dirty="0">
                  <a:solidFill>
                    <a:schemeClr val="accent3"/>
                  </a:solidFill>
                </a:rPr>
                <a:t>180º</a:t>
              </a:r>
              <a:endParaRPr lang="zh-CN" altLang="en-US" sz="1600" b="1" dirty="0">
                <a:solidFill>
                  <a:schemeClr val="accent3"/>
                </a:solidFill>
              </a:endParaRPr>
            </a:p>
          </p:txBody>
        </p:sp>
      </p:grpSp>
      <p:sp>
        <p:nvSpPr>
          <p:cNvPr id="261" name="矩形: 圆角 260">
            <a:extLst>
              <a:ext uri="{FF2B5EF4-FFF2-40B4-BE49-F238E27FC236}">
                <a16:creationId xmlns:a16="http://schemas.microsoft.com/office/drawing/2014/main" id="{60A660F6-3A76-4FD1-8929-4AF8D8313B6B}"/>
              </a:ext>
            </a:extLst>
          </p:cNvPr>
          <p:cNvSpPr/>
          <p:nvPr/>
        </p:nvSpPr>
        <p:spPr>
          <a:xfrm>
            <a:off x="9291935" y="3073377"/>
            <a:ext cx="2470273" cy="2243667"/>
          </a:xfrm>
          <a:prstGeom prst="roundRect">
            <a:avLst>
              <a:gd name="adj" fmla="val 947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b="1" dirty="0"/>
              <a:t>         使用基本调制方法，</a:t>
            </a:r>
            <a:r>
              <a:rPr lang="en-US" altLang="zh-CN" sz="2000" b="1" dirty="0"/>
              <a:t>1</a:t>
            </a:r>
            <a:r>
              <a:rPr lang="zh-CN" altLang="en-US" sz="2000" b="1" dirty="0"/>
              <a:t>个码元只能包含</a:t>
            </a:r>
            <a:r>
              <a:rPr lang="en-US" altLang="zh-CN" sz="2000" b="1" dirty="0"/>
              <a:t>1</a:t>
            </a:r>
            <a:r>
              <a:rPr lang="zh-CN" altLang="en-US" sz="2000" b="1" dirty="0"/>
              <a:t>个比特信息。</a:t>
            </a:r>
            <a:endParaRPr lang="en-US" altLang="zh-CN" sz="2000" b="1" dirty="0"/>
          </a:p>
          <a:p>
            <a:r>
              <a:rPr lang="zh-CN" altLang="en-US" sz="2000" b="1" dirty="0"/>
              <a:t>         如何才能使</a:t>
            </a:r>
            <a:r>
              <a:rPr lang="en-US" altLang="zh-CN" sz="2000" b="1" dirty="0"/>
              <a:t>1</a:t>
            </a:r>
            <a:r>
              <a:rPr lang="zh-CN" altLang="en-US" sz="2000" b="1" dirty="0"/>
              <a:t>个码元包含更多的比特呢？</a:t>
            </a:r>
          </a:p>
        </p:txBody>
      </p:sp>
    </p:spTree>
    <p:custDataLst>
      <p:tags r:id="rId1"/>
    </p:custDataLst>
    <p:extLst>
      <p:ext uri="{BB962C8B-B14F-4D97-AF65-F5344CB8AC3E}">
        <p14:creationId xmlns:p14="http://schemas.microsoft.com/office/powerpoint/2010/main" val="1406983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p:tgtEl>
                                          <p:spTgt spid="36"/>
                                        </p:tgtEl>
                                        <p:attrNameLst>
                                          <p:attrName>ppt_y</p:attrName>
                                        </p:attrNameLst>
                                      </p:cBhvr>
                                      <p:tavLst>
                                        <p:tav tm="0">
                                          <p:val>
                                            <p:strVal val="#ppt_y-#ppt_h*1.125000"/>
                                          </p:val>
                                        </p:tav>
                                        <p:tav tm="100000">
                                          <p:val>
                                            <p:strVal val="#ppt_y"/>
                                          </p:val>
                                        </p:tav>
                                      </p:tavLst>
                                    </p:anim>
                                    <p:animEffect transition="in" filter="wipe(down)">
                                      <p:cBhvr>
                                        <p:cTn id="8" dur="1000"/>
                                        <p:tgtEl>
                                          <p:spTgt spid="36"/>
                                        </p:tgtEl>
                                      </p:cBhvr>
                                    </p:animEffect>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130"/>
                                        </p:tgtEl>
                                        <p:attrNameLst>
                                          <p:attrName>style.visibility</p:attrName>
                                        </p:attrNameLst>
                                      </p:cBhvr>
                                      <p:to>
                                        <p:strVal val="visible"/>
                                      </p:to>
                                    </p:set>
                                    <p:animEffect transition="in" filter="wipe(left)">
                                      <p:cBhvr>
                                        <p:cTn id="13" dur="1000"/>
                                        <p:tgtEl>
                                          <p:spTgt spid="130"/>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212"/>
                                        </p:tgtEl>
                                        <p:attrNameLst>
                                          <p:attrName>style.visibility</p:attrName>
                                        </p:attrNameLst>
                                      </p:cBhvr>
                                      <p:to>
                                        <p:strVal val="visible"/>
                                      </p:to>
                                    </p:set>
                                    <p:anim calcmode="lin" valueType="num">
                                      <p:cBhvr>
                                        <p:cTn id="18" dur="500" fill="hold"/>
                                        <p:tgtEl>
                                          <p:spTgt spid="212"/>
                                        </p:tgtEl>
                                        <p:attrNameLst>
                                          <p:attrName>ppt_w</p:attrName>
                                        </p:attrNameLst>
                                      </p:cBhvr>
                                      <p:tavLst>
                                        <p:tav tm="0">
                                          <p:val>
                                            <p:fltVal val="0"/>
                                          </p:val>
                                        </p:tav>
                                        <p:tav tm="100000">
                                          <p:val>
                                            <p:strVal val="#ppt_w"/>
                                          </p:val>
                                        </p:tav>
                                      </p:tavLst>
                                    </p:anim>
                                    <p:anim calcmode="lin" valueType="num">
                                      <p:cBhvr>
                                        <p:cTn id="19" dur="500" fill="hold"/>
                                        <p:tgtEl>
                                          <p:spTgt spid="212"/>
                                        </p:tgtEl>
                                        <p:attrNameLst>
                                          <p:attrName>ppt_h</p:attrName>
                                        </p:attrNameLst>
                                      </p:cBhvr>
                                      <p:tavLst>
                                        <p:tav tm="0">
                                          <p:val>
                                            <p:fltVal val="0"/>
                                          </p:val>
                                        </p:tav>
                                        <p:tav tm="100000">
                                          <p:val>
                                            <p:strVal val="#ppt_h"/>
                                          </p:val>
                                        </p:tav>
                                      </p:tavLst>
                                    </p:anim>
                                    <p:animEffect transition="in" filter="fade">
                                      <p:cBhvr>
                                        <p:cTn id="20" dur="500"/>
                                        <p:tgtEl>
                                          <p:spTgt spid="212"/>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205"/>
                                        </p:tgtEl>
                                        <p:attrNameLst>
                                          <p:attrName>style.visibility</p:attrName>
                                        </p:attrNameLst>
                                      </p:cBhvr>
                                      <p:to>
                                        <p:strVal val="visible"/>
                                      </p:to>
                                    </p:set>
                                    <p:animEffect transition="in" filter="wipe(left)">
                                      <p:cBhvr>
                                        <p:cTn id="24" dur="2000"/>
                                        <p:tgtEl>
                                          <p:spTgt spid="205"/>
                                        </p:tgtEl>
                                      </p:cBhvr>
                                    </p:animEffect>
                                  </p:childTnLst>
                                </p:cTn>
                              </p:par>
                            </p:childTnLst>
                          </p:cTn>
                        </p:par>
                        <p:par>
                          <p:cTn id="25" fill="hold">
                            <p:stCondLst>
                              <p:cond delay="2500"/>
                            </p:stCondLst>
                            <p:childTnLst>
                              <p:par>
                                <p:cTn id="26" presetID="22" presetClass="entr" presetSubtype="1" fill="hold" nodeType="afterEffect">
                                  <p:stCondLst>
                                    <p:cond delay="0"/>
                                  </p:stCondLst>
                                  <p:childTnLst>
                                    <p:set>
                                      <p:cBhvr>
                                        <p:cTn id="27" dur="1" fill="hold">
                                          <p:stCondLst>
                                            <p:cond delay="0"/>
                                          </p:stCondLst>
                                        </p:cTn>
                                        <p:tgtEl>
                                          <p:spTgt spid="223"/>
                                        </p:tgtEl>
                                        <p:attrNameLst>
                                          <p:attrName>style.visibility</p:attrName>
                                        </p:attrNameLst>
                                      </p:cBhvr>
                                      <p:to>
                                        <p:strVal val="visible"/>
                                      </p:to>
                                    </p:set>
                                    <p:animEffect transition="in" filter="wipe(up)">
                                      <p:cBhvr>
                                        <p:cTn id="28" dur="500"/>
                                        <p:tgtEl>
                                          <p:spTgt spid="223"/>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224"/>
                                        </p:tgtEl>
                                        <p:attrNameLst>
                                          <p:attrName>style.visibility</p:attrName>
                                        </p:attrNameLst>
                                      </p:cBhvr>
                                      <p:to>
                                        <p:strVal val="visible"/>
                                      </p:to>
                                    </p:set>
                                    <p:anim calcmode="lin" valueType="num">
                                      <p:cBhvr>
                                        <p:cTn id="33" dur="500" fill="hold"/>
                                        <p:tgtEl>
                                          <p:spTgt spid="224"/>
                                        </p:tgtEl>
                                        <p:attrNameLst>
                                          <p:attrName>ppt_w</p:attrName>
                                        </p:attrNameLst>
                                      </p:cBhvr>
                                      <p:tavLst>
                                        <p:tav tm="0">
                                          <p:val>
                                            <p:fltVal val="0"/>
                                          </p:val>
                                        </p:tav>
                                        <p:tav tm="100000">
                                          <p:val>
                                            <p:strVal val="#ppt_w"/>
                                          </p:val>
                                        </p:tav>
                                      </p:tavLst>
                                    </p:anim>
                                    <p:anim calcmode="lin" valueType="num">
                                      <p:cBhvr>
                                        <p:cTn id="34" dur="500" fill="hold"/>
                                        <p:tgtEl>
                                          <p:spTgt spid="224"/>
                                        </p:tgtEl>
                                        <p:attrNameLst>
                                          <p:attrName>ppt_h</p:attrName>
                                        </p:attrNameLst>
                                      </p:cBhvr>
                                      <p:tavLst>
                                        <p:tav tm="0">
                                          <p:val>
                                            <p:fltVal val="0"/>
                                          </p:val>
                                        </p:tav>
                                        <p:tav tm="100000">
                                          <p:val>
                                            <p:strVal val="#ppt_h"/>
                                          </p:val>
                                        </p:tav>
                                      </p:tavLst>
                                    </p:anim>
                                    <p:animEffect transition="in" filter="fade">
                                      <p:cBhvr>
                                        <p:cTn id="35" dur="500"/>
                                        <p:tgtEl>
                                          <p:spTgt spid="224"/>
                                        </p:tgtEl>
                                      </p:cBhvr>
                                    </p:animEffect>
                                  </p:childTnLst>
                                </p:cTn>
                              </p:par>
                            </p:childTnLst>
                          </p:cTn>
                        </p:par>
                        <p:par>
                          <p:cTn id="36" fill="hold">
                            <p:stCondLst>
                              <p:cond delay="500"/>
                            </p:stCondLst>
                            <p:childTnLst>
                              <p:par>
                                <p:cTn id="37" presetID="22" presetClass="entr" presetSubtype="8" fill="hold" nodeType="afterEffect">
                                  <p:stCondLst>
                                    <p:cond delay="0"/>
                                  </p:stCondLst>
                                  <p:childTnLst>
                                    <p:set>
                                      <p:cBhvr>
                                        <p:cTn id="38" dur="1" fill="hold">
                                          <p:stCondLst>
                                            <p:cond delay="0"/>
                                          </p:stCondLst>
                                        </p:cTn>
                                        <p:tgtEl>
                                          <p:spTgt spid="207"/>
                                        </p:tgtEl>
                                        <p:attrNameLst>
                                          <p:attrName>style.visibility</p:attrName>
                                        </p:attrNameLst>
                                      </p:cBhvr>
                                      <p:to>
                                        <p:strVal val="visible"/>
                                      </p:to>
                                    </p:set>
                                    <p:animEffect transition="in" filter="wipe(left)">
                                      <p:cBhvr>
                                        <p:cTn id="39" dur="2000"/>
                                        <p:tgtEl>
                                          <p:spTgt spid="207"/>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4" fill="hold" nodeType="clickEffect">
                                  <p:stCondLst>
                                    <p:cond delay="0"/>
                                  </p:stCondLst>
                                  <p:childTnLst>
                                    <p:set>
                                      <p:cBhvr>
                                        <p:cTn id="43" dur="1" fill="hold">
                                          <p:stCondLst>
                                            <p:cond delay="0"/>
                                          </p:stCondLst>
                                        </p:cTn>
                                        <p:tgtEl>
                                          <p:spTgt spid="235"/>
                                        </p:tgtEl>
                                        <p:attrNameLst>
                                          <p:attrName>style.visibility</p:attrName>
                                        </p:attrNameLst>
                                      </p:cBhvr>
                                      <p:to>
                                        <p:strVal val="visible"/>
                                      </p:to>
                                    </p:set>
                                    <p:anim calcmode="lin" valueType="num">
                                      <p:cBhvr additive="base">
                                        <p:cTn id="44" dur="500"/>
                                        <p:tgtEl>
                                          <p:spTgt spid="235"/>
                                        </p:tgtEl>
                                        <p:attrNameLst>
                                          <p:attrName>ppt_y</p:attrName>
                                        </p:attrNameLst>
                                      </p:cBhvr>
                                      <p:tavLst>
                                        <p:tav tm="0">
                                          <p:val>
                                            <p:strVal val="#ppt_y+#ppt_h*1.125000"/>
                                          </p:val>
                                        </p:tav>
                                        <p:tav tm="100000">
                                          <p:val>
                                            <p:strVal val="#ppt_y"/>
                                          </p:val>
                                        </p:tav>
                                      </p:tavLst>
                                    </p:anim>
                                    <p:animEffect transition="in" filter="wipe(up)">
                                      <p:cBhvr>
                                        <p:cTn id="45" dur="500"/>
                                        <p:tgtEl>
                                          <p:spTgt spid="235"/>
                                        </p:tgtEl>
                                      </p:cBhvr>
                                    </p:animEffect>
                                  </p:childTnLst>
                                </p:cTn>
                              </p:par>
                            </p:childTnLst>
                          </p:cTn>
                        </p:par>
                      </p:childTnLst>
                    </p:cTn>
                  </p:par>
                  <p:par>
                    <p:cTn id="46" fill="hold">
                      <p:stCondLst>
                        <p:cond delay="indefinite"/>
                      </p:stCondLst>
                      <p:childTnLst>
                        <p:par>
                          <p:cTn id="47" fill="hold">
                            <p:stCondLst>
                              <p:cond delay="0"/>
                            </p:stCondLst>
                            <p:childTnLst>
                              <p:par>
                                <p:cTn id="48" presetID="12" presetClass="entr" presetSubtype="4" fill="hold" nodeType="clickEffect">
                                  <p:stCondLst>
                                    <p:cond delay="0"/>
                                  </p:stCondLst>
                                  <p:childTnLst>
                                    <p:set>
                                      <p:cBhvr>
                                        <p:cTn id="49" dur="1" fill="hold">
                                          <p:stCondLst>
                                            <p:cond delay="0"/>
                                          </p:stCondLst>
                                        </p:cTn>
                                        <p:tgtEl>
                                          <p:spTgt spid="236"/>
                                        </p:tgtEl>
                                        <p:attrNameLst>
                                          <p:attrName>style.visibility</p:attrName>
                                        </p:attrNameLst>
                                      </p:cBhvr>
                                      <p:to>
                                        <p:strVal val="visible"/>
                                      </p:to>
                                    </p:set>
                                    <p:anim calcmode="lin" valueType="num">
                                      <p:cBhvr additive="base">
                                        <p:cTn id="50" dur="500"/>
                                        <p:tgtEl>
                                          <p:spTgt spid="236"/>
                                        </p:tgtEl>
                                        <p:attrNameLst>
                                          <p:attrName>ppt_y</p:attrName>
                                        </p:attrNameLst>
                                      </p:cBhvr>
                                      <p:tavLst>
                                        <p:tav tm="0">
                                          <p:val>
                                            <p:strVal val="#ppt_y+#ppt_h*1.125000"/>
                                          </p:val>
                                        </p:tav>
                                        <p:tav tm="100000">
                                          <p:val>
                                            <p:strVal val="#ppt_y"/>
                                          </p:val>
                                        </p:tav>
                                      </p:tavLst>
                                    </p:anim>
                                    <p:animEffect transition="in" filter="wipe(up)">
                                      <p:cBhvr>
                                        <p:cTn id="51" dur="500"/>
                                        <p:tgtEl>
                                          <p:spTgt spid="236"/>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225"/>
                                        </p:tgtEl>
                                        <p:attrNameLst>
                                          <p:attrName>style.visibility</p:attrName>
                                        </p:attrNameLst>
                                      </p:cBhvr>
                                      <p:to>
                                        <p:strVal val="visible"/>
                                      </p:to>
                                    </p:set>
                                    <p:anim calcmode="lin" valueType="num">
                                      <p:cBhvr>
                                        <p:cTn id="56" dur="500" fill="hold"/>
                                        <p:tgtEl>
                                          <p:spTgt spid="225"/>
                                        </p:tgtEl>
                                        <p:attrNameLst>
                                          <p:attrName>ppt_w</p:attrName>
                                        </p:attrNameLst>
                                      </p:cBhvr>
                                      <p:tavLst>
                                        <p:tav tm="0">
                                          <p:val>
                                            <p:fltVal val="0"/>
                                          </p:val>
                                        </p:tav>
                                        <p:tav tm="100000">
                                          <p:val>
                                            <p:strVal val="#ppt_w"/>
                                          </p:val>
                                        </p:tav>
                                      </p:tavLst>
                                    </p:anim>
                                    <p:anim calcmode="lin" valueType="num">
                                      <p:cBhvr>
                                        <p:cTn id="57" dur="500" fill="hold"/>
                                        <p:tgtEl>
                                          <p:spTgt spid="225"/>
                                        </p:tgtEl>
                                        <p:attrNameLst>
                                          <p:attrName>ppt_h</p:attrName>
                                        </p:attrNameLst>
                                      </p:cBhvr>
                                      <p:tavLst>
                                        <p:tav tm="0">
                                          <p:val>
                                            <p:fltVal val="0"/>
                                          </p:val>
                                        </p:tav>
                                        <p:tav tm="100000">
                                          <p:val>
                                            <p:strVal val="#ppt_h"/>
                                          </p:val>
                                        </p:tav>
                                      </p:tavLst>
                                    </p:anim>
                                    <p:animEffect transition="in" filter="fade">
                                      <p:cBhvr>
                                        <p:cTn id="58" dur="500"/>
                                        <p:tgtEl>
                                          <p:spTgt spid="225"/>
                                        </p:tgtEl>
                                      </p:cBhvr>
                                    </p:animEffect>
                                  </p:childTnLst>
                                </p:cTn>
                              </p:par>
                            </p:childTnLst>
                          </p:cTn>
                        </p:par>
                        <p:par>
                          <p:cTn id="59" fill="hold">
                            <p:stCondLst>
                              <p:cond delay="500"/>
                            </p:stCondLst>
                            <p:childTnLst>
                              <p:par>
                                <p:cTn id="60" presetID="22" presetClass="entr" presetSubtype="8" fill="hold" nodeType="afterEffect">
                                  <p:stCondLst>
                                    <p:cond delay="0"/>
                                  </p:stCondLst>
                                  <p:childTnLst>
                                    <p:set>
                                      <p:cBhvr>
                                        <p:cTn id="61" dur="1" fill="hold">
                                          <p:stCondLst>
                                            <p:cond delay="0"/>
                                          </p:stCondLst>
                                        </p:cTn>
                                        <p:tgtEl>
                                          <p:spTgt spid="209"/>
                                        </p:tgtEl>
                                        <p:attrNameLst>
                                          <p:attrName>style.visibility</p:attrName>
                                        </p:attrNameLst>
                                      </p:cBhvr>
                                      <p:to>
                                        <p:strVal val="visible"/>
                                      </p:to>
                                    </p:set>
                                    <p:animEffect transition="in" filter="wipe(left)">
                                      <p:cBhvr>
                                        <p:cTn id="62" dur="2000"/>
                                        <p:tgtEl>
                                          <p:spTgt spid="209"/>
                                        </p:tgtEl>
                                      </p:cBhvr>
                                    </p:animEffect>
                                  </p:childTnLst>
                                </p:cTn>
                              </p:par>
                            </p:childTnLst>
                          </p:cTn>
                        </p:par>
                      </p:childTnLst>
                    </p:cTn>
                  </p:par>
                  <p:par>
                    <p:cTn id="63" fill="hold">
                      <p:stCondLst>
                        <p:cond delay="indefinite"/>
                      </p:stCondLst>
                      <p:childTnLst>
                        <p:par>
                          <p:cTn id="64" fill="hold">
                            <p:stCondLst>
                              <p:cond delay="0"/>
                            </p:stCondLst>
                            <p:childTnLst>
                              <p:par>
                                <p:cTn id="65" presetID="12" presetClass="entr" presetSubtype="4" fill="hold" nodeType="clickEffect">
                                  <p:stCondLst>
                                    <p:cond delay="0"/>
                                  </p:stCondLst>
                                  <p:childTnLst>
                                    <p:set>
                                      <p:cBhvr>
                                        <p:cTn id="66" dur="1" fill="hold">
                                          <p:stCondLst>
                                            <p:cond delay="0"/>
                                          </p:stCondLst>
                                        </p:cTn>
                                        <p:tgtEl>
                                          <p:spTgt spid="245"/>
                                        </p:tgtEl>
                                        <p:attrNameLst>
                                          <p:attrName>style.visibility</p:attrName>
                                        </p:attrNameLst>
                                      </p:cBhvr>
                                      <p:to>
                                        <p:strVal val="visible"/>
                                      </p:to>
                                    </p:set>
                                    <p:anim calcmode="lin" valueType="num">
                                      <p:cBhvr additive="base">
                                        <p:cTn id="67" dur="500"/>
                                        <p:tgtEl>
                                          <p:spTgt spid="245"/>
                                        </p:tgtEl>
                                        <p:attrNameLst>
                                          <p:attrName>ppt_y</p:attrName>
                                        </p:attrNameLst>
                                      </p:cBhvr>
                                      <p:tavLst>
                                        <p:tav tm="0">
                                          <p:val>
                                            <p:strVal val="#ppt_y+#ppt_h*1.125000"/>
                                          </p:val>
                                        </p:tav>
                                        <p:tav tm="100000">
                                          <p:val>
                                            <p:strVal val="#ppt_y"/>
                                          </p:val>
                                        </p:tav>
                                      </p:tavLst>
                                    </p:anim>
                                    <p:animEffect transition="in" filter="wipe(up)">
                                      <p:cBhvr>
                                        <p:cTn id="68" dur="500"/>
                                        <p:tgtEl>
                                          <p:spTgt spid="245"/>
                                        </p:tgtEl>
                                      </p:cBhvr>
                                    </p:animEffect>
                                  </p:childTnLst>
                                </p:cTn>
                              </p:par>
                            </p:childTnLst>
                          </p:cTn>
                        </p:par>
                      </p:childTnLst>
                    </p:cTn>
                  </p:par>
                  <p:par>
                    <p:cTn id="69" fill="hold">
                      <p:stCondLst>
                        <p:cond delay="indefinite"/>
                      </p:stCondLst>
                      <p:childTnLst>
                        <p:par>
                          <p:cTn id="70" fill="hold">
                            <p:stCondLst>
                              <p:cond delay="0"/>
                            </p:stCondLst>
                            <p:childTnLst>
                              <p:par>
                                <p:cTn id="71" presetID="12" presetClass="entr" presetSubtype="4" fill="hold" nodeType="clickEffect">
                                  <p:stCondLst>
                                    <p:cond delay="0"/>
                                  </p:stCondLst>
                                  <p:childTnLst>
                                    <p:set>
                                      <p:cBhvr>
                                        <p:cTn id="72" dur="1" fill="hold">
                                          <p:stCondLst>
                                            <p:cond delay="0"/>
                                          </p:stCondLst>
                                        </p:cTn>
                                        <p:tgtEl>
                                          <p:spTgt spid="246"/>
                                        </p:tgtEl>
                                        <p:attrNameLst>
                                          <p:attrName>style.visibility</p:attrName>
                                        </p:attrNameLst>
                                      </p:cBhvr>
                                      <p:to>
                                        <p:strVal val="visible"/>
                                      </p:to>
                                    </p:set>
                                    <p:anim calcmode="lin" valueType="num">
                                      <p:cBhvr additive="base">
                                        <p:cTn id="73" dur="500"/>
                                        <p:tgtEl>
                                          <p:spTgt spid="246"/>
                                        </p:tgtEl>
                                        <p:attrNameLst>
                                          <p:attrName>ppt_y</p:attrName>
                                        </p:attrNameLst>
                                      </p:cBhvr>
                                      <p:tavLst>
                                        <p:tav tm="0">
                                          <p:val>
                                            <p:strVal val="#ppt_y+#ppt_h*1.125000"/>
                                          </p:val>
                                        </p:tav>
                                        <p:tav tm="100000">
                                          <p:val>
                                            <p:strVal val="#ppt_y"/>
                                          </p:val>
                                        </p:tav>
                                      </p:tavLst>
                                    </p:anim>
                                    <p:animEffect transition="in" filter="wipe(up)">
                                      <p:cBhvr>
                                        <p:cTn id="74" dur="500"/>
                                        <p:tgtEl>
                                          <p:spTgt spid="246"/>
                                        </p:tgtEl>
                                      </p:cBhvr>
                                    </p:animEffect>
                                  </p:childTnLst>
                                </p:cTn>
                              </p:par>
                            </p:childTnLst>
                          </p:cTn>
                        </p:par>
                      </p:childTnLst>
                    </p:cTn>
                  </p:par>
                  <p:par>
                    <p:cTn id="75" fill="hold">
                      <p:stCondLst>
                        <p:cond delay="indefinite"/>
                      </p:stCondLst>
                      <p:childTnLst>
                        <p:par>
                          <p:cTn id="76" fill="hold">
                            <p:stCondLst>
                              <p:cond delay="0"/>
                            </p:stCondLst>
                            <p:childTnLst>
                              <p:par>
                                <p:cTn id="77" presetID="53" presetClass="entr" presetSubtype="16" fill="hold" grpId="0" nodeType="clickEffect">
                                  <p:stCondLst>
                                    <p:cond delay="0"/>
                                  </p:stCondLst>
                                  <p:childTnLst>
                                    <p:set>
                                      <p:cBhvr>
                                        <p:cTn id="78" dur="1" fill="hold">
                                          <p:stCondLst>
                                            <p:cond delay="0"/>
                                          </p:stCondLst>
                                        </p:cTn>
                                        <p:tgtEl>
                                          <p:spTgt spid="226"/>
                                        </p:tgtEl>
                                        <p:attrNameLst>
                                          <p:attrName>style.visibility</p:attrName>
                                        </p:attrNameLst>
                                      </p:cBhvr>
                                      <p:to>
                                        <p:strVal val="visible"/>
                                      </p:to>
                                    </p:set>
                                    <p:anim calcmode="lin" valueType="num">
                                      <p:cBhvr>
                                        <p:cTn id="79" dur="500" fill="hold"/>
                                        <p:tgtEl>
                                          <p:spTgt spid="226"/>
                                        </p:tgtEl>
                                        <p:attrNameLst>
                                          <p:attrName>ppt_w</p:attrName>
                                        </p:attrNameLst>
                                      </p:cBhvr>
                                      <p:tavLst>
                                        <p:tav tm="0">
                                          <p:val>
                                            <p:fltVal val="0"/>
                                          </p:val>
                                        </p:tav>
                                        <p:tav tm="100000">
                                          <p:val>
                                            <p:strVal val="#ppt_w"/>
                                          </p:val>
                                        </p:tav>
                                      </p:tavLst>
                                    </p:anim>
                                    <p:anim calcmode="lin" valueType="num">
                                      <p:cBhvr>
                                        <p:cTn id="80" dur="500" fill="hold"/>
                                        <p:tgtEl>
                                          <p:spTgt spid="226"/>
                                        </p:tgtEl>
                                        <p:attrNameLst>
                                          <p:attrName>ppt_h</p:attrName>
                                        </p:attrNameLst>
                                      </p:cBhvr>
                                      <p:tavLst>
                                        <p:tav tm="0">
                                          <p:val>
                                            <p:fltVal val="0"/>
                                          </p:val>
                                        </p:tav>
                                        <p:tav tm="100000">
                                          <p:val>
                                            <p:strVal val="#ppt_h"/>
                                          </p:val>
                                        </p:tav>
                                      </p:tavLst>
                                    </p:anim>
                                    <p:animEffect transition="in" filter="fade">
                                      <p:cBhvr>
                                        <p:cTn id="81" dur="500"/>
                                        <p:tgtEl>
                                          <p:spTgt spid="226"/>
                                        </p:tgtEl>
                                      </p:cBhvr>
                                    </p:animEffect>
                                  </p:childTnLst>
                                </p:cTn>
                              </p:par>
                            </p:childTnLst>
                          </p:cTn>
                        </p:par>
                        <p:par>
                          <p:cTn id="82" fill="hold">
                            <p:stCondLst>
                              <p:cond delay="500"/>
                            </p:stCondLst>
                            <p:childTnLst>
                              <p:par>
                                <p:cTn id="83" presetID="22" presetClass="entr" presetSubtype="8" fill="hold" nodeType="afterEffect">
                                  <p:stCondLst>
                                    <p:cond delay="0"/>
                                  </p:stCondLst>
                                  <p:childTnLst>
                                    <p:set>
                                      <p:cBhvr>
                                        <p:cTn id="84" dur="1" fill="hold">
                                          <p:stCondLst>
                                            <p:cond delay="0"/>
                                          </p:stCondLst>
                                        </p:cTn>
                                        <p:tgtEl>
                                          <p:spTgt spid="211"/>
                                        </p:tgtEl>
                                        <p:attrNameLst>
                                          <p:attrName>style.visibility</p:attrName>
                                        </p:attrNameLst>
                                      </p:cBhvr>
                                      <p:to>
                                        <p:strVal val="visible"/>
                                      </p:to>
                                    </p:set>
                                    <p:animEffect transition="in" filter="wipe(left)">
                                      <p:cBhvr>
                                        <p:cTn id="85" dur="2000"/>
                                        <p:tgtEl>
                                          <p:spTgt spid="211"/>
                                        </p:tgtEl>
                                      </p:cBhvr>
                                    </p:animEffect>
                                  </p:childTnLst>
                                </p:cTn>
                              </p:par>
                            </p:childTnLst>
                          </p:cTn>
                        </p:par>
                      </p:childTnLst>
                    </p:cTn>
                  </p:par>
                  <p:par>
                    <p:cTn id="86" fill="hold">
                      <p:stCondLst>
                        <p:cond delay="indefinite"/>
                      </p:stCondLst>
                      <p:childTnLst>
                        <p:par>
                          <p:cTn id="87" fill="hold">
                            <p:stCondLst>
                              <p:cond delay="0"/>
                            </p:stCondLst>
                            <p:childTnLst>
                              <p:par>
                                <p:cTn id="88" presetID="12" presetClass="entr" presetSubtype="4" fill="hold" nodeType="clickEffect">
                                  <p:stCondLst>
                                    <p:cond delay="0"/>
                                  </p:stCondLst>
                                  <p:childTnLst>
                                    <p:set>
                                      <p:cBhvr>
                                        <p:cTn id="89" dur="1" fill="hold">
                                          <p:stCondLst>
                                            <p:cond delay="0"/>
                                          </p:stCondLst>
                                        </p:cTn>
                                        <p:tgtEl>
                                          <p:spTgt spid="252"/>
                                        </p:tgtEl>
                                        <p:attrNameLst>
                                          <p:attrName>style.visibility</p:attrName>
                                        </p:attrNameLst>
                                      </p:cBhvr>
                                      <p:to>
                                        <p:strVal val="visible"/>
                                      </p:to>
                                    </p:set>
                                    <p:anim calcmode="lin" valueType="num">
                                      <p:cBhvr additive="base">
                                        <p:cTn id="90" dur="500"/>
                                        <p:tgtEl>
                                          <p:spTgt spid="252"/>
                                        </p:tgtEl>
                                        <p:attrNameLst>
                                          <p:attrName>ppt_y</p:attrName>
                                        </p:attrNameLst>
                                      </p:cBhvr>
                                      <p:tavLst>
                                        <p:tav tm="0">
                                          <p:val>
                                            <p:strVal val="#ppt_y+#ppt_h*1.125000"/>
                                          </p:val>
                                        </p:tav>
                                        <p:tav tm="100000">
                                          <p:val>
                                            <p:strVal val="#ppt_y"/>
                                          </p:val>
                                        </p:tav>
                                      </p:tavLst>
                                    </p:anim>
                                    <p:animEffect transition="in" filter="wipe(up)">
                                      <p:cBhvr>
                                        <p:cTn id="91" dur="500"/>
                                        <p:tgtEl>
                                          <p:spTgt spid="252"/>
                                        </p:tgtEl>
                                      </p:cBhvr>
                                    </p:animEffect>
                                  </p:childTnLst>
                                </p:cTn>
                              </p:par>
                            </p:childTnLst>
                          </p:cTn>
                        </p:par>
                      </p:childTnLst>
                    </p:cTn>
                  </p:par>
                  <p:par>
                    <p:cTn id="92" fill="hold">
                      <p:stCondLst>
                        <p:cond delay="indefinite"/>
                      </p:stCondLst>
                      <p:childTnLst>
                        <p:par>
                          <p:cTn id="93" fill="hold">
                            <p:stCondLst>
                              <p:cond delay="0"/>
                            </p:stCondLst>
                            <p:childTnLst>
                              <p:par>
                                <p:cTn id="94" presetID="12" presetClass="entr" presetSubtype="4" fill="hold" nodeType="clickEffect">
                                  <p:stCondLst>
                                    <p:cond delay="0"/>
                                  </p:stCondLst>
                                  <p:childTnLst>
                                    <p:set>
                                      <p:cBhvr>
                                        <p:cTn id="95" dur="1" fill="hold">
                                          <p:stCondLst>
                                            <p:cond delay="0"/>
                                          </p:stCondLst>
                                        </p:cTn>
                                        <p:tgtEl>
                                          <p:spTgt spid="260"/>
                                        </p:tgtEl>
                                        <p:attrNameLst>
                                          <p:attrName>style.visibility</p:attrName>
                                        </p:attrNameLst>
                                      </p:cBhvr>
                                      <p:to>
                                        <p:strVal val="visible"/>
                                      </p:to>
                                    </p:set>
                                    <p:anim calcmode="lin" valueType="num">
                                      <p:cBhvr additive="base">
                                        <p:cTn id="96" dur="500"/>
                                        <p:tgtEl>
                                          <p:spTgt spid="260"/>
                                        </p:tgtEl>
                                        <p:attrNameLst>
                                          <p:attrName>ppt_y</p:attrName>
                                        </p:attrNameLst>
                                      </p:cBhvr>
                                      <p:tavLst>
                                        <p:tav tm="0">
                                          <p:val>
                                            <p:strVal val="#ppt_y+#ppt_h*1.125000"/>
                                          </p:val>
                                        </p:tav>
                                        <p:tav tm="100000">
                                          <p:val>
                                            <p:strVal val="#ppt_y"/>
                                          </p:val>
                                        </p:tav>
                                      </p:tavLst>
                                    </p:anim>
                                    <p:animEffect transition="in" filter="wipe(up)">
                                      <p:cBhvr>
                                        <p:cTn id="97" dur="500"/>
                                        <p:tgtEl>
                                          <p:spTgt spid="260"/>
                                        </p:tgtEl>
                                      </p:cBhvr>
                                    </p:animEffect>
                                  </p:childTnLst>
                                </p:cTn>
                              </p:par>
                            </p:childTnLst>
                          </p:cTn>
                        </p:par>
                      </p:childTnLst>
                    </p:cTn>
                  </p:par>
                  <p:par>
                    <p:cTn id="98" fill="hold">
                      <p:stCondLst>
                        <p:cond delay="indefinite"/>
                      </p:stCondLst>
                      <p:childTnLst>
                        <p:par>
                          <p:cTn id="99" fill="hold">
                            <p:stCondLst>
                              <p:cond delay="0"/>
                            </p:stCondLst>
                            <p:childTnLst>
                              <p:par>
                                <p:cTn id="100" presetID="30" presetClass="entr" presetSubtype="0" fill="hold" grpId="0" nodeType="clickEffect">
                                  <p:stCondLst>
                                    <p:cond delay="0"/>
                                  </p:stCondLst>
                                  <p:childTnLst>
                                    <p:set>
                                      <p:cBhvr>
                                        <p:cTn id="101" dur="1" fill="hold">
                                          <p:stCondLst>
                                            <p:cond delay="0"/>
                                          </p:stCondLst>
                                        </p:cTn>
                                        <p:tgtEl>
                                          <p:spTgt spid="261"/>
                                        </p:tgtEl>
                                        <p:attrNameLst>
                                          <p:attrName>style.visibility</p:attrName>
                                        </p:attrNameLst>
                                      </p:cBhvr>
                                      <p:to>
                                        <p:strVal val="visible"/>
                                      </p:to>
                                    </p:set>
                                    <p:animEffect transition="in" filter="fade">
                                      <p:cBhvr>
                                        <p:cTn id="102" dur="800" decel="100000"/>
                                        <p:tgtEl>
                                          <p:spTgt spid="261"/>
                                        </p:tgtEl>
                                      </p:cBhvr>
                                    </p:animEffect>
                                    <p:anim calcmode="lin" valueType="num">
                                      <p:cBhvr>
                                        <p:cTn id="103" dur="800" decel="100000" fill="hold"/>
                                        <p:tgtEl>
                                          <p:spTgt spid="261"/>
                                        </p:tgtEl>
                                        <p:attrNameLst>
                                          <p:attrName>style.rotation</p:attrName>
                                        </p:attrNameLst>
                                      </p:cBhvr>
                                      <p:tavLst>
                                        <p:tav tm="0">
                                          <p:val>
                                            <p:fltVal val="-90"/>
                                          </p:val>
                                        </p:tav>
                                        <p:tav tm="100000">
                                          <p:val>
                                            <p:fltVal val="0"/>
                                          </p:val>
                                        </p:tav>
                                      </p:tavLst>
                                    </p:anim>
                                    <p:anim calcmode="lin" valueType="num">
                                      <p:cBhvr>
                                        <p:cTn id="104" dur="800" decel="100000" fill="hold"/>
                                        <p:tgtEl>
                                          <p:spTgt spid="261"/>
                                        </p:tgtEl>
                                        <p:attrNameLst>
                                          <p:attrName>ppt_x</p:attrName>
                                        </p:attrNameLst>
                                      </p:cBhvr>
                                      <p:tavLst>
                                        <p:tav tm="0">
                                          <p:val>
                                            <p:strVal val="#ppt_x+0.4"/>
                                          </p:val>
                                        </p:tav>
                                        <p:tav tm="100000">
                                          <p:val>
                                            <p:strVal val="#ppt_x-0.05"/>
                                          </p:val>
                                        </p:tav>
                                      </p:tavLst>
                                    </p:anim>
                                    <p:anim calcmode="lin" valueType="num">
                                      <p:cBhvr>
                                        <p:cTn id="105" dur="800" decel="100000" fill="hold"/>
                                        <p:tgtEl>
                                          <p:spTgt spid="261"/>
                                        </p:tgtEl>
                                        <p:attrNameLst>
                                          <p:attrName>ppt_y</p:attrName>
                                        </p:attrNameLst>
                                      </p:cBhvr>
                                      <p:tavLst>
                                        <p:tav tm="0">
                                          <p:val>
                                            <p:strVal val="#ppt_y-0.4"/>
                                          </p:val>
                                        </p:tav>
                                        <p:tav tm="100000">
                                          <p:val>
                                            <p:strVal val="#ppt_y+0.1"/>
                                          </p:val>
                                        </p:tav>
                                      </p:tavLst>
                                    </p:anim>
                                    <p:anim calcmode="lin" valueType="num">
                                      <p:cBhvr>
                                        <p:cTn id="106" dur="200" accel="100000" fill="hold">
                                          <p:stCondLst>
                                            <p:cond delay="800"/>
                                          </p:stCondLst>
                                        </p:cTn>
                                        <p:tgtEl>
                                          <p:spTgt spid="261"/>
                                        </p:tgtEl>
                                        <p:attrNameLst>
                                          <p:attrName>ppt_x</p:attrName>
                                        </p:attrNameLst>
                                      </p:cBhvr>
                                      <p:tavLst>
                                        <p:tav tm="0">
                                          <p:val>
                                            <p:strVal val="#ppt_x-0.05"/>
                                          </p:val>
                                        </p:tav>
                                        <p:tav tm="100000">
                                          <p:val>
                                            <p:strVal val="#ppt_x"/>
                                          </p:val>
                                        </p:tav>
                                      </p:tavLst>
                                    </p:anim>
                                    <p:anim calcmode="lin" valueType="num">
                                      <p:cBhvr>
                                        <p:cTn id="107" dur="200" accel="100000" fill="hold">
                                          <p:stCondLst>
                                            <p:cond delay="800"/>
                                          </p:stCondLst>
                                        </p:cTn>
                                        <p:tgtEl>
                                          <p:spTgt spid="26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2" grpId="0"/>
      <p:bldP spid="224" grpId="0"/>
      <p:bldP spid="225" grpId="0"/>
      <p:bldP spid="226" grpId="0"/>
      <p:bldP spid="261"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60">
            <a:extLst>
              <a:ext uri="{FF2B5EF4-FFF2-40B4-BE49-F238E27FC236}">
                <a16:creationId xmlns:a16="http://schemas.microsoft.com/office/drawing/2014/main" id="{229F9E27-F504-4308-B837-1F4BD958CEA9}"/>
              </a:ext>
            </a:extLst>
          </p:cNvPr>
          <p:cNvSpPr/>
          <p:nvPr/>
        </p:nvSpPr>
        <p:spPr>
          <a:xfrm>
            <a:off x="1401752" y="2020669"/>
            <a:ext cx="5781880" cy="282762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b="1" dirty="0"/>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 name="矩形 2">
            <a:extLst>
              <a:ext uri="{FF2B5EF4-FFF2-40B4-BE49-F238E27FC236}">
                <a16:creationId xmlns:a16="http://schemas.microsoft.com/office/drawing/2014/main" id="{620BFA56-4909-49A7-8DE6-5DF80FF8B563}"/>
              </a:ext>
            </a:extLst>
          </p:cNvPr>
          <p:cNvSpPr/>
          <p:nvPr/>
        </p:nvSpPr>
        <p:spPr>
          <a:xfrm>
            <a:off x="1526193" y="2111672"/>
            <a:ext cx="1927476" cy="1039390"/>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频率</a:t>
            </a:r>
          </a:p>
        </p:txBody>
      </p:sp>
      <p:sp>
        <p:nvSpPr>
          <p:cNvPr id="59" name="矩形 58">
            <a:extLst>
              <a:ext uri="{FF2B5EF4-FFF2-40B4-BE49-F238E27FC236}">
                <a16:creationId xmlns:a16="http://schemas.microsoft.com/office/drawing/2014/main" id="{B88D6CDC-BAEA-4092-B47B-F7B1D6823559}"/>
              </a:ext>
            </a:extLst>
          </p:cNvPr>
          <p:cNvSpPr/>
          <p:nvPr/>
        </p:nvSpPr>
        <p:spPr>
          <a:xfrm>
            <a:off x="5132262" y="2111672"/>
            <a:ext cx="1927476" cy="103939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相位</a:t>
            </a:r>
          </a:p>
        </p:txBody>
      </p:sp>
      <p:sp>
        <p:nvSpPr>
          <p:cNvPr id="60" name="矩形 59">
            <a:extLst>
              <a:ext uri="{FF2B5EF4-FFF2-40B4-BE49-F238E27FC236}">
                <a16:creationId xmlns:a16="http://schemas.microsoft.com/office/drawing/2014/main" id="{E203B56C-40F0-48CC-899A-49D9E5C0A451}"/>
              </a:ext>
            </a:extLst>
          </p:cNvPr>
          <p:cNvSpPr/>
          <p:nvPr/>
        </p:nvSpPr>
        <p:spPr>
          <a:xfrm>
            <a:off x="8738331" y="2111672"/>
            <a:ext cx="1927476" cy="103939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振幅</a:t>
            </a:r>
          </a:p>
        </p:txBody>
      </p:sp>
      <p:sp>
        <p:nvSpPr>
          <p:cNvPr id="62" name="文本框 61">
            <a:extLst>
              <a:ext uri="{FF2B5EF4-FFF2-40B4-BE49-F238E27FC236}">
                <a16:creationId xmlns:a16="http://schemas.microsoft.com/office/drawing/2014/main" id="{A62FE1E6-BBB1-4B3E-A495-AFFFFE746520}"/>
              </a:ext>
            </a:extLst>
          </p:cNvPr>
          <p:cNvSpPr txBox="1"/>
          <p:nvPr/>
        </p:nvSpPr>
        <p:spPr>
          <a:xfrm>
            <a:off x="1661122" y="3505000"/>
            <a:ext cx="5279108" cy="1015663"/>
          </a:xfrm>
          <a:prstGeom prst="rect">
            <a:avLst/>
          </a:prstGeom>
          <a:noFill/>
        </p:spPr>
        <p:txBody>
          <a:bodyPr wrap="square" rtlCol="0">
            <a:spAutoFit/>
          </a:bodyPr>
          <a:lstStyle/>
          <a:p>
            <a:r>
              <a:rPr lang="zh-CN" altLang="en-US" sz="2000" b="1" dirty="0"/>
              <a:t>         因为载波的</a:t>
            </a:r>
            <a:r>
              <a:rPr lang="zh-CN" altLang="en-US" sz="2000" b="1" dirty="0">
                <a:solidFill>
                  <a:schemeClr val="accent1">
                    <a:lumMod val="75000"/>
                  </a:schemeClr>
                </a:solidFill>
              </a:rPr>
              <a:t>频率和相位是相关</a:t>
            </a:r>
            <a:r>
              <a:rPr lang="zh-CN" altLang="en-US" sz="2000" b="1" dirty="0"/>
              <a:t>的，即频率是相位随时间的变化率，所以载波的</a:t>
            </a:r>
            <a:r>
              <a:rPr lang="zh-CN" altLang="en-US" sz="2000" b="1" dirty="0">
                <a:solidFill>
                  <a:schemeClr val="accent1">
                    <a:lumMod val="75000"/>
                  </a:schemeClr>
                </a:solidFill>
              </a:rPr>
              <a:t>频率和相位不能进行混合调制</a:t>
            </a:r>
            <a:r>
              <a:rPr lang="zh-CN" altLang="en-US" sz="2000" b="1" dirty="0"/>
              <a:t>。</a:t>
            </a:r>
          </a:p>
        </p:txBody>
      </p:sp>
    </p:spTree>
    <p:custDataLst>
      <p:tags r:id="rId1"/>
    </p:custDataLst>
    <p:extLst>
      <p:ext uri="{BB962C8B-B14F-4D97-AF65-F5344CB8AC3E}">
        <p14:creationId xmlns:p14="http://schemas.microsoft.com/office/powerpoint/2010/main" val="2283761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wipe(left)">
                                      <p:cBhvr>
                                        <p:cTn id="7" dur="1000"/>
                                        <p:tgtEl>
                                          <p:spTgt spid="130"/>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9"/>
                                        </p:tgtEl>
                                        <p:attrNameLst>
                                          <p:attrName>style.visibility</p:attrName>
                                        </p:attrNameLst>
                                      </p:cBhvr>
                                      <p:to>
                                        <p:strVal val="visible"/>
                                      </p:to>
                                    </p:set>
                                    <p:anim calcmode="lin" valueType="num">
                                      <p:cBhvr>
                                        <p:cTn id="17" dur="500" fill="hold"/>
                                        <p:tgtEl>
                                          <p:spTgt spid="59"/>
                                        </p:tgtEl>
                                        <p:attrNameLst>
                                          <p:attrName>ppt_w</p:attrName>
                                        </p:attrNameLst>
                                      </p:cBhvr>
                                      <p:tavLst>
                                        <p:tav tm="0">
                                          <p:val>
                                            <p:fltVal val="0"/>
                                          </p:val>
                                        </p:tav>
                                        <p:tav tm="100000">
                                          <p:val>
                                            <p:strVal val="#ppt_w"/>
                                          </p:val>
                                        </p:tav>
                                      </p:tavLst>
                                    </p:anim>
                                    <p:anim calcmode="lin" valueType="num">
                                      <p:cBhvr>
                                        <p:cTn id="18" dur="500" fill="hold"/>
                                        <p:tgtEl>
                                          <p:spTgt spid="59"/>
                                        </p:tgtEl>
                                        <p:attrNameLst>
                                          <p:attrName>ppt_h</p:attrName>
                                        </p:attrNameLst>
                                      </p:cBhvr>
                                      <p:tavLst>
                                        <p:tav tm="0">
                                          <p:val>
                                            <p:fltVal val="0"/>
                                          </p:val>
                                        </p:tav>
                                        <p:tav tm="100000">
                                          <p:val>
                                            <p:strVal val="#ppt_h"/>
                                          </p:val>
                                        </p:tav>
                                      </p:tavLst>
                                    </p:anim>
                                    <p:animEffect transition="in" filter="fade">
                                      <p:cBhvr>
                                        <p:cTn id="19" dur="500"/>
                                        <p:tgtEl>
                                          <p:spTgt spid="59"/>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0"/>
                                        </p:tgtEl>
                                        <p:attrNameLst>
                                          <p:attrName>style.visibility</p:attrName>
                                        </p:attrNameLst>
                                      </p:cBhvr>
                                      <p:to>
                                        <p:strVal val="visible"/>
                                      </p:to>
                                    </p:set>
                                    <p:anim calcmode="lin" valueType="num">
                                      <p:cBhvr>
                                        <p:cTn id="22" dur="500" fill="hold"/>
                                        <p:tgtEl>
                                          <p:spTgt spid="60"/>
                                        </p:tgtEl>
                                        <p:attrNameLst>
                                          <p:attrName>ppt_w</p:attrName>
                                        </p:attrNameLst>
                                      </p:cBhvr>
                                      <p:tavLst>
                                        <p:tav tm="0">
                                          <p:val>
                                            <p:fltVal val="0"/>
                                          </p:val>
                                        </p:tav>
                                        <p:tav tm="100000">
                                          <p:val>
                                            <p:strVal val="#ppt_w"/>
                                          </p:val>
                                        </p:tav>
                                      </p:tavLst>
                                    </p:anim>
                                    <p:anim calcmode="lin" valueType="num">
                                      <p:cBhvr>
                                        <p:cTn id="23" dur="500" fill="hold"/>
                                        <p:tgtEl>
                                          <p:spTgt spid="60"/>
                                        </p:tgtEl>
                                        <p:attrNameLst>
                                          <p:attrName>ppt_h</p:attrName>
                                        </p:attrNameLst>
                                      </p:cBhvr>
                                      <p:tavLst>
                                        <p:tav tm="0">
                                          <p:val>
                                            <p:fltVal val="0"/>
                                          </p:val>
                                        </p:tav>
                                        <p:tav tm="100000">
                                          <p:val>
                                            <p:strVal val="#ppt_h"/>
                                          </p:val>
                                        </p:tav>
                                      </p:tavLst>
                                    </p:anim>
                                    <p:animEffect transition="in" filter="fade">
                                      <p:cBhvr>
                                        <p:cTn id="24" dur="500"/>
                                        <p:tgtEl>
                                          <p:spTgt spid="6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61"/>
                                        </p:tgtEl>
                                        <p:attrNameLst>
                                          <p:attrName>style.visibility</p:attrName>
                                        </p:attrNameLst>
                                      </p:cBhvr>
                                      <p:to>
                                        <p:strVal val="visible"/>
                                      </p:to>
                                    </p:set>
                                    <p:animEffect transition="in" filter="wipe(up)">
                                      <p:cBhvr>
                                        <p:cTn id="29" dur="500"/>
                                        <p:tgtEl>
                                          <p:spTgt spid="61"/>
                                        </p:tgtEl>
                                      </p:cBhvr>
                                    </p:animEffect>
                                  </p:childTnLst>
                                </p:cTn>
                              </p:par>
                            </p:childTnLst>
                          </p:cTn>
                        </p:par>
                        <p:par>
                          <p:cTn id="30" fill="hold">
                            <p:stCondLst>
                              <p:cond delay="500"/>
                            </p:stCondLst>
                            <p:childTnLst>
                              <p:par>
                                <p:cTn id="31" presetID="1" presetClass="entr" presetSubtype="0" fill="hold" grpId="0" nodeType="afterEffect">
                                  <p:stCondLst>
                                    <p:cond delay="0"/>
                                  </p:stCondLst>
                                  <p:iterate type="lt">
                                    <p:tmAbs val="100"/>
                                  </p:iterate>
                                  <p:childTnLst>
                                    <p:set>
                                      <p:cBhvr>
                                        <p:cTn id="32"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3" grpId="0" animBg="1"/>
      <p:bldP spid="59" grpId="0" animBg="1"/>
      <p:bldP spid="60" grpId="0" animBg="1"/>
      <p:bldP spid="6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60">
            <a:extLst>
              <a:ext uri="{FF2B5EF4-FFF2-40B4-BE49-F238E27FC236}">
                <a16:creationId xmlns:a16="http://schemas.microsoft.com/office/drawing/2014/main" id="{229F9E27-F504-4308-B837-1F4BD958CEA9}"/>
              </a:ext>
            </a:extLst>
          </p:cNvPr>
          <p:cNvSpPr/>
          <p:nvPr/>
        </p:nvSpPr>
        <p:spPr>
          <a:xfrm>
            <a:off x="5000140" y="2020669"/>
            <a:ext cx="5781880" cy="282762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b="1" dirty="0"/>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 name="矩形 2">
            <a:extLst>
              <a:ext uri="{FF2B5EF4-FFF2-40B4-BE49-F238E27FC236}">
                <a16:creationId xmlns:a16="http://schemas.microsoft.com/office/drawing/2014/main" id="{620BFA56-4909-49A7-8DE6-5DF80FF8B563}"/>
              </a:ext>
            </a:extLst>
          </p:cNvPr>
          <p:cNvSpPr/>
          <p:nvPr/>
        </p:nvSpPr>
        <p:spPr>
          <a:xfrm>
            <a:off x="1526193" y="2111672"/>
            <a:ext cx="1927476" cy="1039390"/>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频率</a:t>
            </a:r>
          </a:p>
        </p:txBody>
      </p:sp>
      <p:sp>
        <p:nvSpPr>
          <p:cNvPr id="59" name="矩形 58">
            <a:extLst>
              <a:ext uri="{FF2B5EF4-FFF2-40B4-BE49-F238E27FC236}">
                <a16:creationId xmlns:a16="http://schemas.microsoft.com/office/drawing/2014/main" id="{B88D6CDC-BAEA-4092-B47B-F7B1D6823559}"/>
              </a:ext>
            </a:extLst>
          </p:cNvPr>
          <p:cNvSpPr/>
          <p:nvPr/>
        </p:nvSpPr>
        <p:spPr>
          <a:xfrm>
            <a:off x="5132262" y="2111672"/>
            <a:ext cx="1927476" cy="103939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相位</a:t>
            </a:r>
          </a:p>
        </p:txBody>
      </p:sp>
      <p:sp>
        <p:nvSpPr>
          <p:cNvPr id="60" name="矩形 59">
            <a:extLst>
              <a:ext uri="{FF2B5EF4-FFF2-40B4-BE49-F238E27FC236}">
                <a16:creationId xmlns:a16="http://schemas.microsoft.com/office/drawing/2014/main" id="{E203B56C-40F0-48CC-899A-49D9E5C0A451}"/>
              </a:ext>
            </a:extLst>
          </p:cNvPr>
          <p:cNvSpPr/>
          <p:nvPr/>
        </p:nvSpPr>
        <p:spPr>
          <a:xfrm>
            <a:off x="8738331" y="2111672"/>
            <a:ext cx="1927476" cy="103939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振幅</a:t>
            </a:r>
          </a:p>
        </p:txBody>
      </p:sp>
      <p:sp>
        <p:nvSpPr>
          <p:cNvPr id="62" name="文本框 61">
            <a:extLst>
              <a:ext uri="{FF2B5EF4-FFF2-40B4-BE49-F238E27FC236}">
                <a16:creationId xmlns:a16="http://schemas.microsoft.com/office/drawing/2014/main" id="{A62FE1E6-BBB1-4B3E-A495-AFFFFE746520}"/>
              </a:ext>
            </a:extLst>
          </p:cNvPr>
          <p:cNvSpPr txBox="1"/>
          <p:nvPr/>
        </p:nvSpPr>
        <p:spPr>
          <a:xfrm>
            <a:off x="5259510" y="3505000"/>
            <a:ext cx="5279108" cy="707886"/>
          </a:xfrm>
          <a:prstGeom prst="rect">
            <a:avLst/>
          </a:prstGeom>
          <a:noFill/>
        </p:spPr>
        <p:txBody>
          <a:bodyPr wrap="square" rtlCol="0">
            <a:spAutoFit/>
          </a:bodyPr>
          <a:lstStyle/>
          <a:p>
            <a:r>
              <a:rPr lang="zh-CN" altLang="en-US" sz="2000" b="1" dirty="0"/>
              <a:t>         通常情况下，载波的相位和振幅可以结合起来一起调制，例如</a:t>
            </a:r>
            <a:r>
              <a:rPr lang="zh-CN" altLang="en-US" sz="2000" b="1" dirty="0">
                <a:solidFill>
                  <a:schemeClr val="accent1">
                    <a:lumMod val="75000"/>
                  </a:schemeClr>
                </a:solidFill>
              </a:rPr>
              <a:t>正交振幅调制</a:t>
            </a:r>
            <a:r>
              <a:rPr lang="en-US" altLang="zh-CN" sz="2000" b="1" dirty="0">
                <a:solidFill>
                  <a:schemeClr val="accent1">
                    <a:lumMod val="75000"/>
                  </a:schemeClr>
                </a:solidFill>
              </a:rPr>
              <a:t>QAM</a:t>
            </a:r>
            <a:r>
              <a:rPr lang="zh-CN" altLang="en-US" sz="2000" b="1" dirty="0"/>
              <a:t>。</a:t>
            </a:r>
          </a:p>
        </p:txBody>
      </p:sp>
    </p:spTree>
    <p:custDataLst>
      <p:tags r:id="rId1"/>
    </p:custDataLst>
    <p:extLst>
      <p:ext uri="{BB962C8B-B14F-4D97-AF65-F5344CB8AC3E}">
        <p14:creationId xmlns:p14="http://schemas.microsoft.com/office/powerpoint/2010/main" val="2973593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up)">
                                      <p:cBhvr>
                                        <p:cTn id="7" dur="500"/>
                                        <p:tgtEl>
                                          <p:spTgt spid="61"/>
                                        </p:tgtEl>
                                      </p:cBhvr>
                                    </p:animEffect>
                                  </p:childTnLst>
                                </p:cTn>
                              </p:par>
                            </p:childTnLst>
                          </p:cTn>
                        </p:par>
                        <p:par>
                          <p:cTn id="8" fill="hold">
                            <p:stCondLst>
                              <p:cond delay="500"/>
                            </p:stCondLst>
                            <p:childTnLst>
                              <p:par>
                                <p:cTn id="9" presetID="1" presetClass="entr" presetSubtype="0" fill="hold" grpId="0" nodeType="afterEffect">
                                  <p:stCondLst>
                                    <p:cond delay="0"/>
                                  </p:stCondLst>
                                  <p:iterate type="lt">
                                    <p:tmAbs val="100"/>
                                  </p:iterate>
                                  <p:childTnLst>
                                    <p:set>
                                      <p:cBhvr>
                                        <p:cTn id="10"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cxnSp>
        <p:nvCxnSpPr>
          <p:cNvPr id="16" name="直接连接符 15">
            <a:extLst>
              <a:ext uri="{FF2B5EF4-FFF2-40B4-BE49-F238E27FC236}">
                <a16:creationId xmlns:a16="http://schemas.microsoft.com/office/drawing/2014/main" id="{6EAA7466-1A10-4C46-A834-935B57DC697A}"/>
              </a:ext>
            </a:extLst>
          </p:cNvPr>
          <p:cNvCxnSpPr>
            <a:stCxn id="74" idx="3"/>
          </p:cNvCxnSpPr>
          <p:nvPr/>
        </p:nvCxnSpPr>
        <p:spPr>
          <a:xfrm flipH="1">
            <a:off x="9051887" y="2169870"/>
            <a:ext cx="1424317" cy="142687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2" name="íşlïḍè">
            <a:extLst>
              <a:ext uri="{FF2B5EF4-FFF2-40B4-BE49-F238E27FC236}">
                <a16:creationId xmlns:a16="http://schemas.microsoft.com/office/drawing/2014/main" id="{F830A4C9-8FD8-4B01-B34B-8645F69B3177}"/>
              </a:ext>
            </a:extLst>
          </p:cNvPr>
          <p:cNvSpPr txBox="1"/>
          <p:nvPr/>
        </p:nvSpPr>
        <p:spPr>
          <a:xfrm rot="18885655">
            <a:off x="8617875" y="2279427"/>
            <a:ext cx="2027904" cy="782024"/>
          </a:xfrm>
          <a:prstGeom prst="rect">
            <a:avLst/>
          </a:prstGeom>
          <a:noFill/>
        </p:spPr>
        <p:txBody>
          <a:bodyPr wrap="square" lIns="91440" tIns="45720" rIns="91440" bIns="45720" anchor="ctr">
            <a:noAutofit/>
          </a:bodyPr>
          <a:lstStyle/>
          <a:p>
            <a:pPr algn="ctr"/>
            <a:r>
              <a:rPr lang="zh-CN" altLang="en-US" b="1" dirty="0"/>
              <a:t>看作振幅</a:t>
            </a:r>
            <a:endParaRPr lang="en-US" altLang="zh-CN" b="1" dirty="0"/>
          </a:p>
          <a:p>
            <a:pPr algn="ctr"/>
            <a:r>
              <a:rPr lang="en-US" altLang="zh-CN" b="1" dirty="0"/>
              <a:t>r</a:t>
            </a:r>
          </a:p>
        </p:txBody>
      </p:sp>
      <p:sp>
        <p:nvSpPr>
          <p:cNvPr id="96" name="弧形 95">
            <a:extLst>
              <a:ext uri="{FF2B5EF4-FFF2-40B4-BE49-F238E27FC236}">
                <a16:creationId xmlns:a16="http://schemas.microsoft.com/office/drawing/2014/main" id="{F7045D00-E021-4876-8AAF-DE182CC82C0D}"/>
              </a:ext>
            </a:extLst>
          </p:cNvPr>
          <p:cNvSpPr/>
          <p:nvPr/>
        </p:nvSpPr>
        <p:spPr>
          <a:xfrm rot="1378064">
            <a:off x="8999381" y="3343532"/>
            <a:ext cx="356106" cy="489594"/>
          </a:xfrm>
          <a:prstGeom prst="arc">
            <a:avLst>
              <a:gd name="adj1" fmla="val 16200000"/>
              <a:gd name="adj2" fmla="val 20612405"/>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0" name="íşlïḍè">
            <a:extLst>
              <a:ext uri="{FF2B5EF4-FFF2-40B4-BE49-F238E27FC236}">
                <a16:creationId xmlns:a16="http://schemas.microsoft.com/office/drawing/2014/main" id="{AD1D4F40-C6A0-46DC-8C49-3C6540B395C8}"/>
              </a:ext>
            </a:extLst>
          </p:cNvPr>
          <p:cNvSpPr txBox="1"/>
          <p:nvPr/>
        </p:nvSpPr>
        <p:spPr>
          <a:xfrm>
            <a:off x="9318251" y="3200837"/>
            <a:ext cx="1389783" cy="419100"/>
          </a:xfrm>
          <a:prstGeom prst="rect">
            <a:avLst/>
          </a:prstGeom>
          <a:noFill/>
        </p:spPr>
        <p:txBody>
          <a:bodyPr wrap="square" lIns="91440" tIns="45720" rIns="91440" bIns="45720" anchor="ctr">
            <a:noAutofit/>
          </a:bodyPr>
          <a:lstStyle/>
          <a:p>
            <a:pPr algn="ctr"/>
            <a:r>
              <a:rPr lang="el-GR" altLang="zh-CN" b="1" dirty="0"/>
              <a:t>φ</a:t>
            </a:r>
            <a:r>
              <a:rPr lang="en-US" altLang="zh-CN" b="1" dirty="0"/>
              <a:t> </a:t>
            </a:r>
            <a:r>
              <a:rPr lang="zh-CN" altLang="en-US" b="1" dirty="0"/>
              <a:t>看作相位</a:t>
            </a:r>
            <a:endParaRPr lang="en-US" altLang="zh-CN" b="1" dirty="0"/>
          </a:p>
        </p:txBody>
      </p:sp>
      <p:grpSp>
        <p:nvGrpSpPr>
          <p:cNvPr id="98" name="组合 97">
            <a:extLst>
              <a:ext uri="{FF2B5EF4-FFF2-40B4-BE49-F238E27FC236}">
                <a16:creationId xmlns:a16="http://schemas.microsoft.com/office/drawing/2014/main" id="{B361606D-F61F-4A87-9AC3-427E1FC83A1C}"/>
              </a:ext>
            </a:extLst>
          </p:cNvPr>
          <p:cNvGrpSpPr/>
          <p:nvPr/>
        </p:nvGrpSpPr>
        <p:grpSpPr>
          <a:xfrm>
            <a:off x="10188887" y="1611392"/>
            <a:ext cx="680707" cy="587664"/>
            <a:chOff x="10188887" y="1611392"/>
            <a:chExt cx="680707" cy="587664"/>
          </a:xfrm>
        </p:grpSpPr>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02" name="íşlïḍè">
              <a:extLst>
                <a:ext uri="{FF2B5EF4-FFF2-40B4-BE49-F238E27FC236}">
                  <a16:creationId xmlns:a16="http://schemas.microsoft.com/office/drawing/2014/main" id="{F27AD677-000A-41BF-8D60-22B22C2281EB}"/>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spTree>
    <p:custDataLst>
      <p:tags r:id="rId1"/>
    </p:custDataLst>
    <p:extLst>
      <p:ext uri="{BB962C8B-B14F-4D97-AF65-F5344CB8AC3E}">
        <p14:creationId xmlns:p14="http://schemas.microsoft.com/office/powerpoint/2010/main" val="2532343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800" decel="100000"/>
                                        <p:tgtEl>
                                          <p:spTgt spid="14"/>
                                        </p:tgtEl>
                                      </p:cBhvr>
                                    </p:animEffect>
                                    <p:anim calcmode="lin" valueType="num">
                                      <p:cBhvr>
                                        <p:cTn id="8" dur="800" decel="100000" fill="hold"/>
                                        <p:tgtEl>
                                          <p:spTgt spid="14"/>
                                        </p:tgtEl>
                                        <p:attrNameLst>
                                          <p:attrName>style.rotation</p:attrName>
                                        </p:attrNameLst>
                                      </p:cBhvr>
                                      <p:tavLst>
                                        <p:tav tm="0">
                                          <p:val>
                                            <p:fltVal val="-90"/>
                                          </p:val>
                                        </p:tav>
                                        <p:tav tm="100000">
                                          <p:val>
                                            <p:fltVal val="0"/>
                                          </p:val>
                                        </p:tav>
                                      </p:tavLst>
                                    </p:anim>
                                    <p:anim calcmode="lin" valueType="num">
                                      <p:cBhvr>
                                        <p:cTn id="9" dur="800" decel="100000" fill="hold"/>
                                        <p:tgtEl>
                                          <p:spTgt spid="14"/>
                                        </p:tgtEl>
                                        <p:attrNameLst>
                                          <p:attrName>ppt_x</p:attrName>
                                        </p:attrNameLst>
                                      </p:cBhvr>
                                      <p:tavLst>
                                        <p:tav tm="0">
                                          <p:val>
                                            <p:strVal val="#ppt_x+0.4"/>
                                          </p:val>
                                        </p:tav>
                                        <p:tav tm="100000">
                                          <p:val>
                                            <p:strVal val="#ppt_x-0.05"/>
                                          </p:val>
                                        </p:tav>
                                      </p:tavLst>
                                    </p:anim>
                                    <p:anim calcmode="lin" valueType="num">
                                      <p:cBhvr>
                                        <p:cTn id="10" dur="800" decel="100000" fill="hold"/>
                                        <p:tgtEl>
                                          <p:spTgt spid="1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4"/>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500" fill="hold"/>
                                        <p:tgtEl>
                                          <p:spTgt spid="2"/>
                                        </p:tgtEl>
                                        <p:attrNameLst>
                                          <p:attrName>ppt_w</p:attrName>
                                        </p:attrNameLst>
                                      </p:cBhvr>
                                      <p:tavLst>
                                        <p:tav tm="0">
                                          <p:val>
                                            <p:fltVal val="0"/>
                                          </p:val>
                                        </p:tav>
                                        <p:tav tm="100000">
                                          <p:val>
                                            <p:strVal val="#ppt_w"/>
                                          </p:val>
                                        </p:tav>
                                      </p:tavLst>
                                    </p:anim>
                                    <p:anim calcmode="lin" valueType="num">
                                      <p:cBhvr>
                                        <p:cTn id="18" dur="500" fill="hold"/>
                                        <p:tgtEl>
                                          <p:spTgt spid="2"/>
                                        </p:tgtEl>
                                        <p:attrNameLst>
                                          <p:attrName>ppt_h</p:attrName>
                                        </p:attrNameLst>
                                      </p:cBhvr>
                                      <p:tavLst>
                                        <p:tav tm="0">
                                          <p:val>
                                            <p:fltVal val="0"/>
                                          </p:val>
                                        </p:tav>
                                        <p:tav tm="100000">
                                          <p:val>
                                            <p:strVal val="#ppt_h"/>
                                          </p:val>
                                        </p:tav>
                                      </p:tavLst>
                                    </p:anim>
                                    <p:animEffect transition="in" filter="fade">
                                      <p:cBhvr>
                                        <p:cTn id="19" dur="500"/>
                                        <p:tgtEl>
                                          <p:spTgt spid="2"/>
                                        </p:tgtEl>
                                      </p:cBhvr>
                                    </p:animEffect>
                                  </p:childTnLst>
                                </p:cTn>
                              </p:par>
                            </p:childTnLst>
                          </p:cTn>
                        </p:par>
                        <p:par>
                          <p:cTn id="20" fill="hold">
                            <p:stCondLst>
                              <p:cond delay="500"/>
                            </p:stCondLst>
                            <p:childTnLst>
                              <p:par>
                                <p:cTn id="21" presetID="1" presetClass="entr" presetSubtype="0" fill="hold" grpId="0" nodeType="afterEffect">
                                  <p:stCondLst>
                                    <p:cond delay="0"/>
                                  </p:stCondLst>
                                  <p:iterate type="lt">
                                    <p:tmAbs val="100"/>
                                  </p:iterate>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ppt_w</p:attrName>
                                        </p:attrNameLst>
                                      </p:cBhvr>
                                      <p:tavLst>
                                        <p:tav tm="0">
                                          <p:val>
                                            <p:fltVal val="0"/>
                                          </p:val>
                                        </p:tav>
                                        <p:tav tm="100000">
                                          <p:val>
                                            <p:strVal val="#ppt_w"/>
                                          </p:val>
                                        </p:tav>
                                      </p:tavLst>
                                    </p:anim>
                                    <p:anim calcmode="lin" valueType="num">
                                      <p:cBhvr>
                                        <p:cTn id="28" dur="500" fill="hold"/>
                                        <p:tgtEl>
                                          <p:spTgt spid="18"/>
                                        </p:tgtEl>
                                        <p:attrNameLst>
                                          <p:attrName>ppt_h</p:attrName>
                                        </p:attrNameLst>
                                      </p:cBhvr>
                                      <p:tavLst>
                                        <p:tav tm="0">
                                          <p:val>
                                            <p:fltVal val="0"/>
                                          </p:val>
                                        </p:tav>
                                        <p:tav tm="100000">
                                          <p:val>
                                            <p:strVal val="#ppt_h"/>
                                          </p:val>
                                        </p:tav>
                                      </p:tavLst>
                                    </p:anim>
                                    <p:animEffect transition="in" filter="fade">
                                      <p:cBhvr>
                                        <p:cTn id="29" dur="500"/>
                                        <p:tgtEl>
                                          <p:spTgt spid="18"/>
                                        </p:tgtEl>
                                      </p:cBhvr>
                                    </p:animEffect>
                                  </p:childTnLst>
                                </p:cTn>
                              </p:par>
                            </p:childTnLst>
                          </p:cTn>
                        </p:par>
                        <p:par>
                          <p:cTn id="30" fill="hold">
                            <p:stCondLst>
                              <p:cond delay="500"/>
                            </p:stCondLst>
                            <p:childTnLst>
                              <p:par>
                                <p:cTn id="31" presetID="1" presetClass="entr" presetSubtype="0" fill="hold" grpId="0" nodeType="afterEffect">
                                  <p:stCondLst>
                                    <p:cond delay="0"/>
                                  </p:stCondLst>
                                  <p:iterate type="lt">
                                    <p:tmAbs val="100"/>
                                  </p:iterate>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30" presetClass="entr" presetSubtype="0"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800" decel="100000"/>
                                        <p:tgtEl>
                                          <p:spTgt spid="11"/>
                                        </p:tgtEl>
                                      </p:cBhvr>
                                    </p:animEffect>
                                    <p:anim calcmode="lin" valueType="num">
                                      <p:cBhvr>
                                        <p:cTn id="38" dur="800" decel="100000" fill="hold"/>
                                        <p:tgtEl>
                                          <p:spTgt spid="11"/>
                                        </p:tgtEl>
                                        <p:attrNameLst>
                                          <p:attrName>style.rotation</p:attrName>
                                        </p:attrNameLst>
                                      </p:cBhvr>
                                      <p:tavLst>
                                        <p:tav tm="0">
                                          <p:val>
                                            <p:fltVal val="-90"/>
                                          </p:val>
                                        </p:tav>
                                        <p:tav tm="100000">
                                          <p:val>
                                            <p:fltVal val="0"/>
                                          </p:val>
                                        </p:tav>
                                      </p:tavLst>
                                    </p:anim>
                                    <p:anim calcmode="lin" valueType="num">
                                      <p:cBhvr>
                                        <p:cTn id="39" dur="800" decel="100000" fill="hold"/>
                                        <p:tgtEl>
                                          <p:spTgt spid="11"/>
                                        </p:tgtEl>
                                        <p:attrNameLst>
                                          <p:attrName>ppt_x</p:attrName>
                                        </p:attrNameLst>
                                      </p:cBhvr>
                                      <p:tavLst>
                                        <p:tav tm="0">
                                          <p:val>
                                            <p:strVal val="#ppt_x+0.4"/>
                                          </p:val>
                                        </p:tav>
                                        <p:tav tm="100000">
                                          <p:val>
                                            <p:strVal val="#ppt_x-0.05"/>
                                          </p:val>
                                        </p:tav>
                                      </p:tavLst>
                                    </p:anim>
                                    <p:anim calcmode="lin" valueType="num">
                                      <p:cBhvr>
                                        <p:cTn id="40" dur="800" decel="100000" fill="hold"/>
                                        <p:tgtEl>
                                          <p:spTgt spid="11"/>
                                        </p:tgtEl>
                                        <p:attrNameLst>
                                          <p:attrName>ppt_y</p:attrName>
                                        </p:attrNameLst>
                                      </p:cBhvr>
                                      <p:tavLst>
                                        <p:tav tm="0">
                                          <p:val>
                                            <p:strVal val="#ppt_y-0.4"/>
                                          </p:val>
                                        </p:tav>
                                        <p:tav tm="100000">
                                          <p:val>
                                            <p:strVal val="#ppt_y+0.1"/>
                                          </p:val>
                                        </p:tav>
                                      </p:tavLst>
                                    </p:anim>
                                    <p:anim calcmode="lin" valueType="num">
                                      <p:cBhvr>
                                        <p:cTn id="41" dur="200" accel="100000" fill="hold">
                                          <p:stCondLst>
                                            <p:cond delay="800"/>
                                          </p:stCondLst>
                                        </p:cTn>
                                        <p:tgtEl>
                                          <p:spTgt spid="11"/>
                                        </p:tgtEl>
                                        <p:attrNameLst>
                                          <p:attrName>ppt_x</p:attrName>
                                        </p:attrNameLst>
                                      </p:cBhvr>
                                      <p:tavLst>
                                        <p:tav tm="0">
                                          <p:val>
                                            <p:strVal val="#ppt_x-0.05"/>
                                          </p:val>
                                        </p:tav>
                                        <p:tav tm="100000">
                                          <p:val>
                                            <p:strVal val="#ppt_x"/>
                                          </p:val>
                                        </p:tav>
                                      </p:tavLst>
                                    </p:anim>
                                    <p:anim calcmode="lin" valueType="num">
                                      <p:cBhvr>
                                        <p:cTn id="42" dur="200" accel="100000" fill="hold">
                                          <p:stCondLst>
                                            <p:cond delay="800"/>
                                          </p:stCondLst>
                                        </p:cTn>
                                        <p:tgtEl>
                                          <p:spTgt spid="11"/>
                                        </p:tgtEl>
                                        <p:attrNameLst>
                                          <p:attrName>ppt_y</p:attrName>
                                        </p:attrNameLst>
                                      </p:cBhvr>
                                      <p:tavLst>
                                        <p:tav tm="0">
                                          <p:val>
                                            <p:strVal val="#ppt_y+0.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nodeType="clickEffect">
                                  <p:stCondLst>
                                    <p:cond delay="0"/>
                                  </p:stCondLst>
                                  <p:childTnLst>
                                    <p:set>
                                      <p:cBhvr>
                                        <p:cTn id="46" dur="1" fill="hold">
                                          <p:stCondLst>
                                            <p:cond delay="0"/>
                                          </p:stCondLst>
                                        </p:cTn>
                                        <p:tgtEl>
                                          <p:spTgt spid="98"/>
                                        </p:tgtEl>
                                        <p:attrNameLst>
                                          <p:attrName>style.visibility</p:attrName>
                                        </p:attrNameLst>
                                      </p:cBhvr>
                                      <p:to>
                                        <p:strVal val="visible"/>
                                      </p:to>
                                    </p:set>
                                    <p:anim calcmode="lin" valueType="num">
                                      <p:cBhvr>
                                        <p:cTn id="47" dur="500" fill="hold"/>
                                        <p:tgtEl>
                                          <p:spTgt spid="98"/>
                                        </p:tgtEl>
                                        <p:attrNameLst>
                                          <p:attrName>ppt_w</p:attrName>
                                        </p:attrNameLst>
                                      </p:cBhvr>
                                      <p:tavLst>
                                        <p:tav tm="0">
                                          <p:val>
                                            <p:fltVal val="0"/>
                                          </p:val>
                                        </p:tav>
                                        <p:tav tm="100000">
                                          <p:val>
                                            <p:strVal val="#ppt_w"/>
                                          </p:val>
                                        </p:tav>
                                      </p:tavLst>
                                    </p:anim>
                                    <p:anim calcmode="lin" valueType="num">
                                      <p:cBhvr>
                                        <p:cTn id="48" dur="500" fill="hold"/>
                                        <p:tgtEl>
                                          <p:spTgt spid="98"/>
                                        </p:tgtEl>
                                        <p:attrNameLst>
                                          <p:attrName>ppt_h</p:attrName>
                                        </p:attrNameLst>
                                      </p:cBhvr>
                                      <p:tavLst>
                                        <p:tav tm="0">
                                          <p:val>
                                            <p:fltVal val="0"/>
                                          </p:val>
                                        </p:tav>
                                        <p:tav tm="100000">
                                          <p:val>
                                            <p:strVal val="#ppt_h"/>
                                          </p:val>
                                        </p:tav>
                                      </p:tavLst>
                                    </p:anim>
                                    <p:animEffect transition="in" filter="fade">
                                      <p:cBhvr>
                                        <p:cTn id="49" dur="500"/>
                                        <p:tgtEl>
                                          <p:spTgt spid="98"/>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2" fill="hold" nodeType="click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wipe(right)">
                                      <p:cBhvr>
                                        <p:cTn id="54" dur="500"/>
                                        <p:tgtEl>
                                          <p:spTgt spid="16"/>
                                        </p:tgtEl>
                                      </p:cBhvr>
                                    </p:animEffect>
                                  </p:childTnLst>
                                </p:cTn>
                              </p:par>
                            </p:childTnLst>
                          </p:cTn>
                        </p:par>
                        <p:par>
                          <p:cTn id="55" fill="hold">
                            <p:stCondLst>
                              <p:cond delay="500"/>
                            </p:stCondLst>
                            <p:childTnLst>
                              <p:par>
                                <p:cTn id="56" presetID="53" presetClass="entr" presetSubtype="16" fill="hold" grpId="0" nodeType="afterEffect">
                                  <p:stCondLst>
                                    <p:cond delay="0"/>
                                  </p:stCondLst>
                                  <p:childTnLst>
                                    <p:set>
                                      <p:cBhvr>
                                        <p:cTn id="57" dur="1" fill="hold">
                                          <p:stCondLst>
                                            <p:cond delay="0"/>
                                          </p:stCondLst>
                                        </p:cTn>
                                        <p:tgtEl>
                                          <p:spTgt spid="92"/>
                                        </p:tgtEl>
                                        <p:attrNameLst>
                                          <p:attrName>style.visibility</p:attrName>
                                        </p:attrNameLst>
                                      </p:cBhvr>
                                      <p:to>
                                        <p:strVal val="visible"/>
                                      </p:to>
                                    </p:set>
                                    <p:anim calcmode="lin" valueType="num">
                                      <p:cBhvr>
                                        <p:cTn id="58" dur="500" fill="hold"/>
                                        <p:tgtEl>
                                          <p:spTgt spid="92"/>
                                        </p:tgtEl>
                                        <p:attrNameLst>
                                          <p:attrName>ppt_w</p:attrName>
                                        </p:attrNameLst>
                                      </p:cBhvr>
                                      <p:tavLst>
                                        <p:tav tm="0">
                                          <p:val>
                                            <p:fltVal val="0"/>
                                          </p:val>
                                        </p:tav>
                                        <p:tav tm="100000">
                                          <p:val>
                                            <p:strVal val="#ppt_w"/>
                                          </p:val>
                                        </p:tav>
                                      </p:tavLst>
                                    </p:anim>
                                    <p:anim calcmode="lin" valueType="num">
                                      <p:cBhvr>
                                        <p:cTn id="59" dur="500" fill="hold"/>
                                        <p:tgtEl>
                                          <p:spTgt spid="92"/>
                                        </p:tgtEl>
                                        <p:attrNameLst>
                                          <p:attrName>ppt_h</p:attrName>
                                        </p:attrNameLst>
                                      </p:cBhvr>
                                      <p:tavLst>
                                        <p:tav tm="0">
                                          <p:val>
                                            <p:fltVal val="0"/>
                                          </p:val>
                                        </p:tav>
                                        <p:tav tm="100000">
                                          <p:val>
                                            <p:strVal val="#ppt_h"/>
                                          </p:val>
                                        </p:tav>
                                      </p:tavLst>
                                    </p:anim>
                                    <p:animEffect transition="in" filter="fade">
                                      <p:cBhvr>
                                        <p:cTn id="60" dur="500"/>
                                        <p:tgtEl>
                                          <p:spTgt spid="92"/>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1" fill="hold" grpId="0" nodeType="clickEffect">
                                  <p:stCondLst>
                                    <p:cond delay="0"/>
                                  </p:stCondLst>
                                  <p:childTnLst>
                                    <p:set>
                                      <p:cBhvr>
                                        <p:cTn id="64" dur="1" fill="hold">
                                          <p:stCondLst>
                                            <p:cond delay="0"/>
                                          </p:stCondLst>
                                        </p:cTn>
                                        <p:tgtEl>
                                          <p:spTgt spid="96"/>
                                        </p:tgtEl>
                                        <p:attrNameLst>
                                          <p:attrName>style.visibility</p:attrName>
                                        </p:attrNameLst>
                                      </p:cBhvr>
                                      <p:to>
                                        <p:strVal val="visible"/>
                                      </p:to>
                                    </p:set>
                                    <p:animEffect transition="in" filter="wipe(up)">
                                      <p:cBhvr>
                                        <p:cTn id="65" dur="500"/>
                                        <p:tgtEl>
                                          <p:spTgt spid="96"/>
                                        </p:tgtEl>
                                      </p:cBhvr>
                                    </p:animEffect>
                                  </p:childTnLst>
                                </p:cTn>
                              </p:par>
                            </p:childTnLst>
                          </p:cTn>
                        </p:par>
                        <p:par>
                          <p:cTn id="66" fill="hold">
                            <p:stCondLst>
                              <p:cond delay="500"/>
                            </p:stCondLst>
                            <p:childTnLst>
                              <p:par>
                                <p:cTn id="67" presetID="12" presetClass="entr" presetSubtype="8" fill="hold" grpId="0" nodeType="afterEffect">
                                  <p:stCondLst>
                                    <p:cond delay="0"/>
                                  </p:stCondLst>
                                  <p:childTnLst>
                                    <p:set>
                                      <p:cBhvr>
                                        <p:cTn id="68" dur="1" fill="hold">
                                          <p:stCondLst>
                                            <p:cond delay="0"/>
                                          </p:stCondLst>
                                        </p:cTn>
                                        <p:tgtEl>
                                          <p:spTgt spid="100"/>
                                        </p:tgtEl>
                                        <p:attrNameLst>
                                          <p:attrName>style.visibility</p:attrName>
                                        </p:attrNameLst>
                                      </p:cBhvr>
                                      <p:to>
                                        <p:strVal val="visible"/>
                                      </p:to>
                                    </p:set>
                                    <p:anim calcmode="lin" valueType="num">
                                      <p:cBhvr additive="base">
                                        <p:cTn id="69" dur="500"/>
                                        <p:tgtEl>
                                          <p:spTgt spid="100"/>
                                        </p:tgtEl>
                                        <p:attrNameLst>
                                          <p:attrName>ppt_x</p:attrName>
                                        </p:attrNameLst>
                                      </p:cBhvr>
                                      <p:tavLst>
                                        <p:tav tm="0">
                                          <p:val>
                                            <p:strVal val="#ppt_x-#ppt_w*1.125000"/>
                                          </p:val>
                                        </p:tav>
                                        <p:tav tm="100000">
                                          <p:val>
                                            <p:strVal val="#ppt_x"/>
                                          </p:val>
                                        </p:tav>
                                      </p:tavLst>
                                    </p:anim>
                                    <p:animEffect transition="in" filter="wipe(right)">
                                      <p:cBhvr>
                                        <p:cTn id="70"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2" grpId="0" animBg="1"/>
      <p:bldP spid="17" grpId="0"/>
      <p:bldP spid="18" grpId="0" animBg="1"/>
      <p:bldP spid="92" grpId="0"/>
      <p:bldP spid="96" grpId="0" animBg="1"/>
      <p:bldP spid="100"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grpSp>
        <p:nvGrpSpPr>
          <p:cNvPr id="34" name="组合 33">
            <a:extLst>
              <a:ext uri="{FF2B5EF4-FFF2-40B4-BE49-F238E27FC236}">
                <a16:creationId xmlns:a16="http://schemas.microsoft.com/office/drawing/2014/main" id="{07E0E861-338F-4999-A0AC-10D4D1E38851}"/>
              </a:ext>
            </a:extLst>
          </p:cNvPr>
          <p:cNvGrpSpPr/>
          <p:nvPr/>
        </p:nvGrpSpPr>
        <p:grpSpPr>
          <a:xfrm>
            <a:off x="660917" y="3642850"/>
            <a:ext cx="3426293" cy="2755786"/>
            <a:chOff x="3207781" y="1105990"/>
            <a:chExt cx="5776438" cy="4646020"/>
          </a:xfrm>
        </p:grpSpPr>
        <p:sp>
          <p:nvSpPr>
            <p:cNvPr id="35" name="任意多边形 4">
              <a:extLst>
                <a:ext uri="{FF2B5EF4-FFF2-40B4-BE49-F238E27FC236}">
                  <a16:creationId xmlns:a16="http://schemas.microsoft.com/office/drawing/2014/main" id="{CE0439D8-F1CE-4F86-AF16-06FD32CA8670}"/>
                </a:ext>
              </a:extLst>
            </p:cNvPr>
            <p:cNvSpPr/>
            <p:nvPr/>
          </p:nvSpPr>
          <p:spPr>
            <a:xfrm>
              <a:off x="3598883" y="5220505"/>
              <a:ext cx="5385336" cy="531505"/>
            </a:xfrm>
            <a:custGeom>
              <a:avLst/>
              <a:gdLst>
                <a:gd name="connsiteX0" fmla="*/ -514 w 4756429"/>
                <a:gd name="connsiteY0" fmla="*/ 234476 h 469435"/>
                <a:gd name="connsiteX1" fmla="*/ 2377732 w 4756429"/>
                <a:gd name="connsiteY1" fmla="*/ -210 h 469435"/>
                <a:gd name="connsiteX2" fmla="*/ 4755915 w 4756429"/>
                <a:gd name="connsiteY2" fmla="*/ 234476 h 469435"/>
                <a:gd name="connsiteX3" fmla="*/ 2377732 w 4756429"/>
                <a:gd name="connsiteY3" fmla="*/ 469226 h 469435"/>
                <a:gd name="connsiteX4" fmla="*/ -514 w 4756429"/>
                <a:gd name="connsiteY4" fmla="*/ 234476 h 469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6429" h="469435">
                  <a:moveTo>
                    <a:pt x="-514" y="234476"/>
                  </a:moveTo>
                  <a:cubicBezTo>
                    <a:pt x="-514" y="104871"/>
                    <a:pt x="1064277" y="-210"/>
                    <a:pt x="2377732" y="-210"/>
                  </a:cubicBezTo>
                  <a:cubicBezTo>
                    <a:pt x="3691187" y="-210"/>
                    <a:pt x="4755915" y="104871"/>
                    <a:pt x="4755915" y="234476"/>
                  </a:cubicBezTo>
                  <a:cubicBezTo>
                    <a:pt x="4755915" y="364081"/>
                    <a:pt x="3691187" y="469226"/>
                    <a:pt x="2377732" y="469226"/>
                  </a:cubicBezTo>
                  <a:cubicBezTo>
                    <a:pt x="1064277" y="469226"/>
                    <a:pt x="-514" y="364144"/>
                    <a:pt x="-514" y="234476"/>
                  </a:cubicBezTo>
                  <a:close/>
                </a:path>
              </a:pathLst>
            </a:custGeom>
            <a:solidFill>
              <a:srgbClr val="E8E8E8"/>
            </a:solidFill>
            <a:ln w="6346" cap="flat">
              <a:noFill/>
              <a:prstDash val="solid"/>
              <a:miter/>
            </a:ln>
          </p:spPr>
          <p:txBody>
            <a:bodyPr rtlCol="0" anchor="ctr"/>
            <a:lstStyle/>
            <a:p>
              <a:endParaRPr lang="zh-CN" altLang="en-US"/>
            </a:p>
          </p:txBody>
        </p:sp>
        <p:sp>
          <p:nvSpPr>
            <p:cNvPr id="37" name="任意多边形 5">
              <a:extLst>
                <a:ext uri="{FF2B5EF4-FFF2-40B4-BE49-F238E27FC236}">
                  <a16:creationId xmlns:a16="http://schemas.microsoft.com/office/drawing/2014/main" id="{74245009-A091-48E0-8848-37150CE6CAE1}"/>
                </a:ext>
              </a:extLst>
            </p:cNvPr>
            <p:cNvSpPr/>
            <p:nvPr/>
          </p:nvSpPr>
          <p:spPr>
            <a:xfrm>
              <a:off x="4313321" y="3382454"/>
              <a:ext cx="883608" cy="1118025"/>
            </a:xfrm>
            <a:custGeom>
              <a:avLst/>
              <a:gdLst>
                <a:gd name="connsiteX0" fmla="*/ 304303 w 780419"/>
                <a:gd name="connsiteY0" fmla="*/ 118570 h 987461"/>
                <a:gd name="connsiteX1" fmla="*/ 254240 w 780419"/>
                <a:gd name="connsiteY1" fmla="*/ 127782 h 987461"/>
                <a:gd name="connsiteX2" fmla="*/ 200428 w 780419"/>
                <a:gd name="connsiteY2" fmla="*/ 182038 h 987461"/>
                <a:gd name="connsiteX3" fmla="*/ 189374 w 780419"/>
                <a:gd name="connsiteY3" fmla="*/ 260437 h 987461"/>
                <a:gd name="connsiteX4" fmla="*/ 195727 w 780419"/>
                <a:gd name="connsiteY4" fmla="*/ 517740 h 987461"/>
                <a:gd name="connsiteX5" fmla="*/ 71395 w 780419"/>
                <a:gd name="connsiteY5" fmla="*/ 592835 h 987461"/>
                <a:gd name="connsiteX6" fmla="*/ 24001 w 780419"/>
                <a:gd name="connsiteY6" fmla="*/ 840164 h 987461"/>
                <a:gd name="connsiteX7" fmla="*/ 249411 w 780419"/>
                <a:gd name="connsiteY7" fmla="*/ 982284 h 987461"/>
                <a:gd name="connsiteX8" fmla="*/ 522597 w 780419"/>
                <a:gd name="connsiteY8" fmla="*/ 959286 h 987461"/>
                <a:gd name="connsiteX9" fmla="*/ 699597 w 780419"/>
                <a:gd name="connsiteY9" fmla="*/ 889401 h 987461"/>
                <a:gd name="connsiteX10" fmla="*/ 708555 w 780419"/>
                <a:gd name="connsiteY10" fmla="*/ 575617 h 987461"/>
                <a:gd name="connsiteX11" fmla="*/ 764082 w 780419"/>
                <a:gd name="connsiteY11" fmla="*/ 389088 h 987461"/>
                <a:gd name="connsiteX12" fmla="*/ 606968 w 780419"/>
                <a:gd name="connsiteY12" fmla="*/ 27466 h 987461"/>
                <a:gd name="connsiteX13" fmla="*/ 304303 w 780419"/>
                <a:gd name="connsiteY13" fmla="*/ 118761 h 9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0419" h="987461">
                  <a:moveTo>
                    <a:pt x="304303" y="118570"/>
                  </a:moveTo>
                  <a:cubicBezTo>
                    <a:pt x="307860" y="110184"/>
                    <a:pt x="258432" y="125940"/>
                    <a:pt x="254240" y="127782"/>
                  </a:cubicBezTo>
                  <a:cubicBezTo>
                    <a:pt x="230002" y="138284"/>
                    <a:pt x="210733" y="157712"/>
                    <a:pt x="200428" y="182038"/>
                  </a:cubicBezTo>
                  <a:cubicBezTo>
                    <a:pt x="191299" y="207108"/>
                    <a:pt x="187531" y="233817"/>
                    <a:pt x="189374" y="260437"/>
                  </a:cubicBezTo>
                  <a:cubicBezTo>
                    <a:pt x="191216" y="342393"/>
                    <a:pt x="253985" y="444679"/>
                    <a:pt x="195727" y="517740"/>
                  </a:cubicBezTo>
                  <a:cubicBezTo>
                    <a:pt x="165486" y="555478"/>
                    <a:pt x="111484" y="565706"/>
                    <a:pt x="71395" y="592835"/>
                  </a:cubicBezTo>
                  <a:cubicBezTo>
                    <a:pt x="-4843" y="644295"/>
                    <a:pt x="-20154" y="759351"/>
                    <a:pt x="24001" y="840164"/>
                  </a:cubicBezTo>
                  <a:cubicBezTo>
                    <a:pt x="68155" y="920976"/>
                    <a:pt x="158306" y="968752"/>
                    <a:pt x="249411" y="982284"/>
                  </a:cubicBezTo>
                  <a:cubicBezTo>
                    <a:pt x="340516" y="995816"/>
                    <a:pt x="433081" y="979552"/>
                    <a:pt x="522597" y="959286"/>
                  </a:cubicBezTo>
                  <a:cubicBezTo>
                    <a:pt x="584986" y="945182"/>
                    <a:pt x="648835" y="928092"/>
                    <a:pt x="699597" y="889401"/>
                  </a:cubicBezTo>
                  <a:cubicBezTo>
                    <a:pt x="819354" y="797724"/>
                    <a:pt x="763510" y="682986"/>
                    <a:pt x="708555" y="575617"/>
                  </a:cubicBezTo>
                  <a:cubicBezTo>
                    <a:pt x="673358" y="506876"/>
                    <a:pt x="736509" y="474475"/>
                    <a:pt x="764082" y="389088"/>
                  </a:cubicBezTo>
                  <a:cubicBezTo>
                    <a:pt x="813700" y="235469"/>
                    <a:pt x="742608" y="86360"/>
                    <a:pt x="606968" y="27466"/>
                  </a:cubicBezTo>
                  <a:cubicBezTo>
                    <a:pt x="384225" y="-69039"/>
                    <a:pt x="304747" y="117744"/>
                    <a:pt x="304303" y="118761"/>
                  </a:cubicBezTo>
                  <a:close/>
                </a:path>
              </a:pathLst>
            </a:custGeom>
            <a:solidFill>
              <a:srgbClr val="971D05"/>
            </a:solidFill>
            <a:ln w="6346" cap="flat">
              <a:noFill/>
              <a:prstDash val="solid"/>
              <a:miter/>
            </a:ln>
          </p:spPr>
          <p:txBody>
            <a:bodyPr rtlCol="0" anchor="ctr"/>
            <a:lstStyle/>
            <a:p>
              <a:endParaRPr lang="zh-CN" altLang="en-US"/>
            </a:p>
          </p:txBody>
        </p:sp>
        <p:sp>
          <p:nvSpPr>
            <p:cNvPr id="39" name="任意多边形 6">
              <a:extLst>
                <a:ext uri="{FF2B5EF4-FFF2-40B4-BE49-F238E27FC236}">
                  <a16:creationId xmlns:a16="http://schemas.microsoft.com/office/drawing/2014/main" id="{DF4D3982-E53E-41EE-8053-3EC0C635BBA0}"/>
                </a:ext>
              </a:extLst>
            </p:cNvPr>
            <p:cNvSpPr/>
            <p:nvPr/>
          </p:nvSpPr>
          <p:spPr>
            <a:xfrm>
              <a:off x="4743753" y="3967018"/>
              <a:ext cx="251762" cy="311178"/>
            </a:xfrm>
            <a:custGeom>
              <a:avLst/>
              <a:gdLst>
                <a:gd name="connsiteX0" fmla="*/ 110730 w 222361"/>
                <a:gd name="connsiteY0" fmla="*/ 274628 h 274838"/>
                <a:gd name="connsiteX1" fmla="*/ 110730 w 222361"/>
                <a:gd name="connsiteY1" fmla="*/ 274628 h 274838"/>
                <a:gd name="connsiteX2" fmla="*/ -514 w 222361"/>
                <a:gd name="connsiteY2" fmla="*/ 126853 h 274838"/>
                <a:gd name="connsiteX3" fmla="*/ -514 w 222361"/>
                <a:gd name="connsiteY3" fmla="*/ -210 h 274838"/>
                <a:gd name="connsiteX4" fmla="*/ 221847 w 222361"/>
                <a:gd name="connsiteY4" fmla="*/ -210 h 274838"/>
                <a:gd name="connsiteX5" fmla="*/ 221847 w 222361"/>
                <a:gd name="connsiteY5" fmla="*/ 126853 h 274838"/>
                <a:gd name="connsiteX6" fmla="*/ 111937 w 222361"/>
                <a:gd name="connsiteY6" fmla="*/ 274628 h 2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361" h="274838">
                  <a:moveTo>
                    <a:pt x="110730" y="274628"/>
                  </a:moveTo>
                  <a:lnTo>
                    <a:pt x="110730" y="274628"/>
                  </a:lnTo>
                  <a:cubicBezTo>
                    <a:pt x="49358" y="274628"/>
                    <a:pt x="-451" y="163639"/>
                    <a:pt x="-514" y="126853"/>
                  </a:cubicBezTo>
                  <a:lnTo>
                    <a:pt x="-514" y="-210"/>
                  </a:lnTo>
                  <a:lnTo>
                    <a:pt x="221847" y="-210"/>
                  </a:lnTo>
                  <a:lnTo>
                    <a:pt x="221847" y="126853"/>
                  </a:lnTo>
                  <a:cubicBezTo>
                    <a:pt x="221847" y="163448"/>
                    <a:pt x="172991" y="274438"/>
                    <a:pt x="111937" y="274628"/>
                  </a:cubicBezTo>
                  <a:close/>
                </a:path>
              </a:pathLst>
            </a:custGeom>
            <a:solidFill>
              <a:srgbClr val="FF93B1"/>
            </a:solidFill>
            <a:ln w="6346" cap="flat">
              <a:noFill/>
              <a:prstDash val="solid"/>
              <a:miter/>
            </a:ln>
          </p:spPr>
          <p:txBody>
            <a:bodyPr rtlCol="0" anchor="ctr"/>
            <a:lstStyle/>
            <a:p>
              <a:endParaRPr lang="zh-CN" altLang="en-US"/>
            </a:p>
          </p:txBody>
        </p:sp>
        <p:sp>
          <p:nvSpPr>
            <p:cNvPr id="41" name="任意多边形 7">
              <a:extLst>
                <a:ext uri="{FF2B5EF4-FFF2-40B4-BE49-F238E27FC236}">
                  <a16:creationId xmlns:a16="http://schemas.microsoft.com/office/drawing/2014/main" id="{DAEACDB6-84E4-40C2-8562-308D61235C7E}"/>
                </a:ext>
              </a:extLst>
            </p:cNvPr>
            <p:cNvSpPr/>
            <p:nvPr/>
          </p:nvSpPr>
          <p:spPr>
            <a:xfrm>
              <a:off x="4572555" y="3764605"/>
              <a:ext cx="121406" cy="141542"/>
            </a:xfrm>
            <a:custGeom>
              <a:avLst/>
              <a:gdLst>
                <a:gd name="connsiteX0" fmla="*/ 77312 w 107228"/>
                <a:gd name="connsiteY0" fmla="*/ 27741 h 125013"/>
                <a:gd name="connsiteX1" fmla="*/ -514 w 107228"/>
                <a:gd name="connsiteY1" fmla="*/ 46801 h 125013"/>
                <a:gd name="connsiteX2" fmla="*/ 94783 w 107228"/>
                <a:gd name="connsiteY2" fmla="*/ 110332 h 125013"/>
                <a:gd name="connsiteX3" fmla="*/ 77312 w 107228"/>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28" h="125013">
                  <a:moveTo>
                    <a:pt x="77312" y="27741"/>
                  </a:moveTo>
                  <a:cubicBezTo>
                    <a:pt x="41226" y="-26515"/>
                    <a:pt x="-514" y="8364"/>
                    <a:pt x="-514" y="46801"/>
                  </a:cubicBezTo>
                  <a:cubicBezTo>
                    <a:pt x="-514" y="102073"/>
                    <a:pt x="60031" y="149722"/>
                    <a:pt x="94783" y="110332"/>
                  </a:cubicBezTo>
                  <a:cubicBezTo>
                    <a:pt x="129535" y="70943"/>
                    <a:pt x="77312" y="27741"/>
                    <a:pt x="77312" y="27741"/>
                  </a:cubicBezTo>
                  <a:close/>
                </a:path>
              </a:pathLst>
            </a:custGeom>
            <a:solidFill>
              <a:srgbClr val="FED0D6"/>
            </a:solidFill>
            <a:ln w="6346" cap="flat">
              <a:noFill/>
              <a:prstDash val="solid"/>
              <a:miter/>
            </a:ln>
          </p:spPr>
          <p:txBody>
            <a:bodyPr rtlCol="0" anchor="ctr"/>
            <a:lstStyle/>
            <a:p>
              <a:endParaRPr lang="zh-CN" altLang="en-US"/>
            </a:p>
          </p:txBody>
        </p:sp>
        <p:sp>
          <p:nvSpPr>
            <p:cNvPr id="42" name="任意多边形 8">
              <a:extLst>
                <a:ext uri="{FF2B5EF4-FFF2-40B4-BE49-F238E27FC236}">
                  <a16:creationId xmlns:a16="http://schemas.microsoft.com/office/drawing/2014/main" id="{1531D19F-87CE-4EB3-9255-08FF03D394B8}"/>
                </a:ext>
              </a:extLst>
            </p:cNvPr>
            <p:cNvSpPr/>
            <p:nvPr/>
          </p:nvSpPr>
          <p:spPr>
            <a:xfrm>
              <a:off x="5034066" y="3764605"/>
              <a:ext cx="121425" cy="141542"/>
            </a:xfrm>
            <a:custGeom>
              <a:avLst/>
              <a:gdLst>
                <a:gd name="connsiteX0" fmla="*/ 28968 w 107245"/>
                <a:gd name="connsiteY0" fmla="*/ 27741 h 125013"/>
                <a:gd name="connsiteX1" fmla="*/ 106731 w 107245"/>
                <a:gd name="connsiteY1" fmla="*/ 46801 h 125013"/>
                <a:gd name="connsiteX2" fmla="*/ 11433 w 107245"/>
                <a:gd name="connsiteY2" fmla="*/ 110332 h 125013"/>
                <a:gd name="connsiteX3" fmla="*/ 28968 w 107245"/>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45" h="125013">
                  <a:moveTo>
                    <a:pt x="28968" y="27741"/>
                  </a:moveTo>
                  <a:cubicBezTo>
                    <a:pt x="64927" y="-26515"/>
                    <a:pt x="106731" y="8364"/>
                    <a:pt x="106731" y="46801"/>
                  </a:cubicBezTo>
                  <a:cubicBezTo>
                    <a:pt x="106731" y="102073"/>
                    <a:pt x="46249" y="149722"/>
                    <a:pt x="11433" y="110332"/>
                  </a:cubicBezTo>
                  <a:cubicBezTo>
                    <a:pt x="-23382" y="70943"/>
                    <a:pt x="28968" y="27741"/>
                    <a:pt x="28968" y="27741"/>
                  </a:cubicBezTo>
                  <a:close/>
                </a:path>
              </a:pathLst>
            </a:custGeom>
            <a:solidFill>
              <a:srgbClr val="FED0D6"/>
            </a:solidFill>
            <a:ln w="6346" cap="flat">
              <a:noFill/>
              <a:prstDash val="solid"/>
              <a:miter/>
            </a:ln>
          </p:spPr>
          <p:txBody>
            <a:bodyPr rtlCol="0" anchor="ctr"/>
            <a:lstStyle/>
            <a:p>
              <a:endParaRPr lang="zh-CN" altLang="en-US"/>
            </a:p>
          </p:txBody>
        </p:sp>
        <p:sp>
          <p:nvSpPr>
            <p:cNvPr id="43" name="任意多边形 9">
              <a:extLst>
                <a:ext uri="{FF2B5EF4-FFF2-40B4-BE49-F238E27FC236}">
                  <a16:creationId xmlns:a16="http://schemas.microsoft.com/office/drawing/2014/main" id="{443DEB1B-E0A1-4766-9F8D-21CC1A87245C}"/>
                </a:ext>
              </a:extLst>
            </p:cNvPr>
            <p:cNvSpPr/>
            <p:nvPr/>
          </p:nvSpPr>
          <p:spPr>
            <a:xfrm>
              <a:off x="4636485" y="3571274"/>
              <a:ext cx="453974" cy="467243"/>
            </a:xfrm>
            <a:custGeom>
              <a:avLst/>
              <a:gdLst>
                <a:gd name="connsiteX0" fmla="*/ 199817 w 400958"/>
                <a:gd name="connsiteY0" fmla="*/ 412468 h 412678"/>
                <a:gd name="connsiteX1" fmla="*/ 6744 w 400958"/>
                <a:gd name="connsiteY1" fmla="*/ 98113 h 412678"/>
                <a:gd name="connsiteX2" fmla="*/ 393207 w 400958"/>
                <a:gd name="connsiteY2" fmla="*/ 98113 h 412678"/>
                <a:gd name="connsiteX3" fmla="*/ 199817 w 400958"/>
                <a:gd name="connsiteY3" fmla="*/ 412468 h 412678"/>
              </a:gdLst>
              <a:ahLst/>
              <a:cxnLst>
                <a:cxn ang="0">
                  <a:pos x="connsiteX0" y="connsiteY0"/>
                </a:cxn>
                <a:cxn ang="0">
                  <a:pos x="connsiteX1" y="connsiteY1"/>
                </a:cxn>
                <a:cxn ang="0">
                  <a:pos x="connsiteX2" y="connsiteY2"/>
                </a:cxn>
                <a:cxn ang="0">
                  <a:pos x="connsiteX3" y="connsiteY3"/>
                </a:cxn>
              </a:cxnLst>
              <a:rect l="l" t="t" r="r" b="b"/>
              <a:pathLst>
                <a:path w="400958" h="412678">
                  <a:moveTo>
                    <a:pt x="199817" y="412468"/>
                  </a:moveTo>
                  <a:cubicBezTo>
                    <a:pt x="57569" y="412468"/>
                    <a:pt x="-26547" y="257387"/>
                    <a:pt x="6744" y="98113"/>
                  </a:cubicBezTo>
                  <a:cubicBezTo>
                    <a:pt x="34063" y="-33016"/>
                    <a:pt x="365762" y="-32953"/>
                    <a:pt x="393207" y="98113"/>
                  </a:cubicBezTo>
                  <a:cubicBezTo>
                    <a:pt x="426434" y="257387"/>
                    <a:pt x="342382" y="412595"/>
                    <a:pt x="199817" y="412468"/>
                  </a:cubicBezTo>
                  <a:close/>
                </a:path>
              </a:pathLst>
            </a:custGeom>
            <a:solidFill>
              <a:srgbClr val="FED0D6"/>
            </a:solidFill>
            <a:ln w="6346" cap="flat">
              <a:noFill/>
              <a:prstDash val="solid"/>
              <a:miter/>
            </a:ln>
          </p:spPr>
          <p:txBody>
            <a:bodyPr rtlCol="0" anchor="ctr"/>
            <a:lstStyle/>
            <a:p>
              <a:endParaRPr lang="zh-CN" altLang="en-US"/>
            </a:p>
          </p:txBody>
        </p:sp>
        <p:sp>
          <p:nvSpPr>
            <p:cNvPr id="44" name="任意多边形 10">
              <a:extLst>
                <a:ext uri="{FF2B5EF4-FFF2-40B4-BE49-F238E27FC236}">
                  <a16:creationId xmlns:a16="http://schemas.microsoft.com/office/drawing/2014/main" id="{E70DF603-02DD-430C-ADE5-8490B6997F00}"/>
                </a:ext>
              </a:extLst>
            </p:cNvPr>
            <p:cNvSpPr/>
            <p:nvPr/>
          </p:nvSpPr>
          <p:spPr>
            <a:xfrm>
              <a:off x="4757636" y="3487392"/>
              <a:ext cx="367502" cy="234313"/>
            </a:xfrm>
            <a:custGeom>
              <a:avLst/>
              <a:gdLst>
                <a:gd name="connsiteX0" fmla="*/ -514 w 324585"/>
                <a:gd name="connsiteY0" fmla="*/ 31541 h 206950"/>
                <a:gd name="connsiteX1" fmla="*/ 303231 w 324585"/>
                <a:gd name="connsiteY1" fmla="*/ 198693 h 206950"/>
                <a:gd name="connsiteX2" fmla="*/ 184045 w 324585"/>
                <a:gd name="connsiteY2" fmla="*/ 21757 h 206950"/>
                <a:gd name="connsiteX3" fmla="*/ -514 w 324585"/>
                <a:gd name="connsiteY3" fmla="*/ 31541 h 206950"/>
              </a:gdLst>
              <a:ahLst/>
              <a:cxnLst>
                <a:cxn ang="0">
                  <a:pos x="connsiteX0" y="connsiteY0"/>
                </a:cxn>
                <a:cxn ang="0">
                  <a:pos x="connsiteX1" y="connsiteY1"/>
                </a:cxn>
                <a:cxn ang="0">
                  <a:pos x="connsiteX2" y="connsiteY2"/>
                </a:cxn>
                <a:cxn ang="0">
                  <a:pos x="connsiteX3" y="connsiteY3"/>
                </a:cxn>
              </a:cxnLst>
              <a:rect l="l" t="t" r="r" b="b"/>
              <a:pathLst>
                <a:path w="324585" h="206950">
                  <a:moveTo>
                    <a:pt x="-514" y="31541"/>
                  </a:moveTo>
                  <a:cubicBezTo>
                    <a:pt x="-514" y="165911"/>
                    <a:pt x="253612" y="230650"/>
                    <a:pt x="303231" y="198693"/>
                  </a:cubicBezTo>
                  <a:cubicBezTo>
                    <a:pt x="352849" y="166737"/>
                    <a:pt x="314158" y="52951"/>
                    <a:pt x="184045" y="21757"/>
                  </a:cubicBezTo>
                  <a:cubicBezTo>
                    <a:pt x="53932" y="-9437"/>
                    <a:pt x="-197" y="-8484"/>
                    <a:pt x="-514" y="31541"/>
                  </a:cubicBezTo>
                  <a:close/>
                </a:path>
              </a:pathLst>
            </a:custGeom>
            <a:solidFill>
              <a:srgbClr val="971D05"/>
            </a:solidFill>
            <a:ln w="6346" cap="flat">
              <a:noFill/>
              <a:prstDash val="solid"/>
              <a:miter/>
            </a:ln>
          </p:spPr>
          <p:txBody>
            <a:bodyPr rtlCol="0" anchor="ctr"/>
            <a:lstStyle/>
            <a:p>
              <a:endParaRPr lang="zh-CN" altLang="en-US"/>
            </a:p>
          </p:txBody>
        </p:sp>
        <p:sp>
          <p:nvSpPr>
            <p:cNvPr id="45" name="任意多边形 11">
              <a:extLst>
                <a:ext uri="{FF2B5EF4-FFF2-40B4-BE49-F238E27FC236}">
                  <a16:creationId xmlns:a16="http://schemas.microsoft.com/office/drawing/2014/main" id="{B9961433-31DC-462A-80A3-399844D8A50F}"/>
                </a:ext>
              </a:extLst>
            </p:cNvPr>
            <p:cNvSpPr/>
            <p:nvPr/>
          </p:nvSpPr>
          <p:spPr>
            <a:xfrm>
              <a:off x="4592900" y="3508707"/>
              <a:ext cx="173053" cy="238281"/>
            </a:xfrm>
            <a:custGeom>
              <a:avLst/>
              <a:gdLst>
                <a:gd name="connsiteX0" fmla="*/ 145428 w 152844"/>
                <a:gd name="connsiteY0" fmla="*/ 11762 h 210454"/>
                <a:gd name="connsiteX1" fmla="*/ 38759 w 152844"/>
                <a:gd name="connsiteY1" fmla="*/ 209790 h 210454"/>
                <a:gd name="connsiteX2" fmla="*/ 27704 w 152844"/>
                <a:gd name="connsiteY2" fmla="*/ 78089 h 210454"/>
                <a:gd name="connsiteX3" fmla="*/ 145428 w 152844"/>
                <a:gd name="connsiteY3" fmla="*/ 11762 h 210454"/>
              </a:gdLst>
              <a:ahLst/>
              <a:cxnLst>
                <a:cxn ang="0">
                  <a:pos x="connsiteX0" y="connsiteY0"/>
                </a:cxn>
                <a:cxn ang="0">
                  <a:pos x="connsiteX1" y="connsiteY1"/>
                </a:cxn>
                <a:cxn ang="0">
                  <a:pos x="connsiteX2" y="connsiteY2"/>
                </a:cxn>
                <a:cxn ang="0">
                  <a:pos x="connsiteX3" y="connsiteY3"/>
                </a:cxn>
              </a:cxnLst>
              <a:rect l="l" t="t" r="r" b="b"/>
              <a:pathLst>
                <a:path w="152844" h="210454">
                  <a:moveTo>
                    <a:pt x="145428" y="11762"/>
                  </a:moveTo>
                  <a:cubicBezTo>
                    <a:pt x="177703" y="76501"/>
                    <a:pt x="89076" y="219320"/>
                    <a:pt x="38759" y="209790"/>
                  </a:cubicBezTo>
                  <a:cubicBezTo>
                    <a:pt x="-11559" y="200261"/>
                    <a:pt x="-11622" y="144416"/>
                    <a:pt x="27704" y="78089"/>
                  </a:cubicBezTo>
                  <a:cubicBezTo>
                    <a:pt x="67030" y="11762"/>
                    <a:pt x="130117" y="-18987"/>
                    <a:pt x="145428" y="11762"/>
                  </a:cubicBezTo>
                  <a:close/>
                </a:path>
              </a:pathLst>
            </a:custGeom>
            <a:solidFill>
              <a:srgbClr val="971D05"/>
            </a:solidFill>
            <a:ln w="6346" cap="flat">
              <a:noFill/>
              <a:prstDash val="solid"/>
              <a:miter/>
            </a:ln>
          </p:spPr>
          <p:txBody>
            <a:bodyPr rtlCol="0" anchor="ctr"/>
            <a:lstStyle/>
            <a:p>
              <a:endParaRPr lang="zh-CN" altLang="en-US"/>
            </a:p>
          </p:txBody>
        </p:sp>
        <p:sp>
          <p:nvSpPr>
            <p:cNvPr id="46" name="任意多边形 12">
              <a:extLst>
                <a:ext uri="{FF2B5EF4-FFF2-40B4-BE49-F238E27FC236}">
                  <a16:creationId xmlns:a16="http://schemas.microsoft.com/office/drawing/2014/main" id="{A9C672C3-55C7-4D01-8BEB-3C968B5AAFBC}"/>
                </a:ext>
              </a:extLst>
            </p:cNvPr>
            <p:cNvSpPr/>
            <p:nvPr/>
          </p:nvSpPr>
          <p:spPr>
            <a:xfrm>
              <a:off x="3612370" y="4281731"/>
              <a:ext cx="915035" cy="627652"/>
            </a:xfrm>
            <a:custGeom>
              <a:avLst/>
              <a:gdLst>
                <a:gd name="connsiteX0" fmla="*/ 797158 w 808176"/>
                <a:gd name="connsiteY0" fmla="*/ 72207 h 554354"/>
                <a:gd name="connsiteX1" fmla="*/ 561011 w 808176"/>
                <a:gd name="connsiteY1" fmla="*/ 325698 h 554354"/>
                <a:gd name="connsiteX2" fmla="*/ 47611 w 808176"/>
                <a:gd name="connsiteY2" fmla="*/ 553523 h 554354"/>
                <a:gd name="connsiteX3" fmla="*/ 47611 w 808176"/>
                <a:gd name="connsiteY3" fmla="*/ 451110 h 554354"/>
                <a:gd name="connsiteX4" fmla="*/ 496844 w 808176"/>
                <a:gd name="connsiteY4" fmla="*/ 243743 h 554354"/>
                <a:gd name="connsiteX5" fmla="*/ 650844 w 808176"/>
                <a:gd name="connsiteY5" fmla="*/ 90123 h 554354"/>
                <a:gd name="connsiteX6" fmla="*/ 699637 w 808176"/>
                <a:gd name="connsiteY6" fmla="*/ 36375 h 554354"/>
                <a:gd name="connsiteX7" fmla="*/ 709866 w 808176"/>
                <a:gd name="connsiteY7" fmla="*/ 18459 h 554354"/>
                <a:gd name="connsiteX8" fmla="*/ 709866 w 808176"/>
                <a:gd name="connsiteY8" fmla="*/ 21000 h 554354"/>
                <a:gd name="connsiteX9" fmla="*/ 797158 w 808176"/>
                <a:gd name="connsiteY9" fmla="*/ 72207 h 55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8176" h="554354">
                  <a:moveTo>
                    <a:pt x="797158" y="72207"/>
                  </a:moveTo>
                  <a:cubicBezTo>
                    <a:pt x="727280" y="164525"/>
                    <a:pt x="648151" y="249460"/>
                    <a:pt x="561011" y="325698"/>
                  </a:cubicBezTo>
                  <a:cubicBezTo>
                    <a:pt x="422385" y="446027"/>
                    <a:pt x="242717" y="563752"/>
                    <a:pt x="47611" y="553523"/>
                  </a:cubicBezTo>
                  <a:cubicBezTo>
                    <a:pt x="-16556" y="548377"/>
                    <a:pt x="-16556" y="446027"/>
                    <a:pt x="47611" y="451110"/>
                  </a:cubicBezTo>
                  <a:cubicBezTo>
                    <a:pt x="219591" y="461339"/>
                    <a:pt x="376197" y="351302"/>
                    <a:pt x="496844" y="243743"/>
                  </a:cubicBezTo>
                  <a:cubicBezTo>
                    <a:pt x="553323" y="197682"/>
                    <a:pt x="602052" y="143871"/>
                    <a:pt x="650844" y="90123"/>
                  </a:cubicBezTo>
                  <a:cubicBezTo>
                    <a:pt x="668824" y="72207"/>
                    <a:pt x="684199" y="54291"/>
                    <a:pt x="699637" y="36375"/>
                  </a:cubicBezTo>
                  <a:cubicBezTo>
                    <a:pt x="703589" y="30727"/>
                    <a:pt x="707013" y="24730"/>
                    <a:pt x="709866" y="18459"/>
                  </a:cubicBezTo>
                  <a:cubicBezTo>
                    <a:pt x="717553" y="10772"/>
                    <a:pt x="702178" y="31165"/>
                    <a:pt x="709866" y="21000"/>
                  </a:cubicBezTo>
                  <a:cubicBezTo>
                    <a:pt x="748366" y="-30206"/>
                    <a:pt x="838199" y="21000"/>
                    <a:pt x="797158" y="72207"/>
                  </a:cubicBezTo>
                  <a:close/>
                </a:path>
              </a:pathLst>
            </a:custGeom>
            <a:solidFill>
              <a:srgbClr val="FED0D6"/>
            </a:solidFill>
            <a:ln w="6346" cap="flat">
              <a:noFill/>
              <a:prstDash val="solid"/>
              <a:miter/>
            </a:ln>
          </p:spPr>
          <p:txBody>
            <a:bodyPr rtlCol="0" anchor="ctr"/>
            <a:lstStyle/>
            <a:p>
              <a:endParaRPr lang="zh-CN" altLang="en-US"/>
            </a:p>
          </p:txBody>
        </p:sp>
        <p:sp>
          <p:nvSpPr>
            <p:cNvPr id="47" name="任意多边形 13">
              <a:extLst>
                <a:ext uri="{FF2B5EF4-FFF2-40B4-BE49-F238E27FC236}">
                  <a16:creationId xmlns:a16="http://schemas.microsoft.com/office/drawing/2014/main" id="{5ED9E871-555B-41FA-886A-2A6FB6E5B9AF}"/>
                </a:ext>
              </a:extLst>
            </p:cNvPr>
            <p:cNvSpPr/>
            <p:nvPr/>
          </p:nvSpPr>
          <p:spPr>
            <a:xfrm>
              <a:off x="5248839" y="3957542"/>
              <a:ext cx="415701" cy="712692"/>
            </a:xfrm>
            <a:custGeom>
              <a:avLst/>
              <a:gdLst>
                <a:gd name="connsiteX0" fmla="*/ 90290 w 367155"/>
                <a:gd name="connsiteY0" fmla="*/ 275691 h 629463"/>
                <a:gd name="connsiteX1" fmla="*/ 229361 w 367155"/>
                <a:gd name="connsiteY1" fmla="*/ 451738 h 629463"/>
                <a:gd name="connsiteX2" fmla="*/ 246959 w 367155"/>
                <a:gd name="connsiteY2" fmla="*/ 471877 h 629463"/>
                <a:gd name="connsiteX3" fmla="*/ 201979 w 367155"/>
                <a:gd name="connsiteY3" fmla="*/ 211016 h 629463"/>
                <a:gd name="connsiteX4" fmla="*/ 194292 w 367155"/>
                <a:gd name="connsiteY4" fmla="*/ 113241 h 629463"/>
                <a:gd name="connsiteX5" fmla="*/ 298420 w 367155"/>
                <a:gd name="connsiteY5" fmla="*/ 6952 h 629463"/>
                <a:gd name="connsiteX6" fmla="*/ 340732 w 367155"/>
                <a:gd name="connsiteY6" fmla="*/ 100280 h 629463"/>
                <a:gd name="connsiteX7" fmla="*/ 314748 w 367155"/>
                <a:gd name="connsiteY7" fmla="*/ 117624 h 629463"/>
                <a:gd name="connsiteX8" fmla="*/ 294544 w 367155"/>
                <a:gd name="connsiteY8" fmla="*/ 135286 h 629463"/>
                <a:gd name="connsiteX9" fmla="*/ 296006 w 367155"/>
                <a:gd name="connsiteY9" fmla="*/ 157077 h 629463"/>
                <a:gd name="connsiteX10" fmla="*/ 320402 w 367155"/>
                <a:gd name="connsiteY10" fmla="*/ 297927 h 629463"/>
                <a:gd name="connsiteX11" fmla="*/ 354518 w 367155"/>
                <a:gd name="connsiteY11" fmla="*/ 572194 h 629463"/>
                <a:gd name="connsiteX12" fmla="*/ 268560 w 367155"/>
                <a:gd name="connsiteY12" fmla="*/ 625243 h 629463"/>
                <a:gd name="connsiteX13" fmla="*/ 170785 w 367155"/>
                <a:gd name="connsiteY13" fmla="*/ 540237 h 629463"/>
                <a:gd name="connsiteX14" fmla="*/ 9668 w 367155"/>
                <a:gd name="connsiteY14" fmla="*/ 340176 h 629463"/>
                <a:gd name="connsiteX15" fmla="*/ 90290 w 367155"/>
                <a:gd name="connsiteY15" fmla="*/ 275437 h 629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7155" h="629463">
                  <a:moveTo>
                    <a:pt x="90290" y="275691"/>
                  </a:moveTo>
                  <a:cubicBezTo>
                    <a:pt x="134762" y="336999"/>
                    <a:pt x="181013" y="394877"/>
                    <a:pt x="229361" y="451738"/>
                  </a:cubicBezTo>
                  <a:cubicBezTo>
                    <a:pt x="235714" y="459997"/>
                    <a:pt x="241432" y="465969"/>
                    <a:pt x="246959" y="471877"/>
                  </a:cubicBezTo>
                  <a:cubicBezTo>
                    <a:pt x="235460" y="384267"/>
                    <a:pt x="213478" y="298626"/>
                    <a:pt x="201979" y="211016"/>
                  </a:cubicBezTo>
                  <a:cubicBezTo>
                    <a:pt x="196325" y="179822"/>
                    <a:pt x="189273" y="146277"/>
                    <a:pt x="194292" y="113241"/>
                  </a:cubicBezTo>
                  <a:cubicBezTo>
                    <a:pt x="199692" y="62923"/>
                    <a:pt x="258395" y="30649"/>
                    <a:pt x="298420" y="6952"/>
                  </a:cubicBezTo>
                  <a:cubicBezTo>
                    <a:pt x="353692" y="-26593"/>
                    <a:pt x="396068" y="66735"/>
                    <a:pt x="340732" y="100280"/>
                  </a:cubicBezTo>
                  <a:cubicBezTo>
                    <a:pt x="351342" y="92593"/>
                    <a:pt x="319449" y="115528"/>
                    <a:pt x="314748" y="117624"/>
                  </a:cubicBezTo>
                  <a:cubicBezTo>
                    <a:pt x="304138" y="125311"/>
                    <a:pt x="296705" y="139924"/>
                    <a:pt x="294544" y="135286"/>
                  </a:cubicBezTo>
                  <a:cubicBezTo>
                    <a:pt x="294544" y="141004"/>
                    <a:pt x="296451" y="145642"/>
                    <a:pt x="296006" y="157077"/>
                  </a:cubicBezTo>
                  <a:cubicBezTo>
                    <a:pt x="303375" y="204409"/>
                    <a:pt x="310682" y="251740"/>
                    <a:pt x="320402" y="297927"/>
                  </a:cubicBezTo>
                  <a:cubicBezTo>
                    <a:pt x="335523" y="381090"/>
                    <a:pt x="369321" y="486744"/>
                    <a:pt x="354518" y="572194"/>
                  </a:cubicBezTo>
                  <a:cubicBezTo>
                    <a:pt x="348165" y="614442"/>
                    <a:pt x="311698" y="639474"/>
                    <a:pt x="268560" y="625243"/>
                  </a:cubicBezTo>
                  <a:cubicBezTo>
                    <a:pt x="230124" y="608915"/>
                    <a:pt x="198358" y="569906"/>
                    <a:pt x="170785" y="540237"/>
                  </a:cubicBezTo>
                  <a:cubicBezTo>
                    <a:pt x="113695" y="476343"/>
                    <a:pt x="59922" y="409571"/>
                    <a:pt x="9668" y="340176"/>
                  </a:cubicBezTo>
                  <a:cubicBezTo>
                    <a:pt x="-28451" y="287127"/>
                    <a:pt x="49821" y="223468"/>
                    <a:pt x="90290" y="275437"/>
                  </a:cubicBezTo>
                  <a:close/>
                </a:path>
              </a:pathLst>
            </a:custGeom>
            <a:solidFill>
              <a:srgbClr val="FED0D6"/>
            </a:solidFill>
            <a:ln w="6346" cap="flat">
              <a:noFill/>
              <a:prstDash val="solid"/>
              <a:miter/>
            </a:ln>
          </p:spPr>
          <p:txBody>
            <a:bodyPr rtlCol="0" anchor="ctr"/>
            <a:lstStyle/>
            <a:p>
              <a:endParaRPr lang="zh-CN" altLang="en-US"/>
            </a:p>
          </p:txBody>
        </p:sp>
        <p:sp>
          <p:nvSpPr>
            <p:cNvPr id="48" name="任意多边形 14">
              <a:extLst>
                <a:ext uri="{FF2B5EF4-FFF2-40B4-BE49-F238E27FC236}">
                  <a16:creationId xmlns:a16="http://schemas.microsoft.com/office/drawing/2014/main" id="{3A3E4C36-8FD4-4FF6-9203-DF0515C3BE42}"/>
                </a:ext>
              </a:extLst>
            </p:cNvPr>
            <p:cNvSpPr/>
            <p:nvPr/>
          </p:nvSpPr>
          <p:spPr>
            <a:xfrm>
              <a:off x="4494869" y="4089375"/>
              <a:ext cx="731188" cy="915335"/>
            </a:xfrm>
            <a:custGeom>
              <a:avLst/>
              <a:gdLst>
                <a:gd name="connsiteX0" fmla="*/ -514 w 645799"/>
                <a:gd name="connsiteY0" fmla="*/ 61416 h 808441"/>
                <a:gd name="connsiteX1" fmla="*/ 219877 w 645799"/>
                <a:gd name="connsiteY1" fmla="*/ -210 h 808441"/>
                <a:gd name="connsiteX2" fmla="*/ 333662 w 645799"/>
                <a:gd name="connsiteY2" fmla="*/ 71263 h 808441"/>
                <a:gd name="connsiteX3" fmla="*/ 441666 w 645799"/>
                <a:gd name="connsiteY3" fmla="*/ -210 h 808441"/>
                <a:gd name="connsiteX4" fmla="*/ 481564 w 645799"/>
                <a:gd name="connsiteY4" fmla="*/ 3475 h 808441"/>
                <a:gd name="connsiteX5" fmla="*/ 625527 w 645799"/>
                <a:gd name="connsiteY5" fmla="*/ 23360 h 808441"/>
                <a:gd name="connsiteX6" fmla="*/ 637598 w 645799"/>
                <a:gd name="connsiteY6" fmla="*/ 333459 h 808441"/>
                <a:gd name="connsiteX7" fmla="*/ 645285 w 645799"/>
                <a:gd name="connsiteY7" fmla="*/ 792920 h 808441"/>
                <a:gd name="connsiteX8" fmla="*/ 384488 w 645799"/>
                <a:gd name="connsiteY8" fmla="*/ 808231 h 808441"/>
                <a:gd name="connsiteX9" fmla="*/ 20006 w 645799"/>
                <a:gd name="connsiteY9" fmla="*/ 792920 h 808441"/>
                <a:gd name="connsiteX10" fmla="*/ 27694 w 645799"/>
                <a:gd name="connsiteY10" fmla="*/ 333459 h 808441"/>
                <a:gd name="connsiteX11" fmla="*/ -514 w 645799"/>
                <a:gd name="connsiteY11" fmla="*/ 61416 h 80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799" h="808441">
                  <a:moveTo>
                    <a:pt x="-514" y="61416"/>
                  </a:moveTo>
                  <a:lnTo>
                    <a:pt x="219877" y="-210"/>
                  </a:lnTo>
                  <a:cubicBezTo>
                    <a:pt x="235252" y="69103"/>
                    <a:pt x="308250" y="71263"/>
                    <a:pt x="333662" y="71263"/>
                  </a:cubicBezTo>
                  <a:cubicBezTo>
                    <a:pt x="365428" y="71263"/>
                    <a:pt x="426292" y="69103"/>
                    <a:pt x="441666" y="-210"/>
                  </a:cubicBezTo>
                  <a:lnTo>
                    <a:pt x="481564" y="3475"/>
                  </a:lnTo>
                  <a:cubicBezTo>
                    <a:pt x="594142" y="14085"/>
                    <a:pt x="625527" y="23360"/>
                    <a:pt x="625527" y="23360"/>
                  </a:cubicBezTo>
                  <a:cubicBezTo>
                    <a:pt x="597382" y="336508"/>
                    <a:pt x="658436" y="258428"/>
                    <a:pt x="637598" y="333459"/>
                  </a:cubicBezTo>
                  <a:cubicBezTo>
                    <a:pt x="581436" y="535045"/>
                    <a:pt x="645285" y="792920"/>
                    <a:pt x="645285" y="792920"/>
                  </a:cubicBezTo>
                  <a:cubicBezTo>
                    <a:pt x="543317" y="808231"/>
                    <a:pt x="455770" y="808231"/>
                    <a:pt x="384488" y="808231"/>
                  </a:cubicBezTo>
                  <a:cubicBezTo>
                    <a:pt x="17401" y="808231"/>
                    <a:pt x="20006" y="792920"/>
                    <a:pt x="20006" y="792920"/>
                  </a:cubicBezTo>
                  <a:cubicBezTo>
                    <a:pt x="20006" y="792920"/>
                    <a:pt x="85889" y="477866"/>
                    <a:pt x="27694" y="333459"/>
                  </a:cubicBezTo>
                  <a:cubicBezTo>
                    <a:pt x="2281" y="269927"/>
                    <a:pt x="-514" y="61416"/>
                    <a:pt x="-514" y="61416"/>
                  </a:cubicBezTo>
                  <a:close/>
                </a:path>
              </a:pathLst>
            </a:custGeom>
            <a:solidFill>
              <a:srgbClr val="BE5ED3"/>
            </a:solidFill>
            <a:ln w="6346" cap="flat">
              <a:noFill/>
              <a:prstDash val="solid"/>
              <a:miter/>
            </a:ln>
          </p:spPr>
          <p:txBody>
            <a:bodyPr rtlCol="0" anchor="ctr"/>
            <a:lstStyle/>
            <a:p>
              <a:endParaRPr lang="zh-CN" altLang="en-US"/>
            </a:p>
          </p:txBody>
        </p:sp>
        <p:sp>
          <p:nvSpPr>
            <p:cNvPr id="49" name="任意多边形 15">
              <a:extLst>
                <a:ext uri="{FF2B5EF4-FFF2-40B4-BE49-F238E27FC236}">
                  <a16:creationId xmlns:a16="http://schemas.microsoft.com/office/drawing/2014/main" id="{7161DF8E-8948-44EB-BC89-DA2CDC1D8320}"/>
                </a:ext>
              </a:extLst>
            </p:cNvPr>
            <p:cNvSpPr/>
            <p:nvPr/>
          </p:nvSpPr>
          <p:spPr>
            <a:xfrm>
              <a:off x="4736560" y="4414867"/>
              <a:ext cx="302114" cy="302114"/>
            </a:xfrm>
            <a:custGeom>
              <a:avLst/>
              <a:gdLst>
                <a:gd name="connsiteX0" fmla="*/ 266833 w 266833"/>
                <a:gd name="connsiteY0" fmla="*/ 133417 h 266833"/>
                <a:gd name="connsiteX1" fmla="*/ 133417 w 266833"/>
                <a:gd name="connsiteY1" fmla="*/ 266833 h 266833"/>
                <a:gd name="connsiteX2" fmla="*/ 0 w 266833"/>
                <a:gd name="connsiteY2" fmla="*/ 133417 h 266833"/>
                <a:gd name="connsiteX3" fmla="*/ 133417 w 266833"/>
                <a:gd name="connsiteY3" fmla="*/ 0 h 266833"/>
                <a:gd name="connsiteX4" fmla="*/ 266833 w 266833"/>
                <a:gd name="connsiteY4" fmla="*/ 133417 h 26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833" h="266833">
                  <a:moveTo>
                    <a:pt x="266833" y="133417"/>
                  </a:moveTo>
                  <a:cubicBezTo>
                    <a:pt x="266833" y="207101"/>
                    <a:pt x="207101" y="266833"/>
                    <a:pt x="133417" y="266833"/>
                  </a:cubicBezTo>
                  <a:cubicBezTo>
                    <a:pt x="59733" y="266833"/>
                    <a:pt x="0" y="207101"/>
                    <a:pt x="0" y="133417"/>
                  </a:cubicBezTo>
                  <a:cubicBezTo>
                    <a:pt x="0" y="59733"/>
                    <a:pt x="59733" y="0"/>
                    <a:pt x="133417" y="0"/>
                  </a:cubicBezTo>
                  <a:cubicBezTo>
                    <a:pt x="207101" y="0"/>
                    <a:pt x="266833" y="59733"/>
                    <a:pt x="266833" y="133417"/>
                  </a:cubicBezTo>
                  <a:close/>
                </a:path>
              </a:pathLst>
            </a:custGeom>
            <a:solidFill>
              <a:srgbClr val="FFC545"/>
            </a:solidFill>
            <a:ln w="6346" cap="flat">
              <a:noFill/>
              <a:prstDash val="solid"/>
              <a:miter/>
            </a:ln>
          </p:spPr>
          <p:txBody>
            <a:bodyPr rtlCol="0" anchor="ctr"/>
            <a:lstStyle/>
            <a:p>
              <a:endParaRPr lang="zh-CN" altLang="en-US"/>
            </a:p>
          </p:txBody>
        </p:sp>
        <p:sp>
          <p:nvSpPr>
            <p:cNvPr id="50" name="任意多边形 16">
              <a:extLst>
                <a:ext uri="{FF2B5EF4-FFF2-40B4-BE49-F238E27FC236}">
                  <a16:creationId xmlns:a16="http://schemas.microsoft.com/office/drawing/2014/main" id="{757ABD07-F741-4300-8B6B-48D0D2C462CA}"/>
                </a:ext>
              </a:extLst>
            </p:cNvPr>
            <p:cNvSpPr/>
            <p:nvPr/>
          </p:nvSpPr>
          <p:spPr>
            <a:xfrm>
              <a:off x="4808492"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51" name="任意多边形 17">
              <a:extLst>
                <a:ext uri="{FF2B5EF4-FFF2-40B4-BE49-F238E27FC236}">
                  <a16:creationId xmlns:a16="http://schemas.microsoft.com/office/drawing/2014/main" id="{1C824185-F5B4-4A34-BEE6-91013E24F1EF}"/>
                </a:ext>
              </a:extLst>
            </p:cNvPr>
            <p:cNvSpPr/>
            <p:nvPr/>
          </p:nvSpPr>
          <p:spPr>
            <a:xfrm>
              <a:off x="4937970"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52" name="任意多边形 18">
              <a:extLst>
                <a:ext uri="{FF2B5EF4-FFF2-40B4-BE49-F238E27FC236}">
                  <a16:creationId xmlns:a16="http://schemas.microsoft.com/office/drawing/2014/main" id="{1F4AEC8D-F6A7-45C5-B4A3-CD1DDEC0312A}"/>
                </a:ext>
              </a:extLst>
            </p:cNvPr>
            <p:cNvSpPr/>
            <p:nvPr/>
          </p:nvSpPr>
          <p:spPr>
            <a:xfrm>
              <a:off x="4809355" y="4601890"/>
              <a:ext cx="156524" cy="64640"/>
            </a:xfrm>
            <a:custGeom>
              <a:avLst/>
              <a:gdLst>
                <a:gd name="connsiteX0" fmla="*/ -514 w 138245"/>
                <a:gd name="connsiteY0" fmla="*/ -210 h 57091"/>
                <a:gd name="connsiteX1" fmla="*/ 81924 w 138245"/>
                <a:gd name="connsiteY1" fmla="*/ 55596 h 57091"/>
                <a:gd name="connsiteX2" fmla="*/ 137731 w 138245"/>
                <a:gd name="connsiteY2" fmla="*/ -210 h 57091"/>
              </a:gdLst>
              <a:ahLst/>
              <a:cxnLst>
                <a:cxn ang="0">
                  <a:pos x="connsiteX0" y="connsiteY0"/>
                </a:cxn>
                <a:cxn ang="0">
                  <a:pos x="connsiteX1" y="connsiteY1"/>
                </a:cxn>
                <a:cxn ang="0">
                  <a:pos x="connsiteX2" y="connsiteY2"/>
                </a:cxn>
              </a:cxnLst>
              <a:rect l="l" t="t" r="r" b="b"/>
              <a:pathLst>
                <a:path w="138245" h="57091">
                  <a:moveTo>
                    <a:pt x="-514" y="-210"/>
                  </a:moveTo>
                  <a:cubicBezTo>
                    <a:pt x="6836" y="37966"/>
                    <a:pt x="43748" y="62953"/>
                    <a:pt x="81924" y="55596"/>
                  </a:cubicBezTo>
                  <a:cubicBezTo>
                    <a:pt x="110183" y="50152"/>
                    <a:pt x="132286" y="28055"/>
                    <a:pt x="137731" y="-210"/>
                  </a:cubicBezTo>
                  <a:close/>
                </a:path>
              </a:pathLst>
            </a:custGeom>
            <a:solidFill>
              <a:srgbClr val="E27AA5"/>
            </a:solidFill>
            <a:ln w="6346" cap="flat">
              <a:noFill/>
              <a:prstDash val="solid"/>
              <a:miter/>
            </a:ln>
          </p:spPr>
          <p:txBody>
            <a:bodyPr rtlCol="0" anchor="ctr"/>
            <a:lstStyle/>
            <a:p>
              <a:endParaRPr lang="zh-CN" altLang="en-US"/>
            </a:p>
          </p:txBody>
        </p:sp>
        <p:sp>
          <p:nvSpPr>
            <p:cNvPr id="53" name="任意多边形 19">
              <a:extLst>
                <a:ext uri="{FF2B5EF4-FFF2-40B4-BE49-F238E27FC236}">
                  <a16:creationId xmlns:a16="http://schemas.microsoft.com/office/drawing/2014/main" id="{E355394B-BE35-4CD8-9961-99B58B71C562}"/>
                </a:ext>
              </a:extLst>
            </p:cNvPr>
            <p:cNvSpPr/>
            <p:nvPr/>
          </p:nvSpPr>
          <p:spPr>
            <a:xfrm>
              <a:off x="4509837" y="4987374"/>
              <a:ext cx="724245" cy="307437"/>
            </a:xfrm>
            <a:custGeom>
              <a:avLst/>
              <a:gdLst>
                <a:gd name="connsiteX0" fmla="*/ 6214 w 639667"/>
                <a:gd name="connsiteY0" fmla="*/ -210 h 271534"/>
                <a:gd name="connsiteX1" fmla="*/ 632637 w 639667"/>
                <a:gd name="connsiteY1" fmla="*/ -210 h 271534"/>
                <a:gd name="connsiteX2" fmla="*/ 537657 w 639667"/>
                <a:gd name="connsiteY2" fmla="*/ 271325 h 271534"/>
                <a:gd name="connsiteX3" fmla="*/ 101194 w 639667"/>
                <a:gd name="connsiteY3" fmla="*/ 271325 h 271534"/>
                <a:gd name="connsiteX4" fmla="*/ 5897 w 639667"/>
                <a:gd name="connsiteY4" fmla="*/ -210 h 27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667" h="271534">
                  <a:moveTo>
                    <a:pt x="6214" y="-210"/>
                  </a:moveTo>
                  <a:cubicBezTo>
                    <a:pt x="295029" y="15101"/>
                    <a:pt x="632637" y="-210"/>
                    <a:pt x="632637" y="-210"/>
                  </a:cubicBezTo>
                  <a:cubicBezTo>
                    <a:pt x="632637" y="-210"/>
                    <a:pt x="676283" y="271325"/>
                    <a:pt x="537657" y="271325"/>
                  </a:cubicBezTo>
                  <a:lnTo>
                    <a:pt x="101194" y="271325"/>
                  </a:lnTo>
                  <a:cubicBezTo>
                    <a:pt x="-37432" y="271325"/>
                    <a:pt x="5897" y="-210"/>
                    <a:pt x="5897" y="-210"/>
                  </a:cubicBezTo>
                  <a:close/>
                </a:path>
              </a:pathLst>
            </a:custGeom>
            <a:solidFill>
              <a:srgbClr val="00002B"/>
            </a:solidFill>
            <a:ln w="6346" cap="flat">
              <a:noFill/>
              <a:prstDash val="solid"/>
              <a:miter/>
            </a:ln>
          </p:spPr>
          <p:txBody>
            <a:bodyPr rtlCol="0" anchor="ctr"/>
            <a:lstStyle/>
            <a:p>
              <a:endParaRPr lang="zh-CN" altLang="en-US"/>
            </a:p>
          </p:txBody>
        </p:sp>
        <p:sp>
          <p:nvSpPr>
            <p:cNvPr id="54" name="任意多边形 20">
              <a:extLst>
                <a:ext uri="{FF2B5EF4-FFF2-40B4-BE49-F238E27FC236}">
                  <a16:creationId xmlns:a16="http://schemas.microsoft.com/office/drawing/2014/main" id="{32F7DF66-F030-4DFF-B417-4236936F7469}"/>
                </a:ext>
              </a:extLst>
            </p:cNvPr>
            <p:cNvSpPr/>
            <p:nvPr/>
          </p:nvSpPr>
          <p:spPr>
            <a:xfrm>
              <a:off x="5524719" y="5246473"/>
              <a:ext cx="230304" cy="183920"/>
            </a:xfrm>
            <a:custGeom>
              <a:avLst/>
              <a:gdLst>
                <a:gd name="connsiteX0" fmla="*/ 27630 w 203409"/>
                <a:gd name="connsiteY0" fmla="*/ -210 h 162442"/>
                <a:gd name="connsiteX1" fmla="*/ 202787 w 203409"/>
                <a:gd name="connsiteY1" fmla="*/ 97057 h 162442"/>
                <a:gd name="connsiteX2" fmla="*/ -514 w 203409"/>
                <a:gd name="connsiteY2" fmla="*/ 161034 h 162442"/>
                <a:gd name="connsiteX3" fmla="*/ 27630 w 203409"/>
                <a:gd name="connsiteY3" fmla="*/ -210 h 162442"/>
              </a:gdLst>
              <a:ahLst/>
              <a:cxnLst>
                <a:cxn ang="0">
                  <a:pos x="connsiteX0" y="connsiteY0"/>
                </a:cxn>
                <a:cxn ang="0">
                  <a:pos x="connsiteX1" y="connsiteY1"/>
                </a:cxn>
                <a:cxn ang="0">
                  <a:pos x="connsiteX2" y="connsiteY2"/>
                </a:cxn>
                <a:cxn ang="0">
                  <a:pos x="connsiteX3" y="connsiteY3"/>
                </a:cxn>
              </a:cxnLst>
              <a:rect l="l" t="t" r="r" b="b"/>
              <a:pathLst>
                <a:path w="203409" h="162442">
                  <a:moveTo>
                    <a:pt x="27630" y="-210"/>
                  </a:moveTo>
                  <a:cubicBezTo>
                    <a:pt x="27630" y="-210"/>
                    <a:pt x="207933" y="20247"/>
                    <a:pt x="202787" y="97057"/>
                  </a:cubicBezTo>
                  <a:cubicBezTo>
                    <a:pt x="200246" y="176408"/>
                    <a:pt x="-514" y="161034"/>
                    <a:pt x="-514" y="161034"/>
                  </a:cubicBezTo>
                  <a:lnTo>
                    <a:pt x="27630" y="-210"/>
                  </a:lnTo>
                  <a:close/>
                </a:path>
              </a:pathLst>
            </a:custGeom>
            <a:solidFill>
              <a:srgbClr val="00002B"/>
            </a:solidFill>
            <a:ln w="6346" cap="flat">
              <a:noFill/>
              <a:prstDash val="solid"/>
              <a:miter/>
            </a:ln>
          </p:spPr>
          <p:txBody>
            <a:bodyPr rtlCol="0" anchor="ctr"/>
            <a:lstStyle/>
            <a:p>
              <a:endParaRPr lang="zh-CN" altLang="en-US"/>
            </a:p>
          </p:txBody>
        </p:sp>
        <p:sp>
          <p:nvSpPr>
            <p:cNvPr id="55" name="任意多边形 21">
              <a:extLst>
                <a:ext uri="{FF2B5EF4-FFF2-40B4-BE49-F238E27FC236}">
                  <a16:creationId xmlns:a16="http://schemas.microsoft.com/office/drawing/2014/main" id="{DC32955B-8A44-49E1-B5FD-1943D0CCE817}"/>
                </a:ext>
              </a:extLst>
            </p:cNvPr>
            <p:cNvSpPr/>
            <p:nvPr/>
          </p:nvSpPr>
          <p:spPr>
            <a:xfrm>
              <a:off x="4100646" y="5006258"/>
              <a:ext cx="1488236" cy="437236"/>
            </a:xfrm>
            <a:custGeom>
              <a:avLst/>
              <a:gdLst>
                <a:gd name="connsiteX0" fmla="*/ 1313924 w 1314438"/>
                <a:gd name="connsiteY0" fmla="*/ 208966 h 386175"/>
                <a:gd name="connsiteX1" fmla="*/ 2820 w 1314438"/>
                <a:gd name="connsiteY1" fmla="*/ 90797 h 386175"/>
                <a:gd name="connsiteX2" fmla="*/ 1293403 w 1314438"/>
                <a:gd name="connsiteY2" fmla="*/ 385966 h 386175"/>
                <a:gd name="connsiteX3" fmla="*/ 1313924 w 1314438"/>
                <a:gd name="connsiteY3" fmla="*/ 208712 h 386175"/>
              </a:gdLst>
              <a:ahLst/>
              <a:cxnLst>
                <a:cxn ang="0">
                  <a:pos x="connsiteX0" y="connsiteY0"/>
                </a:cxn>
                <a:cxn ang="0">
                  <a:pos x="connsiteX1" y="connsiteY1"/>
                </a:cxn>
                <a:cxn ang="0">
                  <a:pos x="connsiteX2" y="connsiteY2"/>
                </a:cxn>
                <a:cxn ang="0">
                  <a:pos x="connsiteX3" y="connsiteY3"/>
                </a:cxn>
              </a:cxnLst>
              <a:rect l="l" t="t" r="r" b="b"/>
              <a:pathLst>
                <a:path w="1314438" h="386175">
                  <a:moveTo>
                    <a:pt x="1313924" y="208966"/>
                  </a:moveTo>
                  <a:cubicBezTo>
                    <a:pt x="1313924" y="208966"/>
                    <a:pt x="82361" y="-168603"/>
                    <a:pt x="2820" y="90797"/>
                  </a:cubicBezTo>
                  <a:cubicBezTo>
                    <a:pt x="-76722" y="347847"/>
                    <a:pt x="1293403" y="385966"/>
                    <a:pt x="1293403" y="385966"/>
                  </a:cubicBezTo>
                  <a:lnTo>
                    <a:pt x="1313924" y="208712"/>
                  </a:lnTo>
                  <a:close/>
                </a:path>
              </a:pathLst>
            </a:custGeom>
            <a:solidFill>
              <a:srgbClr val="1E2160"/>
            </a:solidFill>
            <a:ln w="6346" cap="flat">
              <a:noFill/>
              <a:prstDash val="solid"/>
              <a:miter/>
            </a:ln>
          </p:spPr>
          <p:txBody>
            <a:bodyPr rtlCol="0" anchor="ctr"/>
            <a:lstStyle/>
            <a:p>
              <a:endParaRPr lang="zh-CN" altLang="en-US"/>
            </a:p>
          </p:txBody>
        </p:sp>
        <p:sp>
          <p:nvSpPr>
            <p:cNvPr id="56" name="任意多边形 22">
              <a:extLst>
                <a:ext uri="{FF2B5EF4-FFF2-40B4-BE49-F238E27FC236}">
                  <a16:creationId xmlns:a16="http://schemas.microsoft.com/office/drawing/2014/main" id="{55709597-8DFA-4F90-94DC-896C97BB4591}"/>
                </a:ext>
              </a:extLst>
            </p:cNvPr>
            <p:cNvSpPr/>
            <p:nvPr/>
          </p:nvSpPr>
          <p:spPr>
            <a:xfrm>
              <a:off x="4002665" y="5286755"/>
              <a:ext cx="235837" cy="184637"/>
            </a:xfrm>
            <a:custGeom>
              <a:avLst/>
              <a:gdLst>
                <a:gd name="connsiteX0" fmla="*/ 169282 w 208296"/>
                <a:gd name="connsiteY0" fmla="*/ -210 h 163075"/>
                <a:gd name="connsiteX1" fmla="*/ -94 w 208296"/>
                <a:gd name="connsiteY1" fmla="*/ 109382 h 163075"/>
                <a:gd name="connsiteX2" fmla="*/ 207782 w 208296"/>
                <a:gd name="connsiteY2" fmla="*/ 157857 h 163075"/>
                <a:gd name="connsiteX3" fmla="*/ 169282 w 208296"/>
                <a:gd name="connsiteY3" fmla="*/ -210 h 163075"/>
              </a:gdLst>
              <a:ahLst/>
              <a:cxnLst>
                <a:cxn ang="0">
                  <a:pos x="connsiteX0" y="connsiteY0"/>
                </a:cxn>
                <a:cxn ang="0">
                  <a:pos x="connsiteX1" y="connsiteY1"/>
                </a:cxn>
                <a:cxn ang="0">
                  <a:pos x="connsiteX2" y="connsiteY2"/>
                </a:cxn>
                <a:cxn ang="0">
                  <a:pos x="connsiteX3" y="connsiteY3"/>
                </a:cxn>
              </a:cxnLst>
              <a:rect l="l" t="t" r="r" b="b"/>
              <a:pathLst>
                <a:path w="208296" h="163075">
                  <a:moveTo>
                    <a:pt x="169282" y="-210"/>
                  </a:moveTo>
                  <a:cubicBezTo>
                    <a:pt x="169282" y="-210"/>
                    <a:pt x="-10322" y="32890"/>
                    <a:pt x="-94" y="109382"/>
                  </a:cubicBezTo>
                  <a:cubicBezTo>
                    <a:pt x="10135" y="185874"/>
                    <a:pt x="207782" y="157857"/>
                    <a:pt x="207782" y="157857"/>
                  </a:cubicBezTo>
                  <a:lnTo>
                    <a:pt x="169282" y="-210"/>
                  </a:lnTo>
                  <a:close/>
                </a:path>
              </a:pathLst>
            </a:custGeom>
            <a:solidFill>
              <a:srgbClr val="00002B"/>
            </a:solidFill>
            <a:ln w="6346" cap="flat">
              <a:noFill/>
              <a:prstDash val="solid"/>
              <a:miter/>
            </a:ln>
          </p:spPr>
          <p:txBody>
            <a:bodyPr rtlCol="0" anchor="ctr"/>
            <a:lstStyle/>
            <a:p>
              <a:endParaRPr lang="zh-CN" altLang="en-US"/>
            </a:p>
          </p:txBody>
        </p:sp>
        <p:sp>
          <p:nvSpPr>
            <p:cNvPr id="57" name="任意多边形 23">
              <a:extLst>
                <a:ext uri="{FF2B5EF4-FFF2-40B4-BE49-F238E27FC236}">
                  <a16:creationId xmlns:a16="http://schemas.microsoft.com/office/drawing/2014/main" id="{B64892A8-E5EF-4129-90CA-D107B83CD18C}"/>
                </a:ext>
              </a:extLst>
            </p:cNvPr>
            <p:cNvSpPr/>
            <p:nvPr/>
          </p:nvSpPr>
          <p:spPr>
            <a:xfrm>
              <a:off x="4163334" y="4959760"/>
              <a:ext cx="1475212" cy="524448"/>
            </a:xfrm>
            <a:custGeom>
              <a:avLst/>
              <a:gdLst>
                <a:gd name="connsiteX0" fmla="*/ -514 w 1302935"/>
                <a:gd name="connsiteY0" fmla="*/ 288407 h 463202"/>
                <a:gd name="connsiteX1" fmla="*/ 1297439 w 1302935"/>
                <a:gd name="connsiteY1" fmla="*/ 75449 h 463202"/>
                <a:gd name="connsiteX2" fmla="*/ 30298 w 1302935"/>
                <a:gd name="connsiteY2" fmla="*/ 462992 h 463202"/>
                <a:gd name="connsiteX3" fmla="*/ -514 w 1302935"/>
                <a:gd name="connsiteY3" fmla="*/ 288535 h 463202"/>
              </a:gdLst>
              <a:ahLst/>
              <a:cxnLst>
                <a:cxn ang="0">
                  <a:pos x="connsiteX0" y="connsiteY0"/>
                </a:cxn>
                <a:cxn ang="0">
                  <a:pos x="connsiteX1" y="connsiteY1"/>
                </a:cxn>
                <a:cxn ang="0">
                  <a:pos x="connsiteX2" y="connsiteY2"/>
                </a:cxn>
                <a:cxn ang="0">
                  <a:pos x="connsiteX3" y="connsiteY3"/>
                </a:cxn>
              </a:cxnLst>
              <a:rect l="l" t="t" r="r" b="b"/>
              <a:pathLst>
                <a:path w="1302935" h="463202">
                  <a:moveTo>
                    <a:pt x="-514" y="288407"/>
                  </a:moveTo>
                  <a:cubicBezTo>
                    <a:pt x="-514" y="288407"/>
                    <a:pt x="1197376" y="-178551"/>
                    <a:pt x="1297439" y="75449"/>
                  </a:cubicBezTo>
                  <a:cubicBezTo>
                    <a:pt x="1394896" y="326908"/>
                    <a:pt x="30298" y="462992"/>
                    <a:pt x="30298" y="462992"/>
                  </a:cubicBezTo>
                  <a:lnTo>
                    <a:pt x="-514" y="288535"/>
                  </a:lnTo>
                  <a:close/>
                </a:path>
              </a:pathLst>
            </a:custGeom>
            <a:solidFill>
              <a:srgbClr val="2A3072"/>
            </a:solidFill>
            <a:ln w="6346" cap="flat">
              <a:noFill/>
              <a:prstDash val="solid"/>
              <a:miter/>
            </a:ln>
          </p:spPr>
          <p:txBody>
            <a:bodyPr rtlCol="0" anchor="ctr"/>
            <a:lstStyle/>
            <a:p>
              <a:endParaRPr lang="zh-CN" altLang="en-US"/>
            </a:p>
          </p:txBody>
        </p:sp>
        <p:sp>
          <p:nvSpPr>
            <p:cNvPr id="58" name="任意多边形 24">
              <a:extLst>
                <a:ext uri="{FF2B5EF4-FFF2-40B4-BE49-F238E27FC236}">
                  <a16:creationId xmlns:a16="http://schemas.microsoft.com/office/drawing/2014/main" id="{895A6889-41A9-4BA0-97C8-63D609836EEB}"/>
                </a:ext>
              </a:extLst>
            </p:cNvPr>
            <p:cNvSpPr/>
            <p:nvPr/>
          </p:nvSpPr>
          <p:spPr>
            <a:xfrm>
              <a:off x="4197069" y="4159220"/>
              <a:ext cx="334881" cy="457055"/>
            </a:xfrm>
            <a:custGeom>
              <a:avLst/>
              <a:gdLst>
                <a:gd name="connsiteX0" fmla="*/ 262507 w 295773"/>
                <a:gd name="connsiteY0" fmla="*/ -210 h 403680"/>
                <a:gd name="connsiteX1" fmla="*/ -514 w 295773"/>
                <a:gd name="connsiteY1" fmla="*/ 206522 h 403680"/>
                <a:gd name="connsiteX2" fmla="*/ 151962 w 295773"/>
                <a:gd name="connsiteY2" fmla="*/ 403470 h 403680"/>
                <a:gd name="connsiteX3" fmla="*/ 290969 w 295773"/>
                <a:gd name="connsiteY3" fmla="*/ 272468 h 403680"/>
                <a:gd name="connsiteX4" fmla="*/ 262507 w 295773"/>
                <a:gd name="connsiteY4" fmla="*/ -210 h 403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773" h="403680">
                  <a:moveTo>
                    <a:pt x="262507" y="-210"/>
                  </a:moveTo>
                  <a:cubicBezTo>
                    <a:pt x="262507" y="-210"/>
                    <a:pt x="113843" y="47693"/>
                    <a:pt x="-514" y="206522"/>
                  </a:cubicBezTo>
                  <a:lnTo>
                    <a:pt x="151962" y="403470"/>
                  </a:lnTo>
                  <a:cubicBezTo>
                    <a:pt x="151962" y="403470"/>
                    <a:pt x="278326" y="317766"/>
                    <a:pt x="290969" y="272468"/>
                  </a:cubicBezTo>
                  <a:cubicBezTo>
                    <a:pt x="309393" y="206395"/>
                    <a:pt x="262507" y="-210"/>
                    <a:pt x="262507" y="-210"/>
                  </a:cubicBezTo>
                  <a:close/>
                </a:path>
              </a:pathLst>
            </a:custGeom>
            <a:solidFill>
              <a:srgbClr val="BE5ED3"/>
            </a:solidFill>
            <a:ln w="6346" cap="flat">
              <a:noFill/>
              <a:prstDash val="solid"/>
              <a:miter/>
            </a:ln>
          </p:spPr>
          <p:txBody>
            <a:bodyPr rtlCol="0" anchor="ctr"/>
            <a:lstStyle/>
            <a:p>
              <a:endParaRPr lang="zh-CN" altLang="en-US"/>
            </a:p>
          </p:txBody>
        </p:sp>
        <p:sp>
          <p:nvSpPr>
            <p:cNvPr id="59" name="任意多边形 25">
              <a:extLst>
                <a:ext uri="{FF2B5EF4-FFF2-40B4-BE49-F238E27FC236}">
                  <a16:creationId xmlns:a16="http://schemas.microsoft.com/office/drawing/2014/main" id="{DB59BC49-40C9-4DEC-A635-4CB1CF025BDB}"/>
                </a:ext>
              </a:extLst>
            </p:cNvPr>
            <p:cNvSpPr/>
            <p:nvPr/>
          </p:nvSpPr>
          <p:spPr>
            <a:xfrm>
              <a:off x="5168201" y="4116061"/>
              <a:ext cx="316452" cy="449862"/>
            </a:xfrm>
            <a:custGeom>
              <a:avLst/>
              <a:gdLst>
                <a:gd name="connsiteX0" fmla="*/ 30827 w 279496"/>
                <a:gd name="connsiteY0" fmla="*/ -210 h 397327"/>
                <a:gd name="connsiteX1" fmla="*/ 278982 w 279496"/>
                <a:gd name="connsiteY1" fmla="*/ 203092 h 397327"/>
                <a:gd name="connsiteX2" fmla="*/ 134892 w 279496"/>
                <a:gd name="connsiteY2" fmla="*/ 397117 h 397327"/>
                <a:gd name="connsiteX3" fmla="*/ 3508 w 279496"/>
                <a:gd name="connsiteY3" fmla="*/ 268148 h 397327"/>
                <a:gd name="connsiteX4" fmla="*/ 30827 w 279496"/>
                <a:gd name="connsiteY4" fmla="*/ -210 h 397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96" h="397327">
                  <a:moveTo>
                    <a:pt x="30827" y="-210"/>
                  </a:moveTo>
                  <a:cubicBezTo>
                    <a:pt x="30827" y="-210"/>
                    <a:pt x="161575" y="21899"/>
                    <a:pt x="278982" y="203092"/>
                  </a:cubicBezTo>
                  <a:lnTo>
                    <a:pt x="134892" y="397117"/>
                  </a:lnTo>
                  <a:cubicBezTo>
                    <a:pt x="134892" y="397117"/>
                    <a:pt x="15452" y="312747"/>
                    <a:pt x="3508" y="268148"/>
                  </a:cubicBezTo>
                  <a:cubicBezTo>
                    <a:pt x="-13899" y="203155"/>
                    <a:pt x="30827" y="-210"/>
                    <a:pt x="30827" y="-210"/>
                  </a:cubicBezTo>
                  <a:close/>
                </a:path>
              </a:pathLst>
            </a:custGeom>
            <a:solidFill>
              <a:srgbClr val="BE5ED3"/>
            </a:solidFill>
            <a:ln w="6346" cap="flat">
              <a:noFill/>
              <a:prstDash val="solid"/>
              <a:miter/>
            </a:ln>
          </p:spPr>
          <p:txBody>
            <a:bodyPr rtlCol="0" anchor="ctr"/>
            <a:lstStyle/>
            <a:p>
              <a:endParaRPr lang="zh-CN" altLang="en-US"/>
            </a:p>
          </p:txBody>
        </p:sp>
        <p:sp>
          <p:nvSpPr>
            <p:cNvPr id="60" name="任意多边形 26">
              <a:extLst>
                <a:ext uri="{FF2B5EF4-FFF2-40B4-BE49-F238E27FC236}">
                  <a16:creationId xmlns:a16="http://schemas.microsoft.com/office/drawing/2014/main" id="{27646430-DA41-4A24-8D2B-872BDA59742A}"/>
                </a:ext>
              </a:extLst>
            </p:cNvPr>
            <p:cNvSpPr/>
            <p:nvPr/>
          </p:nvSpPr>
          <p:spPr>
            <a:xfrm>
              <a:off x="3207781" y="3560975"/>
              <a:ext cx="1486066" cy="1759003"/>
            </a:xfrm>
            <a:custGeom>
              <a:avLst/>
              <a:gdLst>
                <a:gd name="connsiteX0" fmla="*/ 933471 w 1312521"/>
                <a:gd name="connsiteY0" fmla="*/ 872704 h 1553585"/>
                <a:gd name="connsiteX1" fmla="*/ 1030738 w 1312521"/>
                <a:gd name="connsiteY1" fmla="*/ 1006121 h 1553585"/>
                <a:gd name="connsiteX2" fmla="*/ 1002848 w 1312521"/>
                <a:gd name="connsiteY2" fmla="*/ 1177656 h 1553585"/>
                <a:gd name="connsiteX3" fmla="*/ 831211 w 1312521"/>
                <a:gd name="connsiteY3" fmla="*/ 1152962 h 1553585"/>
                <a:gd name="connsiteX4" fmla="*/ 830677 w 1312521"/>
                <a:gd name="connsiteY4" fmla="*/ 1152244 h 1553585"/>
                <a:gd name="connsiteX5" fmla="*/ 674897 w 1312521"/>
                <a:gd name="connsiteY5" fmla="*/ 940874 h 1553585"/>
                <a:gd name="connsiteX6" fmla="*/ 674008 w 1312521"/>
                <a:gd name="connsiteY6" fmla="*/ 935220 h 1553585"/>
                <a:gd name="connsiteX7" fmla="*/ 669942 w 1312521"/>
                <a:gd name="connsiteY7" fmla="*/ 931217 h 1553585"/>
                <a:gd name="connsiteX8" fmla="*/ 695354 w 1312521"/>
                <a:gd name="connsiteY8" fmla="*/ 758792 h 1553585"/>
                <a:gd name="connsiteX9" fmla="*/ 761046 w 1312521"/>
                <a:gd name="connsiteY9" fmla="*/ 359495 h 1553585"/>
                <a:gd name="connsiteX10" fmla="*/ 364075 w 1312521"/>
                <a:gd name="connsiteY10" fmla="*/ 301001 h 1553585"/>
                <a:gd name="connsiteX11" fmla="*/ 362321 w 1312521"/>
                <a:gd name="connsiteY11" fmla="*/ 302316 h 1553585"/>
                <a:gd name="connsiteX12" fmla="*/ 248727 w 1312521"/>
                <a:gd name="connsiteY12" fmla="*/ 557015 h 1553585"/>
                <a:gd name="connsiteX13" fmla="*/ 137946 w 1312521"/>
                <a:gd name="connsiteY13" fmla="*/ 696670 h 1553585"/>
                <a:gd name="connsiteX14" fmla="*/ 136910 w 1312521"/>
                <a:gd name="connsiteY14" fmla="*/ 696785 h 1553585"/>
                <a:gd name="connsiteX15" fmla="*/ 2668 w 1312521"/>
                <a:gd name="connsiteY15" fmla="*/ 586557 h 1553585"/>
                <a:gd name="connsiteX16" fmla="*/ 216389 w 1312521"/>
                <a:gd name="connsiteY16" fmla="*/ 102509 h 1553585"/>
                <a:gd name="connsiteX17" fmla="*/ 960282 w 1312521"/>
                <a:gd name="connsiteY17" fmla="*/ 215786 h 1553585"/>
                <a:gd name="connsiteX18" fmla="*/ 933471 w 1312521"/>
                <a:gd name="connsiteY18" fmla="*/ 872704 h 1553585"/>
                <a:gd name="connsiteX19" fmla="*/ 1259071 w 1312521"/>
                <a:gd name="connsiteY19" fmla="*/ 1318824 h 1553585"/>
                <a:gd name="connsiteX20" fmla="*/ 1287153 w 1312521"/>
                <a:gd name="connsiteY20" fmla="*/ 1357388 h 1553585"/>
                <a:gd name="connsiteX21" fmla="*/ 1259199 w 1312521"/>
                <a:gd name="connsiteY21" fmla="*/ 1528923 h 1553585"/>
                <a:gd name="connsiteX22" fmla="*/ 1087644 w 1312521"/>
                <a:gd name="connsiteY22" fmla="*/ 1504260 h 1553585"/>
                <a:gd name="connsiteX23" fmla="*/ 1087091 w 1312521"/>
                <a:gd name="connsiteY23" fmla="*/ 1503511 h 1553585"/>
                <a:gd name="connsiteX24" fmla="*/ 1061678 w 1312521"/>
                <a:gd name="connsiteY24" fmla="*/ 1465391 h 1553585"/>
                <a:gd name="connsiteX25" fmla="*/ 1087091 w 1312521"/>
                <a:gd name="connsiteY25" fmla="*/ 1292967 h 1553585"/>
                <a:gd name="connsiteX26" fmla="*/ 1259199 w 1312521"/>
                <a:gd name="connsiteY26" fmla="*/ 1318379 h 155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12521" h="1553585">
                  <a:moveTo>
                    <a:pt x="933471" y="872704"/>
                  </a:moveTo>
                  <a:lnTo>
                    <a:pt x="1030738" y="1006121"/>
                  </a:lnTo>
                  <a:cubicBezTo>
                    <a:pt x="1071971" y="1062410"/>
                    <a:pt x="1061551" y="1137187"/>
                    <a:pt x="1002848" y="1177656"/>
                  </a:cubicBezTo>
                  <a:cubicBezTo>
                    <a:pt x="948630" y="1218234"/>
                    <a:pt x="871788" y="1207179"/>
                    <a:pt x="831211" y="1152962"/>
                  </a:cubicBezTo>
                  <a:cubicBezTo>
                    <a:pt x="831033" y="1152720"/>
                    <a:pt x="830855" y="1152485"/>
                    <a:pt x="830677" y="1152244"/>
                  </a:cubicBezTo>
                  <a:lnTo>
                    <a:pt x="674897" y="940874"/>
                  </a:lnTo>
                  <a:cubicBezTo>
                    <a:pt x="673246" y="937633"/>
                    <a:pt x="676486" y="935982"/>
                    <a:pt x="674008" y="935220"/>
                  </a:cubicBezTo>
                  <a:cubicBezTo>
                    <a:pt x="671530" y="934457"/>
                    <a:pt x="671594" y="934457"/>
                    <a:pt x="669942" y="931217"/>
                  </a:cubicBezTo>
                  <a:cubicBezTo>
                    <a:pt x="630362" y="878168"/>
                    <a:pt x="642369" y="798499"/>
                    <a:pt x="695354" y="758792"/>
                  </a:cubicBezTo>
                  <a:cubicBezTo>
                    <a:pt x="824769" y="665400"/>
                    <a:pt x="855010" y="486495"/>
                    <a:pt x="761046" y="359495"/>
                  </a:cubicBezTo>
                  <a:cubicBezTo>
                    <a:pt x="667578" y="233721"/>
                    <a:pt x="489849" y="207534"/>
                    <a:pt x="364075" y="301001"/>
                  </a:cubicBezTo>
                  <a:cubicBezTo>
                    <a:pt x="363490" y="301439"/>
                    <a:pt x="362906" y="301878"/>
                    <a:pt x="362321" y="302316"/>
                  </a:cubicBezTo>
                  <a:cubicBezTo>
                    <a:pt x="281636" y="360797"/>
                    <a:pt x="238326" y="457912"/>
                    <a:pt x="248727" y="557015"/>
                  </a:cubicBezTo>
                  <a:cubicBezTo>
                    <a:pt x="256700" y="626169"/>
                    <a:pt x="207101" y="688697"/>
                    <a:pt x="137946" y="696670"/>
                  </a:cubicBezTo>
                  <a:cubicBezTo>
                    <a:pt x="137603" y="696708"/>
                    <a:pt x="137254" y="696747"/>
                    <a:pt x="136910" y="696785"/>
                  </a:cubicBezTo>
                  <a:cubicBezTo>
                    <a:pt x="68106" y="701741"/>
                    <a:pt x="9847" y="656252"/>
                    <a:pt x="2668" y="586557"/>
                  </a:cubicBezTo>
                  <a:cubicBezTo>
                    <a:pt x="-18056" y="398554"/>
                    <a:pt x="63493" y="213855"/>
                    <a:pt x="216389" y="102509"/>
                  </a:cubicBezTo>
                  <a:cubicBezTo>
                    <a:pt x="453375" y="-70456"/>
                    <a:pt x="785519" y="-19878"/>
                    <a:pt x="960282" y="215786"/>
                  </a:cubicBezTo>
                  <a:cubicBezTo>
                    <a:pt x="1106405" y="415975"/>
                    <a:pt x="1089251" y="688017"/>
                    <a:pt x="933471" y="872704"/>
                  </a:cubicBezTo>
                  <a:close/>
                  <a:moveTo>
                    <a:pt x="1259071" y="1318824"/>
                  </a:moveTo>
                  <a:lnTo>
                    <a:pt x="1287153" y="1357388"/>
                  </a:lnTo>
                  <a:cubicBezTo>
                    <a:pt x="1328321" y="1413677"/>
                    <a:pt x="1317902" y="1488454"/>
                    <a:pt x="1259199" y="1528923"/>
                  </a:cubicBezTo>
                  <a:cubicBezTo>
                    <a:pt x="1205012" y="1569488"/>
                    <a:pt x="1128209" y="1558440"/>
                    <a:pt x="1087644" y="1504260"/>
                  </a:cubicBezTo>
                  <a:cubicBezTo>
                    <a:pt x="1087460" y="1504013"/>
                    <a:pt x="1087275" y="1503758"/>
                    <a:pt x="1087091" y="1503511"/>
                  </a:cubicBezTo>
                  <a:lnTo>
                    <a:pt x="1061678" y="1465391"/>
                  </a:lnTo>
                  <a:cubicBezTo>
                    <a:pt x="1019684" y="1411517"/>
                    <a:pt x="1034106" y="1332610"/>
                    <a:pt x="1087091" y="1292967"/>
                  </a:cubicBezTo>
                  <a:cubicBezTo>
                    <a:pt x="1141671" y="1252592"/>
                    <a:pt x="1218621" y="1263958"/>
                    <a:pt x="1259199" y="1318379"/>
                  </a:cubicBezTo>
                  <a:close/>
                </a:path>
              </a:pathLst>
            </a:custGeom>
            <a:solidFill>
              <a:srgbClr val="FFC545"/>
            </a:solidFill>
            <a:ln w="6346" cap="flat">
              <a:noFill/>
              <a:prstDash val="solid"/>
              <a:miter/>
            </a:ln>
          </p:spPr>
          <p:txBody>
            <a:bodyPr rtlCol="0" anchor="ctr"/>
            <a:lstStyle/>
            <a:p>
              <a:endParaRPr lang="zh-CN" altLang="en-US"/>
            </a:p>
          </p:txBody>
        </p:sp>
        <p:sp>
          <p:nvSpPr>
            <p:cNvPr id="61" name="任意多边形 27">
              <a:extLst>
                <a:ext uri="{FF2B5EF4-FFF2-40B4-BE49-F238E27FC236}">
                  <a16:creationId xmlns:a16="http://schemas.microsoft.com/office/drawing/2014/main" id="{F6D3C1B1-8246-404D-8E18-F875B2BAFEDD}"/>
                </a:ext>
              </a:extLst>
            </p:cNvPr>
            <p:cNvSpPr/>
            <p:nvPr/>
          </p:nvSpPr>
          <p:spPr>
            <a:xfrm>
              <a:off x="6164723" y="1962102"/>
              <a:ext cx="703194" cy="564027"/>
            </a:xfrm>
            <a:custGeom>
              <a:avLst/>
              <a:gdLst>
                <a:gd name="connsiteX0" fmla="*/ 577794 w 621074"/>
                <a:gd name="connsiteY0" fmla="*/ 416455 h 498159"/>
                <a:gd name="connsiteX1" fmla="*/ 538976 w 621074"/>
                <a:gd name="connsiteY1" fmla="*/ 192061 h 498159"/>
                <a:gd name="connsiteX2" fmla="*/ 398317 w 621074"/>
                <a:gd name="connsiteY2" fmla="*/ 31135 h 498159"/>
                <a:gd name="connsiteX3" fmla="*/ 10265 w 621074"/>
                <a:gd name="connsiteY3" fmla="*/ 121159 h 498159"/>
                <a:gd name="connsiteX4" fmla="*/ 38156 w 621074"/>
                <a:gd name="connsiteY4" fmla="*/ 265504 h 498159"/>
                <a:gd name="connsiteX5" fmla="*/ 65983 w 621074"/>
                <a:gd name="connsiteY5" fmla="*/ 440152 h 498159"/>
                <a:gd name="connsiteX6" fmla="*/ 577794 w 621074"/>
                <a:gd name="connsiteY6" fmla="*/ 416455 h 49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1074" h="498159">
                  <a:moveTo>
                    <a:pt x="577794" y="416455"/>
                  </a:moveTo>
                  <a:cubicBezTo>
                    <a:pt x="667819" y="254576"/>
                    <a:pt x="596536" y="161629"/>
                    <a:pt x="538976" y="192061"/>
                  </a:cubicBezTo>
                  <a:cubicBezTo>
                    <a:pt x="538976" y="192061"/>
                    <a:pt x="530399" y="91617"/>
                    <a:pt x="398317" y="31135"/>
                  </a:cubicBezTo>
                  <a:cubicBezTo>
                    <a:pt x="245841" y="-38750"/>
                    <a:pt x="48893" y="15633"/>
                    <a:pt x="10265" y="121159"/>
                  </a:cubicBezTo>
                  <a:cubicBezTo>
                    <a:pt x="-25186" y="218554"/>
                    <a:pt x="38156" y="265504"/>
                    <a:pt x="38156" y="265504"/>
                  </a:cubicBezTo>
                  <a:cubicBezTo>
                    <a:pt x="38156" y="265504"/>
                    <a:pt x="-1043" y="335388"/>
                    <a:pt x="65983" y="440152"/>
                  </a:cubicBezTo>
                  <a:cubicBezTo>
                    <a:pt x="133009" y="544916"/>
                    <a:pt x="537515" y="488945"/>
                    <a:pt x="577794" y="416455"/>
                  </a:cubicBezTo>
                  <a:close/>
                </a:path>
              </a:pathLst>
            </a:custGeom>
            <a:solidFill>
              <a:srgbClr val="981D04"/>
            </a:solidFill>
            <a:ln w="6346" cap="flat">
              <a:noFill/>
              <a:prstDash val="solid"/>
              <a:miter/>
            </a:ln>
          </p:spPr>
          <p:txBody>
            <a:bodyPr rtlCol="0" anchor="ctr"/>
            <a:lstStyle/>
            <a:p>
              <a:endParaRPr lang="zh-CN" altLang="en-US"/>
            </a:p>
          </p:txBody>
        </p:sp>
        <p:sp>
          <p:nvSpPr>
            <p:cNvPr id="62" name="任意多边形 28">
              <a:extLst>
                <a:ext uri="{FF2B5EF4-FFF2-40B4-BE49-F238E27FC236}">
                  <a16:creationId xmlns:a16="http://schemas.microsoft.com/office/drawing/2014/main" id="{9B2BFE31-CBA1-43B6-9558-F3B693EF1ABA}"/>
                </a:ext>
              </a:extLst>
            </p:cNvPr>
            <p:cNvSpPr/>
            <p:nvPr/>
          </p:nvSpPr>
          <p:spPr>
            <a:xfrm>
              <a:off x="6390997" y="2695691"/>
              <a:ext cx="273341" cy="276362"/>
            </a:xfrm>
            <a:custGeom>
              <a:avLst/>
              <a:gdLst>
                <a:gd name="connsiteX0" fmla="*/ 120196 w 241420"/>
                <a:gd name="connsiteY0" fmla="*/ 243879 h 244088"/>
                <a:gd name="connsiteX1" fmla="*/ 120196 w 241420"/>
                <a:gd name="connsiteY1" fmla="*/ 243879 h 244088"/>
                <a:gd name="connsiteX2" fmla="*/ -514 w 241420"/>
                <a:gd name="connsiteY2" fmla="*/ 160017 h 244088"/>
                <a:gd name="connsiteX3" fmla="*/ -514 w 241420"/>
                <a:gd name="connsiteY3" fmla="*/ -210 h 244088"/>
                <a:gd name="connsiteX4" fmla="*/ 240906 w 241420"/>
                <a:gd name="connsiteY4" fmla="*/ -210 h 244088"/>
                <a:gd name="connsiteX5" fmla="*/ 240906 w 241420"/>
                <a:gd name="connsiteY5" fmla="*/ 160335 h 244088"/>
                <a:gd name="connsiteX6" fmla="*/ 120958 w 241420"/>
                <a:gd name="connsiteY6" fmla="*/ 243752 h 24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20" h="244088">
                  <a:moveTo>
                    <a:pt x="120196" y="243879"/>
                  </a:moveTo>
                  <a:lnTo>
                    <a:pt x="120196" y="243879"/>
                  </a:lnTo>
                  <a:cubicBezTo>
                    <a:pt x="53551" y="243879"/>
                    <a:pt x="-514" y="206332"/>
                    <a:pt x="-514" y="160017"/>
                  </a:cubicBezTo>
                  <a:lnTo>
                    <a:pt x="-514" y="-210"/>
                  </a:lnTo>
                  <a:lnTo>
                    <a:pt x="240906" y="-210"/>
                  </a:lnTo>
                  <a:lnTo>
                    <a:pt x="240906" y="160335"/>
                  </a:lnTo>
                  <a:cubicBezTo>
                    <a:pt x="240906" y="206395"/>
                    <a:pt x="187222" y="243752"/>
                    <a:pt x="120958" y="243752"/>
                  </a:cubicBezTo>
                  <a:close/>
                </a:path>
              </a:pathLst>
            </a:custGeom>
            <a:solidFill>
              <a:srgbClr val="FF93B1"/>
            </a:solidFill>
            <a:ln w="6346" cap="flat">
              <a:noFill/>
              <a:prstDash val="solid"/>
              <a:miter/>
            </a:ln>
          </p:spPr>
          <p:txBody>
            <a:bodyPr rtlCol="0" anchor="ctr"/>
            <a:lstStyle/>
            <a:p>
              <a:endParaRPr lang="zh-CN" altLang="en-US"/>
            </a:p>
          </p:txBody>
        </p:sp>
        <p:sp>
          <p:nvSpPr>
            <p:cNvPr id="63" name="任意多边形 29">
              <a:extLst>
                <a:ext uri="{FF2B5EF4-FFF2-40B4-BE49-F238E27FC236}">
                  <a16:creationId xmlns:a16="http://schemas.microsoft.com/office/drawing/2014/main" id="{DD824363-36A5-4506-97AE-A55A360EA43B}"/>
                </a:ext>
              </a:extLst>
            </p:cNvPr>
            <p:cNvSpPr/>
            <p:nvPr/>
          </p:nvSpPr>
          <p:spPr>
            <a:xfrm>
              <a:off x="6190954" y="2434905"/>
              <a:ext cx="140645" cy="163868"/>
            </a:xfrm>
            <a:custGeom>
              <a:avLst/>
              <a:gdLst>
                <a:gd name="connsiteX0" fmla="*/ 89827 w 124220"/>
                <a:gd name="connsiteY0" fmla="*/ 32284 h 144731"/>
                <a:gd name="connsiteX1" fmla="*/ -514 w 124220"/>
                <a:gd name="connsiteY1" fmla="*/ 54139 h 144731"/>
                <a:gd name="connsiteX2" fmla="*/ 109904 w 124220"/>
                <a:gd name="connsiteY2" fmla="*/ 127518 h 144731"/>
                <a:gd name="connsiteX3" fmla="*/ 89827 w 124220"/>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220" h="144731">
                  <a:moveTo>
                    <a:pt x="89827" y="32284"/>
                  </a:moveTo>
                  <a:cubicBezTo>
                    <a:pt x="47960" y="-30739"/>
                    <a:pt x="-514" y="9730"/>
                    <a:pt x="-514" y="54139"/>
                  </a:cubicBezTo>
                  <a:cubicBezTo>
                    <a:pt x="-514" y="118306"/>
                    <a:pt x="69752" y="173579"/>
                    <a:pt x="109904" y="127518"/>
                  </a:cubicBezTo>
                  <a:cubicBezTo>
                    <a:pt x="150056" y="81458"/>
                    <a:pt x="89827" y="32221"/>
                    <a:pt x="89827" y="32221"/>
                  </a:cubicBezTo>
                  <a:close/>
                </a:path>
              </a:pathLst>
            </a:custGeom>
            <a:solidFill>
              <a:srgbClr val="FED0D6"/>
            </a:solidFill>
            <a:ln w="6346" cap="flat">
              <a:noFill/>
              <a:prstDash val="solid"/>
              <a:miter/>
            </a:ln>
          </p:spPr>
          <p:txBody>
            <a:bodyPr rtlCol="0" anchor="ctr"/>
            <a:lstStyle/>
            <a:p>
              <a:endParaRPr lang="zh-CN" altLang="en-US"/>
            </a:p>
          </p:txBody>
        </p:sp>
        <p:sp>
          <p:nvSpPr>
            <p:cNvPr id="64" name="任意多边形 30">
              <a:extLst>
                <a:ext uri="{FF2B5EF4-FFF2-40B4-BE49-F238E27FC236}">
                  <a16:creationId xmlns:a16="http://schemas.microsoft.com/office/drawing/2014/main" id="{A260E90D-6F20-4A25-AF3A-FA0036E15C85}"/>
                </a:ext>
              </a:extLst>
            </p:cNvPr>
            <p:cNvSpPr/>
            <p:nvPr/>
          </p:nvSpPr>
          <p:spPr>
            <a:xfrm>
              <a:off x="6727091" y="2434905"/>
              <a:ext cx="140816" cy="163868"/>
            </a:xfrm>
            <a:custGeom>
              <a:avLst/>
              <a:gdLst>
                <a:gd name="connsiteX0" fmla="*/ 33579 w 124371"/>
                <a:gd name="connsiteY0" fmla="*/ 32284 h 144731"/>
                <a:gd name="connsiteX1" fmla="*/ 123857 w 124371"/>
                <a:gd name="connsiteY1" fmla="*/ 54139 h 144731"/>
                <a:gd name="connsiteX2" fmla="*/ 13439 w 124371"/>
                <a:gd name="connsiteY2" fmla="*/ 127518 h 144731"/>
                <a:gd name="connsiteX3" fmla="*/ 33579 w 124371"/>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371" h="144731">
                  <a:moveTo>
                    <a:pt x="33579" y="32284"/>
                  </a:moveTo>
                  <a:cubicBezTo>
                    <a:pt x="75319" y="-30739"/>
                    <a:pt x="123857" y="9730"/>
                    <a:pt x="123857" y="54139"/>
                  </a:cubicBezTo>
                  <a:cubicBezTo>
                    <a:pt x="123857" y="118306"/>
                    <a:pt x="53972" y="173579"/>
                    <a:pt x="13439" y="127518"/>
                  </a:cubicBezTo>
                  <a:cubicBezTo>
                    <a:pt x="-27095" y="81458"/>
                    <a:pt x="33579" y="32221"/>
                    <a:pt x="33579" y="32221"/>
                  </a:cubicBezTo>
                  <a:close/>
                </a:path>
              </a:pathLst>
            </a:custGeom>
            <a:solidFill>
              <a:srgbClr val="FED0D6"/>
            </a:solidFill>
            <a:ln w="6346" cap="flat">
              <a:noFill/>
              <a:prstDash val="solid"/>
              <a:miter/>
            </a:ln>
          </p:spPr>
          <p:txBody>
            <a:bodyPr rtlCol="0" anchor="ctr"/>
            <a:lstStyle/>
            <a:p>
              <a:endParaRPr lang="zh-CN" altLang="en-US"/>
            </a:p>
          </p:txBody>
        </p:sp>
        <p:sp>
          <p:nvSpPr>
            <p:cNvPr id="65" name="任意多边形 31">
              <a:extLst>
                <a:ext uri="{FF2B5EF4-FFF2-40B4-BE49-F238E27FC236}">
                  <a16:creationId xmlns:a16="http://schemas.microsoft.com/office/drawing/2014/main" id="{C5517A8A-FAC2-44E1-B0D4-62B0617B996B}"/>
                </a:ext>
              </a:extLst>
            </p:cNvPr>
            <p:cNvSpPr/>
            <p:nvPr/>
          </p:nvSpPr>
          <p:spPr>
            <a:xfrm>
              <a:off x="6265196" y="2209296"/>
              <a:ext cx="527030" cy="543940"/>
            </a:xfrm>
            <a:custGeom>
              <a:avLst/>
              <a:gdLst>
                <a:gd name="connsiteX0" fmla="*/ 232068 w 465483"/>
                <a:gd name="connsiteY0" fmla="*/ 480209 h 480418"/>
                <a:gd name="connsiteX1" fmla="*/ 7928 w 465483"/>
                <a:gd name="connsiteY1" fmla="*/ 114266 h 480418"/>
                <a:gd name="connsiteX2" fmla="*/ 456589 w 465483"/>
                <a:gd name="connsiteY2" fmla="*/ 114266 h 480418"/>
                <a:gd name="connsiteX3" fmla="*/ 232068 w 465483"/>
                <a:gd name="connsiteY3" fmla="*/ 480209 h 480418"/>
              </a:gdLst>
              <a:ahLst/>
              <a:cxnLst>
                <a:cxn ang="0">
                  <a:pos x="connsiteX0" y="connsiteY0"/>
                </a:cxn>
                <a:cxn ang="0">
                  <a:pos x="connsiteX1" y="connsiteY1"/>
                </a:cxn>
                <a:cxn ang="0">
                  <a:pos x="connsiteX2" y="connsiteY2"/>
                </a:cxn>
                <a:cxn ang="0">
                  <a:pos x="connsiteX3" y="connsiteY3"/>
                </a:cxn>
              </a:cxnLst>
              <a:rect l="l" t="t" r="r" b="b"/>
              <a:pathLst>
                <a:path w="465483" h="480418">
                  <a:moveTo>
                    <a:pt x="232068" y="480209"/>
                  </a:moveTo>
                  <a:cubicBezTo>
                    <a:pt x="66886" y="480209"/>
                    <a:pt x="-30763" y="299588"/>
                    <a:pt x="7928" y="114266"/>
                  </a:cubicBezTo>
                  <a:cubicBezTo>
                    <a:pt x="39694" y="-38527"/>
                    <a:pt x="424696" y="-38210"/>
                    <a:pt x="456589" y="114266"/>
                  </a:cubicBezTo>
                  <a:cubicBezTo>
                    <a:pt x="495153" y="299588"/>
                    <a:pt x="397251" y="480209"/>
                    <a:pt x="232068" y="480209"/>
                  </a:cubicBezTo>
                  <a:close/>
                </a:path>
              </a:pathLst>
            </a:custGeom>
            <a:solidFill>
              <a:srgbClr val="FED0D6"/>
            </a:solidFill>
            <a:ln w="6346" cap="flat">
              <a:noFill/>
              <a:prstDash val="solid"/>
              <a:miter/>
            </a:ln>
          </p:spPr>
          <p:txBody>
            <a:bodyPr rtlCol="0" anchor="ctr"/>
            <a:lstStyle/>
            <a:p>
              <a:endParaRPr lang="zh-CN" altLang="en-US"/>
            </a:p>
          </p:txBody>
        </p:sp>
        <p:sp>
          <p:nvSpPr>
            <p:cNvPr id="66" name="任意多边形 32">
              <a:extLst>
                <a:ext uri="{FF2B5EF4-FFF2-40B4-BE49-F238E27FC236}">
                  <a16:creationId xmlns:a16="http://schemas.microsoft.com/office/drawing/2014/main" id="{DB023545-3FE0-4145-8059-62E08ADF2121}"/>
                </a:ext>
              </a:extLst>
            </p:cNvPr>
            <p:cNvSpPr/>
            <p:nvPr/>
          </p:nvSpPr>
          <p:spPr>
            <a:xfrm>
              <a:off x="6255890" y="2082565"/>
              <a:ext cx="448236" cy="230262"/>
            </a:xfrm>
            <a:custGeom>
              <a:avLst/>
              <a:gdLst>
                <a:gd name="connsiteX0" fmla="*/ 386663 w 395890"/>
                <a:gd name="connsiteY0" fmla="*/ 112221 h 203372"/>
                <a:gd name="connsiteX1" fmla="*/ 250388 w 395890"/>
                <a:gd name="connsiteY1" fmla="*/ 153708 h 203372"/>
                <a:gd name="connsiteX2" fmla="*/ 94799 w 395890"/>
                <a:gd name="connsiteY2" fmla="*/ 202246 h 203372"/>
                <a:gd name="connsiteX3" fmla="*/ 66146 w 395890"/>
                <a:gd name="connsiteY3" fmla="*/ 31028 h 203372"/>
                <a:gd name="connsiteX4" fmla="*/ 386663 w 395890"/>
                <a:gd name="connsiteY4" fmla="*/ 112221 h 20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890" h="203372">
                  <a:moveTo>
                    <a:pt x="386663" y="112221"/>
                  </a:moveTo>
                  <a:cubicBezTo>
                    <a:pt x="344034" y="208472"/>
                    <a:pt x="250388" y="153708"/>
                    <a:pt x="250388" y="153708"/>
                  </a:cubicBezTo>
                  <a:cubicBezTo>
                    <a:pt x="207091" y="190022"/>
                    <a:pt x="151062" y="207500"/>
                    <a:pt x="94799" y="202246"/>
                  </a:cubicBezTo>
                  <a:cubicBezTo>
                    <a:pt x="581" y="192970"/>
                    <a:pt x="-48592" y="79439"/>
                    <a:pt x="66146" y="31028"/>
                  </a:cubicBezTo>
                  <a:cubicBezTo>
                    <a:pt x="180884" y="-17383"/>
                    <a:pt x="446701" y="-22784"/>
                    <a:pt x="386663" y="112221"/>
                  </a:cubicBezTo>
                  <a:close/>
                </a:path>
              </a:pathLst>
            </a:custGeom>
            <a:solidFill>
              <a:srgbClr val="981D04"/>
            </a:solidFill>
            <a:ln w="6346" cap="flat">
              <a:noFill/>
              <a:prstDash val="solid"/>
              <a:miter/>
            </a:ln>
          </p:spPr>
          <p:txBody>
            <a:bodyPr rtlCol="0" anchor="ctr"/>
            <a:lstStyle/>
            <a:p>
              <a:endParaRPr lang="zh-CN" altLang="en-US"/>
            </a:p>
          </p:txBody>
        </p:sp>
        <p:sp>
          <p:nvSpPr>
            <p:cNvPr id="67" name="任意多边形 33">
              <a:extLst>
                <a:ext uri="{FF2B5EF4-FFF2-40B4-BE49-F238E27FC236}">
                  <a16:creationId xmlns:a16="http://schemas.microsoft.com/office/drawing/2014/main" id="{75CE4150-4299-45E3-B418-4F76DBC134C3}"/>
                </a:ext>
              </a:extLst>
            </p:cNvPr>
            <p:cNvSpPr/>
            <p:nvPr/>
          </p:nvSpPr>
          <p:spPr>
            <a:xfrm>
              <a:off x="5999615" y="5296537"/>
              <a:ext cx="484830" cy="136671"/>
            </a:xfrm>
            <a:custGeom>
              <a:avLst/>
              <a:gdLst>
                <a:gd name="connsiteX0" fmla="*/ 415046 w 428211"/>
                <a:gd name="connsiteY0" fmla="*/ -210 h 120710"/>
                <a:gd name="connsiteX1" fmla="*/ 150755 w 428211"/>
                <a:gd name="connsiteY1" fmla="*/ -210 h 120710"/>
                <a:gd name="connsiteX2" fmla="*/ -514 w 428211"/>
                <a:gd name="connsiteY2" fmla="*/ 107794 h 120710"/>
                <a:gd name="connsiteX3" fmla="*/ -514 w 428211"/>
                <a:gd name="connsiteY3" fmla="*/ 120500 h 120710"/>
                <a:gd name="connsiteX4" fmla="*/ 425148 w 428211"/>
                <a:gd name="connsiteY4" fmla="*/ 120500 h 120710"/>
                <a:gd name="connsiteX5" fmla="*/ 414856 w 428211"/>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11" h="120710">
                  <a:moveTo>
                    <a:pt x="415046" y="-210"/>
                  </a:moveTo>
                  <a:lnTo>
                    <a:pt x="150755" y="-210"/>
                  </a:lnTo>
                  <a:cubicBezTo>
                    <a:pt x="150755" y="-210"/>
                    <a:pt x="14924" y="76981"/>
                    <a:pt x="-514" y="107794"/>
                  </a:cubicBezTo>
                  <a:lnTo>
                    <a:pt x="-514" y="120500"/>
                  </a:lnTo>
                  <a:lnTo>
                    <a:pt x="425148" y="120500"/>
                  </a:lnTo>
                  <a:cubicBezTo>
                    <a:pt x="425148" y="120500"/>
                    <a:pt x="435377" y="30412"/>
                    <a:pt x="414856" y="-210"/>
                  </a:cubicBezTo>
                  <a:close/>
                </a:path>
              </a:pathLst>
            </a:custGeom>
            <a:solidFill>
              <a:srgbClr val="00065B"/>
            </a:solidFill>
            <a:ln w="6346" cap="flat">
              <a:noFill/>
              <a:prstDash val="solid"/>
              <a:miter/>
            </a:ln>
          </p:spPr>
          <p:txBody>
            <a:bodyPr rtlCol="0" anchor="ctr"/>
            <a:lstStyle/>
            <a:p>
              <a:endParaRPr lang="zh-CN" altLang="en-US"/>
            </a:p>
          </p:txBody>
        </p:sp>
        <p:sp>
          <p:nvSpPr>
            <p:cNvPr id="68" name="任意多边形 34">
              <a:extLst>
                <a:ext uri="{FF2B5EF4-FFF2-40B4-BE49-F238E27FC236}">
                  <a16:creationId xmlns:a16="http://schemas.microsoft.com/office/drawing/2014/main" id="{3135B9A8-0E1E-4422-A621-FDB1D193B78D}"/>
                </a:ext>
              </a:extLst>
            </p:cNvPr>
            <p:cNvSpPr/>
            <p:nvPr/>
          </p:nvSpPr>
          <p:spPr>
            <a:xfrm>
              <a:off x="5999255" y="5433496"/>
              <a:ext cx="483023" cy="22802"/>
            </a:xfrm>
            <a:custGeom>
              <a:avLst/>
              <a:gdLst>
                <a:gd name="connsiteX0" fmla="*/ 426615 w 426615"/>
                <a:gd name="connsiteY0" fmla="*/ 0 h 20139"/>
                <a:gd name="connsiteX1" fmla="*/ 0 w 426615"/>
                <a:gd name="connsiteY1" fmla="*/ 0 h 20139"/>
                <a:gd name="connsiteX2" fmla="*/ 0 w 426615"/>
                <a:gd name="connsiteY2" fmla="*/ 20140 h 20139"/>
                <a:gd name="connsiteX3" fmla="*/ 426615 w 426615"/>
                <a:gd name="connsiteY3" fmla="*/ 20140 h 20139"/>
                <a:gd name="connsiteX4" fmla="*/ 426615 w 426615"/>
                <a:gd name="connsiteY4" fmla="*/ 0 h 20139"/>
                <a:gd name="connsiteX5" fmla="*/ 426615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426615" y="0"/>
                  </a:moveTo>
                  <a:lnTo>
                    <a:pt x="0" y="0"/>
                  </a:lnTo>
                  <a:lnTo>
                    <a:pt x="0" y="20140"/>
                  </a:lnTo>
                  <a:lnTo>
                    <a:pt x="426615" y="20140"/>
                  </a:lnTo>
                  <a:lnTo>
                    <a:pt x="426615" y="0"/>
                  </a:lnTo>
                  <a:lnTo>
                    <a:pt x="426615" y="0"/>
                  </a:lnTo>
                  <a:close/>
                </a:path>
              </a:pathLst>
            </a:custGeom>
            <a:solidFill>
              <a:srgbClr val="434CC0"/>
            </a:solidFill>
            <a:ln w="6346" cap="flat">
              <a:noFill/>
              <a:prstDash val="solid"/>
              <a:miter/>
            </a:ln>
          </p:spPr>
          <p:txBody>
            <a:bodyPr rtlCol="0" anchor="ctr"/>
            <a:lstStyle/>
            <a:p>
              <a:endParaRPr lang="zh-CN" altLang="en-US"/>
            </a:p>
          </p:txBody>
        </p:sp>
        <p:sp>
          <p:nvSpPr>
            <p:cNvPr id="69" name="任意多边形 35">
              <a:extLst>
                <a:ext uri="{FF2B5EF4-FFF2-40B4-BE49-F238E27FC236}">
                  <a16:creationId xmlns:a16="http://schemas.microsoft.com/office/drawing/2014/main" id="{DE861DD6-6CB2-475A-AB0F-4B5081760AD2}"/>
                </a:ext>
              </a:extLst>
            </p:cNvPr>
            <p:cNvSpPr/>
            <p:nvPr/>
          </p:nvSpPr>
          <p:spPr>
            <a:xfrm>
              <a:off x="6140242" y="3782441"/>
              <a:ext cx="395626" cy="1526181"/>
            </a:xfrm>
            <a:custGeom>
              <a:avLst/>
              <a:gdLst>
                <a:gd name="connsiteX0" fmla="*/ 348910 w 349424"/>
                <a:gd name="connsiteY0" fmla="*/ -210 h 1347952"/>
                <a:gd name="connsiteX1" fmla="*/ 17656 w 349424"/>
                <a:gd name="connsiteY1" fmla="*/ -210 h 1347952"/>
                <a:gd name="connsiteX2" fmla="*/ -514 w 349424"/>
                <a:gd name="connsiteY2" fmla="*/ 1347742 h 1347952"/>
                <a:gd name="connsiteX3" fmla="*/ 305200 w 349424"/>
                <a:gd name="connsiteY3" fmla="*/ 1347742 h 1347952"/>
                <a:gd name="connsiteX4" fmla="*/ 346369 w 349424"/>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24" h="1347952">
                  <a:moveTo>
                    <a:pt x="348910" y="-210"/>
                  </a:moveTo>
                  <a:lnTo>
                    <a:pt x="17656" y="-210"/>
                  </a:lnTo>
                  <a:lnTo>
                    <a:pt x="-514" y="1347742"/>
                  </a:lnTo>
                  <a:lnTo>
                    <a:pt x="305200" y="1347742"/>
                  </a:lnTo>
                  <a:cubicBezTo>
                    <a:pt x="305200" y="1347742"/>
                    <a:pt x="303548" y="602833"/>
                    <a:pt x="346369" y="202583"/>
                  </a:cubicBezTo>
                  <a:close/>
                </a:path>
              </a:pathLst>
            </a:custGeom>
            <a:solidFill>
              <a:srgbClr val="981D04"/>
            </a:solidFill>
            <a:ln w="6346" cap="flat">
              <a:noFill/>
              <a:prstDash val="solid"/>
              <a:miter/>
            </a:ln>
          </p:spPr>
          <p:txBody>
            <a:bodyPr rtlCol="0" anchor="ctr"/>
            <a:lstStyle/>
            <a:p>
              <a:endParaRPr lang="zh-CN" altLang="en-US"/>
            </a:p>
          </p:txBody>
        </p:sp>
        <p:sp>
          <p:nvSpPr>
            <p:cNvPr id="70" name="任意多边形 36">
              <a:extLst>
                <a:ext uri="{FF2B5EF4-FFF2-40B4-BE49-F238E27FC236}">
                  <a16:creationId xmlns:a16="http://schemas.microsoft.com/office/drawing/2014/main" id="{284FF8C4-680C-47F8-82ED-B2620688B589}"/>
                </a:ext>
              </a:extLst>
            </p:cNvPr>
            <p:cNvSpPr/>
            <p:nvPr/>
          </p:nvSpPr>
          <p:spPr>
            <a:xfrm>
              <a:off x="6583298" y="5296537"/>
              <a:ext cx="484866" cy="136671"/>
            </a:xfrm>
            <a:custGeom>
              <a:avLst/>
              <a:gdLst>
                <a:gd name="connsiteX0" fmla="*/ 12168 w 428243"/>
                <a:gd name="connsiteY0" fmla="*/ -210 h 120710"/>
                <a:gd name="connsiteX1" fmla="*/ 276460 w 428243"/>
                <a:gd name="connsiteY1" fmla="*/ -210 h 120710"/>
                <a:gd name="connsiteX2" fmla="*/ 427729 w 428243"/>
                <a:gd name="connsiteY2" fmla="*/ 107794 h 120710"/>
                <a:gd name="connsiteX3" fmla="*/ 427729 w 428243"/>
                <a:gd name="connsiteY3" fmla="*/ 120500 h 120710"/>
                <a:gd name="connsiteX4" fmla="*/ 2067 w 428243"/>
                <a:gd name="connsiteY4" fmla="*/ 120500 h 120710"/>
                <a:gd name="connsiteX5" fmla="*/ 12295 w 428243"/>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43" h="120710">
                  <a:moveTo>
                    <a:pt x="12168" y="-210"/>
                  </a:moveTo>
                  <a:lnTo>
                    <a:pt x="276460" y="-210"/>
                  </a:lnTo>
                  <a:cubicBezTo>
                    <a:pt x="276460" y="-210"/>
                    <a:pt x="412354" y="76981"/>
                    <a:pt x="427729" y="107794"/>
                  </a:cubicBezTo>
                  <a:lnTo>
                    <a:pt x="427729" y="120500"/>
                  </a:lnTo>
                  <a:lnTo>
                    <a:pt x="2067" y="120500"/>
                  </a:lnTo>
                  <a:cubicBezTo>
                    <a:pt x="2067" y="120500"/>
                    <a:pt x="-8226" y="30412"/>
                    <a:pt x="12295" y="-210"/>
                  </a:cubicBezTo>
                  <a:close/>
                </a:path>
              </a:pathLst>
            </a:custGeom>
            <a:solidFill>
              <a:srgbClr val="00065B"/>
            </a:solidFill>
            <a:ln w="6346" cap="flat">
              <a:noFill/>
              <a:prstDash val="solid"/>
              <a:miter/>
            </a:ln>
          </p:spPr>
          <p:txBody>
            <a:bodyPr rtlCol="0" anchor="ctr"/>
            <a:lstStyle/>
            <a:p>
              <a:endParaRPr lang="zh-CN" altLang="en-US"/>
            </a:p>
          </p:txBody>
        </p:sp>
        <p:sp>
          <p:nvSpPr>
            <p:cNvPr id="71" name="任意多边形 37">
              <a:extLst>
                <a:ext uri="{FF2B5EF4-FFF2-40B4-BE49-F238E27FC236}">
                  <a16:creationId xmlns:a16="http://schemas.microsoft.com/office/drawing/2014/main" id="{A45BB9A5-E3B8-437C-BD75-EDDCB7834890}"/>
                </a:ext>
              </a:extLst>
            </p:cNvPr>
            <p:cNvSpPr/>
            <p:nvPr/>
          </p:nvSpPr>
          <p:spPr>
            <a:xfrm>
              <a:off x="6585142" y="5433496"/>
              <a:ext cx="483023" cy="22802"/>
            </a:xfrm>
            <a:custGeom>
              <a:avLst/>
              <a:gdLst>
                <a:gd name="connsiteX0" fmla="*/ 0 w 426615"/>
                <a:gd name="connsiteY0" fmla="*/ 0 h 20139"/>
                <a:gd name="connsiteX1" fmla="*/ 426615 w 426615"/>
                <a:gd name="connsiteY1" fmla="*/ 0 h 20139"/>
                <a:gd name="connsiteX2" fmla="*/ 426615 w 426615"/>
                <a:gd name="connsiteY2" fmla="*/ 20140 h 20139"/>
                <a:gd name="connsiteX3" fmla="*/ 0 w 426615"/>
                <a:gd name="connsiteY3" fmla="*/ 20140 h 20139"/>
                <a:gd name="connsiteX4" fmla="*/ 0 w 426615"/>
                <a:gd name="connsiteY4" fmla="*/ 0 h 20139"/>
                <a:gd name="connsiteX5" fmla="*/ 0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0" y="0"/>
                  </a:moveTo>
                  <a:lnTo>
                    <a:pt x="426615" y="0"/>
                  </a:lnTo>
                  <a:lnTo>
                    <a:pt x="426615" y="20140"/>
                  </a:lnTo>
                  <a:lnTo>
                    <a:pt x="0" y="20140"/>
                  </a:lnTo>
                  <a:lnTo>
                    <a:pt x="0" y="0"/>
                  </a:lnTo>
                  <a:lnTo>
                    <a:pt x="0" y="0"/>
                  </a:lnTo>
                  <a:close/>
                </a:path>
              </a:pathLst>
            </a:custGeom>
            <a:solidFill>
              <a:srgbClr val="434CC0"/>
            </a:solidFill>
            <a:ln w="6346" cap="flat">
              <a:noFill/>
              <a:prstDash val="solid"/>
              <a:miter/>
            </a:ln>
          </p:spPr>
          <p:txBody>
            <a:bodyPr rtlCol="0" anchor="ctr"/>
            <a:lstStyle/>
            <a:p>
              <a:endParaRPr lang="zh-CN" altLang="en-US"/>
            </a:p>
          </p:txBody>
        </p:sp>
        <p:sp>
          <p:nvSpPr>
            <p:cNvPr id="87" name="任意多边形 38">
              <a:extLst>
                <a:ext uri="{FF2B5EF4-FFF2-40B4-BE49-F238E27FC236}">
                  <a16:creationId xmlns:a16="http://schemas.microsoft.com/office/drawing/2014/main" id="{946BADB6-6614-43A5-B09D-A4F3CB198B3A}"/>
                </a:ext>
              </a:extLst>
            </p:cNvPr>
            <p:cNvSpPr/>
            <p:nvPr/>
          </p:nvSpPr>
          <p:spPr>
            <a:xfrm>
              <a:off x="6531551" y="3782441"/>
              <a:ext cx="395698" cy="1526181"/>
            </a:xfrm>
            <a:custGeom>
              <a:avLst/>
              <a:gdLst>
                <a:gd name="connsiteX0" fmla="*/ -514 w 349488"/>
                <a:gd name="connsiteY0" fmla="*/ -210 h 1347952"/>
                <a:gd name="connsiteX1" fmla="*/ 330803 w 349488"/>
                <a:gd name="connsiteY1" fmla="*/ -210 h 1347952"/>
                <a:gd name="connsiteX2" fmla="*/ 348974 w 349488"/>
                <a:gd name="connsiteY2" fmla="*/ 1347742 h 1347952"/>
                <a:gd name="connsiteX3" fmla="*/ 43259 w 349488"/>
                <a:gd name="connsiteY3" fmla="*/ 1347742 h 1347952"/>
                <a:gd name="connsiteX4" fmla="*/ 2408 w 349488"/>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8" h="1347952">
                  <a:moveTo>
                    <a:pt x="-514" y="-210"/>
                  </a:moveTo>
                  <a:lnTo>
                    <a:pt x="330803" y="-210"/>
                  </a:lnTo>
                  <a:lnTo>
                    <a:pt x="348974" y="1347742"/>
                  </a:lnTo>
                  <a:lnTo>
                    <a:pt x="43259" y="1347742"/>
                  </a:lnTo>
                  <a:cubicBezTo>
                    <a:pt x="43259" y="1347742"/>
                    <a:pt x="44911" y="602833"/>
                    <a:pt x="2408" y="202583"/>
                  </a:cubicBezTo>
                  <a:close/>
                </a:path>
              </a:pathLst>
            </a:custGeom>
            <a:solidFill>
              <a:srgbClr val="981D04"/>
            </a:solidFill>
            <a:ln w="6346" cap="flat">
              <a:noFill/>
              <a:prstDash val="solid"/>
              <a:miter/>
            </a:ln>
          </p:spPr>
          <p:txBody>
            <a:bodyPr rtlCol="0" anchor="ctr"/>
            <a:lstStyle/>
            <a:p>
              <a:endParaRPr lang="zh-CN" altLang="en-US"/>
            </a:p>
          </p:txBody>
        </p:sp>
        <p:sp>
          <p:nvSpPr>
            <p:cNvPr id="89" name="任意多边形 39">
              <a:extLst>
                <a:ext uri="{FF2B5EF4-FFF2-40B4-BE49-F238E27FC236}">
                  <a16:creationId xmlns:a16="http://schemas.microsoft.com/office/drawing/2014/main" id="{26D014EB-81B9-42B3-A21D-DBCC3760AE99}"/>
                </a:ext>
              </a:extLst>
            </p:cNvPr>
            <p:cNvSpPr/>
            <p:nvPr/>
          </p:nvSpPr>
          <p:spPr>
            <a:xfrm>
              <a:off x="6096076" y="2836102"/>
              <a:ext cx="877570" cy="1154292"/>
            </a:xfrm>
            <a:custGeom>
              <a:avLst/>
              <a:gdLst>
                <a:gd name="connsiteX0" fmla="*/ 259966 w 775086"/>
                <a:gd name="connsiteY0" fmla="*/ -210 h 1019493"/>
                <a:gd name="connsiteX1" fmla="*/ 380676 w 775086"/>
                <a:gd name="connsiteY1" fmla="*/ 81873 h 1019493"/>
                <a:gd name="connsiteX2" fmla="*/ 383217 w 775086"/>
                <a:gd name="connsiteY2" fmla="*/ 81873 h 1019493"/>
                <a:gd name="connsiteX3" fmla="*/ 501132 w 775086"/>
                <a:gd name="connsiteY3" fmla="*/ -210 h 1019493"/>
                <a:gd name="connsiteX4" fmla="*/ 703735 w 775086"/>
                <a:gd name="connsiteY4" fmla="*/ 40832 h 1019493"/>
                <a:gd name="connsiteX5" fmla="*/ 774573 w 775086"/>
                <a:gd name="connsiteY5" fmla="*/ 943109 h 1019493"/>
                <a:gd name="connsiteX6" fmla="*/ -514 w 775086"/>
                <a:gd name="connsiteY6" fmla="*/ 924050 h 1019493"/>
                <a:gd name="connsiteX7" fmla="*/ 66893 w 775086"/>
                <a:gd name="connsiteY7" fmla="*/ 30603 h 1019493"/>
                <a:gd name="connsiteX8" fmla="*/ 260029 w 775086"/>
                <a:gd name="connsiteY8" fmla="*/ -210 h 101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5086" h="1019493">
                  <a:moveTo>
                    <a:pt x="259966" y="-210"/>
                  </a:moveTo>
                  <a:cubicBezTo>
                    <a:pt x="277882" y="79268"/>
                    <a:pt x="372734" y="81873"/>
                    <a:pt x="380676" y="81873"/>
                  </a:cubicBezTo>
                  <a:lnTo>
                    <a:pt x="383217" y="81873"/>
                  </a:lnTo>
                  <a:cubicBezTo>
                    <a:pt x="390904" y="81873"/>
                    <a:pt x="480611" y="79268"/>
                    <a:pt x="501132" y="-210"/>
                  </a:cubicBezTo>
                  <a:lnTo>
                    <a:pt x="703735" y="40832"/>
                  </a:lnTo>
                  <a:lnTo>
                    <a:pt x="774573" y="943109"/>
                  </a:lnTo>
                  <a:cubicBezTo>
                    <a:pt x="615743" y="1025700"/>
                    <a:pt x="132394" y="1069347"/>
                    <a:pt x="-514" y="924050"/>
                  </a:cubicBezTo>
                  <a:lnTo>
                    <a:pt x="66893" y="30603"/>
                  </a:lnTo>
                  <a:lnTo>
                    <a:pt x="260029" y="-210"/>
                  </a:lnTo>
                  <a:close/>
                </a:path>
              </a:pathLst>
            </a:custGeom>
            <a:solidFill>
              <a:srgbClr val="00065B"/>
            </a:solidFill>
            <a:ln w="6346" cap="flat">
              <a:noFill/>
              <a:prstDash val="solid"/>
              <a:miter/>
            </a:ln>
          </p:spPr>
          <p:txBody>
            <a:bodyPr rtlCol="0" anchor="ctr"/>
            <a:lstStyle/>
            <a:p>
              <a:endParaRPr lang="zh-CN" altLang="en-US"/>
            </a:p>
          </p:txBody>
        </p:sp>
        <p:sp>
          <p:nvSpPr>
            <p:cNvPr id="90" name="任意多边形 40">
              <a:extLst>
                <a:ext uri="{FF2B5EF4-FFF2-40B4-BE49-F238E27FC236}">
                  <a16:creationId xmlns:a16="http://schemas.microsoft.com/office/drawing/2014/main" id="{FC72EC31-A9A2-46BA-9F1C-86E73362CBCA}"/>
                </a:ext>
              </a:extLst>
            </p:cNvPr>
            <p:cNvSpPr/>
            <p:nvPr/>
          </p:nvSpPr>
          <p:spPr>
            <a:xfrm>
              <a:off x="5368249" y="3005839"/>
              <a:ext cx="792980" cy="422613"/>
            </a:xfrm>
            <a:custGeom>
              <a:avLst/>
              <a:gdLst>
                <a:gd name="connsiteX0" fmla="*/ 698477 w 700375"/>
                <a:gd name="connsiteY0" fmla="*/ 67344 h 373260"/>
                <a:gd name="connsiteX1" fmla="*/ 582976 w 700375"/>
                <a:gd name="connsiteY1" fmla="*/ 238880 h 373260"/>
                <a:gd name="connsiteX2" fmla="*/ 51470 w 700375"/>
                <a:gd name="connsiteY2" fmla="*/ 369755 h 373260"/>
                <a:gd name="connsiteX3" fmla="*/ 51470 w 700375"/>
                <a:gd name="connsiteY3" fmla="*/ 261751 h 373260"/>
                <a:gd name="connsiteX4" fmla="*/ 505786 w 700375"/>
                <a:gd name="connsiteY4" fmla="*/ 161816 h 373260"/>
                <a:gd name="connsiteX5" fmla="*/ 580181 w 700375"/>
                <a:gd name="connsiteY5" fmla="*/ 74714 h 373260"/>
                <a:gd name="connsiteX6" fmla="*/ 587932 w 700375"/>
                <a:gd name="connsiteY6" fmla="*/ 56798 h 373260"/>
                <a:gd name="connsiteX7" fmla="*/ 587932 w 700375"/>
                <a:gd name="connsiteY7" fmla="*/ 59339 h 373260"/>
                <a:gd name="connsiteX8" fmla="*/ 590474 w 700375"/>
                <a:gd name="connsiteY8" fmla="*/ 51652 h 373260"/>
                <a:gd name="connsiteX9" fmla="*/ 593015 w 700375"/>
                <a:gd name="connsiteY9" fmla="*/ 38945 h 373260"/>
                <a:gd name="connsiteX10" fmla="*/ 698287 w 700375"/>
                <a:gd name="connsiteY10" fmla="*/ 67154 h 373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0375" h="373260">
                  <a:moveTo>
                    <a:pt x="698477" y="67344"/>
                  </a:moveTo>
                  <a:cubicBezTo>
                    <a:pt x="683039" y="133989"/>
                    <a:pt x="634310" y="195488"/>
                    <a:pt x="582976" y="238880"/>
                  </a:cubicBezTo>
                  <a:cubicBezTo>
                    <a:pt x="439014" y="362068"/>
                    <a:pt x="233933" y="382525"/>
                    <a:pt x="51470" y="369755"/>
                  </a:cubicBezTo>
                  <a:cubicBezTo>
                    <a:pt x="-17843" y="364609"/>
                    <a:pt x="-17843" y="256986"/>
                    <a:pt x="51470" y="261751"/>
                  </a:cubicBezTo>
                  <a:cubicBezTo>
                    <a:pt x="202930" y="274457"/>
                    <a:pt x="385139" y="264356"/>
                    <a:pt x="505786" y="161816"/>
                  </a:cubicBezTo>
                  <a:cubicBezTo>
                    <a:pt x="541681" y="131066"/>
                    <a:pt x="559660" y="110609"/>
                    <a:pt x="580181" y="74714"/>
                  </a:cubicBezTo>
                  <a:cubicBezTo>
                    <a:pt x="582284" y="68545"/>
                    <a:pt x="584876" y="62554"/>
                    <a:pt x="587932" y="56798"/>
                  </a:cubicBezTo>
                  <a:cubicBezTo>
                    <a:pt x="593015" y="46506"/>
                    <a:pt x="582786" y="69504"/>
                    <a:pt x="587932" y="59339"/>
                  </a:cubicBezTo>
                  <a:cubicBezTo>
                    <a:pt x="587932" y="56798"/>
                    <a:pt x="590474" y="54193"/>
                    <a:pt x="590474" y="51652"/>
                  </a:cubicBezTo>
                  <a:cubicBezTo>
                    <a:pt x="591077" y="47370"/>
                    <a:pt x="591928" y="43132"/>
                    <a:pt x="593015" y="38945"/>
                  </a:cubicBezTo>
                  <a:cubicBezTo>
                    <a:pt x="610994" y="-30241"/>
                    <a:pt x="713725" y="509"/>
                    <a:pt x="698287" y="67154"/>
                  </a:cubicBezTo>
                  <a:close/>
                </a:path>
              </a:pathLst>
            </a:custGeom>
            <a:solidFill>
              <a:srgbClr val="FED0D6"/>
            </a:solidFill>
            <a:ln w="6346" cap="flat">
              <a:noFill/>
              <a:prstDash val="solid"/>
              <a:miter/>
            </a:ln>
          </p:spPr>
          <p:txBody>
            <a:bodyPr rtlCol="0" anchor="ctr"/>
            <a:lstStyle/>
            <a:p>
              <a:endParaRPr lang="zh-CN" altLang="en-US"/>
            </a:p>
          </p:txBody>
        </p:sp>
        <p:sp>
          <p:nvSpPr>
            <p:cNvPr id="91" name="任意多边形 41">
              <a:extLst>
                <a:ext uri="{FF2B5EF4-FFF2-40B4-BE49-F238E27FC236}">
                  <a16:creationId xmlns:a16="http://schemas.microsoft.com/office/drawing/2014/main" id="{A1C8767C-CC74-41C1-81FD-A744FAD13BEB}"/>
                </a:ext>
              </a:extLst>
            </p:cNvPr>
            <p:cNvSpPr/>
            <p:nvPr/>
          </p:nvSpPr>
          <p:spPr>
            <a:xfrm>
              <a:off x="5555003" y="2870989"/>
              <a:ext cx="617392" cy="613005"/>
            </a:xfrm>
            <a:custGeom>
              <a:avLst/>
              <a:gdLst>
                <a:gd name="connsiteX0" fmla="*/ 14860 w 545292"/>
                <a:gd name="connsiteY0" fmla="*/ 541208 h 541418"/>
                <a:gd name="connsiteX1" fmla="*/ 534550 w 545292"/>
                <a:gd name="connsiteY1" fmla="*/ 283332 h 541418"/>
                <a:gd name="connsiteX2" fmla="*/ 544778 w 545292"/>
                <a:gd name="connsiteY2" fmla="*/ -210 h 541418"/>
                <a:gd name="connsiteX3" fmla="*/ 544778 w 545292"/>
                <a:gd name="connsiteY3" fmla="*/ -210 h 541418"/>
                <a:gd name="connsiteX4" fmla="*/ 356661 w 545292"/>
                <a:gd name="connsiteY4" fmla="*/ 143562 h 541418"/>
                <a:gd name="connsiteX5" fmla="*/ -514 w 545292"/>
                <a:gd name="connsiteY5" fmla="*/ 353662 h 54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292" h="541418">
                  <a:moveTo>
                    <a:pt x="14860" y="541208"/>
                  </a:moveTo>
                  <a:cubicBezTo>
                    <a:pt x="14860" y="541208"/>
                    <a:pt x="369367" y="543812"/>
                    <a:pt x="534550" y="283332"/>
                  </a:cubicBezTo>
                  <a:lnTo>
                    <a:pt x="544778" y="-210"/>
                  </a:lnTo>
                  <a:lnTo>
                    <a:pt x="544778" y="-210"/>
                  </a:lnTo>
                  <a:cubicBezTo>
                    <a:pt x="544778" y="-210"/>
                    <a:pt x="471018" y="3793"/>
                    <a:pt x="356661" y="143562"/>
                  </a:cubicBezTo>
                  <a:cubicBezTo>
                    <a:pt x="285251" y="230855"/>
                    <a:pt x="140653" y="363890"/>
                    <a:pt x="-514" y="353662"/>
                  </a:cubicBezTo>
                  <a:close/>
                </a:path>
              </a:pathLst>
            </a:custGeom>
            <a:solidFill>
              <a:srgbClr val="434CC0"/>
            </a:solidFill>
            <a:ln w="6346" cap="flat">
              <a:noFill/>
              <a:prstDash val="solid"/>
              <a:miter/>
            </a:ln>
          </p:spPr>
          <p:txBody>
            <a:bodyPr rtlCol="0" anchor="ctr"/>
            <a:lstStyle/>
            <a:p>
              <a:endParaRPr lang="zh-CN" altLang="en-US"/>
            </a:p>
          </p:txBody>
        </p:sp>
        <p:sp>
          <p:nvSpPr>
            <p:cNvPr id="92" name="任意多边形 42">
              <a:extLst>
                <a:ext uri="{FF2B5EF4-FFF2-40B4-BE49-F238E27FC236}">
                  <a16:creationId xmlns:a16="http://schemas.microsoft.com/office/drawing/2014/main" id="{49BF6DDB-3C54-44A6-88CB-A5521A4A726A}"/>
                </a:ext>
              </a:extLst>
            </p:cNvPr>
            <p:cNvSpPr/>
            <p:nvPr/>
          </p:nvSpPr>
          <p:spPr>
            <a:xfrm>
              <a:off x="4621893" y="1105990"/>
              <a:ext cx="1140920" cy="1998720"/>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FFC545"/>
            </a:solidFill>
            <a:ln w="6346" cap="flat">
              <a:noFill/>
              <a:prstDash val="solid"/>
              <a:miter/>
            </a:ln>
          </p:spPr>
          <p:txBody>
            <a:bodyPr rtlCol="0" anchor="ctr"/>
            <a:lstStyle/>
            <a:p>
              <a:endParaRPr lang="zh-CN" altLang="en-US"/>
            </a:p>
          </p:txBody>
        </p:sp>
        <p:sp>
          <p:nvSpPr>
            <p:cNvPr id="93" name="任意多边形 43">
              <a:extLst>
                <a:ext uri="{FF2B5EF4-FFF2-40B4-BE49-F238E27FC236}">
                  <a16:creationId xmlns:a16="http://schemas.microsoft.com/office/drawing/2014/main" id="{7F70DE0D-818B-4C35-B6FB-6B4A3D9066BA}"/>
                </a:ext>
              </a:extLst>
            </p:cNvPr>
            <p:cNvSpPr/>
            <p:nvPr/>
          </p:nvSpPr>
          <p:spPr>
            <a:xfrm>
              <a:off x="6447837" y="2687348"/>
              <a:ext cx="549892" cy="723736"/>
            </a:xfrm>
            <a:custGeom>
              <a:avLst/>
              <a:gdLst>
                <a:gd name="connsiteX0" fmla="*/ 104936 w 485675"/>
                <a:gd name="connsiteY0" fmla="*/ 49599 h 639217"/>
                <a:gd name="connsiteX1" fmla="*/ 228188 w 485675"/>
                <a:gd name="connsiteY1" fmla="*/ 397943 h 639217"/>
                <a:gd name="connsiteX2" fmla="*/ 282126 w 485675"/>
                <a:gd name="connsiteY2" fmla="*/ 492733 h 639217"/>
                <a:gd name="connsiteX3" fmla="*/ 305252 w 485675"/>
                <a:gd name="connsiteY3" fmla="*/ 523482 h 639217"/>
                <a:gd name="connsiteX4" fmla="*/ 315544 w 485675"/>
                <a:gd name="connsiteY4" fmla="*/ 533711 h 639217"/>
                <a:gd name="connsiteX5" fmla="*/ 294959 w 485675"/>
                <a:gd name="connsiteY5" fmla="*/ 533711 h 639217"/>
                <a:gd name="connsiteX6" fmla="*/ 310398 w 485675"/>
                <a:gd name="connsiteY6" fmla="*/ 513253 h 639217"/>
                <a:gd name="connsiteX7" fmla="*/ 341210 w 485675"/>
                <a:gd name="connsiteY7" fmla="*/ 456837 h 639217"/>
                <a:gd name="connsiteX8" fmla="*/ 379711 w 485675"/>
                <a:gd name="connsiteY8" fmla="*/ 308300 h 639217"/>
                <a:gd name="connsiteX9" fmla="*/ 484982 w 485675"/>
                <a:gd name="connsiteY9" fmla="*/ 308300 h 639217"/>
                <a:gd name="connsiteX10" fmla="*/ 364272 w 485675"/>
                <a:gd name="connsiteY10" fmla="*/ 613252 h 639217"/>
                <a:gd name="connsiteX11" fmla="*/ 179395 w 485675"/>
                <a:gd name="connsiteY11" fmla="*/ 528692 h 639217"/>
                <a:gd name="connsiteX12" fmla="*/ 53602 w 485675"/>
                <a:gd name="connsiteY12" fmla="*/ 267449 h 639217"/>
                <a:gd name="connsiteX13" fmla="*/ -336 w 485675"/>
                <a:gd name="connsiteY13" fmla="*/ 49726 h 639217"/>
                <a:gd name="connsiteX14" fmla="*/ 104936 w 485675"/>
                <a:gd name="connsiteY14" fmla="*/ 49726 h 63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5675" h="639217">
                  <a:moveTo>
                    <a:pt x="104936" y="49599"/>
                  </a:moveTo>
                  <a:cubicBezTo>
                    <a:pt x="115228" y="172533"/>
                    <a:pt x="174312" y="290384"/>
                    <a:pt x="228188" y="397943"/>
                  </a:cubicBezTo>
                  <a:cubicBezTo>
                    <a:pt x="246167" y="431234"/>
                    <a:pt x="261605" y="461983"/>
                    <a:pt x="282126" y="492733"/>
                  </a:cubicBezTo>
                  <a:lnTo>
                    <a:pt x="305252" y="523482"/>
                  </a:lnTo>
                  <a:cubicBezTo>
                    <a:pt x="307793" y="528565"/>
                    <a:pt x="320626" y="536188"/>
                    <a:pt x="315544" y="533711"/>
                  </a:cubicBezTo>
                  <a:cubicBezTo>
                    <a:pt x="297564" y="541398"/>
                    <a:pt x="290131" y="541398"/>
                    <a:pt x="294959" y="533711"/>
                  </a:cubicBezTo>
                  <a:cubicBezTo>
                    <a:pt x="302647" y="528565"/>
                    <a:pt x="305252" y="521004"/>
                    <a:pt x="310398" y="513253"/>
                  </a:cubicBezTo>
                  <a:cubicBezTo>
                    <a:pt x="322596" y="495566"/>
                    <a:pt x="332951" y="476659"/>
                    <a:pt x="341210" y="456837"/>
                  </a:cubicBezTo>
                  <a:cubicBezTo>
                    <a:pt x="364145" y="410497"/>
                    <a:pt x="377233" y="359932"/>
                    <a:pt x="379711" y="308300"/>
                  </a:cubicBezTo>
                  <a:cubicBezTo>
                    <a:pt x="382252" y="241719"/>
                    <a:pt x="490129" y="241719"/>
                    <a:pt x="484982" y="308300"/>
                  </a:cubicBezTo>
                  <a:cubicBezTo>
                    <a:pt x="479837" y="410777"/>
                    <a:pt x="441336" y="541398"/>
                    <a:pt x="364272" y="613252"/>
                  </a:cubicBezTo>
                  <a:cubicBezTo>
                    <a:pt x="287208" y="685107"/>
                    <a:pt x="218149" y="590190"/>
                    <a:pt x="179395" y="528692"/>
                  </a:cubicBezTo>
                  <a:cubicBezTo>
                    <a:pt x="128061" y="446736"/>
                    <a:pt x="92102" y="357156"/>
                    <a:pt x="53602" y="267449"/>
                  </a:cubicBezTo>
                  <a:cubicBezTo>
                    <a:pt x="25185" y="197869"/>
                    <a:pt x="7014" y="124528"/>
                    <a:pt x="-336" y="49726"/>
                  </a:cubicBezTo>
                  <a:cubicBezTo>
                    <a:pt x="-5419" y="-16855"/>
                    <a:pt x="99853" y="-16855"/>
                    <a:pt x="104936" y="49726"/>
                  </a:cubicBezTo>
                  <a:close/>
                </a:path>
              </a:pathLst>
            </a:custGeom>
            <a:solidFill>
              <a:srgbClr val="FED0D6"/>
            </a:solidFill>
            <a:ln w="6346" cap="flat">
              <a:noFill/>
              <a:prstDash val="solid"/>
              <a:miter/>
            </a:ln>
          </p:spPr>
          <p:txBody>
            <a:bodyPr rtlCol="0" anchor="ctr"/>
            <a:lstStyle/>
            <a:p>
              <a:endParaRPr lang="zh-CN" altLang="en-US"/>
            </a:p>
          </p:txBody>
        </p:sp>
        <p:sp>
          <p:nvSpPr>
            <p:cNvPr id="94" name="任意多边形 44">
              <a:extLst>
                <a:ext uri="{FF2B5EF4-FFF2-40B4-BE49-F238E27FC236}">
                  <a16:creationId xmlns:a16="http://schemas.microsoft.com/office/drawing/2014/main" id="{69026B45-029E-4CC8-86DD-FA6493FC9E4C}"/>
                </a:ext>
              </a:extLst>
            </p:cNvPr>
            <p:cNvSpPr/>
            <p:nvPr/>
          </p:nvSpPr>
          <p:spPr>
            <a:xfrm>
              <a:off x="6450484" y="2821356"/>
              <a:ext cx="595677" cy="626971"/>
            </a:xfrm>
            <a:custGeom>
              <a:avLst/>
              <a:gdLst>
                <a:gd name="connsiteX0" fmla="*/ 391667 w 526113"/>
                <a:gd name="connsiteY0" fmla="*/ 53983 h 553753"/>
                <a:gd name="connsiteX1" fmla="*/ 525083 w 526113"/>
                <a:gd name="connsiteY1" fmla="*/ 215734 h 553753"/>
                <a:gd name="connsiteX2" fmla="*/ 273815 w 526113"/>
                <a:gd name="connsiteY2" fmla="*/ 552135 h 553753"/>
                <a:gd name="connsiteX3" fmla="*/ -514 w 526113"/>
                <a:gd name="connsiteY3" fmla="*/ 53983 h 553753"/>
                <a:gd name="connsiteX4" fmla="*/ 137540 w 526113"/>
                <a:gd name="connsiteY4" fmla="*/ -210 h 553753"/>
                <a:gd name="connsiteX5" fmla="*/ 299037 w 526113"/>
                <a:gd name="connsiteY5" fmla="*/ 364398 h 553753"/>
                <a:gd name="connsiteX6" fmla="*/ 391667 w 526113"/>
                <a:gd name="connsiteY6" fmla="*/ 53983 h 55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113" h="553753">
                  <a:moveTo>
                    <a:pt x="391667" y="53983"/>
                  </a:moveTo>
                  <a:cubicBezTo>
                    <a:pt x="391667" y="53983"/>
                    <a:pt x="535248" y="69357"/>
                    <a:pt x="525083" y="215734"/>
                  </a:cubicBezTo>
                  <a:cubicBezTo>
                    <a:pt x="514791" y="364653"/>
                    <a:pt x="391667" y="572656"/>
                    <a:pt x="273815" y="552135"/>
                  </a:cubicBezTo>
                  <a:cubicBezTo>
                    <a:pt x="155837" y="529009"/>
                    <a:pt x="27630" y="187463"/>
                    <a:pt x="-514" y="53983"/>
                  </a:cubicBezTo>
                  <a:lnTo>
                    <a:pt x="137540" y="-210"/>
                  </a:lnTo>
                  <a:cubicBezTo>
                    <a:pt x="137540" y="-210"/>
                    <a:pt x="275975" y="356711"/>
                    <a:pt x="299037" y="364398"/>
                  </a:cubicBezTo>
                  <a:lnTo>
                    <a:pt x="391667" y="53983"/>
                  </a:lnTo>
                  <a:close/>
                </a:path>
              </a:pathLst>
            </a:custGeom>
            <a:solidFill>
              <a:srgbClr val="434CC0"/>
            </a:solidFill>
            <a:ln w="6346" cap="flat">
              <a:noFill/>
              <a:prstDash val="solid"/>
              <a:miter/>
            </a:ln>
          </p:spPr>
          <p:txBody>
            <a:bodyPr rtlCol="0" anchor="ctr"/>
            <a:lstStyle/>
            <a:p>
              <a:endParaRPr lang="zh-CN" altLang="en-US"/>
            </a:p>
          </p:txBody>
        </p:sp>
        <p:sp>
          <p:nvSpPr>
            <p:cNvPr id="95" name="任意多边形 45">
              <a:extLst>
                <a:ext uri="{FF2B5EF4-FFF2-40B4-BE49-F238E27FC236}">
                  <a16:creationId xmlns:a16="http://schemas.microsoft.com/office/drawing/2014/main" id="{8486EF9B-C9B8-4BA4-A6CC-7C52CE393835}"/>
                </a:ext>
              </a:extLst>
            </p:cNvPr>
            <p:cNvSpPr/>
            <p:nvPr/>
          </p:nvSpPr>
          <p:spPr>
            <a:xfrm>
              <a:off x="8263601" y="2004798"/>
              <a:ext cx="273214" cy="237195"/>
            </a:xfrm>
            <a:custGeom>
              <a:avLst/>
              <a:gdLst>
                <a:gd name="connsiteX0" fmla="*/ -513 w 241308"/>
                <a:gd name="connsiteY0" fmla="*/ 130082 h 209495"/>
                <a:gd name="connsiteX1" fmla="*/ 215813 w 241308"/>
                <a:gd name="connsiteY1" fmla="*/ 56513 h 209495"/>
                <a:gd name="connsiteX2" fmla="*/ 122294 w 241308"/>
                <a:gd name="connsiteY2" fmla="*/ 208608 h 209495"/>
                <a:gd name="connsiteX3" fmla="*/ 21470 w 241308"/>
                <a:gd name="connsiteY3" fmla="*/ 130972 h 209495"/>
              </a:gdLst>
              <a:ahLst/>
              <a:cxnLst>
                <a:cxn ang="0">
                  <a:pos x="connsiteX0" y="connsiteY0"/>
                </a:cxn>
                <a:cxn ang="0">
                  <a:pos x="connsiteX1" y="connsiteY1"/>
                </a:cxn>
                <a:cxn ang="0">
                  <a:pos x="connsiteX2" y="connsiteY2"/>
                </a:cxn>
                <a:cxn ang="0">
                  <a:pos x="connsiteX3" y="connsiteY3"/>
                </a:cxn>
              </a:cxnLst>
              <a:rect l="l" t="t" r="r" b="b"/>
              <a:pathLst>
                <a:path w="241308" h="209495">
                  <a:moveTo>
                    <a:pt x="-513" y="130082"/>
                  </a:moveTo>
                  <a:cubicBezTo>
                    <a:pt x="-1084" y="1177"/>
                    <a:pt x="150439" y="-48188"/>
                    <a:pt x="215813" y="56513"/>
                  </a:cubicBezTo>
                  <a:cubicBezTo>
                    <a:pt x="281187" y="161213"/>
                    <a:pt x="207046" y="216104"/>
                    <a:pt x="122294" y="208608"/>
                  </a:cubicBezTo>
                  <a:cubicBezTo>
                    <a:pt x="37543" y="201111"/>
                    <a:pt x="21470" y="130972"/>
                    <a:pt x="21470" y="130972"/>
                  </a:cubicBezTo>
                  <a:close/>
                </a:path>
              </a:pathLst>
            </a:custGeom>
            <a:solidFill>
              <a:srgbClr val="981D04"/>
            </a:solidFill>
            <a:ln w="6346" cap="flat">
              <a:noFill/>
              <a:prstDash val="solid"/>
              <a:miter/>
            </a:ln>
          </p:spPr>
          <p:txBody>
            <a:bodyPr rtlCol="0" anchor="ctr"/>
            <a:lstStyle/>
            <a:p>
              <a:endParaRPr lang="zh-CN" altLang="en-US"/>
            </a:p>
          </p:txBody>
        </p:sp>
        <p:sp>
          <p:nvSpPr>
            <p:cNvPr id="96" name="任意多边形 46">
              <a:extLst>
                <a:ext uri="{FF2B5EF4-FFF2-40B4-BE49-F238E27FC236}">
                  <a16:creationId xmlns:a16="http://schemas.microsoft.com/office/drawing/2014/main" id="{486C5C7A-5776-4BED-9931-FFD6F3836431}"/>
                </a:ext>
              </a:extLst>
            </p:cNvPr>
            <p:cNvSpPr/>
            <p:nvPr/>
          </p:nvSpPr>
          <p:spPr>
            <a:xfrm>
              <a:off x="8197929" y="2105151"/>
              <a:ext cx="197911" cy="239513"/>
            </a:xfrm>
            <a:custGeom>
              <a:avLst/>
              <a:gdLst>
                <a:gd name="connsiteX0" fmla="*/ -514 w 174799"/>
                <a:gd name="connsiteY0" fmla="*/ 24739 h 211542"/>
                <a:gd name="connsiteX1" fmla="*/ 166701 w 174799"/>
                <a:gd name="connsiteY1" fmla="*/ 92020 h 211542"/>
                <a:gd name="connsiteX2" fmla="*/ 160348 w 174799"/>
                <a:gd name="connsiteY2" fmla="*/ 211332 h 211542"/>
              </a:gdLst>
              <a:ahLst/>
              <a:cxnLst>
                <a:cxn ang="0">
                  <a:pos x="connsiteX0" y="connsiteY0"/>
                </a:cxn>
                <a:cxn ang="0">
                  <a:pos x="connsiteX1" y="connsiteY1"/>
                </a:cxn>
                <a:cxn ang="0">
                  <a:pos x="connsiteX2" y="connsiteY2"/>
                </a:cxn>
              </a:cxnLst>
              <a:rect l="l" t="t" r="r" b="b"/>
              <a:pathLst>
                <a:path w="174799" h="211542">
                  <a:moveTo>
                    <a:pt x="-514" y="24739"/>
                  </a:moveTo>
                  <a:cubicBezTo>
                    <a:pt x="35890" y="-41461"/>
                    <a:pt x="146498" y="39161"/>
                    <a:pt x="166701" y="92020"/>
                  </a:cubicBezTo>
                  <a:cubicBezTo>
                    <a:pt x="186904" y="144878"/>
                    <a:pt x="160348" y="211332"/>
                    <a:pt x="160348" y="211332"/>
                  </a:cubicBezTo>
                  <a:close/>
                </a:path>
              </a:pathLst>
            </a:custGeom>
            <a:solidFill>
              <a:srgbClr val="F93F57"/>
            </a:solidFill>
            <a:ln w="6346" cap="flat">
              <a:noFill/>
              <a:prstDash val="solid"/>
              <a:miter/>
            </a:ln>
          </p:spPr>
          <p:txBody>
            <a:bodyPr rtlCol="0" anchor="ctr"/>
            <a:lstStyle/>
            <a:p>
              <a:endParaRPr lang="zh-CN" altLang="en-US"/>
            </a:p>
          </p:txBody>
        </p:sp>
        <p:sp>
          <p:nvSpPr>
            <p:cNvPr id="97" name="任意多边形 47">
              <a:extLst>
                <a:ext uri="{FF2B5EF4-FFF2-40B4-BE49-F238E27FC236}">
                  <a16:creationId xmlns:a16="http://schemas.microsoft.com/office/drawing/2014/main" id="{55D1EE9C-FB53-4124-8F84-3BCE7956EC7D}"/>
                </a:ext>
              </a:extLst>
            </p:cNvPr>
            <p:cNvSpPr/>
            <p:nvPr/>
          </p:nvSpPr>
          <p:spPr>
            <a:xfrm>
              <a:off x="7774250" y="2086348"/>
              <a:ext cx="652587" cy="579300"/>
            </a:xfrm>
            <a:custGeom>
              <a:avLst/>
              <a:gdLst>
                <a:gd name="connsiteX0" fmla="*/ -514 w 576377"/>
                <a:gd name="connsiteY0" fmla="*/ 291788 h 511649"/>
                <a:gd name="connsiteX1" fmla="*/ 355898 w 576377"/>
                <a:gd name="connsiteY1" fmla="*/ 7992 h 511649"/>
                <a:gd name="connsiteX2" fmla="*/ 556976 w 576377"/>
                <a:gd name="connsiteY2" fmla="*/ 175842 h 511649"/>
                <a:gd name="connsiteX3" fmla="*/ 473114 w 576377"/>
                <a:gd name="connsiteY3" fmla="*/ 482701 h 511649"/>
                <a:gd name="connsiteX4" fmla="*/ -514 w 576377"/>
                <a:gd name="connsiteY4" fmla="*/ 291661 h 511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377" h="511649">
                  <a:moveTo>
                    <a:pt x="-514" y="291788"/>
                  </a:moveTo>
                  <a:cubicBezTo>
                    <a:pt x="10667" y="33341"/>
                    <a:pt x="203739" y="-24473"/>
                    <a:pt x="355898" y="7992"/>
                  </a:cubicBezTo>
                  <a:cubicBezTo>
                    <a:pt x="508056" y="40456"/>
                    <a:pt x="556976" y="175842"/>
                    <a:pt x="556976" y="175842"/>
                  </a:cubicBezTo>
                  <a:cubicBezTo>
                    <a:pt x="556976" y="175842"/>
                    <a:pt x="635247" y="359195"/>
                    <a:pt x="473114" y="482701"/>
                  </a:cubicBezTo>
                  <a:cubicBezTo>
                    <a:pt x="310981" y="606206"/>
                    <a:pt x="-514" y="291661"/>
                    <a:pt x="-514" y="291661"/>
                  </a:cubicBezTo>
                  <a:close/>
                </a:path>
              </a:pathLst>
            </a:custGeom>
            <a:solidFill>
              <a:srgbClr val="981D04"/>
            </a:solidFill>
            <a:ln w="6346" cap="flat">
              <a:noFill/>
              <a:prstDash val="solid"/>
              <a:miter/>
            </a:ln>
          </p:spPr>
          <p:txBody>
            <a:bodyPr rtlCol="0" anchor="ctr"/>
            <a:lstStyle/>
            <a:p>
              <a:endParaRPr lang="zh-CN" altLang="en-US"/>
            </a:p>
          </p:txBody>
        </p:sp>
        <p:sp>
          <p:nvSpPr>
            <p:cNvPr id="98" name="任意多边形 48">
              <a:extLst>
                <a:ext uri="{FF2B5EF4-FFF2-40B4-BE49-F238E27FC236}">
                  <a16:creationId xmlns:a16="http://schemas.microsoft.com/office/drawing/2014/main" id="{6A11D5EC-FD29-48AD-8C7F-82030A90DD84}"/>
                </a:ext>
              </a:extLst>
            </p:cNvPr>
            <p:cNvSpPr/>
            <p:nvPr/>
          </p:nvSpPr>
          <p:spPr>
            <a:xfrm>
              <a:off x="7926027" y="2682959"/>
              <a:ext cx="248884" cy="276290"/>
            </a:xfrm>
            <a:custGeom>
              <a:avLst/>
              <a:gdLst>
                <a:gd name="connsiteX0" fmla="*/ 109395 w 219819"/>
                <a:gd name="connsiteY0" fmla="*/ 243815 h 244025"/>
                <a:gd name="connsiteX1" fmla="*/ 109395 w 219819"/>
                <a:gd name="connsiteY1" fmla="*/ 243815 h 244025"/>
                <a:gd name="connsiteX2" fmla="*/ -514 w 219819"/>
                <a:gd name="connsiteY2" fmla="*/ 160906 h 244025"/>
                <a:gd name="connsiteX3" fmla="*/ -514 w 219819"/>
                <a:gd name="connsiteY3" fmla="*/ -210 h 244025"/>
                <a:gd name="connsiteX4" fmla="*/ 219305 w 219819"/>
                <a:gd name="connsiteY4" fmla="*/ -210 h 244025"/>
                <a:gd name="connsiteX5" fmla="*/ 219305 w 219819"/>
                <a:gd name="connsiteY5" fmla="*/ 160017 h 244025"/>
                <a:gd name="connsiteX6" fmla="*/ 110602 w 219819"/>
                <a:gd name="connsiteY6" fmla="*/ 243815 h 24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19" h="244025">
                  <a:moveTo>
                    <a:pt x="109395" y="243815"/>
                  </a:moveTo>
                  <a:lnTo>
                    <a:pt x="109395" y="243815"/>
                  </a:lnTo>
                  <a:cubicBezTo>
                    <a:pt x="48976" y="243815"/>
                    <a:pt x="-197" y="206967"/>
                    <a:pt x="-514" y="160906"/>
                  </a:cubicBezTo>
                  <a:lnTo>
                    <a:pt x="-514" y="-210"/>
                  </a:lnTo>
                  <a:lnTo>
                    <a:pt x="219305" y="-210"/>
                  </a:lnTo>
                  <a:lnTo>
                    <a:pt x="219305" y="160017"/>
                  </a:lnTo>
                  <a:cubicBezTo>
                    <a:pt x="219305" y="206014"/>
                    <a:pt x="170958" y="243498"/>
                    <a:pt x="110602" y="243815"/>
                  </a:cubicBezTo>
                  <a:close/>
                </a:path>
              </a:pathLst>
            </a:custGeom>
            <a:solidFill>
              <a:srgbClr val="FF93B1"/>
            </a:solidFill>
            <a:ln w="6346" cap="flat">
              <a:noFill/>
              <a:prstDash val="solid"/>
              <a:miter/>
            </a:ln>
          </p:spPr>
          <p:txBody>
            <a:bodyPr rtlCol="0" anchor="ctr"/>
            <a:lstStyle/>
            <a:p>
              <a:endParaRPr lang="zh-CN" altLang="en-US"/>
            </a:p>
          </p:txBody>
        </p:sp>
        <p:sp>
          <p:nvSpPr>
            <p:cNvPr id="99" name="任意多边形 49">
              <a:extLst>
                <a:ext uri="{FF2B5EF4-FFF2-40B4-BE49-F238E27FC236}">
                  <a16:creationId xmlns:a16="http://schemas.microsoft.com/office/drawing/2014/main" id="{5ADAEA85-821A-4690-8AE2-4824095D3E37}"/>
                </a:ext>
              </a:extLst>
            </p:cNvPr>
            <p:cNvSpPr/>
            <p:nvPr/>
          </p:nvSpPr>
          <p:spPr>
            <a:xfrm>
              <a:off x="7730087" y="2415564"/>
              <a:ext cx="132524" cy="169000"/>
            </a:xfrm>
            <a:custGeom>
              <a:avLst/>
              <a:gdLst>
                <a:gd name="connsiteX0" fmla="*/ 93764 w 117048"/>
                <a:gd name="connsiteY0" fmla="*/ 41043 h 149264"/>
                <a:gd name="connsiteX1" fmla="*/ 1072 w 117048"/>
                <a:gd name="connsiteY1" fmla="*/ 45490 h 149264"/>
                <a:gd name="connsiteX2" fmla="*/ 95670 w 117048"/>
                <a:gd name="connsiteY2" fmla="*/ 138183 h 149264"/>
                <a:gd name="connsiteX3" fmla="*/ 93764 w 117048"/>
                <a:gd name="connsiteY3" fmla="*/ 41043 h 149264"/>
              </a:gdLst>
              <a:ahLst/>
              <a:cxnLst>
                <a:cxn ang="0">
                  <a:pos x="connsiteX0" y="connsiteY0"/>
                </a:cxn>
                <a:cxn ang="0">
                  <a:pos x="connsiteX1" y="connsiteY1"/>
                </a:cxn>
                <a:cxn ang="0">
                  <a:pos x="connsiteX2" y="connsiteY2"/>
                </a:cxn>
                <a:cxn ang="0">
                  <a:pos x="connsiteX3" y="connsiteY3"/>
                </a:cxn>
              </a:cxnLst>
              <a:rect l="l" t="t" r="r" b="b"/>
              <a:pathLst>
                <a:path w="117048" h="149264">
                  <a:moveTo>
                    <a:pt x="93764" y="41043"/>
                  </a:moveTo>
                  <a:cubicBezTo>
                    <a:pt x="64540" y="-28842"/>
                    <a:pt x="9394" y="2098"/>
                    <a:pt x="1072" y="45490"/>
                  </a:cubicBezTo>
                  <a:cubicBezTo>
                    <a:pt x="-10936" y="108450"/>
                    <a:pt x="47640" y="175857"/>
                    <a:pt x="95670" y="138183"/>
                  </a:cubicBezTo>
                  <a:cubicBezTo>
                    <a:pt x="143700" y="100509"/>
                    <a:pt x="93764" y="41043"/>
                    <a:pt x="93764" y="41043"/>
                  </a:cubicBezTo>
                  <a:close/>
                </a:path>
              </a:pathLst>
            </a:custGeom>
            <a:solidFill>
              <a:srgbClr val="FED0D6"/>
            </a:solidFill>
            <a:ln w="6346" cap="flat">
              <a:noFill/>
              <a:prstDash val="solid"/>
              <a:miter/>
            </a:ln>
          </p:spPr>
          <p:txBody>
            <a:bodyPr rtlCol="0" anchor="ctr"/>
            <a:lstStyle/>
            <a:p>
              <a:endParaRPr lang="zh-CN" altLang="en-US"/>
            </a:p>
          </p:txBody>
        </p:sp>
        <p:sp>
          <p:nvSpPr>
            <p:cNvPr id="100" name="任意多边形 50">
              <a:extLst>
                <a:ext uri="{FF2B5EF4-FFF2-40B4-BE49-F238E27FC236}">
                  <a16:creationId xmlns:a16="http://schemas.microsoft.com/office/drawing/2014/main" id="{949D044A-3B64-4754-B85F-9F6EBDD022FF}"/>
                </a:ext>
              </a:extLst>
            </p:cNvPr>
            <p:cNvSpPr/>
            <p:nvPr/>
          </p:nvSpPr>
          <p:spPr>
            <a:xfrm>
              <a:off x="8248927" y="2523567"/>
              <a:ext cx="148402" cy="155616"/>
            </a:xfrm>
            <a:custGeom>
              <a:avLst/>
              <a:gdLst>
                <a:gd name="connsiteX0" fmla="*/ 44850 w 131071"/>
                <a:gd name="connsiteY0" fmla="*/ 23606 h 137443"/>
                <a:gd name="connsiteX1" fmla="*/ 129474 w 131071"/>
                <a:gd name="connsiteY1" fmla="*/ 61725 h 137443"/>
                <a:gd name="connsiteX2" fmla="*/ 7430 w 131071"/>
                <a:gd name="connsiteY2" fmla="*/ 113122 h 137443"/>
                <a:gd name="connsiteX3" fmla="*/ 44850 w 131071"/>
                <a:gd name="connsiteY3" fmla="*/ 23479 h 137443"/>
              </a:gdLst>
              <a:ahLst/>
              <a:cxnLst>
                <a:cxn ang="0">
                  <a:pos x="connsiteX0" y="connsiteY0"/>
                </a:cxn>
                <a:cxn ang="0">
                  <a:pos x="connsiteX1" y="connsiteY1"/>
                </a:cxn>
                <a:cxn ang="0">
                  <a:pos x="connsiteX2" y="connsiteY2"/>
                </a:cxn>
                <a:cxn ang="0">
                  <a:pos x="connsiteX3" y="connsiteY3"/>
                </a:cxn>
              </a:cxnLst>
              <a:rect l="l" t="t" r="r" b="b"/>
              <a:pathLst>
                <a:path w="131071" h="137443">
                  <a:moveTo>
                    <a:pt x="44850" y="23606"/>
                  </a:moveTo>
                  <a:cubicBezTo>
                    <a:pt x="97708" y="-30396"/>
                    <a:pt x="137734" y="18397"/>
                    <a:pt x="129474" y="61725"/>
                  </a:cubicBezTo>
                  <a:cubicBezTo>
                    <a:pt x="117466" y="124685"/>
                    <a:pt x="38115" y="165790"/>
                    <a:pt x="7430" y="113122"/>
                  </a:cubicBezTo>
                  <a:cubicBezTo>
                    <a:pt x="-23256" y="60455"/>
                    <a:pt x="44850" y="23479"/>
                    <a:pt x="44850" y="23479"/>
                  </a:cubicBezTo>
                  <a:close/>
                </a:path>
              </a:pathLst>
            </a:custGeom>
            <a:solidFill>
              <a:srgbClr val="FED0D6"/>
            </a:solidFill>
            <a:ln w="6346" cap="flat">
              <a:noFill/>
              <a:prstDash val="solid"/>
              <a:miter/>
            </a:ln>
          </p:spPr>
          <p:txBody>
            <a:bodyPr rtlCol="0" anchor="ctr"/>
            <a:lstStyle/>
            <a:p>
              <a:endParaRPr lang="zh-CN" altLang="en-US"/>
            </a:p>
          </p:txBody>
        </p:sp>
        <p:sp>
          <p:nvSpPr>
            <p:cNvPr id="101" name="任意多边形 51">
              <a:extLst>
                <a:ext uri="{FF2B5EF4-FFF2-40B4-BE49-F238E27FC236}">
                  <a16:creationId xmlns:a16="http://schemas.microsoft.com/office/drawing/2014/main" id="{EAAC5ED8-4302-4A8F-8F37-E570EB871208}"/>
                </a:ext>
              </a:extLst>
            </p:cNvPr>
            <p:cNvSpPr/>
            <p:nvPr/>
          </p:nvSpPr>
          <p:spPr>
            <a:xfrm>
              <a:off x="7809723" y="2240589"/>
              <a:ext cx="532212" cy="546181"/>
            </a:xfrm>
            <a:custGeom>
              <a:avLst/>
              <a:gdLst>
                <a:gd name="connsiteX0" fmla="*/ 180923 w 470060"/>
                <a:gd name="connsiteY0" fmla="*/ 478301 h 482397"/>
                <a:gd name="connsiteX1" fmla="*/ 29463 w 470060"/>
                <a:gd name="connsiteY1" fmla="*/ 77479 h 482397"/>
                <a:gd name="connsiteX2" fmla="*/ 469484 w 470060"/>
                <a:gd name="connsiteY2" fmla="*/ 161341 h 482397"/>
                <a:gd name="connsiteX3" fmla="*/ 180923 w 470060"/>
                <a:gd name="connsiteY3" fmla="*/ 478301 h 482397"/>
              </a:gdLst>
              <a:ahLst/>
              <a:cxnLst>
                <a:cxn ang="0">
                  <a:pos x="connsiteX0" y="connsiteY0"/>
                </a:cxn>
                <a:cxn ang="0">
                  <a:pos x="connsiteX1" y="connsiteY1"/>
                </a:cxn>
                <a:cxn ang="0">
                  <a:pos x="connsiteX2" y="connsiteY2"/>
                </a:cxn>
                <a:cxn ang="0">
                  <a:pos x="connsiteX3" y="connsiteY3"/>
                </a:cxn>
              </a:cxnLst>
              <a:rect l="l" t="t" r="r" b="b"/>
              <a:pathLst>
                <a:path w="470060" h="482397">
                  <a:moveTo>
                    <a:pt x="180923" y="478301"/>
                  </a:moveTo>
                  <a:cubicBezTo>
                    <a:pt x="19045" y="447488"/>
                    <a:pt x="-42962" y="252065"/>
                    <a:pt x="29463" y="77479"/>
                  </a:cubicBezTo>
                  <a:cubicBezTo>
                    <a:pt x="89247" y="-66293"/>
                    <a:pt x="466880" y="5688"/>
                    <a:pt x="469484" y="161341"/>
                  </a:cubicBezTo>
                  <a:cubicBezTo>
                    <a:pt x="472788" y="350348"/>
                    <a:pt x="342929" y="509304"/>
                    <a:pt x="180923" y="478301"/>
                  </a:cubicBezTo>
                  <a:close/>
                </a:path>
              </a:pathLst>
            </a:custGeom>
            <a:solidFill>
              <a:srgbClr val="FED0D6"/>
            </a:solidFill>
            <a:ln w="6346" cap="flat">
              <a:noFill/>
              <a:prstDash val="solid"/>
              <a:miter/>
            </a:ln>
          </p:spPr>
          <p:txBody>
            <a:bodyPr rtlCol="0" anchor="ctr"/>
            <a:lstStyle/>
            <a:p>
              <a:endParaRPr lang="zh-CN" altLang="en-US"/>
            </a:p>
          </p:txBody>
        </p:sp>
        <p:sp>
          <p:nvSpPr>
            <p:cNvPr id="102" name="任意多边形 52">
              <a:extLst>
                <a:ext uri="{FF2B5EF4-FFF2-40B4-BE49-F238E27FC236}">
                  <a16:creationId xmlns:a16="http://schemas.microsoft.com/office/drawing/2014/main" id="{00DFCD04-223E-48F9-B6F7-518817D4E48C}"/>
                </a:ext>
              </a:extLst>
            </p:cNvPr>
            <p:cNvSpPr/>
            <p:nvPr/>
          </p:nvSpPr>
          <p:spPr>
            <a:xfrm>
              <a:off x="7789201" y="2165401"/>
              <a:ext cx="375782" cy="560573"/>
            </a:xfrm>
            <a:custGeom>
              <a:avLst/>
              <a:gdLst>
                <a:gd name="connsiteX0" fmla="*/ 331384 w 331898"/>
                <a:gd name="connsiteY0" fmla="*/ 36709 h 495109"/>
                <a:gd name="connsiteX1" fmla="*/ 61184 w 331898"/>
                <a:gd name="connsiteY1" fmla="*/ 494899 h 495109"/>
                <a:gd name="connsiteX2" fmla="*/ 61184 w 331898"/>
                <a:gd name="connsiteY2" fmla="*/ 494899 h 495109"/>
                <a:gd name="connsiteX3" fmla="*/ 42633 w 331898"/>
                <a:gd name="connsiteY3" fmla="*/ 73430 h 495109"/>
                <a:gd name="connsiteX4" fmla="*/ 331384 w 331898"/>
                <a:gd name="connsiteY4" fmla="*/ 36709 h 49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8" h="495109">
                  <a:moveTo>
                    <a:pt x="331384" y="36709"/>
                  </a:moveTo>
                  <a:cubicBezTo>
                    <a:pt x="45491" y="74002"/>
                    <a:pt x="40409" y="335308"/>
                    <a:pt x="61184" y="494899"/>
                  </a:cubicBezTo>
                  <a:lnTo>
                    <a:pt x="61184" y="494899"/>
                  </a:lnTo>
                  <a:cubicBezTo>
                    <a:pt x="61184" y="494899"/>
                    <a:pt x="-64292" y="213962"/>
                    <a:pt x="42633" y="73430"/>
                  </a:cubicBezTo>
                  <a:cubicBezTo>
                    <a:pt x="149556" y="-67102"/>
                    <a:pt x="331384" y="36709"/>
                    <a:pt x="331384" y="36709"/>
                  </a:cubicBezTo>
                  <a:close/>
                </a:path>
              </a:pathLst>
            </a:custGeom>
            <a:solidFill>
              <a:srgbClr val="981D04"/>
            </a:solidFill>
            <a:ln w="6346" cap="flat">
              <a:noFill/>
              <a:prstDash val="solid"/>
              <a:miter/>
            </a:ln>
          </p:spPr>
          <p:txBody>
            <a:bodyPr rtlCol="0" anchor="ctr"/>
            <a:lstStyle/>
            <a:p>
              <a:endParaRPr lang="zh-CN" altLang="en-US"/>
            </a:p>
          </p:txBody>
        </p:sp>
        <p:sp>
          <p:nvSpPr>
            <p:cNvPr id="103" name="任意多边形 53">
              <a:extLst>
                <a:ext uri="{FF2B5EF4-FFF2-40B4-BE49-F238E27FC236}">
                  <a16:creationId xmlns:a16="http://schemas.microsoft.com/office/drawing/2014/main" id="{1C0AF9F8-3A9E-4369-BDB8-04FB8C9EA359}"/>
                </a:ext>
              </a:extLst>
            </p:cNvPr>
            <p:cNvSpPr/>
            <p:nvPr/>
          </p:nvSpPr>
          <p:spPr>
            <a:xfrm>
              <a:off x="7703109" y="2838260"/>
              <a:ext cx="683282" cy="765140"/>
            </a:xfrm>
            <a:custGeom>
              <a:avLst/>
              <a:gdLst>
                <a:gd name="connsiteX0" fmla="*/ 602973 w 603487"/>
                <a:gd name="connsiteY0" fmla="*/ 61225 h 675786"/>
                <a:gd name="connsiteX1" fmla="*/ 415491 w 603487"/>
                <a:gd name="connsiteY1" fmla="*/ -210 h 675786"/>
                <a:gd name="connsiteX2" fmla="*/ 302532 w 603487"/>
                <a:gd name="connsiteY2" fmla="*/ 86828 h 675786"/>
                <a:gd name="connsiteX3" fmla="*/ 299927 w 603487"/>
                <a:gd name="connsiteY3" fmla="*/ 86828 h 675786"/>
                <a:gd name="connsiteX4" fmla="*/ 197260 w 603487"/>
                <a:gd name="connsiteY4" fmla="*/ -210 h 675786"/>
                <a:gd name="connsiteX5" fmla="*/ -514 w 603487"/>
                <a:gd name="connsiteY5" fmla="*/ 61225 h 675786"/>
                <a:gd name="connsiteX6" fmla="*/ 24898 w 603487"/>
                <a:gd name="connsiteY6" fmla="*/ 268529 h 675786"/>
                <a:gd name="connsiteX7" fmla="*/ 50311 w 603487"/>
                <a:gd name="connsiteY7" fmla="*/ 406774 h 675786"/>
                <a:gd name="connsiteX8" fmla="*/ 88811 w 603487"/>
                <a:gd name="connsiteY8" fmla="*/ 675577 h 675786"/>
                <a:gd name="connsiteX9" fmla="*/ 512504 w 603487"/>
                <a:gd name="connsiteY9" fmla="*/ 675577 h 675786"/>
                <a:gd name="connsiteX10" fmla="*/ 553609 w 603487"/>
                <a:gd name="connsiteY10" fmla="*/ 406774 h 675786"/>
                <a:gd name="connsiteX11" fmla="*/ 576735 w 603487"/>
                <a:gd name="connsiteY11" fmla="*/ 268529 h 675786"/>
                <a:gd name="connsiteX12" fmla="*/ 602147 w 603487"/>
                <a:gd name="connsiteY12" fmla="*/ 61225 h 67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487" h="675786">
                  <a:moveTo>
                    <a:pt x="602973" y="61225"/>
                  </a:moveTo>
                  <a:lnTo>
                    <a:pt x="415491" y="-210"/>
                  </a:lnTo>
                  <a:cubicBezTo>
                    <a:pt x="400116" y="66308"/>
                    <a:pt x="315365" y="86828"/>
                    <a:pt x="302532" y="86828"/>
                  </a:cubicBezTo>
                  <a:lnTo>
                    <a:pt x="299927" y="86828"/>
                  </a:lnTo>
                  <a:cubicBezTo>
                    <a:pt x="287220" y="86828"/>
                    <a:pt x="212634" y="66308"/>
                    <a:pt x="197260" y="-210"/>
                  </a:cubicBezTo>
                  <a:lnTo>
                    <a:pt x="-514" y="61225"/>
                  </a:lnTo>
                  <a:lnTo>
                    <a:pt x="24898" y="268529"/>
                  </a:lnTo>
                  <a:cubicBezTo>
                    <a:pt x="24898" y="268529"/>
                    <a:pt x="9460" y="347880"/>
                    <a:pt x="50311" y="406774"/>
                  </a:cubicBezTo>
                  <a:cubicBezTo>
                    <a:pt x="88811" y="463063"/>
                    <a:pt x="88811" y="675577"/>
                    <a:pt x="88811" y="675577"/>
                  </a:cubicBezTo>
                  <a:lnTo>
                    <a:pt x="512504" y="675577"/>
                  </a:lnTo>
                  <a:cubicBezTo>
                    <a:pt x="512504" y="675577"/>
                    <a:pt x="512504" y="463063"/>
                    <a:pt x="553609" y="406774"/>
                  </a:cubicBezTo>
                  <a:cubicBezTo>
                    <a:pt x="592109" y="347880"/>
                    <a:pt x="576735" y="268529"/>
                    <a:pt x="576735" y="268529"/>
                  </a:cubicBezTo>
                  <a:lnTo>
                    <a:pt x="602147" y="61225"/>
                  </a:lnTo>
                  <a:close/>
                </a:path>
              </a:pathLst>
            </a:custGeom>
            <a:solidFill>
              <a:srgbClr val="F93F57"/>
            </a:solidFill>
            <a:ln w="6346" cap="flat">
              <a:noFill/>
              <a:prstDash val="solid"/>
              <a:miter/>
            </a:ln>
          </p:spPr>
          <p:txBody>
            <a:bodyPr rtlCol="0" anchor="ctr"/>
            <a:lstStyle/>
            <a:p>
              <a:endParaRPr lang="zh-CN" altLang="en-US"/>
            </a:p>
          </p:txBody>
        </p:sp>
        <p:sp>
          <p:nvSpPr>
            <p:cNvPr id="104" name="任意多边形 54">
              <a:extLst>
                <a:ext uri="{FF2B5EF4-FFF2-40B4-BE49-F238E27FC236}">
                  <a16:creationId xmlns:a16="http://schemas.microsoft.com/office/drawing/2014/main" id="{2A00A84F-0765-45A7-8E36-98ABCAFF14DC}"/>
                </a:ext>
              </a:extLst>
            </p:cNvPr>
            <p:cNvSpPr/>
            <p:nvPr/>
          </p:nvSpPr>
          <p:spPr>
            <a:xfrm>
              <a:off x="7668222" y="2246131"/>
              <a:ext cx="203061" cy="147805"/>
            </a:xfrm>
            <a:custGeom>
              <a:avLst/>
              <a:gdLst>
                <a:gd name="connsiteX0" fmla="*/ -514 w 179347"/>
                <a:gd name="connsiteY0" fmla="*/ 71186 h 130544"/>
                <a:gd name="connsiteX1" fmla="*/ 171784 w 179347"/>
                <a:gd name="connsiteY1" fmla="*/ 4287 h 130544"/>
                <a:gd name="connsiteX2" fmla="*/ 43195 w 179347"/>
                <a:gd name="connsiteY2" fmla="*/ 130334 h 130544"/>
                <a:gd name="connsiteX3" fmla="*/ -514 w 179347"/>
                <a:gd name="connsiteY3" fmla="*/ 71186 h 130544"/>
              </a:gdLst>
              <a:ahLst/>
              <a:cxnLst>
                <a:cxn ang="0">
                  <a:pos x="connsiteX0" y="connsiteY0"/>
                </a:cxn>
                <a:cxn ang="0">
                  <a:pos x="connsiteX1" y="connsiteY1"/>
                </a:cxn>
                <a:cxn ang="0">
                  <a:pos x="connsiteX2" y="connsiteY2"/>
                </a:cxn>
                <a:cxn ang="0">
                  <a:pos x="connsiteX3" y="connsiteY3"/>
                </a:cxn>
              </a:cxnLst>
              <a:rect l="l" t="t" r="r" b="b"/>
              <a:pathLst>
                <a:path w="179347" h="130544">
                  <a:moveTo>
                    <a:pt x="-514" y="71186"/>
                  </a:moveTo>
                  <a:cubicBezTo>
                    <a:pt x="-514" y="71186"/>
                    <a:pt x="146053" y="-21379"/>
                    <a:pt x="171784" y="4287"/>
                  </a:cubicBezTo>
                  <a:cubicBezTo>
                    <a:pt x="197196" y="27477"/>
                    <a:pt x="153804" y="73728"/>
                    <a:pt x="43195" y="130334"/>
                  </a:cubicBezTo>
                  <a:lnTo>
                    <a:pt x="-514" y="71186"/>
                  </a:lnTo>
                  <a:close/>
                </a:path>
              </a:pathLst>
            </a:custGeom>
            <a:solidFill>
              <a:srgbClr val="FED0D6"/>
            </a:solidFill>
            <a:ln w="6346" cap="flat">
              <a:noFill/>
              <a:prstDash val="solid"/>
              <a:miter/>
            </a:ln>
          </p:spPr>
          <p:txBody>
            <a:bodyPr rtlCol="0" anchor="ctr"/>
            <a:lstStyle/>
            <a:p>
              <a:endParaRPr lang="zh-CN" altLang="en-US"/>
            </a:p>
          </p:txBody>
        </p:sp>
        <p:sp>
          <p:nvSpPr>
            <p:cNvPr id="105" name="任意多边形 55">
              <a:extLst>
                <a:ext uri="{FF2B5EF4-FFF2-40B4-BE49-F238E27FC236}">
                  <a16:creationId xmlns:a16="http://schemas.microsoft.com/office/drawing/2014/main" id="{57DE8809-D88C-4292-BAD1-31872F15C38C}"/>
                </a:ext>
              </a:extLst>
            </p:cNvPr>
            <p:cNvSpPr/>
            <p:nvPr/>
          </p:nvSpPr>
          <p:spPr>
            <a:xfrm>
              <a:off x="7253337" y="2273163"/>
              <a:ext cx="519616" cy="812040"/>
            </a:xfrm>
            <a:custGeom>
              <a:avLst/>
              <a:gdLst>
                <a:gd name="connsiteX0" fmla="*/ 396859 w 458935"/>
                <a:gd name="connsiteY0" fmla="*/ 560775 h 717209"/>
                <a:gd name="connsiteX1" fmla="*/ 147942 w 458935"/>
                <a:gd name="connsiteY1" fmla="*/ 358426 h 717209"/>
                <a:gd name="connsiteX2" fmla="*/ 458421 w 458935"/>
                <a:gd name="connsiteY2" fmla="*/ 107349 h 717209"/>
                <a:gd name="connsiteX3" fmla="*/ 409628 w 458935"/>
                <a:gd name="connsiteY3" fmla="*/ -210 h 717209"/>
                <a:gd name="connsiteX4" fmla="*/ 4297 w 458935"/>
                <a:gd name="connsiteY4" fmla="*/ 348134 h 717209"/>
                <a:gd name="connsiteX5" fmla="*/ 417253 w 458935"/>
                <a:gd name="connsiteY5" fmla="*/ 716999 h 717209"/>
                <a:gd name="connsiteX6" fmla="*/ 396732 w 458935"/>
                <a:gd name="connsiteY6" fmla="*/ 560775 h 71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8935" h="717209">
                  <a:moveTo>
                    <a:pt x="396859" y="560775"/>
                  </a:moveTo>
                  <a:cubicBezTo>
                    <a:pt x="396859" y="560775"/>
                    <a:pt x="158234" y="399404"/>
                    <a:pt x="147942" y="358426"/>
                  </a:cubicBezTo>
                  <a:cubicBezTo>
                    <a:pt x="137713" y="320307"/>
                    <a:pt x="458421" y="107349"/>
                    <a:pt x="458421" y="107349"/>
                  </a:cubicBezTo>
                  <a:lnTo>
                    <a:pt x="409628" y="-210"/>
                  </a:lnTo>
                  <a:cubicBezTo>
                    <a:pt x="409628" y="-210"/>
                    <a:pt x="47879" y="230346"/>
                    <a:pt x="4297" y="348134"/>
                  </a:cubicBezTo>
                  <a:cubicBezTo>
                    <a:pt x="-41891" y="465986"/>
                    <a:pt x="255691" y="696542"/>
                    <a:pt x="417253" y="716999"/>
                  </a:cubicBezTo>
                  <a:lnTo>
                    <a:pt x="396732" y="560775"/>
                  </a:lnTo>
                  <a:close/>
                </a:path>
              </a:pathLst>
            </a:custGeom>
            <a:solidFill>
              <a:srgbClr val="F93F57"/>
            </a:solidFill>
            <a:ln w="6346" cap="flat">
              <a:noFill/>
              <a:prstDash val="solid"/>
              <a:miter/>
            </a:ln>
          </p:spPr>
          <p:txBody>
            <a:bodyPr rtlCol="0" anchor="ctr"/>
            <a:lstStyle/>
            <a:p>
              <a:endParaRPr lang="zh-CN" altLang="en-US"/>
            </a:p>
          </p:txBody>
        </p:sp>
        <p:sp>
          <p:nvSpPr>
            <p:cNvPr id="106" name="任意多边形 56">
              <a:extLst>
                <a:ext uri="{FF2B5EF4-FFF2-40B4-BE49-F238E27FC236}">
                  <a16:creationId xmlns:a16="http://schemas.microsoft.com/office/drawing/2014/main" id="{59865667-276E-4856-99A3-962A76A92554}"/>
                </a:ext>
              </a:extLst>
            </p:cNvPr>
            <p:cNvSpPr/>
            <p:nvPr/>
          </p:nvSpPr>
          <p:spPr>
            <a:xfrm>
              <a:off x="7861504" y="4281217"/>
              <a:ext cx="152998" cy="1017478"/>
            </a:xfrm>
            <a:custGeom>
              <a:avLst/>
              <a:gdLst>
                <a:gd name="connsiteX0" fmla="*/ 126555 w 135131"/>
                <a:gd name="connsiteY0" fmla="*/ 898656 h 898656"/>
                <a:gd name="connsiteX1" fmla="*/ 0 w 135131"/>
                <a:gd name="connsiteY1" fmla="*/ 898656 h 898656"/>
                <a:gd name="connsiteX2" fmla="*/ 0 w 135131"/>
                <a:gd name="connsiteY2" fmla="*/ 0 h 898656"/>
                <a:gd name="connsiteX3" fmla="*/ 135132 w 135131"/>
                <a:gd name="connsiteY3" fmla="*/ 0 h 898656"/>
                <a:gd name="connsiteX4" fmla="*/ 126555 w 135131"/>
                <a:gd name="connsiteY4" fmla="*/ 898656 h 898656"/>
                <a:gd name="connsiteX5" fmla="*/ 126555 w 135131"/>
                <a:gd name="connsiteY5" fmla="*/ 898656 h 898656"/>
                <a:gd name="connsiteX6" fmla="*/ 126555 w 135131"/>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131" h="898656">
                  <a:moveTo>
                    <a:pt x="126555" y="898656"/>
                  </a:moveTo>
                  <a:lnTo>
                    <a:pt x="0" y="898656"/>
                  </a:lnTo>
                  <a:lnTo>
                    <a:pt x="0" y="0"/>
                  </a:lnTo>
                  <a:lnTo>
                    <a:pt x="135132" y="0"/>
                  </a:lnTo>
                  <a:lnTo>
                    <a:pt x="126555" y="898656"/>
                  </a:lnTo>
                  <a:lnTo>
                    <a:pt x="126555" y="898656"/>
                  </a:lnTo>
                  <a:lnTo>
                    <a:pt x="126555" y="898656"/>
                  </a:lnTo>
                  <a:close/>
                </a:path>
              </a:pathLst>
            </a:custGeom>
            <a:solidFill>
              <a:srgbClr val="FED0D6"/>
            </a:solidFill>
            <a:ln w="6346" cap="flat">
              <a:noFill/>
              <a:prstDash val="solid"/>
              <a:miter/>
            </a:ln>
          </p:spPr>
          <p:txBody>
            <a:bodyPr rtlCol="0" anchor="ctr"/>
            <a:lstStyle/>
            <a:p>
              <a:endParaRPr lang="zh-CN" altLang="en-US"/>
            </a:p>
          </p:txBody>
        </p:sp>
        <p:sp>
          <p:nvSpPr>
            <p:cNvPr id="107" name="任意多边形 57">
              <a:extLst>
                <a:ext uri="{FF2B5EF4-FFF2-40B4-BE49-F238E27FC236}">
                  <a16:creationId xmlns:a16="http://schemas.microsoft.com/office/drawing/2014/main" id="{07E771E3-090D-43CB-B9E1-1D122897B5C1}"/>
                </a:ext>
              </a:extLst>
            </p:cNvPr>
            <p:cNvSpPr/>
            <p:nvPr/>
          </p:nvSpPr>
          <p:spPr>
            <a:xfrm>
              <a:off x="7703109" y="5287978"/>
              <a:ext cx="316405" cy="123506"/>
            </a:xfrm>
            <a:custGeom>
              <a:avLst/>
              <a:gdLst>
                <a:gd name="connsiteX0" fmla="*/ 264603 w 279455"/>
                <a:gd name="connsiteY0" fmla="*/ -210 h 109083"/>
                <a:gd name="connsiteX1" fmla="*/ 138493 w 279455"/>
                <a:gd name="connsiteY1" fmla="*/ -210 h 109083"/>
                <a:gd name="connsiteX2" fmla="*/ -514 w 279455"/>
                <a:gd name="connsiteY2" fmla="*/ 96168 h 109083"/>
                <a:gd name="connsiteX3" fmla="*/ -514 w 279455"/>
                <a:gd name="connsiteY3" fmla="*/ 108874 h 109083"/>
                <a:gd name="connsiteX4" fmla="*/ 277500 w 279455"/>
                <a:gd name="connsiteY4" fmla="*/ 108874 h 109083"/>
                <a:gd name="connsiteX5" fmla="*/ 264794 w 279455"/>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455" h="109083">
                  <a:moveTo>
                    <a:pt x="264603" y="-210"/>
                  </a:moveTo>
                  <a:lnTo>
                    <a:pt x="138493" y="-210"/>
                  </a:lnTo>
                  <a:cubicBezTo>
                    <a:pt x="138493" y="-210"/>
                    <a:pt x="12382" y="68277"/>
                    <a:pt x="-514" y="96168"/>
                  </a:cubicBezTo>
                  <a:lnTo>
                    <a:pt x="-514" y="108874"/>
                  </a:lnTo>
                  <a:lnTo>
                    <a:pt x="277500" y="108874"/>
                  </a:lnTo>
                  <a:cubicBezTo>
                    <a:pt x="277500" y="108874"/>
                    <a:pt x="285251" y="27681"/>
                    <a:pt x="264794" y="-210"/>
                  </a:cubicBezTo>
                  <a:close/>
                </a:path>
              </a:pathLst>
            </a:custGeom>
            <a:solidFill>
              <a:srgbClr val="F93F57"/>
            </a:solidFill>
            <a:ln w="6346" cap="flat">
              <a:noFill/>
              <a:prstDash val="solid"/>
              <a:miter/>
            </a:ln>
          </p:spPr>
          <p:txBody>
            <a:bodyPr rtlCol="0" anchor="ctr"/>
            <a:lstStyle/>
            <a:p>
              <a:endParaRPr lang="zh-CN" altLang="en-US"/>
            </a:p>
          </p:txBody>
        </p:sp>
        <p:sp>
          <p:nvSpPr>
            <p:cNvPr id="108" name="任意多边形 58">
              <a:extLst>
                <a:ext uri="{FF2B5EF4-FFF2-40B4-BE49-F238E27FC236}">
                  <a16:creationId xmlns:a16="http://schemas.microsoft.com/office/drawing/2014/main" id="{2F379968-7512-49F9-B3DE-148195C34A38}"/>
                </a:ext>
              </a:extLst>
            </p:cNvPr>
            <p:cNvSpPr/>
            <p:nvPr/>
          </p:nvSpPr>
          <p:spPr>
            <a:xfrm>
              <a:off x="7703109" y="5411484"/>
              <a:ext cx="314126" cy="18773"/>
            </a:xfrm>
            <a:custGeom>
              <a:avLst/>
              <a:gdLst>
                <a:gd name="connsiteX0" fmla="*/ 0 w 277442"/>
                <a:gd name="connsiteY0" fmla="*/ 0 h 16581"/>
                <a:gd name="connsiteX1" fmla="*/ 277443 w 277442"/>
                <a:gd name="connsiteY1" fmla="*/ 0 h 16581"/>
                <a:gd name="connsiteX2" fmla="*/ 277443 w 277442"/>
                <a:gd name="connsiteY2" fmla="*/ 16582 h 16581"/>
                <a:gd name="connsiteX3" fmla="*/ 0 w 277442"/>
                <a:gd name="connsiteY3" fmla="*/ 16582 h 16581"/>
                <a:gd name="connsiteX4" fmla="*/ 0 w 277442"/>
                <a:gd name="connsiteY4" fmla="*/ 0 h 16581"/>
                <a:gd name="connsiteX5" fmla="*/ 0 w 277442"/>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442" h="16581">
                  <a:moveTo>
                    <a:pt x="0" y="0"/>
                  </a:moveTo>
                  <a:lnTo>
                    <a:pt x="277443" y="0"/>
                  </a:lnTo>
                  <a:lnTo>
                    <a:pt x="277443"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09" name="任意多边形 59">
              <a:extLst>
                <a:ext uri="{FF2B5EF4-FFF2-40B4-BE49-F238E27FC236}">
                  <a16:creationId xmlns:a16="http://schemas.microsoft.com/office/drawing/2014/main" id="{AE4EC5A6-AF7E-464A-AE08-E3EDDF443818}"/>
                </a:ext>
              </a:extLst>
            </p:cNvPr>
            <p:cNvSpPr/>
            <p:nvPr/>
          </p:nvSpPr>
          <p:spPr>
            <a:xfrm>
              <a:off x="8074926" y="4281217"/>
              <a:ext cx="154366" cy="1017478"/>
            </a:xfrm>
            <a:custGeom>
              <a:avLst/>
              <a:gdLst>
                <a:gd name="connsiteX0" fmla="*/ 8704 w 136339"/>
                <a:gd name="connsiteY0" fmla="*/ 898656 h 898656"/>
                <a:gd name="connsiteX1" fmla="*/ 136339 w 136339"/>
                <a:gd name="connsiteY1" fmla="*/ 898656 h 898656"/>
                <a:gd name="connsiteX2" fmla="*/ 136339 w 136339"/>
                <a:gd name="connsiteY2" fmla="*/ 0 h 898656"/>
                <a:gd name="connsiteX3" fmla="*/ 0 w 136339"/>
                <a:gd name="connsiteY3" fmla="*/ 0 h 898656"/>
                <a:gd name="connsiteX4" fmla="*/ 8704 w 136339"/>
                <a:gd name="connsiteY4" fmla="*/ 898656 h 898656"/>
                <a:gd name="connsiteX5" fmla="*/ 8704 w 136339"/>
                <a:gd name="connsiteY5" fmla="*/ 898656 h 898656"/>
                <a:gd name="connsiteX6" fmla="*/ 8704 w 136339"/>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39" h="898656">
                  <a:moveTo>
                    <a:pt x="8704" y="898656"/>
                  </a:moveTo>
                  <a:lnTo>
                    <a:pt x="136339" y="898656"/>
                  </a:lnTo>
                  <a:lnTo>
                    <a:pt x="136339" y="0"/>
                  </a:lnTo>
                  <a:lnTo>
                    <a:pt x="0" y="0"/>
                  </a:lnTo>
                  <a:lnTo>
                    <a:pt x="8704" y="898656"/>
                  </a:lnTo>
                  <a:lnTo>
                    <a:pt x="8704" y="898656"/>
                  </a:lnTo>
                  <a:lnTo>
                    <a:pt x="8704" y="898656"/>
                  </a:lnTo>
                  <a:close/>
                </a:path>
              </a:pathLst>
            </a:custGeom>
            <a:solidFill>
              <a:srgbClr val="FED0D6"/>
            </a:solidFill>
            <a:ln w="6346" cap="flat">
              <a:noFill/>
              <a:prstDash val="solid"/>
              <a:miter/>
            </a:ln>
          </p:spPr>
          <p:txBody>
            <a:bodyPr rtlCol="0" anchor="ctr"/>
            <a:lstStyle/>
            <a:p>
              <a:endParaRPr lang="zh-CN" altLang="en-US"/>
            </a:p>
          </p:txBody>
        </p:sp>
        <p:sp>
          <p:nvSpPr>
            <p:cNvPr id="110" name="任意多边形 60">
              <a:extLst>
                <a:ext uri="{FF2B5EF4-FFF2-40B4-BE49-F238E27FC236}">
                  <a16:creationId xmlns:a16="http://schemas.microsoft.com/office/drawing/2014/main" id="{65605763-2029-47C3-91BF-D288D79607BE}"/>
                </a:ext>
              </a:extLst>
            </p:cNvPr>
            <p:cNvSpPr/>
            <p:nvPr/>
          </p:nvSpPr>
          <p:spPr>
            <a:xfrm>
              <a:off x="8073764" y="5287978"/>
              <a:ext cx="312627" cy="123506"/>
            </a:xfrm>
            <a:custGeom>
              <a:avLst/>
              <a:gdLst>
                <a:gd name="connsiteX0" fmla="*/ 11376 w 276118"/>
                <a:gd name="connsiteY0" fmla="*/ -210 h 109083"/>
                <a:gd name="connsiteX1" fmla="*/ 139646 w 276118"/>
                <a:gd name="connsiteY1" fmla="*/ -210 h 109083"/>
                <a:gd name="connsiteX2" fmla="*/ 275604 w 276118"/>
                <a:gd name="connsiteY2" fmla="*/ 96168 h 109083"/>
                <a:gd name="connsiteX3" fmla="*/ 275604 w 276118"/>
                <a:gd name="connsiteY3" fmla="*/ 108874 h 109083"/>
                <a:gd name="connsiteX4" fmla="*/ 1147 w 276118"/>
                <a:gd name="connsiteY4" fmla="*/ 108874 h 109083"/>
                <a:gd name="connsiteX5" fmla="*/ 11376 w 276118"/>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118" h="109083">
                  <a:moveTo>
                    <a:pt x="11376" y="-210"/>
                  </a:moveTo>
                  <a:lnTo>
                    <a:pt x="139646" y="-210"/>
                  </a:lnTo>
                  <a:cubicBezTo>
                    <a:pt x="139646" y="-210"/>
                    <a:pt x="262771" y="68277"/>
                    <a:pt x="275604" y="96168"/>
                  </a:cubicBezTo>
                  <a:lnTo>
                    <a:pt x="275604" y="108874"/>
                  </a:lnTo>
                  <a:lnTo>
                    <a:pt x="1147" y="108874"/>
                  </a:lnTo>
                  <a:cubicBezTo>
                    <a:pt x="1147" y="108874"/>
                    <a:pt x="-6604" y="27681"/>
                    <a:pt x="11376" y="-210"/>
                  </a:cubicBezTo>
                  <a:close/>
                </a:path>
              </a:pathLst>
            </a:custGeom>
            <a:solidFill>
              <a:srgbClr val="F93F57"/>
            </a:solidFill>
            <a:ln w="6346" cap="flat">
              <a:noFill/>
              <a:prstDash val="solid"/>
              <a:miter/>
            </a:ln>
          </p:spPr>
          <p:txBody>
            <a:bodyPr rtlCol="0" anchor="ctr"/>
            <a:lstStyle/>
            <a:p>
              <a:endParaRPr lang="zh-CN" altLang="en-US"/>
            </a:p>
          </p:txBody>
        </p:sp>
        <p:sp>
          <p:nvSpPr>
            <p:cNvPr id="111" name="任意多边形 61">
              <a:extLst>
                <a:ext uri="{FF2B5EF4-FFF2-40B4-BE49-F238E27FC236}">
                  <a16:creationId xmlns:a16="http://schemas.microsoft.com/office/drawing/2014/main" id="{F6771BCC-0DE1-4467-9381-4925E14AE73A}"/>
                </a:ext>
              </a:extLst>
            </p:cNvPr>
            <p:cNvSpPr/>
            <p:nvPr/>
          </p:nvSpPr>
          <p:spPr>
            <a:xfrm>
              <a:off x="8074926" y="5411484"/>
              <a:ext cx="311393" cy="18773"/>
            </a:xfrm>
            <a:custGeom>
              <a:avLst/>
              <a:gdLst>
                <a:gd name="connsiteX0" fmla="*/ 0 w 275028"/>
                <a:gd name="connsiteY0" fmla="*/ 0 h 16581"/>
                <a:gd name="connsiteX1" fmla="*/ 275029 w 275028"/>
                <a:gd name="connsiteY1" fmla="*/ 0 h 16581"/>
                <a:gd name="connsiteX2" fmla="*/ 275029 w 275028"/>
                <a:gd name="connsiteY2" fmla="*/ 16582 h 16581"/>
                <a:gd name="connsiteX3" fmla="*/ 0 w 275028"/>
                <a:gd name="connsiteY3" fmla="*/ 16582 h 16581"/>
                <a:gd name="connsiteX4" fmla="*/ 0 w 275028"/>
                <a:gd name="connsiteY4" fmla="*/ 0 h 16581"/>
                <a:gd name="connsiteX5" fmla="*/ 0 w 275028"/>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28" h="16581">
                  <a:moveTo>
                    <a:pt x="0" y="0"/>
                  </a:moveTo>
                  <a:lnTo>
                    <a:pt x="275029" y="0"/>
                  </a:lnTo>
                  <a:lnTo>
                    <a:pt x="275029"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12" name="任意多边形 62">
              <a:extLst>
                <a:ext uri="{FF2B5EF4-FFF2-40B4-BE49-F238E27FC236}">
                  <a16:creationId xmlns:a16="http://schemas.microsoft.com/office/drawing/2014/main" id="{EAE5BE77-35C8-4589-9817-0EEF9FA8DB12}"/>
                </a:ext>
              </a:extLst>
            </p:cNvPr>
            <p:cNvSpPr/>
            <p:nvPr/>
          </p:nvSpPr>
          <p:spPr>
            <a:xfrm>
              <a:off x="7564855" y="3584555"/>
              <a:ext cx="961084" cy="1110846"/>
            </a:xfrm>
            <a:custGeom>
              <a:avLst/>
              <a:gdLst>
                <a:gd name="connsiteX0" fmla="*/ 635502 w 848847"/>
                <a:gd name="connsiteY0" fmla="*/ -210 h 981120"/>
                <a:gd name="connsiteX1" fmla="*/ 212380 w 848847"/>
                <a:gd name="connsiteY1" fmla="*/ -210 h 981120"/>
                <a:gd name="connsiteX2" fmla="*/ -514 w 848847"/>
                <a:gd name="connsiteY2" fmla="*/ 980910 h 981120"/>
                <a:gd name="connsiteX3" fmla="*/ 848334 w 848847"/>
                <a:gd name="connsiteY3" fmla="*/ 980910 h 981120"/>
                <a:gd name="connsiteX4" fmla="*/ 635502 w 848847"/>
                <a:gd name="connsiteY4" fmla="*/ -210 h 981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847" h="981120">
                  <a:moveTo>
                    <a:pt x="635502" y="-210"/>
                  </a:moveTo>
                  <a:lnTo>
                    <a:pt x="212380" y="-210"/>
                  </a:lnTo>
                  <a:cubicBezTo>
                    <a:pt x="12319" y="253281"/>
                    <a:pt x="-514" y="980910"/>
                    <a:pt x="-514" y="980910"/>
                  </a:cubicBezTo>
                  <a:lnTo>
                    <a:pt x="848334" y="980910"/>
                  </a:lnTo>
                  <a:cubicBezTo>
                    <a:pt x="848334" y="980910"/>
                    <a:pt x="838104" y="253281"/>
                    <a:pt x="635502" y="-210"/>
                  </a:cubicBezTo>
                  <a:close/>
                </a:path>
              </a:pathLst>
            </a:custGeom>
            <a:solidFill>
              <a:srgbClr val="434CC0"/>
            </a:solidFill>
            <a:ln w="6346" cap="flat">
              <a:noFill/>
              <a:prstDash val="solid"/>
              <a:miter/>
            </a:ln>
          </p:spPr>
          <p:txBody>
            <a:bodyPr rtlCol="0" anchor="ctr"/>
            <a:lstStyle/>
            <a:p>
              <a:endParaRPr lang="zh-CN" altLang="en-US"/>
            </a:p>
          </p:txBody>
        </p:sp>
        <p:sp>
          <p:nvSpPr>
            <p:cNvPr id="113" name="任意多边形 63">
              <a:extLst>
                <a:ext uri="{FF2B5EF4-FFF2-40B4-BE49-F238E27FC236}">
                  <a16:creationId xmlns:a16="http://schemas.microsoft.com/office/drawing/2014/main" id="{84A58B21-4CFE-4EFF-898F-E1C2B2E626F4}"/>
                </a:ext>
              </a:extLst>
            </p:cNvPr>
            <p:cNvSpPr/>
            <p:nvPr/>
          </p:nvSpPr>
          <p:spPr>
            <a:xfrm>
              <a:off x="6993099" y="2948350"/>
              <a:ext cx="1467130" cy="1769867"/>
            </a:xfrm>
            <a:custGeom>
              <a:avLst/>
              <a:gdLst>
                <a:gd name="connsiteX0" fmla="*/ 927593 w 1295797"/>
                <a:gd name="connsiteY0" fmla="*/ 878849 h 1563180"/>
                <a:gd name="connsiteX1" fmla="*/ 1022891 w 1295797"/>
                <a:gd name="connsiteY1" fmla="*/ 1014617 h 1563180"/>
                <a:gd name="connsiteX2" fmla="*/ 992077 w 1295797"/>
                <a:gd name="connsiteY2" fmla="*/ 1186152 h 1563180"/>
                <a:gd name="connsiteX3" fmla="*/ 821876 w 1295797"/>
                <a:gd name="connsiteY3" fmla="*/ 1157900 h 1563180"/>
                <a:gd name="connsiteX4" fmla="*/ 820161 w 1295797"/>
                <a:gd name="connsiteY4" fmla="*/ 1155403 h 1563180"/>
                <a:gd name="connsiteX5" fmla="*/ 668447 w 1295797"/>
                <a:gd name="connsiteY5" fmla="*/ 940348 h 1563180"/>
                <a:gd name="connsiteX6" fmla="*/ 668447 w 1295797"/>
                <a:gd name="connsiteY6" fmla="*/ 935202 h 1563180"/>
                <a:gd name="connsiteX7" fmla="*/ 663300 w 1295797"/>
                <a:gd name="connsiteY7" fmla="*/ 932661 h 1563180"/>
                <a:gd name="connsiteX8" fmla="*/ 694114 w 1295797"/>
                <a:gd name="connsiteY8" fmla="*/ 761125 h 1563180"/>
                <a:gd name="connsiteX9" fmla="*/ 765968 w 1295797"/>
                <a:gd name="connsiteY9" fmla="*/ 364243 h 1563180"/>
                <a:gd name="connsiteX10" fmla="*/ 368196 w 1295797"/>
                <a:gd name="connsiteY10" fmla="*/ 297661 h 1563180"/>
                <a:gd name="connsiteX11" fmla="*/ 250154 w 1295797"/>
                <a:gd name="connsiteY11" fmla="*/ 551153 h 1563180"/>
                <a:gd name="connsiteX12" fmla="*/ 134780 w 1295797"/>
                <a:gd name="connsiteY12" fmla="*/ 686793 h 1563180"/>
                <a:gd name="connsiteX13" fmla="*/ 1364 w 1295797"/>
                <a:gd name="connsiteY13" fmla="*/ 574152 h 1563180"/>
                <a:gd name="connsiteX14" fmla="*/ 224614 w 1295797"/>
                <a:gd name="connsiteY14" fmla="*/ 95313 h 1563180"/>
                <a:gd name="connsiteX15" fmla="*/ 966156 w 1295797"/>
                <a:gd name="connsiteY15" fmla="*/ 223329 h 1563180"/>
                <a:gd name="connsiteX16" fmla="*/ 927657 w 1295797"/>
                <a:gd name="connsiteY16" fmla="*/ 878849 h 1563180"/>
                <a:gd name="connsiteX17" fmla="*/ 1245823 w 1295797"/>
                <a:gd name="connsiteY17" fmla="*/ 1332149 h 1563180"/>
                <a:gd name="connsiteX18" fmla="*/ 1271236 w 1295797"/>
                <a:gd name="connsiteY18" fmla="*/ 1367980 h 1563180"/>
                <a:gd name="connsiteX19" fmla="*/ 1242965 w 1295797"/>
                <a:gd name="connsiteY19" fmla="*/ 1542121 h 1563180"/>
                <a:gd name="connsiteX20" fmla="*/ 1068506 w 1295797"/>
                <a:gd name="connsiteY20" fmla="*/ 1511371 h 1563180"/>
                <a:gd name="connsiteX21" fmla="*/ 1043093 w 1295797"/>
                <a:gd name="connsiteY21" fmla="*/ 1473252 h 1563180"/>
                <a:gd name="connsiteX22" fmla="*/ 1073906 w 1295797"/>
                <a:gd name="connsiteY22" fmla="*/ 1301717 h 1563180"/>
                <a:gd name="connsiteX23" fmla="*/ 1242583 w 1295797"/>
                <a:gd name="connsiteY23" fmla="*/ 1327847 h 1563180"/>
                <a:gd name="connsiteX24" fmla="*/ 1245823 w 1295797"/>
                <a:gd name="connsiteY24" fmla="*/ 1332466 h 1563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5797" h="1563180">
                  <a:moveTo>
                    <a:pt x="927593" y="878849"/>
                  </a:moveTo>
                  <a:lnTo>
                    <a:pt x="1022891" y="1014617"/>
                  </a:lnTo>
                  <a:cubicBezTo>
                    <a:pt x="1063932" y="1070906"/>
                    <a:pt x="1051098" y="1145174"/>
                    <a:pt x="992077" y="1186152"/>
                  </a:cubicBezTo>
                  <a:cubicBezTo>
                    <a:pt x="937313" y="1225345"/>
                    <a:pt x="861075" y="1212696"/>
                    <a:pt x="821876" y="1157900"/>
                  </a:cubicBezTo>
                  <a:cubicBezTo>
                    <a:pt x="821305" y="1157074"/>
                    <a:pt x="820732" y="1156242"/>
                    <a:pt x="820161" y="1155403"/>
                  </a:cubicBezTo>
                  <a:lnTo>
                    <a:pt x="668447" y="940348"/>
                  </a:lnTo>
                  <a:lnTo>
                    <a:pt x="668447" y="935202"/>
                  </a:lnTo>
                  <a:cubicBezTo>
                    <a:pt x="663300" y="935202"/>
                    <a:pt x="663300" y="935202"/>
                    <a:pt x="663300" y="932661"/>
                  </a:cubicBezTo>
                  <a:cubicBezTo>
                    <a:pt x="624801" y="878849"/>
                    <a:pt x="640239" y="799244"/>
                    <a:pt x="694114" y="761125"/>
                  </a:cubicBezTo>
                  <a:cubicBezTo>
                    <a:pt x="822384" y="668941"/>
                    <a:pt x="855738" y="492259"/>
                    <a:pt x="765968" y="364243"/>
                  </a:cubicBezTo>
                  <a:cubicBezTo>
                    <a:pt x="673593" y="233621"/>
                    <a:pt x="499135" y="208018"/>
                    <a:pt x="368196" y="297661"/>
                  </a:cubicBezTo>
                  <a:cubicBezTo>
                    <a:pt x="283572" y="359096"/>
                    <a:pt x="239926" y="456491"/>
                    <a:pt x="250154" y="551153"/>
                  </a:cubicBezTo>
                  <a:cubicBezTo>
                    <a:pt x="255618" y="620421"/>
                    <a:pt x="204030" y="681056"/>
                    <a:pt x="134780" y="686793"/>
                  </a:cubicBezTo>
                  <a:cubicBezTo>
                    <a:pt x="65467" y="691939"/>
                    <a:pt x="9051" y="643274"/>
                    <a:pt x="1364" y="574152"/>
                  </a:cubicBezTo>
                  <a:cubicBezTo>
                    <a:pt x="-14456" y="386231"/>
                    <a:pt x="70486" y="204003"/>
                    <a:pt x="224614" y="95313"/>
                  </a:cubicBezTo>
                  <a:cubicBezTo>
                    <a:pt x="466035" y="-71140"/>
                    <a:pt x="799386" y="-14788"/>
                    <a:pt x="966156" y="223329"/>
                  </a:cubicBezTo>
                  <a:cubicBezTo>
                    <a:pt x="1107832" y="424058"/>
                    <a:pt x="1091822" y="696081"/>
                    <a:pt x="927657" y="878849"/>
                  </a:cubicBezTo>
                  <a:close/>
                  <a:moveTo>
                    <a:pt x="1245823" y="1332149"/>
                  </a:moveTo>
                  <a:lnTo>
                    <a:pt x="1271236" y="1367980"/>
                  </a:lnTo>
                  <a:cubicBezTo>
                    <a:pt x="1312277" y="1426874"/>
                    <a:pt x="1299444" y="1501397"/>
                    <a:pt x="1242965" y="1542121"/>
                  </a:cubicBezTo>
                  <a:cubicBezTo>
                    <a:pt x="1189089" y="1577953"/>
                    <a:pt x="1109548" y="1567533"/>
                    <a:pt x="1068506" y="1511371"/>
                  </a:cubicBezTo>
                  <a:lnTo>
                    <a:pt x="1043093" y="1473252"/>
                  </a:lnTo>
                  <a:cubicBezTo>
                    <a:pt x="1004593" y="1419505"/>
                    <a:pt x="1019968" y="1339836"/>
                    <a:pt x="1073906" y="1301717"/>
                  </a:cubicBezTo>
                  <a:cubicBezTo>
                    <a:pt x="1127718" y="1262346"/>
                    <a:pt x="1203257" y="1274049"/>
                    <a:pt x="1242583" y="1327847"/>
                  </a:cubicBezTo>
                  <a:cubicBezTo>
                    <a:pt x="1243727" y="1329359"/>
                    <a:pt x="1244806" y="1330903"/>
                    <a:pt x="1245823" y="1332466"/>
                  </a:cubicBezTo>
                  <a:close/>
                </a:path>
              </a:pathLst>
            </a:custGeom>
            <a:solidFill>
              <a:srgbClr val="FFC545"/>
            </a:solidFill>
            <a:ln w="6346" cap="flat">
              <a:noFill/>
              <a:prstDash val="solid"/>
              <a:miter/>
            </a:ln>
          </p:spPr>
          <p:txBody>
            <a:bodyPr rtlCol="0" anchor="ctr"/>
            <a:lstStyle/>
            <a:p>
              <a:endParaRPr lang="zh-CN" altLang="en-US"/>
            </a:p>
          </p:txBody>
        </p:sp>
        <p:sp>
          <p:nvSpPr>
            <p:cNvPr id="114" name="任意多边形 64">
              <a:extLst>
                <a:ext uri="{FF2B5EF4-FFF2-40B4-BE49-F238E27FC236}">
                  <a16:creationId xmlns:a16="http://schemas.microsoft.com/office/drawing/2014/main" id="{C75F92FF-D878-4C29-94A5-BA2A17477431}"/>
                </a:ext>
              </a:extLst>
            </p:cNvPr>
            <p:cNvSpPr/>
            <p:nvPr/>
          </p:nvSpPr>
          <p:spPr>
            <a:xfrm>
              <a:off x="8074926" y="2908035"/>
              <a:ext cx="512041" cy="826857"/>
            </a:xfrm>
            <a:custGeom>
              <a:avLst/>
              <a:gdLst>
                <a:gd name="connsiteX0" fmla="*/ 274260 w 452244"/>
                <a:gd name="connsiteY0" fmla="*/ -210 h 730296"/>
                <a:gd name="connsiteX1" fmla="*/ 451387 w 452244"/>
                <a:gd name="connsiteY1" fmla="*/ 381616 h 730296"/>
                <a:gd name="connsiteX2" fmla="*/ 43132 w 452244"/>
                <a:gd name="connsiteY2" fmla="*/ 730087 h 730296"/>
                <a:gd name="connsiteX3" fmla="*/ -514 w 452244"/>
                <a:gd name="connsiteY3" fmla="*/ 558551 h 730296"/>
                <a:gd name="connsiteX4" fmla="*/ 315302 w 452244"/>
                <a:gd name="connsiteY4" fmla="*/ 366368 h 730296"/>
                <a:gd name="connsiteX5" fmla="*/ 248594 w 452244"/>
                <a:gd name="connsiteY5" fmla="*/ 207539 h 730296"/>
                <a:gd name="connsiteX6" fmla="*/ 274007 w 452244"/>
                <a:gd name="connsiteY6" fmla="*/ -19 h 73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244" h="730296">
                  <a:moveTo>
                    <a:pt x="274260" y="-210"/>
                  </a:moveTo>
                  <a:cubicBezTo>
                    <a:pt x="274260" y="-210"/>
                    <a:pt x="438553" y="292036"/>
                    <a:pt x="451387" y="381616"/>
                  </a:cubicBezTo>
                  <a:cubicBezTo>
                    <a:pt x="464093" y="473864"/>
                    <a:pt x="120196" y="717317"/>
                    <a:pt x="43132" y="730087"/>
                  </a:cubicBezTo>
                  <a:lnTo>
                    <a:pt x="-514" y="558551"/>
                  </a:lnTo>
                  <a:cubicBezTo>
                    <a:pt x="-514" y="558551"/>
                    <a:pt x="284489" y="425135"/>
                    <a:pt x="315302" y="366368"/>
                  </a:cubicBezTo>
                  <a:lnTo>
                    <a:pt x="248594" y="207539"/>
                  </a:lnTo>
                  <a:lnTo>
                    <a:pt x="274007" y="-19"/>
                  </a:lnTo>
                  <a:close/>
                </a:path>
              </a:pathLst>
            </a:custGeom>
            <a:solidFill>
              <a:srgbClr val="F93F57"/>
            </a:solidFill>
            <a:ln w="6346" cap="flat">
              <a:noFill/>
              <a:prstDash val="solid"/>
              <a:miter/>
            </a:ln>
          </p:spPr>
          <p:txBody>
            <a:bodyPr rtlCol="0" anchor="ctr"/>
            <a:lstStyle/>
            <a:p>
              <a:endParaRPr lang="zh-CN" altLang="en-US"/>
            </a:p>
          </p:txBody>
        </p:sp>
        <p:sp>
          <p:nvSpPr>
            <p:cNvPr id="115" name="任意多边形 65">
              <a:extLst>
                <a:ext uri="{FF2B5EF4-FFF2-40B4-BE49-F238E27FC236}">
                  <a16:creationId xmlns:a16="http://schemas.microsoft.com/office/drawing/2014/main" id="{B37E35CA-2965-44E4-B334-2913379D9CF5}"/>
                </a:ext>
              </a:extLst>
            </p:cNvPr>
            <p:cNvSpPr/>
            <p:nvPr/>
          </p:nvSpPr>
          <p:spPr>
            <a:xfrm>
              <a:off x="8008236" y="3573622"/>
              <a:ext cx="101648" cy="117572"/>
            </a:xfrm>
            <a:custGeom>
              <a:avLst/>
              <a:gdLst>
                <a:gd name="connsiteX0" fmla="*/ 66265 w 89777"/>
                <a:gd name="connsiteY0" fmla="*/ 362 h 103842"/>
                <a:gd name="connsiteX1" fmla="*/ 5147 w 89777"/>
                <a:gd name="connsiteY1" fmla="*/ 15800 h 103842"/>
                <a:gd name="connsiteX2" fmla="*/ 89263 w 89777"/>
                <a:gd name="connsiteY2" fmla="*/ 95596 h 103842"/>
                <a:gd name="connsiteX3" fmla="*/ 66265 w 89777"/>
                <a:gd name="connsiteY3" fmla="*/ 298 h 103842"/>
              </a:gdLst>
              <a:ahLst/>
              <a:cxnLst>
                <a:cxn ang="0">
                  <a:pos x="connsiteX0" y="connsiteY0"/>
                </a:cxn>
                <a:cxn ang="0">
                  <a:pos x="connsiteX1" y="connsiteY1"/>
                </a:cxn>
                <a:cxn ang="0">
                  <a:pos x="connsiteX2" y="connsiteY2"/>
                </a:cxn>
                <a:cxn ang="0">
                  <a:pos x="connsiteX3" y="connsiteY3"/>
                </a:cxn>
              </a:cxnLst>
              <a:rect l="l" t="t" r="r" b="b"/>
              <a:pathLst>
                <a:path w="89777" h="103842">
                  <a:moveTo>
                    <a:pt x="66265" y="362"/>
                  </a:moveTo>
                  <a:cubicBezTo>
                    <a:pt x="66265" y="362"/>
                    <a:pt x="15439" y="-4784"/>
                    <a:pt x="5147" y="15800"/>
                  </a:cubicBezTo>
                  <a:cubicBezTo>
                    <a:pt x="-5145" y="36384"/>
                    <a:pt x="-12705" y="131555"/>
                    <a:pt x="89263" y="95596"/>
                  </a:cubicBezTo>
                  <a:lnTo>
                    <a:pt x="66265" y="298"/>
                  </a:lnTo>
                  <a:close/>
                </a:path>
              </a:pathLst>
            </a:custGeom>
            <a:solidFill>
              <a:srgbClr val="FF93B1"/>
            </a:solidFill>
            <a:ln w="6346" cap="flat">
              <a:noFill/>
              <a:prstDash val="solid"/>
              <a:miter/>
            </a:ln>
          </p:spPr>
          <p:txBody>
            <a:bodyPr rtlCol="0" anchor="ctr"/>
            <a:lstStyle/>
            <a:p>
              <a:endParaRPr lang="zh-CN" altLang="en-US"/>
            </a:p>
          </p:txBody>
        </p:sp>
        <p:sp>
          <p:nvSpPr>
            <p:cNvPr id="116" name="任意多边形 67">
              <a:extLst>
                <a:ext uri="{FF2B5EF4-FFF2-40B4-BE49-F238E27FC236}">
                  <a16:creationId xmlns:a16="http://schemas.microsoft.com/office/drawing/2014/main" id="{AE0E352F-0399-420A-99B2-50E86345BFA9}"/>
                </a:ext>
              </a:extLst>
            </p:cNvPr>
            <p:cNvSpPr/>
            <p:nvPr/>
          </p:nvSpPr>
          <p:spPr>
            <a:xfrm rot="19901924">
              <a:off x="4001212" y="2597109"/>
              <a:ext cx="340051" cy="595716"/>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D0D4DA"/>
            </a:solidFill>
            <a:ln w="6346" cap="flat">
              <a:noFill/>
              <a:prstDash val="solid"/>
              <a:miter/>
            </a:ln>
          </p:spPr>
          <p:txBody>
            <a:bodyPr rtlCol="0" anchor="ctr"/>
            <a:lstStyle/>
            <a:p>
              <a:endParaRPr lang="zh-CN" altLang="en-US"/>
            </a:p>
          </p:txBody>
        </p:sp>
      </p:grpSp>
      <p:sp>
        <p:nvSpPr>
          <p:cNvPr id="117" name="íşlïḍè">
            <a:extLst>
              <a:ext uri="{FF2B5EF4-FFF2-40B4-BE49-F238E27FC236}">
                <a16:creationId xmlns:a16="http://schemas.microsoft.com/office/drawing/2014/main" id="{ED592D4F-C911-463C-890B-34D9154E67F5}"/>
              </a:ext>
            </a:extLst>
          </p:cNvPr>
          <p:cNvSpPr txBox="1"/>
          <p:nvPr/>
        </p:nvSpPr>
        <p:spPr>
          <a:xfrm>
            <a:off x="2293526" y="3515600"/>
            <a:ext cx="3402341" cy="419100"/>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每个码元可以包含几个比特呢？</a:t>
            </a:r>
            <a:endParaRPr lang="en-US" altLang="zh-CN" b="1" dirty="0">
              <a:solidFill>
                <a:schemeClr val="accent1">
                  <a:lumMod val="75000"/>
                </a:schemeClr>
              </a:solidFill>
            </a:endParaRPr>
          </a:p>
        </p:txBody>
      </p:sp>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nvGrpSpPr>
          <p:cNvPr id="7" name="组合 6">
            <a:extLst>
              <a:ext uri="{FF2B5EF4-FFF2-40B4-BE49-F238E27FC236}">
                <a16:creationId xmlns:a16="http://schemas.microsoft.com/office/drawing/2014/main" id="{F5E1F7BD-F5A7-4392-B0C0-3D79F00F3B44}"/>
              </a:ext>
            </a:extLst>
          </p:cNvPr>
          <p:cNvGrpSpPr/>
          <p:nvPr/>
        </p:nvGrpSpPr>
        <p:grpSpPr>
          <a:xfrm>
            <a:off x="9196308" y="1611392"/>
            <a:ext cx="680707" cy="587664"/>
            <a:chOff x="9196308" y="1611392"/>
            <a:chExt cx="680707" cy="587664"/>
          </a:xfrm>
        </p:grpSpPr>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5" name="组合 4">
            <a:extLst>
              <a:ext uri="{FF2B5EF4-FFF2-40B4-BE49-F238E27FC236}">
                <a16:creationId xmlns:a16="http://schemas.microsoft.com/office/drawing/2014/main" id="{20813E10-03BE-4E79-89BD-2609EDBDC322}"/>
              </a:ext>
            </a:extLst>
          </p:cNvPr>
          <p:cNvGrpSpPr/>
          <p:nvPr/>
        </p:nvGrpSpPr>
        <p:grpSpPr>
          <a:xfrm>
            <a:off x="8203729" y="1611392"/>
            <a:ext cx="680707" cy="587664"/>
            <a:chOff x="8203729" y="1611392"/>
            <a:chExt cx="680707" cy="587664"/>
          </a:xfrm>
        </p:grpSpPr>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3" name="组合 2">
            <a:extLst>
              <a:ext uri="{FF2B5EF4-FFF2-40B4-BE49-F238E27FC236}">
                <a16:creationId xmlns:a16="http://schemas.microsoft.com/office/drawing/2014/main" id="{B7381B00-1239-4A0E-B508-97EC0C62CFE6}"/>
              </a:ext>
            </a:extLst>
          </p:cNvPr>
          <p:cNvGrpSpPr/>
          <p:nvPr/>
        </p:nvGrpSpPr>
        <p:grpSpPr>
          <a:xfrm>
            <a:off x="7211150" y="1611392"/>
            <a:ext cx="680707" cy="587664"/>
            <a:chOff x="7211150" y="1611392"/>
            <a:chExt cx="680707" cy="587664"/>
          </a:xfrm>
        </p:grpSpPr>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3" name="组合 12">
            <a:extLst>
              <a:ext uri="{FF2B5EF4-FFF2-40B4-BE49-F238E27FC236}">
                <a16:creationId xmlns:a16="http://schemas.microsoft.com/office/drawing/2014/main" id="{4F63783E-3707-4679-9D5F-D372D2A60AB3}"/>
              </a:ext>
            </a:extLst>
          </p:cNvPr>
          <p:cNvGrpSpPr/>
          <p:nvPr/>
        </p:nvGrpSpPr>
        <p:grpSpPr>
          <a:xfrm>
            <a:off x="10188887" y="2618110"/>
            <a:ext cx="680707" cy="577406"/>
            <a:chOff x="10188887" y="2618110"/>
            <a:chExt cx="680707" cy="577406"/>
          </a:xfrm>
        </p:grpSpPr>
        <p:sp>
          <p:nvSpPr>
            <p:cNvPr id="78" name="椭圆 77">
              <a:extLst>
                <a:ext uri="{FF2B5EF4-FFF2-40B4-BE49-F238E27FC236}">
                  <a16:creationId xmlns:a16="http://schemas.microsoft.com/office/drawing/2014/main" id="{7E18D184-A0A5-4206-8A27-FCFEBB0F4465}"/>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2" name="组合 11">
            <a:extLst>
              <a:ext uri="{FF2B5EF4-FFF2-40B4-BE49-F238E27FC236}">
                <a16:creationId xmlns:a16="http://schemas.microsoft.com/office/drawing/2014/main" id="{CA9D5307-8F63-4DBF-949C-1A2E25B67DDB}"/>
              </a:ext>
            </a:extLst>
          </p:cNvPr>
          <p:cNvGrpSpPr/>
          <p:nvPr/>
        </p:nvGrpSpPr>
        <p:grpSpPr>
          <a:xfrm>
            <a:off x="9196308" y="2618110"/>
            <a:ext cx="680707" cy="577406"/>
            <a:chOff x="9196308" y="2618110"/>
            <a:chExt cx="680707" cy="577406"/>
          </a:xfrm>
        </p:grpSpPr>
        <p:sp>
          <p:nvSpPr>
            <p:cNvPr id="77" name="椭圆 76">
              <a:extLst>
                <a:ext uri="{FF2B5EF4-FFF2-40B4-BE49-F238E27FC236}">
                  <a16:creationId xmlns:a16="http://schemas.microsoft.com/office/drawing/2014/main" id="{1BF03FAC-D519-4CF8-AC34-C31E0C8A7336}"/>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0" name="组合 9">
            <a:extLst>
              <a:ext uri="{FF2B5EF4-FFF2-40B4-BE49-F238E27FC236}">
                <a16:creationId xmlns:a16="http://schemas.microsoft.com/office/drawing/2014/main" id="{6BBECF5D-A570-40FD-B5A2-24250BB0538D}"/>
              </a:ext>
            </a:extLst>
          </p:cNvPr>
          <p:cNvGrpSpPr/>
          <p:nvPr/>
        </p:nvGrpSpPr>
        <p:grpSpPr>
          <a:xfrm>
            <a:off x="8203729" y="2618110"/>
            <a:ext cx="680707" cy="577406"/>
            <a:chOff x="8203729" y="2618110"/>
            <a:chExt cx="680707" cy="577406"/>
          </a:xfrm>
        </p:grpSpPr>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8" name="组合 7">
            <a:extLst>
              <a:ext uri="{FF2B5EF4-FFF2-40B4-BE49-F238E27FC236}">
                <a16:creationId xmlns:a16="http://schemas.microsoft.com/office/drawing/2014/main" id="{498D6688-1A1D-4665-BCD6-17045837D8FD}"/>
              </a:ext>
            </a:extLst>
          </p:cNvPr>
          <p:cNvGrpSpPr/>
          <p:nvPr/>
        </p:nvGrpSpPr>
        <p:grpSpPr>
          <a:xfrm>
            <a:off x="7211150" y="2618110"/>
            <a:ext cx="680707" cy="577406"/>
            <a:chOff x="7211150" y="2618110"/>
            <a:chExt cx="680707" cy="577406"/>
          </a:xfrm>
        </p:grpSpPr>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1" name="组合 20">
            <a:extLst>
              <a:ext uri="{FF2B5EF4-FFF2-40B4-BE49-F238E27FC236}">
                <a16:creationId xmlns:a16="http://schemas.microsoft.com/office/drawing/2014/main" id="{34C78475-CDC2-400A-B8E0-EC04E32AE5AC}"/>
              </a:ext>
            </a:extLst>
          </p:cNvPr>
          <p:cNvGrpSpPr/>
          <p:nvPr/>
        </p:nvGrpSpPr>
        <p:grpSpPr>
          <a:xfrm>
            <a:off x="10188887" y="3634177"/>
            <a:ext cx="680707" cy="557799"/>
            <a:chOff x="10188887" y="3634177"/>
            <a:chExt cx="680707" cy="557799"/>
          </a:xfrm>
        </p:grpSpPr>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0" name="组合 19">
            <a:extLst>
              <a:ext uri="{FF2B5EF4-FFF2-40B4-BE49-F238E27FC236}">
                <a16:creationId xmlns:a16="http://schemas.microsoft.com/office/drawing/2014/main" id="{AF959567-2564-4B69-B25B-67D966F0E8A3}"/>
              </a:ext>
            </a:extLst>
          </p:cNvPr>
          <p:cNvGrpSpPr/>
          <p:nvPr/>
        </p:nvGrpSpPr>
        <p:grpSpPr>
          <a:xfrm>
            <a:off x="9196308" y="3634177"/>
            <a:ext cx="680707" cy="557799"/>
            <a:chOff x="9196308" y="3634177"/>
            <a:chExt cx="680707" cy="557799"/>
          </a:xfrm>
        </p:grpSpPr>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9" name="组合 18">
            <a:extLst>
              <a:ext uri="{FF2B5EF4-FFF2-40B4-BE49-F238E27FC236}">
                <a16:creationId xmlns:a16="http://schemas.microsoft.com/office/drawing/2014/main" id="{1782E4C6-ED9B-4B9B-8E41-3B280CA74544}"/>
              </a:ext>
            </a:extLst>
          </p:cNvPr>
          <p:cNvGrpSpPr/>
          <p:nvPr/>
        </p:nvGrpSpPr>
        <p:grpSpPr>
          <a:xfrm>
            <a:off x="8203729" y="3634177"/>
            <a:ext cx="680707" cy="557799"/>
            <a:chOff x="8203729" y="3634177"/>
            <a:chExt cx="680707" cy="557799"/>
          </a:xfrm>
        </p:grpSpPr>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6" name="组合 15">
            <a:extLst>
              <a:ext uri="{FF2B5EF4-FFF2-40B4-BE49-F238E27FC236}">
                <a16:creationId xmlns:a16="http://schemas.microsoft.com/office/drawing/2014/main" id="{9B8610AA-1850-46B9-952F-DCB49A35DD3A}"/>
              </a:ext>
            </a:extLst>
          </p:cNvPr>
          <p:cNvGrpSpPr/>
          <p:nvPr/>
        </p:nvGrpSpPr>
        <p:grpSpPr>
          <a:xfrm>
            <a:off x="7211150" y="3634177"/>
            <a:ext cx="680707" cy="557799"/>
            <a:chOff x="7211150" y="3634177"/>
            <a:chExt cx="680707" cy="557799"/>
          </a:xfrm>
        </p:grpSpPr>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5" name="组合 24">
            <a:extLst>
              <a:ext uri="{FF2B5EF4-FFF2-40B4-BE49-F238E27FC236}">
                <a16:creationId xmlns:a16="http://schemas.microsoft.com/office/drawing/2014/main" id="{D17E13CE-BE22-4454-91E1-FBCA28BA0D26}"/>
              </a:ext>
            </a:extLst>
          </p:cNvPr>
          <p:cNvGrpSpPr/>
          <p:nvPr/>
        </p:nvGrpSpPr>
        <p:grpSpPr>
          <a:xfrm>
            <a:off x="10188887" y="4593523"/>
            <a:ext cx="680707" cy="594913"/>
            <a:chOff x="10188887" y="4593523"/>
            <a:chExt cx="680707" cy="594913"/>
          </a:xfrm>
        </p:grpSpPr>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4" name="组合 23">
            <a:extLst>
              <a:ext uri="{FF2B5EF4-FFF2-40B4-BE49-F238E27FC236}">
                <a16:creationId xmlns:a16="http://schemas.microsoft.com/office/drawing/2014/main" id="{E8113A93-293C-4EF8-A9F0-8544B851301B}"/>
              </a:ext>
            </a:extLst>
          </p:cNvPr>
          <p:cNvGrpSpPr/>
          <p:nvPr/>
        </p:nvGrpSpPr>
        <p:grpSpPr>
          <a:xfrm>
            <a:off x="9196308" y="4593523"/>
            <a:ext cx="680707" cy="594913"/>
            <a:chOff x="9196308" y="4593523"/>
            <a:chExt cx="680707" cy="594913"/>
          </a:xfrm>
        </p:grpSpPr>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3" name="组合 22">
            <a:extLst>
              <a:ext uri="{FF2B5EF4-FFF2-40B4-BE49-F238E27FC236}">
                <a16:creationId xmlns:a16="http://schemas.microsoft.com/office/drawing/2014/main" id="{1D542C2F-95F9-4981-919C-4FD2A589C86C}"/>
              </a:ext>
            </a:extLst>
          </p:cNvPr>
          <p:cNvGrpSpPr/>
          <p:nvPr/>
        </p:nvGrpSpPr>
        <p:grpSpPr>
          <a:xfrm>
            <a:off x="8203729" y="4593523"/>
            <a:ext cx="680707" cy="594913"/>
            <a:chOff x="8203729" y="4593523"/>
            <a:chExt cx="680707" cy="594913"/>
          </a:xfrm>
        </p:grpSpPr>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2" name="组合 21">
            <a:extLst>
              <a:ext uri="{FF2B5EF4-FFF2-40B4-BE49-F238E27FC236}">
                <a16:creationId xmlns:a16="http://schemas.microsoft.com/office/drawing/2014/main" id="{E02E4572-3033-411B-84FE-A282B8D265B6}"/>
              </a:ext>
            </a:extLst>
          </p:cNvPr>
          <p:cNvGrpSpPr/>
          <p:nvPr/>
        </p:nvGrpSpPr>
        <p:grpSpPr>
          <a:xfrm>
            <a:off x="7211150" y="4593523"/>
            <a:ext cx="680707" cy="594913"/>
            <a:chOff x="7211150" y="4593523"/>
            <a:chExt cx="680707" cy="594913"/>
          </a:xfrm>
        </p:grpSpPr>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2780351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par>
                                <p:cTn id="20" presetID="53" presetClass="entr" presetSubtype="16"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par>
                                <p:cTn id="25" presetID="53" presetClass="entr" presetSubtype="16"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nodeType="with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par>
                                <p:cTn id="35" presetID="53" presetClass="entr" presetSubtype="16"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ppt_w</p:attrName>
                                        </p:attrNameLst>
                                      </p:cBhvr>
                                      <p:tavLst>
                                        <p:tav tm="0">
                                          <p:val>
                                            <p:fltVal val="0"/>
                                          </p:val>
                                        </p:tav>
                                        <p:tav tm="100000">
                                          <p:val>
                                            <p:strVal val="#ppt_w"/>
                                          </p:val>
                                        </p:tav>
                                      </p:tavLst>
                                    </p:anim>
                                    <p:anim calcmode="lin" valueType="num">
                                      <p:cBhvr>
                                        <p:cTn id="38" dur="500" fill="hold"/>
                                        <p:tgtEl>
                                          <p:spTgt spid="13"/>
                                        </p:tgtEl>
                                        <p:attrNameLst>
                                          <p:attrName>ppt_h</p:attrName>
                                        </p:attrNameLst>
                                      </p:cBhvr>
                                      <p:tavLst>
                                        <p:tav tm="0">
                                          <p:val>
                                            <p:fltVal val="0"/>
                                          </p:val>
                                        </p:tav>
                                        <p:tav tm="100000">
                                          <p:val>
                                            <p:strVal val="#ppt_h"/>
                                          </p:val>
                                        </p:tav>
                                      </p:tavLst>
                                    </p:anim>
                                    <p:animEffect transition="in" filter="fade">
                                      <p:cBhvr>
                                        <p:cTn id="39" dur="500"/>
                                        <p:tgtEl>
                                          <p:spTgt spid="13"/>
                                        </p:tgtEl>
                                      </p:cBhvr>
                                    </p:animEffect>
                                  </p:childTnLst>
                                </p:cTn>
                              </p:par>
                              <p:par>
                                <p:cTn id="40" presetID="53" presetClass="entr" presetSubtype="16" fill="hold" nodeType="withEffect">
                                  <p:stCondLst>
                                    <p:cond delay="0"/>
                                  </p:stCondLst>
                                  <p:childTnLst>
                                    <p:set>
                                      <p:cBhvr>
                                        <p:cTn id="41" dur="1" fill="hold">
                                          <p:stCondLst>
                                            <p:cond delay="0"/>
                                          </p:stCondLst>
                                        </p:cTn>
                                        <p:tgtEl>
                                          <p:spTgt spid="16"/>
                                        </p:tgtEl>
                                        <p:attrNameLst>
                                          <p:attrName>style.visibility</p:attrName>
                                        </p:attrNameLst>
                                      </p:cBhvr>
                                      <p:to>
                                        <p:strVal val="visible"/>
                                      </p:to>
                                    </p:set>
                                    <p:anim calcmode="lin" valueType="num">
                                      <p:cBhvr>
                                        <p:cTn id="42" dur="500" fill="hold"/>
                                        <p:tgtEl>
                                          <p:spTgt spid="16"/>
                                        </p:tgtEl>
                                        <p:attrNameLst>
                                          <p:attrName>ppt_w</p:attrName>
                                        </p:attrNameLst>
                                      </p:cBhvr>
                                      <p:tavLst>
                                        <p:tav tm="0">
                                          <p:val>
                                            <p:fltVal val="0"/>
                                          </p:val>
                                        </p:tav>
                                        <p:tav tm="100000">
                                          <p:val>
                                            <p:strVal val="#ppt_w"/>
                                          </p:val>
                                        </p:tav>
                                      </p:tavLst>
                                    </p:anim>
                                    <p:anim calcmode="lin" valueType="num">
                                      <p:cBhvr>
                                        <p:cTn id="43" dur="500" fill="hold"/>
                                        <p:tgtEl>
                                          <p:spTgt spid="16"/>
                                        </p:tgtEl>
                                        <p:attrNameLst>
                                          <p:attrName>ppt_h</p:attrName>
                                        </p:attrNameLst>
                                      </p:cBhvr>
                                      <p:tavLst>
                                        <p:tav tm="0">
                                          <p:val>
                                            <p:fltVal val="0"/>
                                          </p:val>
                                        </p:tav>
                                        <p:tav tm="100000">
                                          <p:val>
                                            <p:strVal val="#ppt_h"/>
                                          </p:val>
                                        </p:tav>
                                      </p:tavLst>
                                    </p:anim>
                                    <p:animEffect transition="in" filter="fade">
                                      <p:cBhvr>
                                        <p:cTn id="44" dur="500"/>
                                        <p:tgtEl>
                                          <p:spTgt spid="16"/>
                                        </p:tgtEl>
                                      </p:cBhvr>
                                    </p:animEffect>
                                  </p:childTnLst>
                                </p:cTn>
                              </p:par>
                              <p:par>
                                <p:cTn id="45" presetID="53" presetClass="entr" presetSubtype="16" fill="hold" nodeType="with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p:cTn id="47" dur="500" fill="hold"/>
                                        <p:tgtEl>
                                          <p:spTgt spid="19"/>
                                        </p:tgtEl>
                                        <p:attrNameLst>
                                          <p:attrName>ppt_w</p:attrName>
                                        </p:attrNameLst>
                                      </p:cBhvr>
                                      <p:tavLst>
                                        <p:tav tm="0">
                                          <p:val>
                                            <p:fltVal val="0"/>
                                          </p:val>
                                        </p:tav>
                                        <p:tav tm="100000">
                                          <p:val>
                                            <p:strVal val="#ppt_w"/>
                                          </p:val>
                                        </p:tav>
                                      </p:tavLst>
                                    </p:anim>
                                    <p:anim calcmode="lin" valueType="num">
                                      <p:cBhvr>
                                        <p:cTn id="48" dur="500" fill="hold"/>
                                        <p:tgtEl>
                                          <p:spTgt spid="19"/>
                                        </p:tgtEl>
                                        <p:attrNameLst>
                                          <p:attrName>ppt_h</p:attrName>
                                        </p:attrNameLst>
                                      </p:cBhvr>
                                      <p:tavLst>
                                        <p:tav tm="0">
                                          <p:val>
                                            <p:fltVal val="0"/>
                                          </p:val>
                                        </p:tav>
                                        <p:tav tm="100000">
                                          <p:val>
                                            <p:strVal val="#ppt_h"/>
                                          </p:val>
                                        </p:tav>
                                      </p:tavLst>
                                    </p:anim>
                                    <p:animEffect transition="in" filter="fade">
                                      <p:cBhvr>
                                        <p:cTn id="49" dur="500"/>
                                        <p:tgtEl>
                                          <p:spTgt spid="19"/>
                                        </p:tgtEl>
                                      </p:cBhvr>
                                    </p:animEffect>
                                  </p:childTnLst>
                                </p:cTn>
                              </p:par>
                              <p:par>
                                <p:cTn id="50" presetID="53" presetClass="entr" presetSubtype="16" fill="hold" nodeType="withEffect">
                                  <p:stCondLst>
                                    <p:cond delay="0"/>
                                  </p:stCondLst>
                                  <p:childTnLst>
                                    <p:set>
                                      <p:cBhvr>
                                        <p:cTn id="51" dur="1" fill="hold">
                                          <p:stCondLst>
                                            <p:cond delay="0"/>
                                          </p:stCondLst>
                                        </p:cTn>
                                        <p:tgtEl>
                                          <p:spTgt spid="20"/>
                                        </p:tgtEl>
                                        <p:attrNameLst>
                                          <p:attrName>style.visibility</p:attrName>
                                        </p:attrNameLst>
                                      </p:cBhvr>
                                      <p:to>
                                        <p:strVal val="visible"/>
                                      </p:to>
                                    </p:set>
                                    <p:anim calcmode="lin" valueType="num">
                                      <p:cBhvr>
                                        <p:cTn id="52" dur="500" fill="hold"/>
                                        <p:tgtEl>
                                          <p:spTgt spid="20"/>
                                        </p:tgtEl>
                                        <p:attrNameLst>
                                          <p:attrName>ppt_w</p:attrName>
                                        </p:attrNameLst>
                                      </p:cBhvr>
                                      <p:tavLst>
                                        <p:tav tm="0">
                                          <p:val>
                                            <p:fltVal val="0"/>
                                          </p:val>
                                        </p:tav>
                                        <p:tav tm="100000">
                                          <p:val>
                                            <p:strVal val="#ppt_w"/>
                                          </p:val>
                                        </p:tav>
                                      </p:tavLst>
                                    </p:anim>
                                    <p:anim calcmode="lin" valueType="num">
                                      <p:cBhvr>
                                        <p:cTn id="53" dur="500" fill="hold"/>
                                        <p:tgtEl>
                                          <p:spTgt spid="20"/>
                                        </p:tgtEl>
                                        <p:attrNameLst>
                                          <p:attrName>ppt_h</p:attrName>
                                        </p:attrNameLst>
                                      </p:cBhvr>
                                      <p:tavLst>
                                        <p:tav tm="0">
                                          <p:val>
                                            <p:fltVal val="0"/>
                                          </p:val>
                                        </p:tav>
                                        <p:tav tm="100000">
                                          <p:val>
                                            <p:strVal val="#ppt_h"/>
                                          </p:val>
                                        </p:tav>
                                      </p:tavLst>
                                    </p:anim>
                                    <p:animEffect transition="in" filter="fade">
                                      <p:cBhvr>
                                        <p:cTn id="54" dur="500"/>
                                        <p:tgtEl>
                                          <p:spTgt spid="20"/>
                                        </p:tgtEl>
                                      </p:cBhvr>
                                    </p:animEffect>
                                  </p:childTnLst>
                                </p:cTn>
                              </p:par>
                              <p:par>
                                <p:cTn id="55" presetID="53" presetClass="entr" presetSubtype="16" fill="hold" nodeType="withEffect">
                                  <p:stCondLst>
                                    <p:cond delay="0"/>
                                  </p:stCondLst>
                                  <p:childTnLst>
                                    <p:set>
                                      <p:cBhvr>
                                        <p:cTn id="56" dur="1" fill="hold">
                                          <p:stCondLst>
                                            <p:cond delay="0"/>
                                          </p:stCondLst>
                                        </p:cTn>
                                        <p:tgtEl>
                                          <p:spTgt spid="21"/>
                                        </p:tgtEl>
                                        <p:attrNameLst>
                                          <p:attrName>style.visibility</p:attrName>
                                        </p:attrNameLst>
                                      </p:cBhvr>
                                      <p:to>
                                        <p:strVal val="visible"/>
                                      </p:to>
                                    </p:set>
                                    <p:anim calcmode="lin" valueType="num">
                                      <p:cBhvr>
                                        <p:cTn id="57" dur="500" fill="hold"/>
                                        <p:tgtEl>
                                          <p:spTgt spid="21"/>
                                        </p:tgtEl>
                                        <p:attrNameLst>
                                          <p:attrName>ppt_w</p:attrName>
                                        </p:attrNameLst>
                                      </p:cBhvr>
                                      <p:tavLst>
                                        <p:tav tm="0">
                                          <p:val>
                                            <p:fltVal val="0"/>
                                          </p:val>
                                        </p:tav>
                                        <p:tav tm="100000">
                                          <p:val>
                                            <p:strVal val="#ppt_w"/>
                                          </p:val>
                                        </p:tav>
                                      </p:tavLst>
                                    </p:anim>
                                    <p:anim calcmode="lin" valueType="num">
                                      <p:cBhvr>
                                        <p:cTn id="58" dur="500" fill="hold"/>
                                        <p:tgtEl>
                                          <p:spTgt spid="21"/>
                                        </p:tgtEl>
                                        <p:attrNameLst>
                                          <p:attrName>ppt_h</p:attrName>
                                        </p:attrNameLst>
                                      </p:cBhvr>
                                      <p:tavLst>
                                        <p:tav tm="0">
                                          <p:val>
                                            <p:fltVal val="0"/>
                                          </p:val>
                                        </p:tav>
                                        <p:tav tm="100000">
                                          <p:val>
                                            <p:strVal val="#ppt_h"/>
                                          </p:val>
                                        </p:tav>
                                      </p:tavLst>
                                    </p:anim>
                                    <p:animEffect transition="in" filter="fade">
                                      <p:cBhvr>
                                        <p:cTn id="59" dur="500"/>
                                        <p:tgtEl>
                                          <p:spTgt spid="21"/>
                                        </p:tgtEl>
                                      </p:cBhvr>
                                    </p:animEffect>
                                  </p:childTnLst>
                                </p:cTn>
                              </p:par>
                              <p:par>
                                <p:cTn id="60" presetID="53" presetClass="entr" presetSubtype="16" fill="hold" nodeType="with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p:cTn id="62" dur="500" fill="hold"/>
                                        <p:tgtEl>
                                          <p:spTgt spid="22"/>
                                        </p:tgtEl>
                                        <p:attrNameLst>
                                          <p:attrName>ppt_w</p:attrName>
                                        </p:attrNameLst>
                                      </p:cBhvr>
                                      <p:tavLst>
                                        <p:tav tm="0">
                                          <p:val>
                                            <p:fltVal val="0"/>
                                          </p:val>
                                        </p:tav>
                                        <p:tav tm="100000">
                                          <p:val>
                                            <p:strVal val="#ppt_w"/>
                                          </p:val>
                                        </p:tav>
                                      </p:tavLst>
                                    </p:anim>
                                    <p:anim calcmode="lin" valueType="num">
                                      <p:cBhvr>
                                        <p:cTn id="63" dur="500" fill="hold"/>
                                        <p:tgtEl>
                                          <p:spTgt spid="22"/>
                                        </p:tgtEl>
                                        <p:attrNameLst>
                                          <p:attrName>ppt_h</p:attrName>
                                        </p:attrNameLst>
                                      </p:cBhvr>
                                      <p:tavLst>
                                        <p:tav tm="0">
                                          <p:val>
                                            <p:fltVal val="0"/>
                                          </p:val>
                                        </p:tav>
                                        <p:tav tm="100000">
                                          <p:val>
                                            <p:strVal val="#ppt_h"/>
                                          </p:val>
                                        </p:tav>
                                      </p:tavLst>
                                    </p:anim>
                                    <p:animEffect transition="in" filter="fade">
                                      <p:cBhvr>
                                        <p:cTn id="64" dur="500"/>
                                        <p:tgtEl>
                                          <p:spTgt spid="22"/>
                                        </p:tgtEl>
                                      </p:cBhvr>
                                    </p:animEffect>
                                  </p:childTnLst>
                                </p:cTn>
                              </p:par>
                              <p:par>
                                <p:cTn id="65" presetID="53" presetClass="entr" presetSubtype="16" fill="hold"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p:cTn id="67" dur="500" fill="hold"/>
                                        <p:tgtEl>
                                          <p:spTgt spid="23"/>
                                        </p:tgtEl>
                                        <p:attrNameLst>
                                          <p:attrName>ppt_w</p:attrName>
                                        </p:attrNameLst>
                                      </p:cBhvr>
                                      <p:tavLst>
                                        <p:tav tm="0">
                                          <p:val>
                                            <p:fltVal val="0"/>
                                          </p:val>
                                        </p:tav>
                                        <p:tav tm="100000">
                                          <p:val>
                                            <p:strVal val="#ppt_w"/>
                                          </p:val>
                                        </p:tav>
                                      </p:tavLst>
                                    </p:anim>
                                    <p:anim calcmode="lin" valueType="num">
                                      <p:cBhvr>
                                        <p:cTn id="68" dur="500" fill="hold"/>
                                        <p:tgtEl>
                                          <p:spTgt spid="23"/>
                                        </p:tgtEl>
                                        <p:attrNameLst>
                                          <p:attrName>ppt_h</p:attrName>
                                        </p:attrNameLst>
                                      </p:cBhvr>
                                      <p:tavLst>
                                        <p:tav tm="0">
                                          <p:val>
                                            <p:fltVal val="0"/>
                                          </p:val>
                                        </p:tav>
                                        <p:tav tm="100000">
                                          <p:val>
                                            <p:strVal val="#ppt_h"/>
                                          </p:val>
                                        </p:tav>
                                      </p:tavLst>
                                    </p:anim>
                                    <p:animEffect transition="in" filter="fade">
                                      <p:cBhvr>
                                        <p:cTn id="69" dur="500"/>
                                        <p:tgtEl>
                                          <p:spTgt spid="23"/>
                                        </p:tgtEl>
                                      </p:cBhvr>
                                    </p:animEffect>
                                  </p:childTnLst>
                                </p:cTn>
                              </p:par>
                              <p:par>
                                <p:cTn id="70" presetID="53" presetClass="entr" presetSubtype="16" fill="hold" nodeType="withEffect">
                                  <p:stCondLst>
                                    <p:cond delay="0"/>
                                  </p:stCondLst>
                                  <p:childTnLst>
                                    <p:set>
                                      <p:cBhvr>
                                        <p:cTn id="71" dur="1" fill="hold">
                                          <p:stCondLst>
                                            <p:cond delay="0"/>
                                          </p:stCondLst>
                                        </p:cTn>
                                        <p:tgtEl>
                                          <p:spTgt spid="24"/>
                                        </p:tgtEl>
                                        <p:attrNameLst>
                                          <p:attrName>style.visibility</p:attrName>
                                        </p:attrNameLst>
                                      </p:cBhvr>
                                      <p:to>
                                        <p:strVal val="visible"/>
                                      </p:to>
                                    </p:set>
                                    <p:anim calcmode="lin" valueType="num">
                                      <p:cBhvr>
                                        <p:cTn id="72" dur="500" fill="hold"/>
                                        <p:tgtEl>
                                          <p:spTgt spid="24"/>
                                        </p:tgtEl>
                                        <p:attrNameLst>
                                          <p:attrName>ppt_w</p:attrName>
                                        </p:attrNameLst>
                                      </p:cBhvr>
                                      <p:tavLst>
                                        <p:tav tm="0">
                                          <p:val>
                                            <p:fltVal val="0"/>
                                          </p:val>
                                        </p:tav>
                                        <p:tav tm="100000">
                                          <p:val>
                                            <p:strVal val="#ppt_w"/>
                                          </p:val>
                                        </p:tav>
                                      </p:tavLst>
                                    </p:anim>
                                    <p:anim calcmode="lin" valueType="num">
                                      <p:cBhvr>
                                        <p:cTn id="73" dur="500" fill="hold"/>
                                        <p:tgtEl>
                                          <p:spTgt spid="24"/>
                                        </p:tgtEl>
                                        <p:attrNameLst>
                                          <p:attrName>ppt_h</p:attrName>
                                        </p:attrNameLst>
                                      </p:cBhvr>
                                      <p:tavLst>
                                        <p:tav tm="0">
                                          <p:val>
                                            <p:fltVal val="0"/>
                                          </p:val>
                                        </p:tav>
                                        <p:tav tm="100000">
                                          <p:val>
                                            <p:strVal val="#ppt_h"/>
                                          </p:val>
                                        </p:tav>
                                      </p:tavLst>
                                    </p:anim>
                                    <p:animEffect transition="in" filter="fade">
                                      <p:cBhvr>
                                        <p:cTn id="74" dur="500"/>
                                        <p:tgtEl>
                                          <p:spTgt spid="24"/>
                                        </p:tgtEl>
                                      </p:cBhvr>
                                    </p:animEffect>
                                  </p:childTnLst>
                                </p:cTn>
                              </p:par>
                              <p:par>
                                <p:cTn id="75" presetID="53" presetClass="entr" presetSubtype="16" fill="hold" nodeType="withEffect">
                                  <p:stCondLst>
                                    <p:cond delay="0"/>
                                  </p:stCondLst>
                                  <p:childTnLst>
                                    <p:set>
                                      <p:cBhvr>
                                        <p:cTn id="76" dur="1" fill="hold">
                                          <p:stCondLst>
                                            <p:cond delay="0"/>
                                          </p:stCondLst>
                                        </p:cTn>
                                        <p:tgtEl>
                                          <p:spTgt spid="25"/>
                                        </p:tgtEl>
                                        <p:attrNameLst>
                                          <p:attrName>style.visibility</p:attrName>
                                        </p:attrNameLst>
                                      </p:cBhvr>
                                      <p:to>
                                        <p:strVal val="visible"/>
                                      </p:to>
                                    </p:set>
                                    <p:anim calcmode="lin" valueType="num">
                                      <p:cBhvr>
                                        <p:cTn id="77" dur="500" fill="hold"/>
                                        <p:tgtEl>
                                          <p:spTgt spid="25"/>
                                        </p:tgtEl>
                                        <p:attrNameLst>
                                          <p:attrName>ppt_w</p:attrName>
                                        </p:attrNameLst>
                                      </p:cBhvr>
                                      <p:tavLst>
                                        <p:tav tm="0">
                                          <p:val>
                                            <p:fltVal val="0"/>
                                          </p:val>
                                        </p:tav>
                                        <p:tav tm="100000">
                                          <p:val>
                                            <p:strVal val="#ppt_w"/>
                                          </p:val>
                                        </p:tav>
                                      </p:tavLst>
                                    </p:anim>
                                    <p:anim calcmode="lin" valueType="num">
                                      <p:cBhvr>
                                        <p:cTn id="78" dur="500" fill="hold"/>
                                        <p:tgtEl>
                                          <p:spTgt spid="25"/>
                                        </p:tgtEl>
                                        <p:attrNameLst>
                                          <p:attrName>ppt_h</p:attrName>
                                        </p:attrNameLst>
                                      </p:cBhvr>
                                      <p:tavLst>
                                        <p:tav tm="0">
                                          <p:val>
                                            <p:fltVal val="0"/>
                                          </p:val>
                                        </p:tav>
                                        <p:tav tm="100000">
                                          <p:val>
                                            <p:strVal val="#ppt_h"/>
                                          </p:val>
                                        </p:tav>
                                      </p:tavLst>
                                    </p:anim>
                                    <p:animEffect transition="in" filter="fade">
                                      <p:cBhvr>
                                        <p:cTn id="79" dur="500"/>
                                        <p:tgtEl>
                                          <p:spTgt spid="25"/>
                                        </p:tgtEl>
                                      </p:cBhvr>
                                    </p:animEffect>
                                  </p:childTnLst>
                                </p:cTn>
                              </p:par>
                            </p:childTnLst>
                          </p:cTn>
                        </p:par>
                      </p:childTnLst>
                    </p:cTn>
                  </p:par>
                  <p:par>
                    <p:cTn id="80" fill="hold">
                      <p:stCondLst>
                        <p:cond delay="indefinite"/>
                      </p:stCondLst>
                      <p:childTnLst>
                        <p:par>
                          <p:cTn id="81" fill="hold">
                            <p:stCondLst>
                              <p:cond delay="0"/>
                            </p:stCondLst>
                            <p:childTnLst>
                              <p:par>
                                <p:cTn id="82" presetID="15" presetClass="entr" presetSubtype="0" fill="hold" nodeType="clickEffect">
                                  <p:stCondLst>
                                    <p:cond delay="0"/>
                                  </p:stCondLst>
                                  <p:childTnLst>
                                    <p:set>
                                      <p:cBhvr>
                                        <p:cTn id="83" dur="1" fill="hold">
                                          <p:stCondLst>
                                            <p:cond delay="0"/>
                                          </p:stCondLst>
                                        </p:cTn>
                                        <p:tgtEl>
                                          <p:spTgt spid="34"/>
                                        </p:tgtEl>
                                        <p:attrNameLst>
                                          <p:attrName>style.visibility</p:attrName>
                                        </p:attrNameLst>
                                      </p:cBhvr>
                                      <p:to>
                                        <p:strVal val="visible"/>
                                      </p:to>
                                    </p:set>
                                    <p:anim calcmode="lin" valueType="num">
                                      <p:cBhvr>
                                        <p:cTn id="84" dur="1000" fill="hold"/>
                                        <p:tgtEl>
                                          <p:spTgt spid="34"/>
                                        </p:tgtEl>
                                        <p:attrNameLst>
                                          <p:attrName>ppt_w</p:attrName>
                                        </p:attrNameLst>
                                      </p:cBhvr>
                                      <p:tavLst>
                                        <p:tav tm="0">
                                          <p:val>
                                            <p:fltVal val="0"/>
                                          </p:val>
                                        </p:tav>
                                        <p:tav tm="100000">
                                          <p:val>
                                            <p:strVal val="#ppt_w"/>
                                          </p:val>
                                        </p:tav>
                                      </p:tavLst>
                                    </p:anim>
                                    <p:anim calcmode="lin" valueType="num">
                                      <p:cBhvr>
                                        <p:cTn id="85" dur="1000" fill="hold"/>
                                        <p:tgtEl>
                                          <p:spTgt spid="34"/>
                                        </p:tgtEl>
                                        <p:attrNameLst>
                                          <p:attrName>ppt_h</p:attrName>
                                        </p:attrNameLst>
                                      </p:cBhvr>
                                      <p:tavLst>
                                        <p:tav tm="0">
                                          <p:val>
                                            <p:fltVal val="0"/>
                                          </p:val>
                                        </p:tav>
                                        <p:tav tm="100000">
                                          <p:val>
                                            <p:strVal val="#ppt_h"/>
                                          </p:val>
                                        </p:tav>
                                      </p:tavLst>
                                    </p:anim>
                                    <p:anim calcmode="lin" valueType="num">
                                      <p:cBhvr>
                                        <p:cTn id="86" dur="1000" fill="hold"/>
                                        <p:tgtEl>
                                          <p:spTgt spid="34"/>
                                        </p:tgtEl>
                                        <p:attrNameLst>
                                          <p:attrName>ppt_x</p:attrName>
                                        </p:attrNameLst>
                                      </p:cBhvr>
                                      <p:tavLst>
                                        <p:tav tm="0" fmla="#ppt_x+(cos(-2*pi*(1-$))*-#ppt_x-sin(-2*pi*(1-$))*(1-#ppt_y))*(1-$)">
                                          <p:val>
                                            <p:fltVal val="0"/>
                                          </p:val>
                                        </p:tav>
                                        <p:tav tm="100000">
                                          <p:val>
                                            <p:fltVal val="1"/>
                                          </p:val>
                                        </p:tav>
                                      </p:tavLst>
                                    </p:anim>
                                    <p:anim calcmode="lin" valueType="num">
                                      <p:cBhvr>
                                        <p:cTn id="87" dur="1000" fill="hold"/>
                                        <p:tgtEl>
                                          <p:spTgt spid="34"/>
                                        </p:tgtEl>
                                        <p:attrNameLst>
                                          <p:attrName>ppt_y</p:attrName>
                                        </p:attrNameLst>
                                      </p:cBhvr>
                                      <p:tavLst>
                                        <p:tav tm="0" fmla="#ppt_y+(sin(-2*pi*(1-$))*-#ppt_x+cos(-2*pi*(1-$))*(1-#ppt_y))*(1-$)">
                                          <p:val>
                                            <p:fltVal val="0"/>
                                          </p:val>
                                        </p:tav>
                                        <p:tav tm="100000">
                                          <p:val>
                                            <p:fltVal val="1"/>
                                          </p:val>
                                        </p:tav>
                                      </p:tavLst>
                                    </p:anim>
                                  </p:childTnLst>
                                </p:cTn>
                              </p:par>
                            </p:childTnLst>
                          </p:cTn>
                        </p:par>
                        <p:par>
                          <p:cTn id="88" fill="hold">
                            <p:stCondLst>
                              <p:cond delay="1000"/>
                            </p:stCondLst>
                            <p:childTnLst>
                              <p:par>
                                <p:cTn id="89" presetID="1" presetClass="entr" presetSubtype="0" fill="hold" grpId="0" nodeType="afterEffect">
                                  <p:stCondLst>
                                    <p:cond delay="0"/>
                                  </p:stCondLst>
                                  <p:iterate type="lt">
                                    <p:tmAbs val="100"/>
                                  </p:iterate>
                                  <p:childTnLst>
                                    <p:set>
                                      <p:cBhvr>
                                        <p:cTn id="90" dur="1" fill="hold">
                                          <p:stCondLst>
                                            <p:cond delay="0"/>
                                          </p:stCondLst>
                                        </p:cTn>
                                        <p:tgtEl>
                                          <p:spTgt spid="117"/>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53" presetClass="entr" presetSubtype="16" fill="hold" grpId="0" nodeType="clickEffect">
                                  <p:stCondLst>
                                    <p:cond delay="0"/>
                                  </p:stCondLst>
                                  <p:childTnLst>
                                    <p:set>
                                      <p:cBhvr>
                                        <p:cTn id="94" dur="1" fill="hold">
                                          <p:stCondLst>
                                            <p:cond delay="0"/>
                                          </p:stCondLst>
                                        </p:cTn>
                                        <p:tgtEl>
                                          <p:spTgt spid="138"/>
                                        </p:tgtEl>
                                        <p:attrNameLst>
                                          <p:attrName>style.visibility</p:attrName>
                                        </p:attrNameLst>
                                      </p:cBhvr>
                                      <p:to>
                                        <p:strVal val="visible"/>
                                      </p:to>
                                    </p:set>
                                    <p:anim calcmode="lin" valueType="num">
                                      <p:cBhvr>
                                        <p:cTn id="95" dur="500" fill="hold"/>
                                        <p:tgtEl>
                                          <p:spTgt spid="138"/>
                                        </p:tgtEl>
                                        <p:attrNameLst>
                                          <p:attrName>ppt_w</p:attrName>
                                        </p:attrNameLst>
                                      </p:cBhvr>
                                      <p:tavLst>
                                        <p:tav tm="0">
                                          <p:val>
                                            <p:fltVal val="0"/>
                                          </p:val>
                                        </p:tav>
                                        <p:tav tm="100000">
                                          <p:val>
                                            <p:strVal val="#ppt_w"/>
                                          </p:val>
                                        </p:tav>
                                      </p:tavLst>
                                    </p:anim>
                                    <p:anim calcmode="lin" valueType="num">
                                      <p:cBhvr>
                                        <p:cTn id="96" dur="500" fill="hold"/>
                                        <p:tgtEl>
                                          <p:spTgt spid="138"/>
                                        </p:tgtEl>
                                        <p:attrNameLst>
                                          <p:attrName>ppt_h</p:attrName>
                                        </p:attrNameLst>
                                      </p:cBhvr>
                                      <p:tavLst>
                                        <p:tav tm="0">
                                          <p:val>
                                            <p:fltVal val="0"/>
                                          </p:val>
                                        </p:tav>
                                        <p:tav tm="100000">
                                          <p:val>
                                            <p:strVal val="#ppt_h"/>
                                          </p:val>
                                        </p:tav>
                                      </p:tavLst>
                                    </p:anim>
                                    <p:animEffect transition="in" filter="fade">
                                      <p:cBhvr>
                                        <p:cTn id="97" dur="500"/>
                                        <p:tgtEl>
                                          <p:spTgt spid="138"/>
                                        </p:tgtEl>
                                      </p:cBhvr>
                                    </p:animEffect>
                                  </p:childTnLst>
                                </p:cTn>
                              </p:par>
                            </p:childTnLst>
                          </p:cTn>
                        </p:par>
                        <p:par>
                          <p:cTn id="98" fill="hold">
                            <p:stCondLst>
                              <p:cond delay="500"/>
                            </p:stCondLst>
                            <p:childTnLst>
                              <p:par>
                                <p:cTn id="99" presetID="1" presetClass="entr" presetSubtype="0" fill="hold" grpId="0" nodeType="afterEffect">
                                  <p:stCondLst>
                                    <p:cond delay="0"/>
                                  </p:stCondLst>
                                  <p:iterate type="lt">
                                    <p:tmAbs val="100"/>
                                  </p:iterate>
                                  <p:childTnLst>
                                    <p:set>
                                      <p:cBhvr>
                                        <p:cTn id="100" dur="1" fill="hold">
                                          <p:stCondLst>
                                            <p:cond delay="0"/>
                                          </p:stCondLst>
                                        </p:cTn>
                                        <p:tgtEl>
                                          <p:spTgt spid="1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37" grpId="0"/>
      <p:bldP spid="138"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íşlïḍè">
            <a:extLst>
              <a:ext uri="{FF2B5EF4-FFF2-40B4-BE49-F238E27FC236}">
                <a16:creationId xmlns:a16="http://schemas.microsoft.com/office/drawing/2014/main" id="{355DB09E-2142-401B-9132-334212438BB4}"/>
              </a:ext>
            </a:extLst>
          </p:cNvPr>
          <p:cNvSpPr txBox="1"/>
          <p:nvPr/>
        </p:nvSpPr>
        <p:spPr>
          <a:xfrm>
            <a:off x="3683641" y="4427107"/>
            <a:ext cx="318114" cy="332832"/>
          </a:xfrm>
          <a:prstGeom prst="rect">
            <a:avLst/>
          </a:prstGeom>
          <a:noFill/>
        </p:spPr>
        <p:txBody>
          <a:bodyPr wrap="square" lIns="91440" tIns="45720" rIns="91440" bIns="45720" anchor="ctr">
            <a:noAutofit/>
          </a:bodyPr>
          <a:lstStyle/>
          <a:p>
            <a:pPr algn="ctr"/>
            <a:r>
              <a:rPr lang="en-US" altLang="zh-CN" b="1" dirty="0">
                <a:latin typeface="Arial Black" panose="020B0A04020102020204" pitchFamily="34" charset="0"/>
              </a:rPr>
              <a:t>0</a:t>
            </a:r>
          </a:p>
        </p:txBody>
      </p:sp>
      <p:sp>
        <p:nvSpPr>
          <p:cNvPr id="142" name="íşlïḍè">
            <a:extLst>
              <a:ext uri="{FF2B5EF4-FFF2-40B4-BE49-F238E27FC236}">
                <a16:creationId xmlns:a16="http://schemas.microsoft.com/office/drawing/2014/main" id="{D0A2ADF0-5EF7-469B-80BD-0D768A7C9DAD}"/>
              </a:ext>
            </a:extLst>
          </p:cNvPr>
          <p:cNvSpPr txBox="1"/>
          <p:nvPr/>
        </p:nvSpPr>
        <p:spPr>
          <a:xfrm>
            <a:off x="5004253" y="4427107"/>
            <a:ext cx="318114" cy="332832"/>
          </a:xfrm>
          <a:prstGeom prst="rect">
            <a:avLst/>
          </a:prstGeom>
          <a:noFill/>
        </p:spPr>
        <p:txBody>
          <a:bodyPr wrap="square" lIns="91440" tIns="45720" rIns="91440" bIns="45720" anchor="ctr">
            <a:noAutofit/>
          </a:bodyPr>
          <a:lstStyle/>
          <a:p>
            <a:pPr algn="ctr"/>
            <a:r>
              <a:rPr lang="en-US" altLang="zh-CN" b="1" dirty="0">
                <a:latin typeface="Arial Black" panose="020B0A04020102020204" pitchFamily="34" charset="0"/>
              </a:rPr>
              <a:t>1</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nvGrpSpPr>
          <p:cNvPr id="7" name="组合 6">
            <a:extLst>
              <a:ext uri="{FF2B5EF4-FFF2-40B4-BE49-F238E27FC236}">
                <a16:creationId xmlns:a16="http://schemas.microsoft.com/office/drawing/2014/main" id="{F5E1F7BD-F5A7-4392-B0C0-3D79F00F3B44}"/>
              </a:ext>
            </a:extLst>
          </p:cNvPr>
          <p:cNvGrpSpPr/>
          <p:nvPr/>
        </p:nvGrpSpPr>
        <p:grpSpPr>
          <a:xfrm>
            <a:off x="9196308" y="1611392"/>
            <a:ext cx="680707" cy="587664"/>
            <a:chOff x="9196308" y="1611392"/>
            <a:chExt cx="680707" cy="587664"/>
          </a:xfrm>
        </p:grpSpPr>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5" name="组合 4">
            <a:extLst>
              <a:ext uri="{FF2B5EF4-FFF2-40B4-BE49-F238E27FC236}">
                <a16:creationId xmlns:a16="http://schemas.microsoft.com/office/drawing/2014/main" id="{20813E10-03BE-4E79-89BD-2609EDBDC322}"/>
              </a:ext>
            </a:extLst>
          </p:cNvPr>
          <p:cNvGrpSpPr/>
          <p:nvPr/>
        </p:nvGrpSpPr>
        <p:grpSpPr>
          <a:xfrm>
            <a:off x="8203729" y="1611392"/>
            <a:ext cx="680707" cy="587664"/>
            <a:chOff x="8203729" y="1611392"/>
            <a:chExt cx="680707" cy="587664"/>
          </a:xfrm>
        </p:grpSpPr>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3" name="组合 2">
            <a:extLst>
              <a:ext uri="{FF2B5EF4-FFF2-40B4-BE49-F238E27FC236}">
                <a16:creationId xmlns:a16="http://schemas.microsoft.com/office/drawing/2014/main" id="{B7381B00-1239-4A0E-B508-97EC0C62CFE6}"/>
              </a:ext>
            </a:extLst>
          </p:cNvPr>
          <p:cNvGrpSpPr/>
          <p:nvPr/>
        </p:nvGrpSpPr>
        <p:grpSpPr>
          <a:xfrm>
            <a:off x="7211150" y="1611392"/>
            <a:ext cx="680707" cy="587664"/>
            <a:chOff x="7211150" y="1611392"/>
            <a:chExt cx="680707" cy="587664"/>
          </a:xfrm>
        </p:grpSpPr>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3" name="组合 12">
            <a:extLst>
              <a:ext uri="{FF2B5EF4-FFF2-40B4-BE49-F238E27FC236}">
                <a16:creationId xmlns:a16="http://schemas.microsoft.com/office/drawing/2014/main" id="{4F63783E-3707-4679-9D5F-D372D2A60AB3}"/>
              </a:ext>
            </a:extLst>
          </p:cNvPr>
          <p:cNvGrpSpPr/>
          <p:nvPr/>
        </p:nvGrpSpPr>
        <p:grpSpPr>
          <a:xfrm>
            <a:off x="10188887" y="2618110"/>
            <a:ext cx="680707" cy="577406"/>
            <a:chOff x="10188887" y="2618110"/>
            <a:chExt cx="680707" cy="577406"/>
          </a:xfrm>
        </p:grpSpPr>
        <p:sp>
          <p:nvSpPr>
            <p:cNvPr id="78" name="椭圆 77">
              <a:extLst>
                <a:ext uri="{FF2B5EF4-FFF2-40B4-BE49-F238E27FC236}">
                  <a16:creationId xmlns:a16="http://schemas.microsoft.com/office/drawing/2014/main" id="{7E18D184-A0A5-4206-8A27-FCFEBB0F4465}"/>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2" name="组合 11">
            <a:extLst>
              <a:ext uri="{FF2B5EF4-FFF2-40B4-BE49-F238E27FC236}">
                <a16:creationId xmlns:a16="http://schemas.microsoft.com/office/drawing/2014/main" id="{CA9D5307-8F63-4DBF-949C-1A2E25B67DDB}"/>
              </a:ext>
            </a:extLst>
          </p:cNvPr>
          <p:cNvGrpSpPr/>
          <p:nvPr/>
        </p:nvGrpSpPr>
        <p:grpSpPr>
          <a:xfrm>
            <a:off x="9196308" y="2618110"/>
            <a:ext cx="680707" cy="577406"/>
            <a:chOff x="9196308" y="2618110"/>
            <a:chExt cx="680707" cy="577406"/>
          </a:xfrm>
        </p:grpSpPr>
        <p:sp>
          <p:nvSpPr>
            <p:cNvPr id="77" name="椭圆 76">
              <a:extLst>
                <a:ext uri="{FF2B5EF4-FFF2-40B4-BE49-F238E27FC236}">
                  <a16:creationId xmlns:a16="http://schemas.microsoft.com/office/drawing/2014/main" id="{1BF03FAC-D519-4CF8-AC34-C31E0C8A7336}"/>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0" name="组合 9">
            <a:extLst>
              <a:ext uri="{FF2B5EF4-FFF2-40B4-BE49-F238E27FC236}">
                <a16:creationId xmlns:a16="http://schemas.microsoft.com/office/drawing/2014/main" id="{6BBECF5D-A570-40FD-B5A2-24250BB0538D}"/>
              </a:ext>
            </a:extLst>
          </p:cNvPr>
          <p:cNvGrpSpPr/>
          <p:nvPr/>
        </p:nvGrpSpPr>
        <p:grpSpPr>
          <a:xfrm>
            <a:off x="8203729" y="2618110"/>
            <a:ext cx="680707" cy="577406"/>
            <a:chOff x="8203729" y="2618110"/>
            <a:chExt cx="680707" cy="577406"/>
          </a:xfrm>
        </p:grpSpPr>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8" name="组合 7">
            <a:extLst>
              <a:ext uri="{FF2B5EF4-FFF2-40B4-BE49-F238E27FC236}">
                <a16:creationId xmlns:a16="http://schemas.microsoft.com/office/drawing/2014/main" id="{498D6688-1A1D-4665-BCD6-17045837D8FD}"/>
              </a:ext>
            </a:extLst>
          </p:cNvPr>
          <p:cNvGrpSpPr/>
          <p:nvPr/>
        </p:nvGrpSpPr>
        <p:grpSpPr>
          <a:xfrm>
            <a:off x="7211150" y="2618110"/>
            <a:ext cx="680707" cy="577406"/>
            <a:chOff x="7211150" y="2618110"/>
            <a:chExt cx="680707" cy="577406"/>
          </a:xfrm>
        </p:grpSpPr>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1" name="组合 20">
            <a:extLst>
              <a:ext uri="{FF2B5EF4-FFF2-40B4-BE49-F238E27FC236}">
                <a16:creationId xmlns:a16="http://schemas.microsoft.com/office/drawing/2014/main" id="{34C78475-CDC2-400A-B8E0-EC04E32AE5AC}"/>
              </a:ext>
            </a:extLst>
          </p:cNvPr>
          <p:cNvGrpSpPr/>
          <p:nvPr/>
        </p:nvGrpSpPr>
        <p:grpSpPr>
          <a:xfrm>
            <a:off x="10188887" y="3634177"/>
            <a:ext cx="680707" cy="557799"/>
            <a:chOff x="10188887" y="3634177"/>
            <a:chExt cx="680707" cy="557799"/>
          </a:xfrm>
        </p:grpSpPr>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0" name="组合 19">
            <a:extLst>
              <a:ext uri="{FF2B5EF4-FFF2-40B4-BE49-F238E27FC236}">
                <a16:creationId xmlns:a16="http://schemas.microsoft.com/office/drawing/2014/main" id="{AF959567-2564-4B69-B25B-67D966F0E8A3}"/>
              </a:ext>
            </a:extLst>
          </p:cNvPr>
          <p:cNvGrpSpPr/>
          <p:nvPr/>
        </p:nvGrpSpPr>
        <p:grpSpPr>
          <a:xfrm>
            <a:off x="9196308" y="3634177"/>
            <a:ext cx="680707" cy="557799"/>
            <a:chOff x="9196308" y="3634177"/>
            <a:chExt cx="680707" cy="557799"/>
          </a:xfrm>
        </p:grpSpPr>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9" name="组合 18">
            <a:extLst>
              <a:ext uri="{FF2B5EF4-FFF2-40B4-BE49-F238E27FC236}">
                <a16:creationId xmlns:a16="http://schemas.microsoft.com/office/drawing/2014/main" id="{1782E4C6-ED9B-4B9B-8E41-3B280CA74544}"/>
              </a:ext>
            </a:extLst>
          </p:cNvPr>
          <p:cNvGrpSpPr/>
          <p:nvPr/>
        </p:nvGrpSpPr>
        <p:grpSpPr>
          <a:xfrm>
            <a:off x="8203729" y="3634177"/>
            <a:ext cx="680707" cy="557799"/>
            <a:chOff x="8203729" y="3634177"/>
            <a:chExt cx="680707" cy="557799"/>
          </a:xfrm>
        </p:grpSpPr>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6" name="组合 15">
            <a:extLst>
              <a:ext uri="{FF2B5EF4-FFF2-40B4-BE49-F238E27FC236}">
                <a16:creationId xmlns:a16="http://schemas.microsoft.com/office/drawing/2014/main" id="{9B8610AA-1850-46B9-952F-DCB49A35DD3A}"/>
              </a:ext>
            </a:extLst>
          </p:cNvPr>
          <p:cNvGrpSpPr/>
          <p:nvPr/>
        </p:nvGrpSpPr>
        <p:grpSpPr>
          <a:xfrm>
            <a:off x="7211150" y="3634177"/>
            <a:ext cx="680707" cy="557799"/>
            <a:chOff x="7211150" y="3634177"/>
            <a:chExt cx="680707" cy="557799"/>
          </a:xfrm>
        </p:grpSpPr>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5" name="组合 24">
            <a:extLst>
              <a:ext uri="{FF2B5EF4-FFF2-40B4-BE49-F238E27FC236}">
                <a16:creationId xmlns:a16="http://schemas.microsoft.com/office/drawing/2014/main" id="{D17E13CE-BE22-4454-91E1-FBCA28BA0D26}"/>
              </a:ext>
            </a:extLst>
          </p:cNvPr>
          <p:cNvGrpSpPr/>
          <p:nvPr/>
        </p:nvGrpSpPr>
        <p:grpSpPr>
          <a:xfrm>
            <a:off x="10188887" y="4593523"/>
            <a:ext cx="680707" cy="594913"/>
            <a:chOff x="10188887" y="4593523"/>
            <a:chExt cx="680707" cy="594913"/>
          </a:xfrm>
        </p:grpSpPr>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4" name="组合 23">
            <a:extLst>
              <a:ext uri="{FF2B5EF4-FFF2-40B4-BE49-F238E27FC236}">
                <a16:creationId xmlns:a16="http://schemas.microsoft.com/office/drawing/2014/main" id="{E8113A93-293C-4EF8-A9F0-8544B851301B}"/>
              </a:ext>
            </a:extLst>
          </p:cNvPr>
          <p:cNvGrpSpPr/>
          <p:nvPr/>
        </p:nvGrpSpPr>
        <p:grpSpPr>
          <a:xfrm>
            <a:off x="9196308" y="4593523"/>
            <a:ext cx="680707" cy="594913"/>
            <a:chOff x="9196308" y="4593523"/>
            <a:chExt cx="680707" cy="594913"/>
          </a:xfrm>
        </p:grpSpPr>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3" name="组合 22">
            <a:extLst>
              <a:ext uri="{FF2B5EF4-FFF2-40B4-BE49-F238E27FC236}">
                <a16:creationId xmlns:a16="http://schemas.microsoft.com/office/drawing/2014/main" id="{1D542C2F-95F9-4981-919C-4FD2A589C86C}"/>
              </a:ext>
            </a:extLst>
          </p:cNvPr>
          <p:cNvGrpSpPr/>
          <p:nvPr/>
        </p:nvGrpSpPr>
        <p:grpSpPr>
          <a:xfrm>
            <a:off x="8203729" y="4593523"/>
            <a:ext cx="680707" cy="594913"/>
            <a:chOff x="8203729" y="4593523"/>
            <a:chExt cx="680707" cy="594913"/>
          </a:xfrm>
        </p:grpSpPr>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2" name="组合 21">
            <a:extLst>
              <a:ext uri="{FF2B5EF4-FFF2-40B4-BE49-F238E27FC236}">
                <a16:creationId xmlns:a16="http://schemas.microsoft.com/office/drawing/2014/main" id="{E02E4572-3033-411B-84FE-A282B8D265B6}"/>
              </a:ext>
            </a:extLst>
          </p:cNvPr>
          <p:cNvGrpSpPr/>
          <p:nvPr/>
        </p:nvGrpSpPr>
        <p:grpSpPr>
          <a:xfrm>
            <a:off x="7211150" y="4593523"/>
            <a:ext cx="680707" cy="594913"/>
            <a:chOff x="7211150" y="4593523"/>
            <a:chExt cx="680707" cy="594913"/>
          </a:xfrm>
        </p:grpSpPr>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íşlïḍè">
            <a:extLst>
              <a:ext uri="{FF2B5EF4-FFF2-40B4-BE49-F238E27FC236}">
                <a16:creationId xmlns:a16="http://schemas.microsoft.com/office/drawing/2014/main" id="{BBA142AC-027F-4011-A2C4-545306184C7B}"/>
              </a:ext>
            </a:extLst>
          </p:cNvPr>
          <p:cNvSpPr txBox="1"/>
          <p:nvPr/>
        </p:nvSpPr>
        <p:spPr>
          <a:xfrm>
            <a:off x="1017036" y="3596742"/>
            <a:ext cx="1297947" cy="332832"/>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类比举例：</a:t>
            </a:r>
            <a:endParaRPr lang="en-US" altLang="zh-CN" b="1" dirty="0">
              <a:solidFill>
                <a:schemeClr val="accent3">
                  <a:lumMod val="75000"/>
                </a:schemeClr>
              </a:solidFill>
            </a:endParaRPr>
          </a:p>
        </p:txBody>
      </p:sp>
      <p:grpSp>
        <p:nvGrpSpPr>
          <p:cNvPr id="144" name="组合 143">
            <a:extLst>
              <a:ext uri="{FF2B5EF4-FFF2-40B4-BE49-F238E27FC236}">
                <a16:creationId xmlns:a16="http://schemas.microsoft.com/office/drawing/2014/main" id="{5A034A15-BC4A-42BD-9E70-4EFE89B88E4C}"/>
              </a:ext>
            </a:extLst>
          </p:cNvPr>
          <p:cNvGrpSpPr/>
          <p:nvPr/>
        </p:nvGrpSpPr>
        <p:grpSpPr>
          <a:xfrm>
            <a:off x="1261689" y="3991873"/>
            <a:ext cx="4127958" cy="400752"/>
            <a:chOff x="1261689" y="3991873"/>
            <a:chExt cx="4127958" cy="400752"/>
          </a:xfrm>
        </p:grpSpPr>
        <p:sp>
          <p:nvSpPr>
            <p:cNvPr id="140" name="íşlïḍè">
              <a:extLst>
                <a:ext uri="{FF2B5EF4-FFF2-40B4-BE49-F238E27FC236}">
                  <a16:creationId xmlns:a16="http://schemas.microsoft.com/office/drawing/2014/main" id="{84C20CE6-6C33-4A13-A3B5-F469269B1B36}"/>
                </a:ext>
              </a:extLst>
            </p:cNvPr>
            <p:cNvSpPr txBox="1"/>
            <p:nvPr/>
          </p:nvSpPr>
          <p:spPr>
            <a:xfrm>
              <a:off x="1261689" y="3991873"/>
              <a:ext cx="1892232" cy="332832"/>
            </a:xfrm>
            <a:prstGeom prst="rect">
              <a:avLst/>
            </a:prstGeom>
            <a:noFill/>
          </p:spPr>
          <p:txBody>
            <a:bodyPr wrap="square" lIns="91440" tIns="45720" rIns="91440" bIns="45720" anchor="ctr">
              <a:noAutofit/>
            </a:bodyPr>
            <a:lstStyle/>
            <a:p>
              <a:r>
                <a:rPr lang="zh-CN" altLang="en-US" b="1" dirty="0"/>
                <a:t>两种手势（码元）</a:t>
              </a:r>
              <a:endParaRPr lang="en-US" altLang="zh-CN" b="1" dirty="0"/>
            </a:p>
          </p:txBody>
        </p:sp>
        <p:pic>
          <p:nvPicPr>
            <p:cNvPr id="26" name="图片 25">
              <a:extLst>
                <a:ext uri="{FF2B5EF4-FFF2-40B4-BE49-F238E27FC236}">
                  <a16:creationId xmlns:a16="http://schemas.microsoft.com/office/drawing/2014/main" id="{097238D7-AEC6-43B2-9898-FFD86E0BEFD2}"/>
                </a:ext>
              </a:extLst>
            </p:cNvPr>
            <p:cNvPicPr>
              <a:picLocks noChangeAspect="1"/>
            </p:cNvPicPr>
            <p:nvPr/>
          </p:nvPicPr>
          <p:blipFill>
            <a:blip r:embed="rId3">
              <a:clrChange>
                <a:clrFrom>
                  <a:srgbClr val="FDFFFD"/>
                </a:clrFrom>
                <a:clrTo>
                  <a:srgbClr val="FDFFFD">
                    <a:alpha val="0"/>
                  </a:srgbClr>
                </a:clrTo>
              </a:clrChange>
            </a:blip>
            <a:stretch>
              <a:fillRect/>
            </a:stretch>
          </p:blipFill>
          <p:spPr>
            <a:xfrm>
              <a:off x="3642404" y="4007231"/>
              <a:ext cx="418193" cy="385394"/>
            </a:xfrm>
            <a:prstGeom prst="rect">
              <a:avLst/>
            </a:prstGeom>
          </p:spPr>
        </p:pic>
        <p:pic>
          <p:nvPicPr>
            <p:cNvPr id="29" name="图片 28">
              <a:extLst>
                <a:ext uri="{FF2B5EF4-FFF2-40B4-BE49-F238E27FC236}">
                  <a16:creationId xmlns:a16="http://schemas.microsoft.com/office/drawing/2014/main" id="{3B32AFB9-6265-4E0A-BC68-EC162B6BB86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004253" y="3995598"/>
              <a:ext cx="385394" cy="360794"/>
            </a:xfrm>
            <a:prstGeom prst="rect">
              <a:avLst/>
            </a:prstGeom>
          </p:spPr>
        </p:pic>
      </p:grpSp>
      <p:sp>
        <p:nvSpPr>
          <p:cNvPr id="143" name="íşlïḍè">
            <a:extLst>
              <a:ext uri="{FF2B5EF4-FFF2-40B4-BE49-F238E27FC236}">
                <a16:creationId xmlns:a16="http://schemas.microsoft.com/office/drawing/2014/main" id="{B0C82360-C063-42A6-964A-3108CCB48D13}"/>
              </a:ext>
            </a:extLst>
          </p:cNvPr>
          <p:cNvSpPr txBox="1"/>
          <p:nvPr/>
        </p:nvSpPr>
        <p:spPr>
          <a:xfrm>
            <a:off x="1271118" y="4902097"/>
            <a:ext cx="4765615" cy="917305"/>
          </a:xfrm>
          <a:prstGeom prst="rect">
            <a:avLst/>
          </a:prstGeom>
          <a:noFill/>
        </p:spPr>
        <p:txBody>
          <a:bodyPr wrap="square" lIns="91440" tIns="45720" rIns="91440" bIns="45720" anchor="ctr">
            <a:noAutofit/>
          </a:bodyPr>
          <a:lstStyle/>
          <a:p>
            <a:r>
              <a:rPr lang="zh-CN" altLang="en-US" b="1" dirty="0"/>
              <a:t>手势（码元）数量为</a:t>
            </a:r>
            <a:r>
              <a:rPr lang="en-US" altLang="zh-CN" b="1" dirty="0"/>
              <a:t>2</a:t>
            </a:r>
            <a:r>
              <a:rPr lang="zh-CN" altLang="en-US" b="1" dirty="0"/>
              <a:t>，则每种手势（码元）可表示的比特数量为</a:t>
            </a:r>
            <a:r>
              <a:rPr lang="en-US" altLang="zh-CN" b="1" dirty="0"/>
              <a:t>log</a:t>
            </a:r>
            <a:r>
              <a:rPr lang="en-US" altLang="zh-CN" b="1" baseline="-25000" dirty="0"/>
              <a:t>2</a:t>
            </a:r>
            <a:r>
              <a:rPr lang="en-US" altLang="zh-CN" b="1" dirty="0"/>
              <a:t>2=1</a:t>
            </a:r>
            <a:r>
              <a:rPr lang="zh-CN" altLang="en-US" b="1" dirty="0"/>
              <a:t>。</a:t>
            </a:r>
            <a:endParaRPr lang="en-US" altLang="zh-CN" b="1" dirty="0"/>
          </a:p>
        </p:txBody>
      </p:sp>
    </p:spTree>
    <p:custDataLst>
      <p:tags r:id="rId1"/>
    </p:custDataLst>
    <p:extLst>
      <p:ext uri="{BB962C8B-B14F-4D97-AF65-F5344CB8AC3E}">
        <p14:creationId xmlns:p14="http://schemas.microsoft.com/office/powerpoint/2010/main" val="1966602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39"/>
                                        </p:tgtEl>
                                        <p:attrNameLst>
                                          <p:attrName>style.visibility</p:attrName>
                                        </p:attrNameLst>
                                      </p:cBhvr>
                                      <p:to>
                                        <p:strVal val="visible"/>
                                      </p:to>
                                    </p:set>
                                    <p:animEffect transition="in" filter="fade">
                                      <p:cBhvr>
                                        <p:cTn id="7" dur="1000"/>
                                        <p:tgtEl>
                                          <p:spTgt spid="139"/>
                                        </p:tgtEl>
                                      </p:cBhvr>
                                    </p:animEffect>
                                    <p:anim calcmode="lin" valueType="num">
                                      <p:cBhvr>
                                        <p:cTn id="8" dur="1000" fill="hold"/>
                                        <p:tgtEl>
                                          <p:spTgt spid="139"/>
                                        </p:tgtEl>
                                        <p:attrNameLst>
                                          <p:attrName>ppt_x</p:attrName>
                                        </p:attrNameLst>
                                      </p:cBhvr>
                                      <p:tavLst>
                                        <p:tav tm="0">
                                          <p:val>
                                            <p:strVal val="#ppt_x"/>
                                          </p:val>
                                        </p:tav>
                                        <p:tav tm="100000">
                                          <p:val>
                                            <p:strVal val="#ppt_x"/>
                                          </p:val>
                                        </p:tav>
                                      </p:tavLst>
                                    </p:anim>
                                    <p:anim calcmode="lin" valueType="num">
                                      <p:cBhvr>
                                        <p:cTn id="9" dur="1000" fill="hold"/>
                                        <p:tgtEl>
                                          <p:spTgt spid="13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44"/>
                                        </p:tgtEl>
                                        <p:attrNameLst>
                                          <p:attrName>style.visibility</p:attrName>
                                        </p:attrNameLst>
                                      </p:cBhvr>
                                      <p:to>
                                        <p:strVal val="visible"/>
                                      </p:to>
                                    </p:set>
                                    <p:anim calcmode="lin" valueType="num">
                                      <p:cBhvr additive="base">
                                        <p:cTn id="14" dur="500" fill="hold"/>
                                        <p:tgtEl>
                                          <p:spTgt spid="144"/>
                                        </p:tgtEl>
                                        <p:attrNameLst>
                                          <p:attrName>ppt_x</p:attrName>
                                        </p:attrNameLst>
                                      </p:cBhvr>
                                      <p:tavLst>
                                        <p:tav tm="0">
                                          <p:val>
                                            <p:strVal val="#ppt_x"/>
                                          </p:val>
                                        </p:tav>
                                        <p:tav tm="100000">
                                          <p:val>
                                            <p:strVal val="#ppt_x"/>
                                          </p:val>
                                        </p:tav>
                                      </p:tavLst>
                                    </p:anim>
                                    <p:anim calcmode="lin" valueType="num">
                                      <p:cBhvr additive="base">
                                        <p:cTn id="15" dur="500" fill="hold"/>
                                        <p:tgtEl>
                                          <p:spTgt spid="144"/>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141"/>
                                        </p:tgtEl>
                                        <p:attrNameLst>
                                          <p:attrName>style.visibility</p:attrName>
                                        </p:attrNameLst>
                                      </p:cBhvr>
                                      <p:to>
                                        <p:strVal val="visible"/>
                                      </p:to>
                                    </p:set>
                                    <p:animEffect transition="in" filter="fade">
                                      <p:cBhvr>
                                        <p:cTn id="20" dur="1000"/>
                                        <p:tgtEl>
                                          <p:spTgt spid="141"/>
                                        </p:tgtEl>
                                      </p:cBhvr>
                                    </p:animEffect>
                                    <p:anim calcmode="lin" valueType="num">
                                      <p:cBhvr>
                                        <p:cTn id="21" dur="1000" fill="hold"/>
                                        <p:tgtEl>
                                          <p:spTgt spid="141"/>
                                        </p:tgtEl>
                                        <p:attrNameLst>
                                          <p:attrName>ppt_x</p:attrName>
                                        </p:attrNameLst>
                                      </p:cBhvr>
                                      <p:tavLst>
                                        <p:tav tm="0">
                                          <p:val>
                                            <p:strVal val="#ppt_x"/>
                                          </p:val>
                                        </p:tav>
                                        <p:tav tm="100000">
                                          <p:val>
                                            <p:strVal val="#ppt_x"/>
                                          </p:val>
                                        </p:tav>
                                      </p:tavLst>
                                    </p:anim>
                                    <p:anim calcmode="lin" valueType="num">
                                      <p:cBhvr>
                                        <p:cTn id="22" dur="1000" fill="hold"/>
                                        <p:tgtEl>
                                          <p:spTgt spid="141"/>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grpId="0" nodeType="clickEffect">
                                  <p:stCondLst>
                                    <p:cond delay="0"/>
                                  </p:stCondLst>
                                  <p:childTnLst>
                                    <p:set>
                                      <p:cBhvr>
                                        <p:cTn id="26" dur="1" fill="hold">
                                          <p:stCondLst>
                                            <p:cond delay="0"/>
                                          </p:stCondLst>
                                        </p:cTn>
                                        <p:tgtEl>
                                          <p:spTgt spid="142"/>
                                        </p:tgtEl>
                                        <p:attrNameLst>
                                          <p:attrName>style.visibility</p:attrName>
                                        </p:attrNameLst>
                                      </p:cBhvr>
                                      <p:to>
                                        <p:strVal val="visible"/>
                                      </p:to>
                                    </p:set>
                                    <p:animEffect transition="in" filter="fade">
                                      <p:cBhvr>
                                        <p:cTn id="27" dur="1000"/>
                                        <p:tgtEl>
                                          <p:spTgt spid="142"/>
                                        </p:tgtEl>
                                      </p:cBhvr>
                                    </p:animEffect>
                                    <p:anim calcmode="lin" valueType="num">
                                      <p:cBhvr>
                                        <p:cTn id="28" dur="1000" fill="hold"/>
                                        <p:tgtEl>
                                          <p:spTgt spid="142"/>
                                        </p:tgtEl>
                                        <p:attrNameLst>
                                          <p:attrName>ppt_x</p:attrName>
                                        </p:attrNameLst>
                                      </p:cBhvr>
                                      <p:tavLst>
                                        <p:tav tm="0">
                                          <p:val>
                                            <p:strVal val="#ppt_x"/>
                                          </p:val>
                                        </p:tav>
                                        <p:tav tm="100000">
                                          <p:val>
                                            <p:strVal val="#ppt_x"/>
                                          </p:val>
                                        </p:tav>
                                      </p:tavLst>
                                    </p:anim>
                                    <p:anim calcmode="lin" valueType="num">
                                      <p:cBhvr>
                                        <p:cTn id="29" dur="1000" fill="hold"/>
                                        <p:tgtEl>
                                          <p:spTgt spid="142"/>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iterate type="lt">
                                    <p:tmAbs val="100"/>
                                  </p:iterate>
                                  <p:childTnLst>
                                    <p:set>
                                      <p:cBhvr>
                                        <p:cTn id="33" dur="1" fill="hold">
                                          <p:stCondLst>
                                            <p:cond delay="0"/>
                                          </p:stCondLst>
                                        </p:cTn>
                                        <p:tgtEl>
                                          <p:spTgt spid="1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p:bldP spid="142" grpId="0"/>
      <p:bldP spid="139" grpId="0"/>
      <p:bldP spid="143"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íşlïḍè">
            <a:extLst>
              <a:ext uri="{FF2B5EF4-FFF2-40B4-BE49-F238E27FC236}">
                <a16:creationId xmlns:a16="http://schemas.microsoft.com/office/drawing/2014/main" id="{355DB09E-2142-401B-9132-334212438BB4}"/>
              </a:ext>
            </a:extLst>
          </p:cNvPr>
          <p:cNvSpPr txBox="1"/>
          <p:nvPr/>
        </p:nvSpPr>
        <p:spPr>
          <a:xfrm>
            <a:off x="3552072" y="4474512"/>
            <a:ext cx="564093" cy="332832"/>
          </a:xfrm>
          <a:prstGeom prst="rect">
            <a:avLst/>
          </a:prstGeom>
          <a:noFill/>
        </p:spPr>
        <p:txBody>
          <a:bodyPr wrap="square" lIns="91440" tIns="45720" rIns="91440" bIns="45720" anchor="ctr">
            <a:noAutofit/>
          </a:bodyPr>
          <a:lstStyle/>
          <a:p>
            <a:pPr algn="ctr"/>
            <a:r>
              <a:rPr lang="en-US" altLang="zh-CN" b="1" dirty="0">
                <a:latin typeface="Arial Black" panose="020B0A04020102020204" pitchFamily="34" charset="0"/>
              </a:rPr>
              <a:t>00</a:t>
            </a:r>
          </a:p>
        </p:txBody>
      </p:sp>
      <p:sp>
        <p:nvSpPr>
          <p:cNvPr id="142" name="íşlïḍè">
            <a:extLst>
              <a:ext uri="{FF2B5EF4-FFF2-40B4-BE49-F238E27FC236}">
                <a16:creationId xmlns:a16="http://schemas.microsoft.com/office/drawing/2014/main" id="{D0A2ADF0-5EF7-469B-80BD-0D768A7C9DAD}"/>
              </a:ext>
            </a:extLst>
          </p:cNvPr>
          <p:cNvSpPr txBox="1"/>
          <p:nvPr/>
        </p:nvSpPr>
        <p:spPr>
          <a:xfrm>
            <a:off x="4155637" y="4474512"/>
            <a:ext cx="564091" cy="332832"/>
          </a:xfrm>
          <a:prstGeom prst="rect">
            <a:avLst/>
          </a:prstGeom>
          <a:noFill/>
        </p:spPr>
        <p:txBody>
          <a:bodyPr wrap="square" lIns="91440" tIns="45720" rIns="91440" bIns="45720" anchor="ctr">
            <a:noAutofit/>
          </a:bodyPr>
          <a:lstStyle/>
          <a:p>
            <a:pPr algn="ctr"/>
            <a:r>
              <a:rPr lang="en-US" altLang="zh-CN" b="1" dirty="0">
                <a:latin typeface="Arial Black" panose="020B0A04020102020204" pitchFamily="34" charset="0"/>
              </a:rPr>
              <a:t>01</a:t>
            </a:r>
          </a:p>
        </p:txBody>
      </p:sp>
      <p:sp>
        <p:nvSpPr>
          <p:cNvPr id="87" name="íşlïḍè">
            <a:extLst>
              <a:ext uri="{FF2B5EF4-FFF2-40B4-BE49-F238E27FC236}">
                <a16:creationId xmlns:a16="http://schemas.microsoft.com/office/drawing/2014/main" id="{125506A6-25C4-4BEE-A95C-4BDF2E0BEC9A}"/>
              </a:ext>
            </a:extLst>
          </p:cNvPr>
          <p:cNvSpPr txBox="1"/>
          <p:nvPr/>
        </p:nvSpPr>
        <p:spPr>
          <a:xfrm>
            <a:off x="4772204" y="4474512"/>
            <a:ext cx="564091" cy="332832"/>
          </a:xfrm>
          <a:prstGeom prst="rect">
            <a:avLst/>
          </a:prstGeom>
          <a:noFill/>
        </p:spPr>
        <p:txBody>
          <a:bodyPr wrap="square" lIns="91440" tIns="45720" rIns="91440" bIns="45720" anchor="ctr">
            <a:noAutofit/>
          </a:bodyPr>
          <a:lstStyle/>
          <a:p>
            <a:pPr algn="ctr"/>
            <a:r>
              <a:rPr lang="en-US" altLang="zh-CN" b="1" dirty="0">
                <a:latin typeface="Arial Black" panose="020B0A04020102020204" pitchFamily="34" charset="0"/>
              </a:rPr>
              <a:t>10</a:t>
            </a:r>
          </a:p>
        </p:txBody>
      </p:sp>
      <p:sp>
        <p:nvSpPr>
          <p:cNvPr id="89" name="íşlïḍè">
            <a:extLst>
              <a:ext uri="{FF2B5EF4-FFF2-40B4-BE49-F238E27FC236}">
                <a16:creationId xmlns:a16="http://schemas.microsoft.com/office/drawing/2014/main" id="{FE4FE822-EA16-4BDF-B0FE-0B51396A037A}"/>
              </a:ext>
            </a:extLst>
          </p:cNvPr>
          <p:cNvSpPr txBox="1"/>
          <p:nvPr/>
        </p:nvSpPr>
        <p:spPr>
          <a:xfrm>
            <a:off x="5431111" y="4474512"/>
            <a:ext cx="564091" cy="332832"/>
          </a:xfrm>
          <a:prstGeom prst="rect">
            <a:avLst/>
          </a:prstGeom>
          <a:noFill/>
        </p:spPr>
        <p:txBody>
          <a:bodyPr wrap="square" lIns="91440" tIns="45720" rIns="91440" bIns="45720" anchor="ctr">
            <a:noAutofit/>
          </a:bodyPr>
          <a:lstStyle/>
          <a:p>
            <a:pPr algn="ctr"/>
            <a:r>
              <a:rPr lang="en-US" altLang="zh-CN" b="1" dirty="0">
                <a:latin typeface="Arial Black" panose="020B0A04020102020204" pitchFamily="34" charset="0"/>
              </a:rPr>
              <a:t>11</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nvGrpSpPr>
          <p:cNvPr id="7" name="组合 6">
            <a:extLst>
              <a:ext uri="{FF2B5EF4-FFF2-40B4-BE49-F238E27FC236}">
                <a16:creationId xmlns:a16="http://schemas.microsoft.com/office/drawing/2014/main" id="{F5E1F7BD-F5A7-4392-B0C0-3D79F00F3B44}"/>
              </a:ext>
            </a:extLst>
          </p:cNvPr>
          <p:cNvGrpSpPr/>
          <p:nvPr/>
        </p:nvGrpSpPr>
        <p:grpSpPr>
          <a:xfrm>
            <a:off x="9196308" y="1611392"/>
            <a:ext cx="680707" cy="587664"/>
            <a:chOff x="9196308" y="1611392"/>
            <a:chExt cx="680707" cy="587664"/>
          </a:xfrm>
        </p:grpSpPr>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5" name="组合 4">
            <a:extLst>
              <a:ext uri="{FF2B5EF4-FFF2-40B4-BE49-F238E27FC236}">
                <a16:creationId xmlns:a16="http://schemas.microsoft.com/office/drawing/2014/main" id="{20813E10-03BE-4E79-89BD-2609EDBDC322}"/>
              </a:ext>
            </a:extLst>
          </p:cNvPr>
          <p:cNvGrpSpPr/>
          <p:nvPr/>
        </p:nvGrpSpPr>
        <p:grpSpPr>
          <a:xfrm>
            <a:off x="8203729" y="1611392"/>
            <a:ext cx="680707" cy="587664"/>
            <a:chOff x="8203729" y="1611392"/>
            <a:chExt cx="680707" cy="587664"/>
          </a:xfrm>
        </p:grpSpPr>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3" name="组合 2">
            <a:extLst>
              <a:ext uri="{FF2B5EF4-FFF2-40B4-BE49-F238E27FC236}">
                <a16:creationId xmlns:a16="http://schemas.microsoft.com/office/drawing/2014/main" id="{B7381B00-1239-4A0E-B508-97EC0C62CFE6}"/>
              </a:ext>
            </a:extLst>
          </p:cNvPr>
          <p:cNvGrpSpPr/>
          <p:nvPr/>
        </p:nvGrpSpPr>
        <p:grpSpPr>
          <a:xfrm>
            <a:off x="7211150" y="1611392"/>
            <a:ext cx="680707" cy="587664"/>
            <a:chOff x="7211150" y="1611392"/>
            <a:chExt cx="680707" cy="587664"/>
          </a:xfrm>
        </p:grpSpPr>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3" name="组合 12">
            <a:extLst>
              <a:ext uri="{FF2B5EF4-FFF2-40B4-BE49-F238E27FC236}">
                <a16:creationId xmlns:a16="http://schemas.microsoft.com/office/drawing/2014/main" id="{4F63783E-3707-4679-9D5F-D372D2A60AB3}"/>
              </a:ext>
            </a:extLst>
          </p:cNvPr>
          <p:cNvGrpSpPr/>
          <p:nvPr/>
        </p:nvGrpSpPr>
        <p:grpSpPr>
          <a:xfrm>
            <a:off x="10188887" y="2618110"/>
            <a:ext cx="680707" cy="577406"/>
            <a:chOff x="10188887" y="2618110"/>
            <a:chExt cx="680707" cy="577406"/>
          </a:xfrm>
        </p:grpSpPr>
        <p:sp>
          <p:nvSpPr>
            <p:cNvPr id="78" name="椭圆 77">
              <a:extLst>
                <a:ext uri="{FF2B5EF4-FFF2-40B4-BE49-F238E27FC236}">
                  <a16:creationId xmlns:a16="http://schemas.microsoft.com/office/drawing/2014/main" id="{7E18D184-A0A5-4206-8A27-FCFEBB0F4465}"/>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2" name="组合 11">
            <a:extLst>
              <a:ext uri="{FF2B5EF4-FFF2-40B4-BE49-F238E27FC236}">
                <a16:creationId xmlns:a16="http://schemas.microsoft.com/office/drawing/2014/main" id="{CA9D5307-8F63-4DBF-949C-1A2E25B67DDB}"/>
              </a:ext>
            </a:extLst>
          </p:cNvPr>
          <p:cNvGrpSpPr/>
          <p:nvPr/>
        </p:nvGrpSpPr>
        <p:grpSpPr>
          <a:xfrm>
            <a:off x="9196308" y="2618110"/>
            <a:ext cx="680707" cy="577406"/>
            <a:chOff x="9196308" y="2618110"/>
            <a:chExt cx="680707" cy="577406"/>
          </a:xfrm>
        </p:grpSpPr>
        <p:sp>
          <p:nvSpPr>
            <p:cNvPr id="77" name="椭圆 76">
              <a:extLst>
                <a:ext uri="{FF2B5EF4-FFF2-40B4-BE49-F238E27FC236}">
                  <a16:creationId xmlns:a16="http://schemas.microsoft.com/office/drawing/2014/main" id="{1BF03FAC-D519-4CF8-AC34-C31E0C8A7336}"/>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0" name="组合 9">
            <a:extLst>
              <a:ext uri="{FF2B5EF4-FFF2-40B4-BE49-F238E27FC236}">
                <a16:creationId xmlns:a16="http://schemas.microsoft.com/office/drawing/2014/main" id="{6BBECF5D-A570-40FD-B5A2-24250BB0538D}"/>
              </a:ext>
            </a:extLst>
          </p:cNvPr>
          <p:cNvGrpSpPr/>
          <p:nvPr/>
        </p:nvGrpSpPr>
        <p:grpSpPr>
          <a:xfrm>
            <a:off x="8203729" y="2618110"/>
            <a:ext cx="680707" cy="577406"/>
            <a:chOff x="8203729" y="2618110"/>
            <a:chExt cx="680707" cy="577406"/>
          </a:xfrm>
        </p:grpSpPr>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8" name="组合 7">
            <a:extLst>
              <a:ext uri="{FF2B5EF4-FFF2-40B4-BE49-F238E27FC236}">
                <a16:creationId xmlns:a16="http://schemas.microsoft.com/office/drawing/2014/main" id="{498D6688-1A1D-4665-BCD6-17045837D8FD}"/>
              </a:ext>
            </a:extLst>
          </p:cNvPr>
          <p:cNvGrpSpPr/>
          <p:nvPr/>
        </p:nvGrpSpPr>
        <p:grpSpPr>
          <a:xfrm>
            <a:off x="7211150" y="2618110"/>
            <a:ext cx="680707" cy="577406"/>
            <a:chOff x="7211150" y="2618110"/>
            <a:chExt cx="680707" cy="577406"/>
          </a:xfrm>
        </p:grpSpPr>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1" name="组合 20">
            <a:extLst>
              <a:ext uri="{FF2B5EF4-FFF2-40B4-BE49-F238E27FC236}">
                <a16:creationId xmlns:a16="http://schemas.microsoft.com/office/drawing/2014/main" id="{34C78475-CDC2-400A-B8E0-EC04E32AE5AC}"/>
              </a:ext>
            </a:extLst>
          </p:cNvPr>
          <p:cNvGrpSpPr/>
          <p:nvPr/>
        </p:nvGrpSpPr>
        <p:grpSpPr>
          <a:xfrm>
            <a:off x="10188887" y="3634177"/>
            <a:ext cx="680707" cy="557799"/>
            <a:chOff x="10188887" y="3634177"/>
            <a:chExt cx="680707" cy="557799"/>
          </a:xfrm>
        </p:grpSpPr>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0" name="组合 19">
            <a:extLst>
              <a:ext uri="{FF2B5EF4-FFF2-40B4-BE49-F238E27FC236}">
                <a16:creationId xmlns:a16="http://schemas.microsoft.com/office/drawing/2014/main" id="{AF959567-2564-4B69-B25B-67D966F0E8A3}"/>
              </a:ext>
            </a:extLst>
          </p:cNvPr>
          <p:cNvGrpSpPr/>
          <p:nvPr/>
        </p:nvGrpSpPr>
        <p:grpSpPr>
          <a:xfrm>
            <a:off x="9196308" y="3634177"/>
            <a:ext cx="680707" cy="557799"/>
            <a:chOff x="9196308" y="3634177"/>
            <a:chExt cx="680707" cy="557799"/>
          </a:xfrm>
        </p:grpSpPr>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9" name="组合 18">
            <a:extLst>
              <a:ext uri="{FF2B5EF4-FFF2-40B4-BE49-F238E27FC236}">
                <a16:creationId xmlns:a16="http://schemas.microsoft.com/office/drawing/2014/main" id="{1782E4C6-ED9B-4B9B-8E41-3B280CA74544}"/>
              </a:ext>
            </a:extLst>
          </p:cNvPr>
          <p:cNvGrpSpPr/>
          <p:nvPr/>
        </p:nvGrpSpPr>
        <p:grpSpPr>
          <a:xfrm>
            <a:off x="8203729" y="3634177"/>
            <a:ext cx="680707" cy="557799"/>
            <a:chOff x="8203729" y="3634177"/>
            <a:chExt cx="680707" cy="557799"/>
          </a:xfrm>
        </p:grpSpPr>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6" name="组合 15">
            <a:extLst>
              <a:ext uri="{FF2B5EF4-FFF2-40B4-BE49-F238E27FC236}">
                <a16:creationId xmlns:a16="http://schemas.microsoft.com/office/drawing/2014/main" id="{9B8610AA-1850-46B9-952F-DCB49A35DD3A}"/>
              </a:ext>
            </a:extLst>
          </p:cNvPr>
          <p:cNvGrpSpPr/>
          <p:nvPr/>
        </p:nvGrpSpPr>
        <p:grpSpPr>
          <a:xfrm>
            <a:off x="7211150" y="3634177"/>
            <a:ext cx="680707" cy="557799"/>
            <a:chOff x="7211150" y="3634177"/>
            <a:chExt cx="680707" cy="557799"/>
          </a:xfrm>
        </p:grpSpPr>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5" name="组合 24">
            <a:extLst>
              <a:ext uri="{FF2B5EF4-FFF2-40B4-BE49-F238E27FC236}">
                <a16:creationId xmlns:a16="http://schemas.microsoft.com/office/drawing/2014/main" id="{D17E13CE-BE22-4454-91E1-FBCA28BA0D26}"/>
              </a:ext>
            </a:extLst>
          </p:cNvPr>
          <p:cNvGrpSpPr/>
          <p:nvPr/>
        </p:nvGrpSpPr>
        <p:grpSpPr>
          <a:xfrm>
            <a:off x="10188887" y="4593523"/>
            <a:ext cx="680707" cy="594913"/>
            <a:chOff x="10188887" y="4593523"/>
            <a:chExt cx="680707" cy="594913"/>
          </a:xfrm>
        </p:grpSpPr>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4" name="组合 23">
            <a:extLst>
              <a:ext uri="{FF2B5EF4-FFF2-40B4-BE49-F238E27FC236}">
                <a16:creationId xmlns:a16="http://schemas.microsoft.com/office/drawing/2014/main" id="{E8113A93-293C-4EF8-A9F0-8544B851301B}"/>
              </a:ext>
            </a:extLst>
          </p:cNvPr>
          <p:cNvGrpSpPr/>
          <p:nvPr/>
        </p:nvGrpSpPr>
        <p:grpSpPr>
          <a:xfrm>
            <a:off x="9196308" y="4593523"/>
            <a:ext cx="680707" cy="594913"/>
            <a:chOff x="9196308" y="4593523"/>
            <a:chExt cx="680707" cy="594913"/>
          </a:xfrm>
        </p:grpSpPr>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3" name="组合 22">
            <a:extLst>
              <a:ext uri="{FF2B5EF4-FFF2-40B4-BE49-F238E27FC236}">
                <a16:creationId xmlns:a16="http://schemas.microsoft.com/office/drawing/2014/main" id="{1D542C2F-95F9-4981-919C-4FD2A589C86C}"/>
              </a:ext>
            </a:extLst>
          </p:cNvPr>
          <p:cNvGrpSpPr/>
          <p:nvPr/>
        </p:nvGrpSpPr>
        <p:grpSpPr>
          <a:xfrm>
            <a:off x="8203729" y="4593523"/>
            <a:ext cx="680707" cy="594913"/>
            <a:chOff x="8203729" y="4593523"/>
            <a:chExt cx="680707" cy="594913"/>
          </a:xfrm>
        </p:grpSpPr>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2" name="组合 21">
            <a:extLst>
              <a:ext uri="{FF2B5EF4-FFF2-40B4-BE49-F238E27FC236}">
                <a16:creationId xmlns:a16="http://schemas.microsoft.com/office/drawing/2014/main" id="{E02E4572-3033-411B-84FE-A282B8D265B6}"/>
              </a:ext>
            </a:extLst>
          </p:cNvPr>
          <p:cNvGrpSpPr/>
          <p:nvPr/>
        </p:nvGrpSpPr>
        <p:grpSpPr>
          <a:xfrm>
            <a:off x="7211150" y="4593523"/>
            <a:ext cx="680707" cy="594913"/>
            <a:chOff x="7211150" y="4593523"/>
            <a:chExt cx="680707" cy="594913"/>
          </a:xfrm>
        </p:grpSpPr>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íşlïḍè">
            <a:extLst>
              <a:ext uri="{FF2B5EF4-FFF2-40B4-BE49-F238E27FC236}">
                <a16:creationId xmlns:a16="http://schemas.microsoft.com/office/drawing/2014/main" id="{BBA142AC-027F-4011-A2C4-545306184C7B}"/>
              </a:ext>
            </a:extLst>
          </p:cNvPr>
          <p:cNvSpPr txBox="1"/>
          <p:nvPr/>
        </p:nvSpPr>
        <p:spPr>
          <a:xfrm>
            <a:off x="1017036" y="3596742"/>
            <a:ext cx="1297947" cy="332832"/>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类比举例：</a:t>
            </a:r>
            <a:endParaRPr lang="en-US" altLang="zh-CN" b="1" dirty="0">
              <a:solidFill>
                <a:schemeClr val="accent3">
                  <a:lumMod val="75000"/>
                </a:schemeClr>
              </a:solidFill>
            </a:endParaRPr>
          </a:p>
        </p:txBody>
      </p:sp>
      <p:grpSp>
        <p:nvGrpSpPr>
          <p:cNvPr id="4" name="组合 3">
            <a:extLst>
              <a:ext uri="{FF2B5EF4-FFF2-40B4-BE49-F238E27FC236}">
                <a16:creationId xmlns:a16="http://schemas.microsoft.com/office/drawing/2014/main" id="{BB2A7220-7C46-4049-9116-4A3C7A03932B}"/>
              </a:ext>
            </a:extLst>
          </p:cNvPr>
          <p:cNvGrpSpPr/>
          <p:nvPr/>
        </p:nvGrpSpPr>
        <p:grpSpPr>
          <a:xfrm>
            <a:off x="1261689" y="3876291"/>
            <a:ext cx="4604579" cy="556699"/>
            <a:chOff x="1261689" y="3876291"/>
            <a:chExt cx="4604579" cy="556699"/>
          </a:xfrm>
        </p:grpSpPr>
        <p:sp>
          <p:nvSpPr>
            <p:cNvPr id="140" name="íşlïḍè">
              <a:extLst>
                <a:ext uri="{FF2B5EF4-FFF2-40B4-BE49-F238E27FC236}">
                  <a16:creationId xmlns:a16="http://schemas.microsoft.com/office/drawing/2014/main" id="{84C20CE6-6C33-4A13-A3B5-F469269B1B36}"/>
                </a:ext>
              </a:extLst>
            </p:cNvPr>
            <p:cNvSpPr txBox="1"/>
            <p:nvPr/>
          </p:nvSpPr>
          <p:spPr>
            <a:xfrm>
              <a:off x="1261689" y="3991873"/>
              <a:ext cx="1892232" cy="332832"/>
            </a:xfrm>
            <a:prstGeom prst="rect">
              <a:avLst/>
            </a:prstGeom>
            <a:noFill/>
          </p:spPr>
          <p:txBody>
            <a:bodyPr wrap="square" lIns="91440" tIns="45720" rIns="91440" bIns="45720" anchor="ctr">
              <a:noAutofit/>
            </a:bodyPr>
            <a:lstStyle/>
            <a:p>
              <a:r>
                <a:rPr lang="zh-CN" altLang="en-US" b="1" dirty="0"/>
                <a:t>四种手势（码元）</a:t>
              </a:r>
              <a:endParaRPr lang="en-US" altLang="zh-CN" b="1" dirty="0"/>
            </a:p>
          </p:txBody>
        </p:sp>
        <p:pic>
          <p:nvPicPr>
            <p:cNvPr id="26" name="图片 25">
              <a:extLst>
                <a:ext uri="{FF2B5EF4-FFF2-40B4-BE49-F238E27FC236}">
                  <a16:creationId xmlns:a16="http://schemas.microsoft.com/office/drawing/2014/main" id="{097238D7-AEC6-43B2-9898-FFD86E0BEFD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642404" y="4007231"/>
              <a:ext cx="418193" cy="385394"/>
            </a:xfrm>
            <a:prstGeom prst="rect">
              <a:avLst/>
            </a:prstGeom>
          </p:spPr>
        </p:pic>
        <p:pic>
          <p:nvPicPr>
            <p:cNvPr id="29" name="图片 28">
              <a:extLst>
                <a:ext uri="{FF2B5EF4-FFF2-40B4-BE49-F238E27FC236}">
                  <a16:creationId xmlns:a16="http://schemas.microsoft.com/office/drawing/2014/main" id="{3B32AFB9-6265-4E0A-BC68-EC162B6BB86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247734" y="3995598"/>
              <a:ext cx="385394" cy="360794"/>
            </a:xfrm>
            <a:prstGeom prst="rect">
              <a:avLst/>
            </a:prstGeom>
          </p:spPr>
        </p:pic>
        <p:pic>
          <p:nvPicPr>
            <p:cNvPr id="31" name="图片 30">
              <a:extLst>
                <a:ext uri="{FF2B5EF4-FFF2-40B4-BE49-F238E27FC236}">
                  <a16:creationId xmlns:a16="http://schemas.microsoft.com/office/drawing/2014/main" id="{A58C9BAB-34EE-4335-A19A-567E03412B2A}"/>
                </a:ext>
              </a:extLst>
            </p:cNvPr>
            <p:cNvPicPr>
              <a:picLocks noChangeAspect="1"/>
            </p:cNvPicPr>
            <p:nvPr/>
          </p:nvPicPr>
          <p:blipFill>
            <a:blip r:embed="rId5">
              <a:clrChange>
                <a:clrFrom>
                  <a:srgbClr val="FFFDFE"/>
                </a:clrFrom>
                <a:clrTo>
                  <a:srgbClr val="FFFDFE">
                    <a:alpha val="0"/>
                  </a:srgbClr>
                </a:clrTo>
              </a:clrChange>
            </a:blip>
            <a:stretch>
              <a:fillRect/>
            </a:stretch>
          </p:blipFill>
          <p:spPr>
            <a:xfrm>
              <a:off x="4878566" y="3939249"/>
              <a:ext cx="360529" cy="487775"/>
            </a:xfrm>
            <a:prstGeom prst="rect">
              <a:avLst/>
            </a:prstGeom>
          </p:spPr>
        </p:pic>
        <p:pic>
          <p:nvPicPr>
            <p:cNvPr id="33" name="图片 32">
              <a:extLst>
                <a:ext uri="{FF2B5EF4-FFF2-40B4-BE49-F238E27FC236}">
                  <a16:creationId xmlns:a16="http://schemas.microsoft.com/office/drawing/2014/main" id="{B4C9BB49-1B8C-4486-A842-CBBDD9900A02}"/>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5548154" y="3876291"/>
              <a:ext cx="318114" cy="556699"/>
            </a:xfrm>
            <a:prstGeom prst="rect">
              <a:avLst/>
            </a:prstGeom>
          </p:spPr>
        </p:pic>
      </p:grpSp>
      <p:sp>
        <p:nvSpPr>
          <p:cNvPr id="143" name="íşlïḍè">
            <a:extLst>
              <a:ext uri="{FF2B5EF4-FFF2-40B4-BE49-F238E27FC236}">
                <a16:creationId xmlns:a16="http://schemas.microsoft.com/office/drawing/2014/main" id="{B0C82360-C063-42A6-964A-3108CCB48D13}"/>
              </a:ext>
            </a:extLst>
          </p:cNvPr>
          <p:cNvSpPr txBox="1"/>
          <p:nvPr/>
        </p:nvSpPr>
        <p:spPr>
          <a:xfrm>
            <a:off x="1271118" y="4902097"/>
            <a:ext cx="4765615" cy="917305"/>
          </a:xfrm>
          <a:prstGeom prst="rect">
            <a:avLst/>
          </a:prstGeom>
          <a:noFill/>
        </p:spPr>
        <p:txBody>
          <a:bodyPr wrap="square" lIns="91440" tIns="45720" rIns="91440" bIns="45720" anchor="ctr">
            <a:noAutofit/>
          </a:bodyPr>
          <a:lstStyle/>
          <a:p>
            <a:r>
              <a:rPr lang="zh-CN" altLang="en-US" b="1" dirty="0"/>
              <a:t>手势（码元）数量为</a:t>
            </a:r>
            <a:r>
              <a:rPr lang="en-US" altLang="zh-CN" b="1" dirty="0"/>
              <a:t>4</a:t>
            </a:r>
            <a:r>
              <a:rPr lang="zh-CN" altLang="en-US" b="1" dirty="0"/>
              <a:t>，则每种手势（码元）可表示的比特数量为</a:t>
            </a:r>
            <a:r>
              <a:rPr lang="en-US" altLang="zh-CN" b="1" dirty="0"/>
              <a:t>log</a:t>
            </a:r>
            <a:r>
              <a:rPr lang="en-US" altLang="zh-CN" b="1" baseline="-25000" dirty="0"/>
              <a:t>2</a:t>
            </a:r>
            <a:r>
              <a:rPr lang="en-US" altLang="zh-CN" b="1" dirty="0"/>
              <a:t>4=2</a:t>
            </a:r>
            <a:r>
              <a:rPr lang="zh-CN" altLang="en-US" b="1" dirty="0"/>
              <a:t>。</a:t>
            </a:r>
            <a:endParaRPr lang="en-US" altLang="zh-CN" b="1" dirty="0"/>
          </a:p>
        </p:txBody>
      </p:sp>
    </p:spTree>
    <p:custDataLst>
      <p:tags r:id="rId1"/>
    </p:custDataLst>
    <p:extLst>
      <p:ext uri="{BB962C8B-B14F-4D97-AF65-F5344CB8AC3E}">
        <p14:creationId xmlns:p14="http://schemas.microsoft.com/office/powerpoint/2010/main" val="1997014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grpId="0" nodeType="clickEffect">
                                  <p:stCondLst>
                                    <p:cond delay="0"/>
                                  </p:stCondLst>
                                  <p:childTnLst>
                                    <p:set>
                                      <p:cBhvr>
                                        <p:cTn id="12" dur="1" fill="hold">
                                          <p:stCondLst>
                                            <p:cond delay="0"/>
                                          </p:stCondLst>
                                        </p:cTn>
                                        <p:tgtEl>
                                          <p:spTgt spid="141"/>
                                        </p:tgtEl>
                                        <p:attrNameLst>
                                          <p:attrName>style.visibility</p:attrName>
                                        </p:attrNameLst>
                                      </p:cBhvr>
                                      <p:to>
                                        <p:strVal val="visible"/>
                                      </p:to>
                                    </p:set>
                                    <p:animEffect transition="in" filter="fade">
                                      <p:cBhvr>
                                        <p:cTn id="13" dur="1000"/>
                                        <p:tgtEl>
                                          <p:spTgt spid="141"/>
                                        </p:tgtEl>
                                      </p:cBhvr>
                                    </p:animEffect>
                                    <p:anim calcmode="lin" valueType="num">
                                      <p:cBhvr>
                                        <p:cTn id="14" dur="1000" fill="hold"/>
                                        <p:tgtEl>
                                          <p:spTgt spid="141"/>
                                        </p:tgtEl>
                                        <p:attrNameLst>
                                          <p:attrName>ppt_x</p:attrName>
                                        </p:attrNameLst>
                                      </p:cBhvr>
                                      <p:tavLst>
                                        <p:tav tm="0">
                                          <p:val>
                                            <p:strVal val="#ppt_x"/>
                                          </p:val>
                                        </p:tav>
                                        <p:tav tm="100000">
                                          <p:val>
                                            <p:strVal val="#ppt_x"/>
                                          </p:val>
                                        </p:tav>
                                      </p:tavLst>
                                    </p:anim>
                                    <p:anim calcmode="lin" valueType="num">
                                      <p:cBhvr>
                                        <p:cTn id="15" dur="1000" fill="hold"/>
                                        <p:tgtEl>
                                          <p:spTgt spid="14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142"/>
                                        </p:tgtEl>
                                        <p:attrNameLst>
                                          <p:attrName>style.visibility</p:attrName>
                                        </p:attrNameLst>
                                      </p:cBhvr>
                                      <p:to>
                                        <p:strVal val="visible"/>
                                      </p:to>
                                    </p:set>
                                    <p:animEffect transition="in" filter="fade">
                                      <p:cBhvr>
                                        <p:cTn id="20" dur="1000"/>
                                        <p:tgtEl>
                                          <p:spTgt spid="142"/>
                                        </p:tgtEl>
                                      </p:cBhvr>
                                    </p:animEffect>
                                    <p:anim calcmode="lin" valueType="num">
                                      <p:cBhvr>
                                        <p:cTn id="21" dur="1000" fill="hold"/>
                                        <p:tgtEl>
                                          <p:spTgt spid="142"/>
                                        </p:tgtEl>
                                        <p:attrNameLst>
                                          <p:attrName>ppt_x</p:attrName>
                                        </p:attrNameLst>
                                      </p:cBhvr>
                                      <p:tavLst>
                                        <p:tav tm="0">
                                          <p:val>
                                            <p:strVal val="#ppt_x"/>
                                          </p:val>
                                        </p:tav>
                                        <p:tav tm="100000">
                                          <p:val>
                                            <p:strVal val="#ppt_x"/>
                                          </p:val>
                                        </p:tav>
                                      </p:tavLst>
                                    </p:anim>
                                    <p:anim calcmode="lin" valueType="num">
                                      <p:cBhvr>
                                        <p:cTn id="22" dur="1000" fill="hold"/>
                                        <p:tgtEl>
                                          <p:spTgt spid="142"/>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grpId="0" nodeType="clickEffect">
                                  <p:stCondLst>
                                    <p:cond delay="0"/>
                                  </p:stCondLst>
                                  <p:childTnLst>
                                    <p:set>
                                      <p:cBhvr>
                                        <p:cTn id="26" dur="1" fill="hold">
                                          <p:stCondLst>
                                            <p:cond delay="0"/>
                                          </p:stCondLst>
                                        </p:cTn>
                                        <p:tgtEl>
                                          <p:spTgt spid="87"/>
                                        </p:tgtEl>
                                        <p:attrNameLst>
                                          <p:attrName>style.visibility</p:attrName>
                                        </p:attrNameLst>
                                      </p:cBhvr>
                                      <p:to>
                                        <p:strVal val="visible"/>
                                      </p:to>
                                    </p:set>
                                    <p:animEffect transition="in" filter="fade">
                                      <p:cBhvr>
                                        <p:cTn id="27" dur="1000"/>
                                        <p:tgtEl>
                                          <p:spTgt spid="87"/>
                                        </p:tgtEl>
                                      </p:cBhvr>
                                    </p:animEffect>
                                    <p:anim calcmode="lin" valueType="num">
                                      <p:cBhvr>
                                        <p:cTn id="28" dur="1000" fill="hold"/>
                                        <p:tgtEl>
                                          <p:spTgt spid="87"/>
                                        </p:tgtEl>
                                        <p:attrNameLst>
                                          <p:attrName>ppt_x</p:attrName>
                                        </p:attrNameLst>
                                      </p:cBhvr>
                                      <p:tavLst>
                                        <p:tav tm="0">
                                          <p:val>
                                            <p:strVal val="#ppt_x"/>
                                          </p:val>
                                        </p:tav>
                                        <p:tav tm="100000">
                                          <p:val>
                                            <p:strVal val="#ppt_x"/>
                                          </p:val>
                                        </p:tav>
                                      </p:tavLst>
                                    </p:anim>
                                    <p:anim calcmode="lin" valueType="num">
                                      <p:cBhvr>
                                        <p:cTn id="29" dur="1000" fill="hold"/>
                                        <p:tgtEl>
                                          <p:spTgt spid="87"/>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7" presetClass="entr" presetSubtype="0" fill="hold" grpId="0" nodeType="clickEffect">
                                  <p:stCondLst>
                                    <p:cond delay="0"/>
                                  </p:stCondLst>
                                  <p:childTnLst>
                                    <p:set>
                                      <p:cBhvr>
                                        <p:cTn id="33" dur="1" fill="hold">
                                          <p:stCondLst>
                                            <p:cond delay="0"/>
                                          </p:stCondLst>
                                        </p:cTn>
                                        <p:tgtEl>
                                          <p:spTgt spid="89"/>
                                        </p:tgtEl>
                                        <p:attrNameLst>
                                          <p:attrName>style.visibility</p:attrName>
                                        </p:attrNameLst>
                                      </p:cBhvr>
                                      <p:to>
                                        <p:strVal val="visible"/>
                                      </p:to>
                                    </p:set>
                                    <p:animEffect transition="in" filter="fade">
                                      <p:cBhvr>
                                        <p:cTn id="34" dur="1000"/>
                                        <p:tgtEl>
                                          <p:spTgt spid="89"/>
                                        </p:tgtEl>
                                      </p:cBhvr>
                                    </p:animEffect>
                                    <p:anim calcmode="lin" valueType="num">
                                      <p:cBhvr>
                                        <p:cTn id="35" dur="1000" fill="hold"/>
                                        <p:tgtEl>
                                          <p:spTgt spid="89"/>
                                        </p:tgtEl>
                                        <p:attrNameLst>
                                          <p:attrName>ppt_x</p:attrName>
                                        </p:attrNameLst>
                                      </p:cBhvr>
                                      <p:tavLst>
                                        <p:tav tm="0">
                                          <p:val>
                                            <p:strVal val="#ppt_x"/>
                                          </p:val>
                                        </p:tav>
                                        <p:tav tm="100000">
                                          <p:val>
                                            <p:strVal val="#ppt_x"/>
                                          </p:val>
                                        </p:tav>
                                      </p:tavLst>
                                    </p:anim>
                                    <p:anim calcmode="lin" valueType="num">
                                      <p:cBhvr>
                                        <p:cTn id="36" dur="1000" fill="hold"/>
                                        <p:tgtEl>
                                          <p:spTgt spid="89"/>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iterate type="lt">
                                    <p:tmAbs val="100"/>
                                  </p:iterate>
                                  <p:childTnLst>
                                    <p:set>
                                      <p:cBhvr>
                                        <p:cTn id="40" dur="1" fill="hold">
                                          <p:stCondLst>
                                            <p:cond delay="0"/>
                                          </p:stCondLst>
                                        </p:cTn>
                                        <p:tgtEl>
                                          <p:spTgt spid="1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p:bldP spid="142" grpId="0"/>
      <p:bldP spid="87" grpId="0"/>
      <p:bldP spid="89" grpId="0"/>
      <p:bldP spid="14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物理层要实现的功能</a:t>
              </a:r>
            </a:p>
          </p:txBody>
        </p:sp>
      </p:grpSp>
      <p:pic>
        <p:nvPicPr>
          <p:cNvPr id="23" name="图形 22">
            <a:extLst>
              <a:ext uri="{FF2B5EF4-FFF2-40B4-BE49-F238E27FC236}">
                <a16:creationId xmlns:a16="http://schemas.microsoft.com/office/drawing/2014/main" id="{6832A45A-02D4-4684-B3C5-736B19B576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007286" y="3327204"/>
            <a:ext cx="853045" cy="518306"/>
          </a:xfrm>
          <a:prstGeom prst="rect">
            <a:avLst/>
          </a:prstGeom>
        </p:spPr>
      </p:pic>
      <p:pic>
        <p:nvPicPr>
          <p:cNvPr id="24" name="图形 23">
            <a:extLst>
              <a:ext uri="{FF2B5EF4-FFF2-40B4-BE49-F238E27FC236}">
                <a16:creationId xmlns:a16="http://schemas.microsoft.com/office/drawing/2014/main" id="{73E0460E-9213-4A07-8E9F-3B91CCBCC47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655097" y="3238796"/>
            <a:ext cx="529616" cy="695122"/>
          </a:xfrm>
          <a:prstGeom prst="rect">
            <a:avLst/>
          </a:prstGeom>
        </p:spPr>
      </p:pic>
      <p:sp>
        <p:nvSpPr>
          <p:cNvPr id="7" name="矩形: 圆角 6">
            <a:extLst>
              <a:ext uri="{FF2B5EF4-FFF2-40B4-BE49-F238E27FC236}">
                <a16:creationId xmlns:a16="http://schemas.microsoft.com/office/drawing/2014/main" id="{5B769E33-3A08-4AF6-989E-A57C7D16A30F}"/>
              </a:ext>
            </a:extLst>
          </p:cNvPr>
          <p:cNvSpPr/>
          <p:nvPr/>
        </p:nvSpPr>
        <p:spPr>
          <a:xfrm>
            <a:off x="3184713" y="3386302"/>
            <a:ext cx="5822573" cy="400110"/>
          </a:xfrm>
          <a:prstGeom prst="roundRect">
            <a:avLst>
              <a:gd name="adj" fmla="val 44167"/>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
        <p:nvSpPr>
          <p:cNvPr id="8" name="文本框 7">
            <a:extLst>
              <a:ext uri="{FF2B5EF4-FFF2-40B4-BE49-F238E27FC236}">
                <a16:creationId xmlns:a16="http://schemas.microsoft.com/office/drawing/2014/main" id="{A50ADDA5-22BF-439C-B703-94168BD75E14}"/>
              </a:ext>
            </a:extLst>
          </p:cNvPr>
          <p:cNvSpPr txBox="1"/>
          <p:nvPr/>
        </p:nvSpPr>
        <p:spPr>
          <a:xfrm>
            <a:off x="3111689" y="3409434"/>
            <a:ext cx="5979571" cy="369332"/>
          </a:xfrm>
          <a:prstGeom prst="rect">
            <a:avLst/>
          </a:prstGeom>
          <a:noFill/>
        </p:spPr>
        <p:txBody>
          <a:bodyPr wrap="square" rtlCol="0">
            <a:spAutoFit/>
          </a:bodyPr>
          <a:lstStyle/>
          <a:p>
            <a:pPr algn="ctr"/>
            <a:r>
              <a:rPr lang="en-US" altLang="zh-CN" b="1" dirty="0"/>
              <a:t>001010101000001010101010101010101010100000010101010101</a:t>
            </a:r>
            <a:endParaRPr lang="zh-CN" altLang="en-US" b="1" dirty="0"/>
          </a:p>
        </p:txBody>
      </p:sp>
      <p:sp>
        <p:nvSpPr>
          <p:cNvPr id="5" name="矩形 4">
            <a:extLst>
              <a:ext uri="{FF2B5EF4-FFF2-40B4-BE49-F238E27FC236}">
                <a16:creationId xmlns:a16="http://schemas.microsoft.com/office/drawing/2014/main" id="{5F6E8FE4-1D36-4000-84A1-EDC48B79C845}"/>
              </a:ext>
            </a:extLst>
          </p:cNvPr>
          <p:cNvSpPr/>
          <p:nvPr/>
        </p:nvSpPr>
        <p:spPr>
          <a:xfrm>
            <a:off x="770313" y="3372750"/>
            <a:ext cx="1875453" cy="5183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455779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p:tgtEl>
                                          <p:spTgt spid="8"/>
                                        </p:tgtEl>
                                        <p:attrNameLst>
                                          <p:attrName>ppt_x</p:attrName>
                                        </p:attrNameLst>
                                      </p:cBhvr>
                                      <p:tavLst>
                                        <p:tav tm="0">
                                          <p:val>
                                            <p:strVal val="#ppt_x-#ppt_w*1.125000"/>
                                          </p:val>
                                        </p:tav>
                                        <p:tav tm="100000">
                                          <p:val>
                                            <p:strVal val="#ppt_x"/>
                                          </p:val>
                                        </p:tav>
                                      </p:tavLst>
                                    </p:anim>
                                    <p:animEffect transition="in" filter="wipe(right)">
                                      <p:cBhvr>
                                        <p:cTn id="8"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grpSp>
        <p:nvGrpSpPr>
          <p:cNvPr id="34" name="组合 33">
            <a:extLst>
              <a:ext uri="{FF2B5EF4-FFF2-40B4-BE49-F238E27FC236}">
                <a16:creationId xmlns:a16="http://schemas.microsoft.com/office/drawing/2014/main" id="{07E0E861-338F-4999-A0AC-10D4D1E38851}"/>
              </a:ext>
            </a:extLst>
          </p:cNvPr>
          <p:cNvGrpSpPr/>
          <p:nvPr/>
        </p:nvGrpSpPr>
        <p:grpSpPr>
          <a:xfrm>
            <a:off x="660917" y="3642850"/>
            <a:ext cx="3426293" cy="2755786"/>
            <a:chOff x="3207781" y="1105990"/>
            <a:chExt cx="5776438" cy="4646020"/>
          </a:xfrm>
        </p:grpSpPr>
        <p:sp>
          <p:nvSpPr>
            <p:cNvPr id="35" name="任意多边形 4">
              <a:extLst>
                <a:ext uri="{FF2B5EF4-FFF2-40B4-BE49-F238E27FC236}">
                  <a16:creationId xmlns:a16="http://schemas.microsoft.com/office/drawing/2014/main" id="{CE0439D8-F1CE-4F86-AF16-06FD32CA8670}"/>
                </a:ext>
              </a:extLst>
            </p:cNvPr>
            <p:cNvSpPr/>
            <p:nvPr/>
          </p:nvSpPr>
          <p:spPr>
            <a:xfrm>
              <a:off x="3598883" y="5220505"/>
              <a:ext cx="5385336" cy="531505"/>
            </a:xfrm>
            <a:custGeom>
              <a:avLst/>
              <a:gdLst>
                <a:gd name="connsiteX0" fmla="*/ -514 w 4756429"/>
                <a:gd name="connsiteY0" fmla="*/ 234476 h 469435"/>
                <a:gd name="connsiteX1" fmla="*/ 2377732 w 4756429"/>
                <a:gd name="connsiteY1" fmla="*/ -210 h 469435"/>
                <a:gd name="connsiteX2" fmla="*/ 4755915 w 4756429"/>
                <a:gd name="connsiteY2" fmla="*/ 234476 h 469435"/>
                <a:gd name="connsiteX3" fmla="*/ 2377732 w 4756429"/>
                <a:gd name="connsiteY3" fmla="*/ 469226 h 469435"/>
                <a:gd name="connsiteX4" fmla="*/ -514 w 4756429"/>
                <a:gd name="connsiteY4" fmla="*/ 234476 h 469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6429" h="469435">
                  <a:moveTo>
                    <a:pt x="-514" y="234476"/>
                  </a:moveTo>
                  <a:cubicBezTo>
                    <a:pt x="-514" y="104871"/>
                    <a:pt x="1064277" y="-210"/>
                    <a:pt x="2377732" y="-210"/>
                  </a:cubicBezTo>
                  <a:cubicBezTo>
                    <a:pt x="3691187" y="-210"/>
                    <a:pt x="4755915" y="104871"/>
                    <a:pt x="4755915" y="234476"/>
                  </a:cubicBezTo>
                  <a:cubicBezTo>
                    <a:pt x="4755915" y="364081"/>
                    <a:pt x="3691187" y="469226"/>
                    <a:pt x="2377732" y="469226"/>
                  </a:cubicBezTo>
                  <a:cubicBezTo>
                    <a:pt x="1064277" y="469226"/>
                    <a:pt x="-514" y="364144"/>
                    <a:pt x="-514" y="234476"/>
                  </a:cubicBezTo>
                  <a:close/>
                </a:path>
              </a:pathLst>
            </a:custGeom>
            <a:solidFill>
              <a:srgbClr val="E8E8E8"/>
            </a:solidFill>
            <a:ln w="6346" cap="flat">
              <a:noFill/>
              <a:prstDash val="solid"/>
              <a:miter/>
            </a:ln>
          </p:spPr>
          <p:txBody>
            <a:bodyPr rtlCol="0" anchor="ctr"/>
            <a:lstStyle/>
            <a:p>
              <a:endParaRPr lang="zh-CN" altLang="en-US"/>
            </a:p>
          </p:txBody>
        </p:sp>
        <p:sp>
          <p:nvSpPr>
            <p:cNvPr id="37" name="任意多边形 5">
              <a:extLst>
                <a:ext uri="{FF2B5EF4-FFF2-40B4-BE49-F238E27FC236}">
                  <a16:creationId xmlns:a16="http://schemas.microsoft.com/office/drawing/2014/main" id="{74245009-A091-48E0-8848-37150CE6CAE1}"/>
                </a:ext>
              </a:extLst>
            </p:cNvPr>
            <p:cNvSpPr/>
            <p:nvPr/>
          </p:nvSpPr>
          <p:spPr>
            <a:xfrm>
              <a:off x="4313321" y="3382454"/>
              <a:ext cx="883608" cy="1118025"/>
            </a:xfrm>
            <a:custGeom>
              <a:avLst/>
              <a:gdLst>
                <a:gd name="connsiteX0" fmla="*/ 304303 w 780419"/>
                <a:gd name="connsiteY0" fmla="*/ 118570 h 987461"/>
                <a:gd name="connsiteX1" fmla="*/ 254240 w 780419"/>
                <a:gd name="connsiteY1" fmla="*/ 127782 h 987461"/>
                <a:gd name="connsiteX2" fmla="*/ 200428 w 780419"/>
                <a:gd name="connsiteY2" fmla="*/ 182038 h 987461"/>
                <a:gd name="connsiteX3" fmla="*/ 189374 w 780419"/>
                <a:gd name="connsiteY3" fmla="*/ 260437 h 987461"/>
                <a:gd name="connsiteX4" fmla="*/ 195727 w 780419"/>
                <a:gd name="connsiteY4" fmla="*/ 517740 h 987461"/>
                <a:gd name="connsiteX5" fmla="*/ 71395 w 780419"/>
                <a:gd name="connsiteY5" fmla="*/ 592835 h 987461"/>
                <a:gd name="connsiteX6" fmla="*/ 24001 w 780419"/>
                <a:gd name="connsiteY6" fmla="*/ 840164 h 987461"/>
                <a:gd name="connsiteX7" fmla="*/ 249411 w 780419"/>
                <a:gd name="connsiteY7" fmla="*/ 982284 h 987461"/>
                <a:gd name="connsiteX8" fmla="*/ 522597 w 780419"/>
                <a:gd name="connsiteY8" fmla="*/ 959286 h 987461"/>
                <a:gd name="connsiteX9" fmla="*/ 699597 w 780419"/>
                <a:gd name="connsiteY9" fmla="*/ 889401 h 987461"/>
                <a:gd name="connsiteX10" fmla="*/ 708555 w 780419"/>
                <a:gd name="connsiteY10" fmla="*/ 575617 h 987461"/>
                <a:gd name="connsiteX11" fmla="*/ 764082 w 780419"/>
                <a:gd name="connsiteY11" fmla="*/ 389088 h 987461"/>
                <a:gd name="connsiteX12" fmla="*/ 606968 w 780419"/>
                <a:gd name="connsiteY12" fmla="*/ 27466 h 987461"/>
                <a:gd name="connsiteX13" fmla="*/ 304303 w 780419"/>
                <a:gd name="connsiteY13" fmla="*/ 118761 h 9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0419" h="987461">
                  <a:moveTo>
                    <a:pt x="304303" y="118570"/>
                  </a:moveTo>
                  <a:cubicBezTo>
                    <a:pt x="307860" y="110184"/>
                    <a:pt x="258432" y="125940"/>
                    <a:pt x="254240" y="127782"/>
                  </a:cubicBezTo>
                  <a:cubicBezTo>
                    <a:pt x="230002" y="138284"/>
                    <a:pt x="210733" y="157712"/>
                    <a:pt x="200428" y="182038"/>
                  </a:cubicBezTo>
                  <a:cubicBezTo>
                    <a:pt x="191299" y="207108"/>
                    <a:pt x="187531" y="233817"/>
                    <a:pt x="189374" y="260437"/>
                  </a:cubicBezTo>
                  <a:cubicBezTo>
                    <a:pt x="191216" y="342393"/>
                    <a:pt x="253985" y="444679"/>
                    <a:pt x="195727" y="517740"/>
                  </a:cubicBezTo>
                  <a:cubicBezTo>
                    <a:pt x="165486" y="555478"/>
                    <a:pt x="111484" y="565706"/>
                    <a:pt x="71395" y="592835"/>
                  </a:cubicBezTo>
                  <a:cubicBezTo>
                    <a:pt x="-4843" y="644295"/>
                    <a:pt x="-20154" y="759351"/>
                    <a:pt x="24001" y="840164"/>
                  </a:cubicBezTo>
                  <a:cubicBezTo>
                    <a:pt x="68155" y="920976"/>
                    <a:pt x="158306" y="968752"/>
                    <a:pt x="249411" y="982284"/>
                  </a:cubicBezTo>
                  <a:cubicBezTo>
                    <a:pt x="340516" y="995816"/>
                    <a:pt x="433081" y="979552"/>
                    <a:pt x="522597" y="959286"/>
                  </a:cubicBezTo>
                  <a:cubicBezTo>
                    <a:pt x="584986" y="945182"/>
                    <a:pt x="648835" y="928092"/>
                    <a:pt x="699597" y="889401"/>
                  </a:cubicBezTo>
                  <a:cubicBezTo>
                    <a:pt x="819354" y="797724"/>
                    <a:pt x="763510" y="682986"/>
                    <a:pt x="708555" y="575617"/>
                  </a:cubicBezTo>
                  <a:cubicBezTo>
                    <a:pt x="673358" y="506876"/>
                    <a:pt x="736509" y="474475"/>
                    <a:pt x="764082" y="389088"/>
                  </a:cubicBezTo>
                  <a:cubicBezTo>
                    <a:pt x="813700" y="235469"/>
                    <a:pt x="742608" y="86360"/>
                    <a:pt x="606968" y="27466"/>
                  </a:cubicBezTo>
                  <a:cubicBezTo>
                    <a:pt x="384225" y="-69039"/>
                    <a:pt x="304747" y="117744"/>
                    <a:pt x="304303" y="118761"/>
                  </a:cubicBezTo>
                  <a:close/>
                </a:path>
              </a:pathLst>
            </a:custGeom>
            <a:solidFill>
              <a:srgbClr val="971D05"/>
            </a:solidFill>
            <a:ln w="6346" cap="flat">
              <a:noFill/>
              <a:prstDash val="solid"/>
              <a:miter/>
            </a:ln>
          </p:spPr>
          <p:txBody>
            <a:bodyPr rtlCol="0" anchor="ctr"/>
            <a:lstStyle/>
            <a:p>
              <a:endParaRPr lang="zh-CN" altLang="en-US"/>
            </a:p>
          </p:txBody>
        </p:sp>
        <p:sp>
          <p:nvSpPr>
            <p:cNvPr id="39" name="任意多边形 6">
              <a:extLst>
                <a:ext uri="{FF2B5EF4-FFF2-40B4-BE49-F238E27FC236}">
                  <a16:creationId xmlns:a16="http://schemas.microsoft.com/office/drawing/2014/main" id="{DF4D3982-E53E-41EE-8053-3EC0C635BBA0}"/>
                </a:ext>
              </a:extLst>
            </p:cNvPr>
            <p:cNvSpPr/>
            <p:nvPr/>
          </p:nvSpPr>
          <p:spPr>
            <a:xfrm>
              <a:off x="4743753" y="3967018"/>
              <a:ext cx="251762" cy="311178"/>
            </a:xfrm>
            <a:custGeom>
              <a:avLst/>
              <a:gdLst>
                <a:gd name="connsiteX0" fmla="*/ 110730 w 222361"/>
                <a:gd name="connsiteY0" fmla="*/ 274628 h 274838"/>
                <a:gd name="connsiteX1" fmla="*/ 110730 w 222361"/>
                <a:gd name="connsiteY1" fmla="*/ 274628 h 274838"/>
                <a:gd name="connsiteX2" fmla="*/ -514 w 222361"/>
                <a:gd name="connsiteY2" fmla="*/ 126853 h 274838"/>
                <a:gd name="connsiteX3" fmla="*/ -514 w 222361"/>
                <a:gd name="connsiteY3" fmla="*/ -210 h 274838"/>
                <a:gd name="connsiteX4" fmla="*/ 221847 w 222361"/>
                <a:gd name="connsiteY4" fmla="*/ -210 h 274838"/>
                <a:gd name="connsiteX5" fmla="*/ 221847 w 222361"/>
                <a:gd name="connsiteY5" fmla="*/ 126853 h 274838"/>
                <a:gd name="connsiteX6" fmla="*/ 111937 w 222361"/>
                <a:gd name="connsiteY6" fmla="*/ 274628 h 2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361" h="274838">
                  <a:moveTo>
                    <a:pt x="110730" y="274628"/>
                  </a:moveTo>
                  <a:lnTo>
                    <a:pt x="110730" y="274628"/>
                  </a:lnTo>
                  <a:cubicBezTo>
                    <a:pt x="49358" y="274628"/>
                    <a:pt x="-451" y="163639"/>
                    <a:pt x="-514" y="126853"/>
                  </a:cubicBezTo>
                  <a:lnTo>
                    <a:pt x="-514" y="-210"/>
                  </a:lnTo>
                  <a:lnTo>
                    <a:pt x="221847" y="-210"/>
                  </a:lnTo>
                  <a:lnTo>
                    <a:pt x="221847" y="126853"/>
                  </a:lnTo>
                  <a:cubicBezTo>
                    <a:pt x="221847" y="163448"/>
                    <a:pt x="172991" y="274438"/>
                    <a:pt x="111937" y="274628"/>
                  </a:cubicBezTo>
                  <a:close/>
                </a:path>
              </a:pathLst>
            </a:custGeom>
            <a:solidFill>
              <a:srgbClr val="FF93B1"/>
            </a:solidFill>
            <a:ln w="6346" cap="flat">
              <a:noFill/>
              <a:prstDash val="solid"/>
              <a:miter/>
            </a:ln>
          </p:spPr>
          <p:txBody>
            <a:bodyPr rtlCol="0" anchor="ctr"/>
            <a:lstStyle/>
            <a:p>
              <a:endParaRPr lang="zh-CN" altLang="en-US"/>
            </a:p>
          </p:txBody>
        </p:sp>
        <p:sp>
          <p:nvSpPr>
            <p:cNvPr id="41" name="任意多边形 7">
              <a:extLst>
                <a:ext uri="{FF2B5EF4-FFF2-40B4-BE49-F238E27FC236}">
                  <a16:creationId xmlns:a16="http://schemas.microsoft.com/office/drawing/2014/main" id="{DAEACDB6-84E4-40C2-8562-308D61235C7E}"/>
                </a:ext>
              </a:extLst>
            </p:cNvPr>
            <p:cNvSpPr/>
            <p:nvPr/>
          </p:nvSpPr>
          <p:spPr>
            <a:xfrm>
              <a:off x="4572555" y="3764605"/>
              <a:ext cx="121406" cy="141542"/>
            </a:xfrm>
            <a:custGeom>
              <a:avLst/>
              <a:gdLst>
                <a:gd name="connsiteX0" fmla="*/ 77312 w 107228"/>
                <a:gd name="connsiteY0" fmla="*/ 27741 h 125013"/>
                <a:gd name="connsiteX1" fmla="*/ -514 w 107228"/>
                <a:gd name="connsiteY1" fmla="*/ 46801 h 125013"/>
                <a:gd name="connsiteX2" fmla="*/ 94783 w 107228"/>
                <a:gd name="connsiteY2" fmla="*/ 110332 h 125013"/>
                <a:gd name="connsiteX3" fmla="*/ 77312 w 107228"/>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28" h="125013">
                  <a:moveTo>
                    <a:pt x="77312" y="27741"/>
                  </a:moveTo>
                  <a:cubicBezTo>
                    <a:pt x="41226" y="-26515"/>
                    <a:pt x="-514" y="8364"/>
                    <a:pt x="-514" y="46801"/>
                  </a:cubicBezTo>
                  <a:cubicBezTo>
                    <a:pt x="-514" y="102073"/>
                    <a:pt x="60031" y="149722"/>
                    <a:pt x="94783" y="110332"/>
                  </a:cubicBezTo>
                  <a:cubicBezTo>
                    <a:pt x="129535" y="70943"/>
                    <a:pt x="77312" y="27741"/>
                    <a:pt x="77312" y="27741"/>
                  </a:cubicBezTo>
                  <a:close/>
                </a:path>
              </a:pathLst>
            </a:custGeom>
            <a:solidFill>
              <a:srgbClr val="FED0D6"/>
            </a:solidFill>
            <a:ln w="6346" cap="flat">
              <a:noFill/>
              <a:prstDash val="solid"/>
              <a:miter/>
            </a:ln>
          </p:spPr>
          <p:txBody>
            <a:bodyPr rtlCol="0" anchor="ctr"/>
            <a:lstStyle/>
            <a:p>
              <a:endParaRPr lang="zh-CN" altLang="en-US"/>
            </a:p>
          </p:txBody>
        </p:sp>
        <p:sp>
          <p:nvSpPr>
            <p:cNvPr id="42" name="任意多边形 8">
              <a:extLst>
                <a:ext uri="{FF2B5EF4-FFF2-40B4-BE49-F238E27FC236}">
                  <a16:creationId xmlns:a16="http://schemas.microsoft.com/office/drawing/2014/main" id="{1531D19F-87CE-4EB3-9255-08FF03D394B8}"/>
                </a:ext>
              </a:extLst>
            </p:cNvPr>
            <p:cNvSpPr/>
            <p:nvPr/>
          </p:nvSpPr>
          <p:spPr>
            <a:xfrm>
              <a:off x="5034066" y="3764605"/>
              <a:ext cx="121425" cy="141542"/>
            </a:xfrm>
            <a:custGeom>
              <a:avLst/>
              <a:gdLst>
                <a:gd name="connsiteX0" fmla="*/ 28968 w 107245"/>
                <a:gd name="connsiteY0" fmla="*/ 27741 h 125013"/>
                <a:gd name="connsiteX1" fmla="*/ 106731 w 107245"/>
                <a:gd name="connsiteY1" fmla="*/ 46801 h 125013"/>
                <a:gd name="connsiteX2" fmla="*/ 11433 w 107245"/>
                <a:gd name="connsiteY2" fmla="*/ 110332 h 125013"/>
                <a:gd name="connsiteX3" fmla="*/ 28968 w 107245"/>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45" h="125013">
                  <a:moveTo>
                    <a:pt x="28968" y="27741"/>
                  </a:moveTo>
                  <a:cubicBezTo>
                    <a:pt x="64927" y="-26515"/>
                    <a:pt x="106731" y="8364"/>
                    <a:pt x="106731" y="46801"/>
                  </a:cubicBezTo>
                  <a:cubicBezTo>
                    <a:pt x="106731" y="102073"/>
                    <a:pt x="46249" y="149722"/>
                    <a:pt x="11433" y="110332"/>
                  </a:cubicBezTo>
                  <a:cubicBezTo>
                    <a:pt x="-23382" y="70943"/>
                    <a:pt x="28968" y="27741"/>
                    <a:pt x="28968" y="27741"/>
                  </a:cubicBezTo>
                  <a:close/>
                </a:path>
              </a:pathLst>
            </a:custGeom>
            <a:solidFill>
              <a:srgbClr val="FED0D6"/>
            </a:solidFill>
            <a:ln w="6346" cap="flat">
              <a:noFill/>
              <a:prstDash val="solid"/>
              <a:miter/>
            </a:ln>
          </p:spPr>
          <p:txBody>
            <a:bodyPr rtlCol="0" anchor="ctr"/>
            <a:lstStyle/>
            <a:p>
              <a:endParaRPr lang="zh-CN" altLang="en-US"/>
            </a:p>
          </p:txBody>
        </p:sp>
        <p:sp>
          <p:nvSpPr>
            <p:cNvPr id="43" name="任意多边形 9">
              <a:extLst>
                <a:ext uri="{FF2B5EF4-FFF2-40B4-BE49-F238E27FC236}">
                  <a16:creationId xmlns:a16="http://schemas.microsoft.com/office/drawing/2014/main" id="{443DEB1B-E0A1-4766-9F8D-21CC1A87245C}"/>
                </a:ext>
              </a:extLst>
            </p:cNvPr>
            <p:cNvSpPr/>
            <p:nvPr/>
          </p:nvSpPr>
          <p:spPr>
            <a:xfrm>
              <a:off x="4636485" y="3571274"/>
              <a:ext cx="453974" cy="467243"/>
            </a:xfrm>
            <a:custGeom>
              <a:avLst/>
              <a:gdLst>
                <a:gd name="connsiteX0" fmla="*/ 199817 w 400958"/>
                <a:gd name="connsiteY0" fmla="*/ 412468 h 412678"/>
                <a:gd name="connsiteX1" fmla="*/ 6744 w 400958"/>
                <a:gd name="connsiteY1" fmla="*/ 98113 h 412678"/>
                <a:gd name="connsiteX2" fmla="*/ 393207 w 400958"/>
                <a:gd name="connsiteY2" fmla="*/ 98113 h 412678"/>
                <a:gd name="connsiteX3" fmla="*/ 199817 w 400958"/>
                <a:gd name="connsiteY3" fmla="*/ 412468 h 412678"/>
              </a:gdLst>
              <a:ahLst/>
              <a:cxnLst>
                <a:cxn ang="0">
                  <a:pos x="connsiteX0" y="connsiteY0"/>
                </a:cxn>
                <a:cxn ang="0">
                  <a:pos x="connsiteX1" y="connsiteY1"/>
                </a:cxn>
                <a:cxn ang="0">
                  <a:pos x="connsiteX2" y="connsiteY2"/>
                </a:cxn>
                <a:cxn ang="0">
                  <a:pos x="connsiteX3" y="connsiteY3"/>
                </a:cxn>
              </a:cxnLst>
              <a:rect l="l" t="t" r="r" b="b"/>
              <a:pathLst>
                <a:path w="400958" h="412678">
                  <a:moveTo>
                    <a:pt x="199817" y="412468"/>
                  </a:moveTo>
                  <a:cubicBezTo>
                    <a:pt x="57569" y="412468"/>
                    <a:pt x="-26547" y="257387"/>
                    <a:pt x="6744" y="98113"/>
                  </a:cubicBezTo>
                  <a:cubicBezTo>
                    <a:pt x="34063" y="-33016"/>
                    <a:pt x="365762" y="-32953"/>
                    <a:pt x="393207" y="98113"/>
                  </a:cubicBezTo>
                  <a:cubicBezTo>
                    <a:pt x="426434" y="257387"/>
                    <a:pt x="342382" y="412595"/>
                    <a:pt x="199817" y="412468"/>
                  </a:cubicBezTo>
                  <a:close/>
                </a:path>
              </a:pathLst>
            </a:custGeom>
            <a:solidFill>
              <a:srgbClr val="FED0D6"/>
            </a:solidFill>
            <a:ln w="6346" cap="flat">
              <a:noFill/>
              <a:prstDash val="solid"/>
              <a:miter/>
            </a:ln>
          </p:spPr>
          <p:txBody>
            <a:bodyPr rtlCol="0" anchor="ctr"/>
            <a:lstStyle/>
            <a:p>
              <a:endParaRPr lang="zh-CN" altLang="en-US"/>
            </a:p>
          </p:txBody>
        </p:sp>
        <p:sp>
          <p:nvSpPr>
            <p:cNvPr id="44" name="任意多边形 10">
              <a:extLst>
                <a:ext uri="{FF2B5EF4-FFF2-40B4-BE49-F238E27FC236}">
                  <a16:creationId xmlns:a16="http://schemas.microsoft.com/office/drawing/2014/main" id="{E70DF603-02DD-430C-ADE5-8490B6997F00}"/>
                </a:ext>
              </a:extLst>
            </p:cNvPr>
            <p:cNvSpPr/>
            <p:nvPr/>
          </p:nvSpPr>
          <p:spPr>
            <a:xfrm>
              <a:off x="4757636" y="3487392"/>
              <a:ext cx="367502" cy="234313"/>
            </a:xfrm>
            <a:custGeom>
              <a:avLst/>
              <a:gdLst>
                <a:gd name="connsiteX0" fmla="*/ -514 w 324585"/>
                <a:gd name="connsiteY0" fmla="*/ 31541 h 206950"/>
                <a:gd name="connsiteX1" fmla="*/ 303231 w 324585"/>
                <a:gd name="connsiteY1" fmla="*/ 198693 h 206950"/>
                <a:gd name="connsiteX2" fmla="*/ 184045 w 324585"/>
                <a:gd name="connsiteY2" fmla="*/ 21757 h 206950"/>
                <a:gd name="connsiteX3" fmla="*/ -514 w 324585"/>
                <a:gd name="connsiteY3" fmla="*/ 31541 h 206950"/>
              </a:gdLst>
              <a:ahLst/>
              <a:cxnLst>
                <a:cxn ang="0">
                  <a:pos x="connsiteX0" y="connsiteY0"/>
                </a:cxn>
                <a:cxn ang="0">
                  <a:pos x="connsiteX1" y="connsiteY1"/>
                </a:cxn>
                <a:cxn ang="0">
                  <a:pos x="connsiteX2" y="connsiteY2"/>
                </a:cxn>
                <a:cxn ang="0">
                  <a:pos x="connsiteX3" y="connsiteY3"/>
                </a:cxn>
              </a:cxnLst>
              <a:rect l="l" t="t" r="r" b="b"/>
              <a:pathLst>
                <a:path w="324585" h="206950">
                  <a:moveTo>
                    <a:pt x="-514" y="31541"/>
                  </a:moveTo>
                  <a:cubicBezTo>
                    <a:pt x="-514" y="165911"/>
                    <a:pt x="253612" y="230650"/>
                    <a:pt x="303231" y="198693"/>
                  </a:cubicBezTo>
                  <a:cubicBezTo>
                    <a:pt x="352849" y="166737"/>
                    <a:pt x="314158" y="52951"/>
                    <a:pt x="184045" y="21757"/>
                  </a:cubicBezTo>
                  <a:cubicBezTo>
                    <a:pt x="53932" y="-9437"/>
                    <a:pt x="-197" y="-8484"/>
                    <a:pt x="-514" y="31541"/>
                  </a:cubicBezTo>
                  <a:close/>
                </a:path>
              </a:pathLst>
            </a:custGeom>
            <a:solidFill>
              <a:srgbClr val="971D05"/>
            </a:solidFill>
            <a:ln w="6346" cap="flat">
              <a:noFill/>
              <a:prstDash val="solid"/>
              <a:miter/>
            </a:ln>
          </p:spPr>
          <p:txBody>
            <a:bodyPr rtlCol="0" anchor="ctr"/>
            <a:lstStyle/>
            <a:p>
              <a:endParaRPr lang="zh-CN" altLang="en-US"/>
            </a:p>
          </p:txBody>
        </p:sp>
        <p:sp>
          <p:nvSpPr>
            <p:cNvPr id="45" name="任意多边形 11">
              <a:extLst>
                <a:ext uri="{FF2B5EF4-FFF2-40B4-BE49-F238E27FC236}">
                  <a16:creationId xmlns:a16="http://schemas.microsoft.com/office/drawing/2014/main" id="{B9961433-31DC-462A-80A3-399844D8A50F}"/>
                </a:ext>
              </a:extLst>
            </p:cNvPr>
            <p:cNvSpPr/>
            <p:nvPr/>
          </p:nvSpPr>
          <p:spPr>
            <a:xfrm>
              <a:off x="4592900" y="3508707"/>
              <a:ext cx="173053" cy="238281"/>
            </a:xfrm>
            <a:custGeom>
              <a:avLst/>
              <a:gdLst>
                <a:gd name="connsiteX0" fmla="*/ 145428 w 152844"/>
                <a:gd name="connsiteY0" fmla="*/ 11762 h 210454"/>
                <a:gd name="connsiteX1" fmla="*/ 38759 w 152844"/>
                <a:gd name="connsiteY1" fmla="*/ 209790 h 210454"/>
                <a:gd name="connsiteX2" fmla="*/ 27704 w 152844"/>
                <a:gd name="connsiteY2" fmla="*/ 78089 h 210454"/>
                <a:gd name="connsiteX3" fmla="*/ 145428 w 152844"/>
                <a:gd name="connsiteY3" fmla="*/ 11762 h 210454"/>
              </a:gdLst>
              <a:ahLst/>
              <a:cxnLst>
                <a:cxn ang="0">
                  <a:pos x="connsiteX0" y="connsiteY0"/>
                </a:cxn>
                <a:cxn ang="0">
                  <a:pos x="connsiteX1" y="connsiteY1"/>
                </a:cxn>
                <a:cxn ang="0">
                  <a:pos x="connsiteX2" y="connsiteY2"/>
                </a:cxn>
                <a:cxn ang="0">
                  <a:pos x="connsiteX3" y="connsiteY3"/>
                </a:cxn>
              </a:cxnLst>
              <a:rect l="l" t="t" r="r" b="b"/>
              <a:pathLst>
                <a:path w="152844" h="210454">
                  <a:moveTo>
                    <a:pt x="145428" y="11762"/>
                  </a:moveTo>
                  <a:cubicBezTo>
                    <a:pt x="177703" y="76501"/>
                    <a:pt x="89076" y="219320"/>
                    <a:pt x="38759" y="209790"/>
                  </a:cubicBezTo>
                  <a:cubicBezTo>
                    <a:pt x="-11559" y="200261"/>
                    <a:pt x="-11622" y="144416"/>
                    <a:pt x="27704" y="78089"/>
                  </a:cubicBezTo>
                  <a:cubicBezTo>
                    <a:pt x="67030" y="11762"/>
                    <a:pt x="130117" y="-18987"/>
                    <a:pt x="145428" y="11762"/>
                  </a:cubicBezTo>
                  <a:close/>
                </a:path>
              </a:pathLst>
            </a:custGeom>
            <a:solidFill>
              <a:srgbClr val="971D05"/>
            </a:solidFill>
            <a:ln w="6346" cap="flat">
              <a:noFill/>
              <a:prstDash val="solid"/>
              <a:miter/>
            </a:ln>
          </p:spPr>
          <p:txBody>
            <a:bodyPr rtlCol="0" anchor="ctr"/>
            <a:lstStyle/>
            <a:p>
              <a:endParaRPr lang="zh-CN" altLang="en-US"/>
            </a:p>
          </p:txBody>
        </p:sp>
        <p:sp>
          <p:nvSpPr>
            <p:cNvPr id="46" name="任意多边形 12">
              <a:extLst>
                <a:ext uri="{FF2B5EF4-FFF2-40B4-BE49-F238E27FC236}">
                  <a16:creationId xmlns:a16="http://schemas.microsoft.com/office/drawing/2014/main" id="{A9C672C3-55C7-4D01-8BEB-3C968B5AAFBC}"/>
                </a:ext>
              </a:extLst>
            </p:cNvPr>
            <p:cNvSpPr/>
            <p:nvPr/>
          </p:nvSpPr>
          <p:spPr>
            <a:xfrm>
              <a:off x="3612370" y="4281731"/>
              <a:ext cx="915035" cy="627652"/>
            </a:xfrm>
            <a:custGeom>
              <a:avLst/>
              <a:gdLst>
                <a:gd name="connsiteX0" fmla="*/ 797158 w 808176"/>
                <a:gd name="connsiteY0" fmla="*/ 72207 h 554354"/>
                <a:gd name="connsiteX1" fmla="*/ 561011 w 808176"/>
                <a:gd name="connsiteY1" fmla="*/ 325698 h 554354"/>
                <a:gd name="connsiteX2" fmla="*/ 47611 w 808176"/>
                <a:gd name="connsiteY2" fmla="*/ 553523 h 554354"/>
                <a:gd name="connsiteX3" fmla="*/ 47611 w 808176"/>
                <a:gd name="connsiteY3" fmla="*/ 451110 h 554354"/>
                <a:gd name="connsiteX4" fmla="*/ 496844 w 808176"/>
                <a:gd name="connsiteY4" fmla="*/ 243743 h 554354"/>
                <a:gd name="connsiteX5" fmla="*/ 650844 w 808176"/>
                <a:gd name="connsiteY5" fmla="*/ 90123 h 554354"/>
                <a:gd name="connsiteX6" fmla="*/ 699637 w 808176"/>
                <a:gd name="connsiteY6" fmla="*/ 36375 h 554354"/>
                <a:gd name="connsiteX7" fmla="*/ 709866 w 808176"/>
                <a:gd name="connsiteY7" fmla="*/ 18459 h 554354"/>
                <a:gd name="connsiteX8" fmla="*/ 709866 w 808176"/>
                <a:gd name="connsiteY8" fmla="*/ 21000 h 554354"/>
                <a:gd name="connsiteX9" fmla="*/ 797158 w 808176"/>
                <a:gd name="connsiteY9" fmla="*/ 72207 h 55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8176" h="554354">
                  <a:moveTo>
                    <a:pt x="797158" y="72207"/>
                  </a:moveTo>
                  <a:cubicBezTo>
                    <a:pt x="727280" y="164525"/>
                    <a:pt x="648151" y="249460"/>
                    <a:pt x="561011" y="325698"/>
                  </a:cubicBezTo>
                  <a:cubicBezTo>
                    <a:pt x="422385" y="446027"/>
                    <a:pt x="242717" y="563752"/>
                    <a:pt x="47611" y="553523"/>
                  </a:cubicBezTo>
                  <a:cubicBezTo>
                    <a:pt x="-16556" y="548377"/>
                    <a:pt x="-16556" y="446027"/>
                    <a:pt x="47611" y="451110"/>
                  </a:cubicBezTo>
                  <a:cubicBezTo>
                    <a:pt x="219591" y="461339"/>
                    <a:pt x="376197" y="351302"/>
                    <a:pt x="496844" y="243743"/>
                  </a:cubicBezTo>
                  <a:cubicBezTo>
                    <a:pt x="553323" y="197682"/>
                    <a:pt x="602052" y="143871"/>
                    <a:pt x="650844" y="90123"/>
                  </a:cubicBezTo>
                  <a:cubicBezTo>
                    <a:pt x="668824" y="72207"/>
                    <a:pt x="684199" y="54291"/>
                    <a:pt x="699637" y="36375"/>
                  </a:cubicBezTo>
                  <a:cubicBezTo>
                    <a:pt x="703589" y="30727"/>
                    <a:pt x="707013" y="24730"/>
                    <a:pt x="709866" y="18459"/>
                  </a:cubicBezTo>
                  <a:cubicBezTo>
                    <a:pt x="717553" y="10772"/>
                    <a:pt x="702178" y="31165"/>
                    <a:pt x="709866" y="21000"/>
                  </a:cubicBezTo>
                  <a:cubicBezTo>
                    <a:pt x="748366" y="-30206"/>
                    <a:pt x="838199" y="21000"/>
                    <a:pt x="797158" y="72207"/>
                  </a:cubicBezTo>
                  <a:close/>
                </a:path>
              </a:pathLst>
            </a:custGeom>
            <a:solidFill>
              <a:srgbClr val="FED0D6"/>
            </a:solidFill>
            <a:ln w="6346" cap="flat">
              <a:noFill/>
              <a:prstDash val="solid"/>
              <a:miter/>
            </a:ln>
          </p:spPr>
          <p:txBody>
            <a:bodyPr rtlCol="0" anchor="ctr"/>
            <a:lstStyle/>
            <a:p>
              <a:endParaRPr lang="zh-CN" altLang="en-US"/>
            </a:p>
          </p:txBody>
        </p:sp>
        <p:sp>
          <p:nvSpPr>
            <p:cNvPr id="47" name="任意多边形 13">
              <a:extLst>
                <a:ext uri="{FF2B5EF4-FFF2-40B4-BE49-F238E27FC236}">
                  <a16:creationId xmlns:a16="http://schemas.microsoft.com/office/drawing/2014/main" id="{5ED9E871-555B-41FA-886A-2A6FB6E5B9AF}"/>
                </a:ext>
              </a:extLst>
            </p:cNvPr>
            <p:cNvSpPr/>
            <p:nvPr/>
          </p:nvSpPr>
          <p:spPr>
            <a:xfrm>
              <a:off x="5248839" y="3957542"/>
              <a:ext cx="415701" cy="712692"/>
            </a:xfrm>
            <a:custGeom>
              <a:avLst/>
              <a:gdLst>
                <a:gd name="connsiteX0" fmla="*/ 90290 w 367155"/>
                <a:gd name="connsiteY0" fmla="*/ 275691 h 629463"/>
                <a:gd name="connsiteX1" fmla="*/ 229361 w 367155"/>
                <a:gd name="connsiteY1" fmla="*/ 451738 h 629463"/>
                <a:gd name="connsiteX2" fmla="*/ 246959 w 367155"/>
                <a:gd name="connsiteY2" fmla="*/ 471877 h 629463"/>
                <a:gd name="connsiteX3" fmla="*/ 201979 w 367155"/>
                <a:gd name="connsiteY3" fmla="*/ 211016 h 629463"/>
                <a:gd name="connsiteX4" fmla="*/ 194292 w 367155"/>
                <a:gd name="connsiteY4" fmla="*/ 113241 h 629463"/>
                <a:gd name="connsiteX5" fmla="*/ 298420 w 367155"/>
                <a:gd name="connsiteY5" fmla="*/ 6952 h 629463"/>
                <a:gd name="connsiteX6" fmla="*/ 340732 w 367155"/>
                <a:gd name="connsiteY6" fmla="*/ 100280 h 629463"/>
                <a:gd name="connsiteX7" fmla="*/ 314748 w 367155"/>
                <a:gd name="connsiteY7" fmla="*/ 117624 h 629463"/>
                <a:gd name="connsiteX8" fmla="*/ 294544 w 367155"/>
                <a:gd name="connsiteY8" fmla="*/ 135286 h 629463"/>
                <a:gd name="connsiteX9" fmla="*/ 296006 w 367155"/>
                <a:gd name="connsiteY9" fmla="*/ 157077 h 629463"/>
                <a:gd name="connsiteX10" fmla="*/ 320402 w 367155"/>
                <a:gd name="connsiteY10" fmla="*/ 297927 h 629463"/>
                <a:gd name="connsiteX11" fmla="*/ 354518 w 367155"/>
                <a:gd name="connsiteY11" fmla="*/ 572194 h 629463"/>
                <a:gd name="connsiteX12" fmla="*/ 268560 w 367155"/>
                <a:gd name="connsiteY12" fmla="*/ 625243 h 629463"/>
                <a:gd name="connsiteX13" fmla="*/ 170785 w 367155"/>
                <a:gd name="connsiteY13" fmla="*/ 540237 h 629463"/>
                <a:gd name="connsiteX14" fmla="*/ 9668 w 367155"/>
                <a:gd name="connsiteY14" fmla="*/ 340176 h 629463"/>
                <a:gd name="connsiteX15" fmla="*/ 90290 w 367155"/>
                <a:gd name="connsiteY15" fmla="*/ 275437 h 629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7155" h="629463">
                  <a:moveTo>
                    <a:pt x="90290" y="275691"/>
                  </a:moveTo>
                  <a:cubicBezTo>
                    <a:pt x="134762" y="336999"/>
                    <a:pt x="181013" y="394877"/>
                    <a:pt x="229361" y="451738"/>
                  </a:cubicBezTo>
                  <a:cubicBezTo>
                    <a:pt x="235714" y="459997"/>
                    <a:pt x="241432" y="465969"/>
                    <a:pt x="246959" y="471877"/>
                  </a:cubicBezTo>
                  <a:cubicBezTo>
                    <a:pt x="235460" y="384267"/>
                    <a:pt x="213478" y="298626"/>
                    <a:pt x="201979" y="211016"/>
                  </a:cubicBezTo>
                  <a:cubicBezTo>
                    <a:pt x="196325" y="179822"/>
                    <a:pt x="189273" y="146277"/>
                    <a:pt x="194292" y="113241"/>
                  </a:cubicBezTo>
                  <a:cubicBezTo>
                    <a:pt x="199692" y="62923"/>
                    <a:pt x="258395" y="30649"/>
                    <a:pt x="298420" y="6952"/>
                  </a:cubicBezTo>
                  <a:cubicBezTo>
                    <a:pt x="353692" y="-26593"/>
                    <a:pt x="396068" y="66735"/>
                    <a:pt x="340732" y="100280"/>
                  </a:cubicBezTo>
                  <a:cubicBezTo>
                    <a:pt x="351342" y="92593"/>
                    <a:pt x="319449" y="115528"/>
                    <a:pt x="314748" y="117624"/>
                  </a:cubicBezTo>
                  <a:cubicBezTo>
                    <a:pt x="304138" y="125311"/>
                    <a:pt x="296705" y="139924"/>
                    <a:pt x="294544" y="135286"/>
                  </a:cubicBezTo>
                  <a:cubicBezTo>
                    <a:pt x="294544" y="141004"/>
                    <a:pt x="296451" y="145642"/>
                    <a:pt x="296006" y="157077"/>
                  </a:cubicBezTo>
                  <a:cubicBezTo>
                    <a:pt x="303375" y="204409"/>
                    <a:pt x="310682" y="251740"/>
                    <a:pt x="320402" y="297927"/>
                  </a:cubicBezTo>
                  <a:cubicBezTo>
                    <a:pt x="335523" y="381090"/>
                    <a:pt x="369321" y="486744"/>
                    <a:pt x="354518" y="572194"/>
                  </a:cubicBezTo>
                  <a:cubicBezTo>
                    <a:pt x="348165" y="614442"/>
                    <a:pt x="311698" y="639474"/>
                    <a:pt x="268560" y="625243"/>
                  </a:cubicBezTo>
                  <a:cubicBezTo>
                    <a:pt x="230124" y="608915"/>
                    <a:pt x="198358" y="569906"/>
                    <a:pt x="170785" y="540237"/>
                  </a:cubicBezTo>
                  <a:cubicBezTo>
                    <a:pt x="113695" y="476343"/>
                    <a:pt x="59922" y="409571"/>
                    <a:pt x="9668" y="340176"/>
                  </a:cubicBezTo>
                  <a:cubicBezTo>
                    <a:pt x="-28451" y="287127"/>
                    <a:pt x="49821" y="223468"/>
                    <a:pt x="90290" y="275437"/>
                  </a:cubicBezTo>
                  <a:close/>
                </a:path>
              </a:pathLst>
            </a:custGeom>
            <a:solidFill>
              <a:srgbClr val="FED0D6"/>
            </a:solidFill>
            <a:ln w="6346" cap="flat">
              <a:noFill/>
              <a:prstDash val="solid"/>
              <a:miter/>
            </a:ln>
          </p:spPr>
          <p:txBody>
            <a:bodyPr rtlCol="0" anchor="ctr"/>
            <a:lstStyle/>
            <a:p>
              <a:endParaRPr lang="zh-CN" altLang="en-US"/>
            </a:p>
          </p:txBody>
        </p:sp>
        <p:sp>
          <p:nvSpPr>
            <p:cNvPr id="48" name="任意多边形 14">
              <a:extLst>
                <a:ext uri="{FF2B5EF4-FFF2-40B4-BE49-F238E27FC236}">
                  <a16:creationId xmlns:a16="http://schemas.microsoft.com/office/drawing/2014/main" id="{3A3E4C36-8FD4-4FF6-9203-DF0515C3BE42}"/>
                </a:ext>
              </a:extLst>
            </p:cNvPr>
            <p:cNvSpPr/>
            <p:nvPr/>
          </p:nvSpPr>
          <p:spPr>
            <a:xfrm>
              <a:off x="4494869" y="4089375"/>
              <a:ext cx="731188" cy="915335"/>
            </a:xfrm>
            <a:custGeom>
              <a:avLst/>
              <a:gdLst>
                <a:gd name="connsiteX0" fmla="*/ -514 w 645799"/>
                <a:gd name="connsiteY0" fmla="*/ 61416 h 808441"/>
                <a:gd name="connsiteX1" fmla="*/ 219877 w 645799"/>
                <a:gd name="connsiteY1" fmla="*/ -210 h 808441"/>
                <a:gd name="connsiteX2" fmla="*/ 333662 w 645799"/>
                <a:gd name="connsiteY2" fmla="*/ 71263 h 808441"/>
                <a:gd name="connsiteX3" fmla="*/ 441666 w 645799"/>
                <a:gd name="connsiteY3" fmla="*/ -210 h 808441"/>
                <a:gd name="connsiteX4" fmla="*/ 481564 w 645799"/>
                <a:gd name="connsiteY4" fmla="*/ 3475 h 808441"/>
                <a:gd name="connsiteX5" fmla="*/ 625527 w 645799"/>
                <a:gd name="connsiteY5" fmla="*/ 23360 h 808441"/>
                <a:gd name="connsiteX6" fmla="*/ 637598 w 645799"/>
                <a:gd name="connsiteY6" fmla="*/ 333459 h 808441"/>
                <a:gd name="connsiteX7" fmla="*/ 645285 w 645799"/>
                <a:gd name="connsiteY7" fmla="*/ 792920 h 808441"/>
                <a:gd name="connsiteX8" fmla="*/ 384488 w 645799"/>
                <a:gd name="connsiteY8" fmla="*/ 808231 h 808441"/>
                <a:gd name="connsiteX9" fmla="*/ 20006 w 645799"/>
                <a:gd name="connsiteY9" fmla="*/ 792920 h 808441"/>
                <a:gd name="connsiteX10" fmla="*/ 27694 w 645799"/>
                <a:gd name="connsiteY10" fmla="*/ 333459 h 808441"/>
                <a:gd name="connsiteX11" fmla="*/ -514 w 645799"/>
                <a:gd name="connsiteY11" fmla="*/ 61416 h 80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799" h="808441">
                  <a:moveTo>
                    <a:pt x="-514" y="61416"/>
                  </a:moveTo>
                  <a:lnTo>
                    <a:pt x="219877" y="-210"/>
                  </a:lnTo>
                  <a:cubicBezTo>
                    <a:pt x="235252" y="69103"/>
                    <a:pt x="308250" y="71263"/>
                    <a:pt x="333662" y="71263"/>
                  </a:cubicBezTo>
                  <a:cubicBezTo>
                    <a:pt x="365428" y="71263"/>
                    <a:pt x="426292" y="69103"/>
                    <a:pt x="441666" y="-210"/>
                  </a:cubicBezTo>
                  <a:lnTo>
                    <a:pt x="481564" y="3475"/>
                  </a:lnTo>
                  <a:cubicBezTo>
                    <a:pt x="594142" y="14085"/>
                    <a:pt x="625527" y="23360"/>
                    <a:pt x="625527" y="23360"/>
                  </a:cubicBezTo>
                  <a:cubicBezTo>
                    <a:pt x="597382" y="336508"/>
                    <a:pt x="658436" y="258428"/>
                    <a:pt x="637598" y="333459"/>
                  </a:cubicBezTo>
                  <a:cubicBezTo>
                    <a:pt x="581436" y="535045"/>
                    <a:pt x="645285" y="792920"/>
                    <a:pt x="645285" y="792920"/>
                  </a:cubicBezTo>
                  <a:cubicBezTo>
                    <a:pt x="543317" y="808231"/>
                    <a:pt x="455770" y="808231"/>
                    <a:pt x="384488" y="808231"/>
                  </a:cubicBezTo>
                  <a:cubicBezTo>
                    <a:pt x="17401" y="808231"/>
                    <a:pt x="20006" y="792920"/>
                    <a:pt x="20006" y="792920"/>
                  </a:cubicBezTo>
                  <a:cubicBezTo>
                    <a:pt x="20006" y="792920"/>
                    <a:pt x="85889" y="477866"/>
                    <a:pt x="27694" y="333459"/>
                  </a:cubicBezTo>
                  <a:cubicBezTo>
                    <a:pt x="2281" y="269927"/>
                    <a:pt x="-514" y="61416"/>
                    <a:pt x="-514" y="61416"/>
                  </a:cubicBezTo>
                  <a:close/>
                </a:path>
              </a:pathLst>
            </a:custGeom>
            <a:solidFill>
              <a:srgbClr val="BE5ED3"/>
            </a:solidFill>
            <a:ln w="6346" cap="flat">
              <a:noFill/>
              <a:prstDash val="solid"/>
              <a:miter/>
            </a:ln>
          </p:spPr>
          <p:txBody>
            <a:bodyPr rtlCol="0" anchor="ctr"/>
            <a:lstStyle/>
            <a:p>
              <a:endParaRPr lang="zh-CN" altLang="en-US"/>
            </a:p>
          </p:txBody>
        </p:sp>
        <p:sp>
          <p:nvSpPr>
            <p:cNvPr id="49" name="任意多边形 15">
              <a:extLst>
                <a:ext uri="{FF2B5EF4-FFF2-40B4-BE49-F238E27FC236}">
                  <a16:creationId xmlns:a16="http://schemas.microsoft.com/office/drawing/2014/main" id="{7161DF8E-8948-44EB-BC89-DA2CDC1D8320}"/>
                </a:ext>
              </a:extLst>
            </p:cNvPr>
            <p:cNvSpPr/>
            <p:nvPr/>
          </p:nvSpPr>
          <p:spPr>
            <a:xfrm>
              <a:off x="4736560" y="4414867"/>
              <a:ext cx="302114" cy="302114"/>
            </a:xfrm>
            <a:custGeom>
              <a:avLst/>
              <a:gdLst>
                <a:gd name="connsiteX0" fmla="*/ 266833 w 266833"/>
                <a:gd name="connsiteY0" fmla="*/ 133417 h 266833"/>
                <a:gd name="connsiteX1" fmla="*/ 133417 w 266833"/>
                <a:gd name="connsiteY1" fmla="*/ 266833 h 266833"/>
                <a:gd name="connsiteX2" fmla="*/ 0 w 266833"/>
                <a:gd name="connsiteY2" fmla="*/ 133417 h 266833"/>
                <a:gd name="connsiteX3" fmla="*/ 133417 w 266833"/>
                <a:gd name="connsiteY3" fmla="*/ 0 h 266833"/>
                <a:gd name="connsiteX4" fmla="*/ 266833 w 266833"/>
                <a:gd name="connsiteY4" fmla="*/ 133417 h 26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833" h="266833">
                  <a:moveTo>
                    <a:pt x="266833" y="133417"/>
                  </a:moveTo>
                  <a:cubicBezTo>
                    <a:pt x="266833" y="207101"/>
                    <a:pt x="207101" y="266833"/>
                    <a:pt x="133417" y="266833"/>
                  </a:cubicBezTo>
                  <a:cubicBezTo>
                    <a:pt x="59733" y="266833"/>
                    <a:pt x="0" y="207101"/>
                    <a:pt x="0" y="133417"/>
                  </a:cubicBezTo>
                  <a:cubicBezTo>
                    <a:pt x="0" y="59733"/>
                    <a:pt x="59733" y="0"/>
                    <a:pt x="133417" y="0"/>
                  </a:cubicBezTo>
                  <a:cubicBezTo>
                    <a:pt x="207101" y="0"/>
                    <a:pt x="266833" y="59733"/>
                    <a:pt x="266833" y="133417"/>
                  </a:cubicBezTo>
                  <a:close/>
                </a:path>
              </a:pathLst>
            </a:custGeom>
            <a:solidFill>
              <a:srgbClr val="FFC545"/>
            </a:solidFill>
            <a:ln w="6346" cap="flat">
              <a:noFill/>
              <a:prstDash val="solid"/>
              <a:miter/>
            </a:ln>
          </p:spPr>
          <p:txBody>
            <a:bodyPr rtlCol="0" anchor="ctr"/>
            <a:lstStyle/>
            <a:p>
              <a:endParaRPr lang="zh-CN" altLang="en-US"/>
            </a:p>
          </p:txBody>
        </p:sp>
        <p:sp>
          <p:nvSpPr>
            <p:cNvPr id="50" name="任意多边形 16">
              <a:extLst>
                <a:ext uri="{FF2B5EF4-FFF2-40B4-BE49-F238E27FC236}">
                  <a16:creationId xmlns:a16="http://schemas.microsoft.com/office/drawing/2014/main" id="{757ABD07-F741-4300-8B6B-48D0D2C462CA}"/>
                </a:ext>
              </a:extLst>
            </p:cNvPr>
            <p:cNvSpPr/>
            <p:nvPr/>
          </p:nvSpPr>
          <p:spPr>
            <a:xfrm>
              <a:off x="4808492"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51" name="任意多边形 17">
              <a:extLst>
                <a:ext uri="{FF2B5EF4-FFF2-40B4-BE49-F238E27FC236}">
                  <a16:creationId xmlns:a16="http://schemas.microsoft.com/office/drawing/2014/main" id="{1C824185-F5B4-4A34-BEE6-91013E24F1EF}"/>
                </a:ext>
              </a:extLst>
            </p:cNvPr>
            <p:cNvSpPr/>
            <p:nvPr/>
          </p:nvSpPr>
          <p:spPr>
            <a:xfrm>
              <a:off x="4937970"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52" name="任意多边形 18">
              <a:extLst>
                <a:ext uri="{FF2B5EF4-FFF2-40B4-BE49-F238E27FC236}">
                  <a16:creationId xmlns:a16="http://schemas.microsoft.com/office/drawing/2014/main" id="{1F4AEC8D-F6A7-45C5-B4A3-CD1DDEC0312A}"/>
                </a:ext>
              </a:extLst>
            </p:cNvPr>
            <p:cNvSpPr/>
            <p:nvPr/>
          </p:nvSpPr>
          <p:spPr>
            <a:xfrm>
              <a:off x="4809355" y="4601890"/>
              <a:ext cx="156524" cy="64640"/>
            </a:xfrm>
            <a:custGeom>
              <a:avLst/>
              <a:gdLst>
                <a:gd name="connsiteX0" fmla="*/ -514 w 138245"/>
                <a:gd name="connsiteY0" fmla="*/ -210 h 57091"/>
                <a:gd name="connsiteX1" fmla="*/ 81924 w 138245"/>
                <a:gd name="connsiteY1" fmla="*/ 55596 h 57091"/>
                <a:gd name="connsiteX2" fmla="*/ 137731 w 138245"/>
                <a:gd name="connsiteY2" fmla="*/ -210 h 57091"/>
              </a:gdLst>
              <a:ahLst/>
              <a:cxnLst>
                <a:cxn ang="0">
                  <a:pos x="connsiteX0" y="connsiteY0"/>
                </a:cxn>
                <a:cxn ang="0">
                  <a:pos x="connsiteX1" y="connsiteY1"/>
                </a:cxn>
                <a:cxn ang="0">
                  <a:pos x="connsiteX2" y="connsiteY2"/>
                </a:cxn>
              </a:cxnLst>
              <a:rect l="l" t="t" r="r" b="b"/>
              <a:pathLst>
                <a:path w="138245" h="57091">
                  <a:moveTo>
                    <a:pt x="-514" y="-210"/>
                  </a:moveTo>
                  <a:cubicBezTo>
                    <a:pt x="6836" y="37966"/>
                    <a:pt x="43748" y="62953"/>
                    <a:pt x="81924" y="55596"/>
                  </a:cubicBezTo>
                  <a:cubicBezTo>
                    <a:pt x="110183" y="50152"/>
                    <a:pt x="132286" y="28055"/>
                    <a:pt x="137731" y="-210"/>
                  </a:cubicBezTo>
                  <a:close/>
                </a:path>
              </a:pathLst>
            </a:custGeom>
            <a:solidFill>
              <a:srgbClr val="E27AA5"/>
            </a:solidFill>
            <a:ln w="6346" cap="flat">
              <a:noFill/>
              <a:prstDash val="solid"/>
              <a:miter/>
            </a:ln>
          </p:spPr>
          <p:txBody>
            <a:bodyPr rtlCol="0" anchor="ctr"/>
            <a:lstStyle/>
            <a:p>
              <a:endParaRPr lang="zh-CN" altLang="en-US"/>
            </a:p>
          </p:txBody>
        </p:sp>
        <p:sp>
          <p:nvSpPr>
            <p:cNvPr id="53" name="任意多边形 19">
              <a:extLst>
                <a:ext uri="{FF2B5EF4-FFF2-40B4-BE49-F238E27FC236}">
                  <a16:creationId xmlns:a16="http://schemas.microsoft.com/office/drawing/2014/main" id="{E355394B-BE35-4CD8-9961-99B58B71C562}"/>
                </a:ext>
              </a:extLst>
            </p:cNvPr>
            <p:cNvSpPr/>
            <p:nvPr/>
          </p:nvSpPr>
          <p:spPr>
            <a:xfrm>
              <a:off x="4509837" y="4987374"/>
              <a:ext cx="724245" cy="307437"/>
            </a:xfrm>
            <a:custGeom>
              <a:avLst/>
              <a:gdLst>
                <a:gd name="connsiteX0" fmla="*/ 6214 w 639667"/>
                <a:gd name="connsiteY0" fmla="*/ -210 h 271534"/>
                <a:gd name="connsiteX1" fmla="*/ 632637 w 639667"/>
                <a:gd name="connsiteY1" fmla="*/ -210 h 271534"/>
                <a:gd name="connsiteX2" fmla="*/ 537657 w 639667"/>
                <a:gd name="connsiteY2" fmla="*/ 271325 h 271534"/>
                <a:gd name="connsiteX3" fmla="*/ 101194 w 639667"/>
                <a:gd name="connsiteY3" fmla="*/ 271325 h 271534"/>
                <a:gd name="connsiteX4" fmla="*/ 5897 w 639667"/>
                <a:gd name="connsiteY4" fmla="*/ -210 h 27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667" h="271534">
                  <a:moveTo>
                    <a:pt x="6214" y="-210"/>
                  </a:moveTo>
                  <a:cubicBezTo>
                    <a:pt x="295029" y="15101"/>
                    <a:pt x="632637" y="-210"/>
                    <a:pt x="632637" y="-210"/>
                  </a:cubicBezTo>
                  <a:cubicBezTo>
                    <a:pt x="632637" y="-210"/>
                    <a:pt x="676283" y="271325"/>
                    <a:pt x="537657" y="271325"/>
                  </a:cubicBezTo>
                  <a:lnTo>
                    <a:pt x="101194" y="271325"/>
                  </a:lnTo>
                  <a:cubicBezTo>
                    <a:pt x="-37432" y="271325"/>
                    <a:pt x="5897" y="-210"/>
                    <a:pt x="5897" y="-210"/>
                  </a:cubicBezTo>
                  <a:close/>
                </a:path>
              </a:pathLst>
            </a:custGeom>
            <a:solidFill>
              <a:srgbClr val="00002B"/>
            </a:solidFill>
            <a:ln w="6346" cap="flat">
              <a:noFill/>
              <a:prstDash val="solid"/>
              <a:miter/>
            </a:ln>
          </p:spPr>
          <p:txBody>
            <a:bodyPr rtlCol="0" anchor="ctr"/>
            <a:lstStyle/>
            <a:p>
              <a:endParaRPr lang="zh-CN" altLang="en-US"/>
            </a:p>
          </p:txBody>
        </p:sp>
        <p:sp>
          <p:nvSpPr>
            <p:cNvPr id="54" name="任意多边形 20">
              <a:extLst>
                <a:ext uri="{FF2B5EF4-FFF2-40B4-BE49-F238E27FC236}">
                  <a16:creationId xmlns:a16="http://schemas.microsoft.com/office/drawing/2014/main" id="{32F7DF66-F030-4DFF-B417-4236936F7469}"/>
                </a:ext>
              </a:extLst>
            </p:cNvPr>
            <p:cNvSpPr/>
            <p:nvPr/>
          </p:nvSpPr>
          <p:spPr>
            <a:xfrm>
              <a:off x="5524719" y="5246473"/>
              <a:ext cx="230304" cy="183920"/>
            </a:xfrm>
            <a:custGeom>
              <a:avLst/>
              <a:gdLst>
                <a:gd name="connsiteX0" fmla="*/ 27630 w 203409"/>
                <a:gd name="connsiteY0" fmla="*/ -210 h 162442"/>
                <a:gd name="connsiteX1" fmla="*/ 202787 w 203409"/>
                <a:gd name="connsiteY1" fmla="*/ 97057 h 162442"/>
                <a:gd name="connsiteX2" fmla="*/ -514 w 203409"/>
                <a:gd name="connsiteY2" fmla="*/ 161034 h 162442"/>
                <a:gd name="connsiteX3" fmla="*/ 27630 w 203409"/>
                <a:gd name="connsiteY3" fmla="*/ -210 h 162442"/>
              </a:gdLst>
              <a:ahLst/>
              <a:cxnLst>
                <a:cxn ang="0">
                  <a:pos x="connsiteX0" y="connsiteY0"/>
                </a:cxn>
                <a:cxn ang="0">
                  <a:pos x="connsiteX1" y="connsiteY1"/>
                </a:cxn>
                <a:cxn ang="0">
                  <a:pos x="connsiteX2" y="connsiteY2"/>
                </a:cxn>
                <a:cxn ang="0">
                  <a:pos x="connsiteX3" y="connsiteY3"/>
                </a:cxn>
              </a:cxnLst>
              <a:rect l="l" t="t" r="r" b="b"/>
              <a:pathLst>
                <a:path w="203409" h="162442">
                  <a:moveTo>
                    <a:pt x="27630" y="-210"/>
                  </a:moveTo>
                  <a:cubicBezTo>
                    <a:pt x="27630" y="-210"/>
                    <a:pt x="207933" y="20247"/>
                    <a:pt x="202787" y="97057"/>
                  </a:cubicBezTo>
                  <a:cubicBezTo>
                    <a:pt x="200246" y="176408"/>
                    <a:pt x="-514" y="161034"/>
                    <a:pt x="-514" y="161034"/>
                  </a:cubicBezTo>
                  <a:lnTo>
                    <a:pt x="27630" y="-210"/>
                  </a:lnTo>
                  <a:close/>
                </a:path>
              </a:pathLst>
            </a:custGeom>
            <a:solidFill>
              <a:srgbClr val="00002B"/>
            </a:solidFill>
            <a:ln w="6346" cap="flat">
              <a:noFill/>
              <a:prstDash val="solid"/>
              <a:miter/>
            </a:ln>
          </p:spPr>
          <p:txBody>
            <a:bodyPr rtlCol="0" anchor="ctr"/>
            <a:lstStyle/>
            <a:p>
              <a:endParaRPr lang="zh-CN" altLang="en-US"/>
            </a:p>
          </p:txBody>
        </p:sp>
        <p:sp>
          <p:nvSpPr>
            <p:cNvPr id="55" name="任意多边形 21">
              <a:extLst>
                <a:ext uri="{FF2B5EF4-FFF2-40B4-BE49-F238E27FC236}">
                  <a16:creationId xmlns:a16="http://schemas.microsoft.com/office/drawing/2014/main" id="{DC32955B-8A44-49E1-B5FD-1943D0CCE817}"/>
                </a:ext>
              </a:extLst>
            </p:cNvPr>
            <p:cNvSpPr/>
            <p:nvPr/>
          </p:nvSpPr>
          <p:spPr>
            <a:xfrm>
              <a:off x="4100646" y="5006258"/>
              <a:ext cx="1488236" cy="437236"/>
            </a:xfrm>
            <a:custGeom>
              <a:avLst/>
              <a:gdLst>
                <a:gd name="connsiteX0" fmla="*/ 1313924 w 1314438"/>
                <a:gd name="connsiteY0" fmla="*/ 208966 h 386175"/>
                <a:gd name="connsiteX1" fmla="*/ 2820 w 1314438"/>
                <a:gd name="connsiteY1" fmla="*/ 90797 h 386175"/>
                <a:gd name="connsiteX2" fmla="*/ 1293403 w 1314438"/>
                <a:gd name="connsiteY2" fmla="*/ 385966 h 386175"/>
                <a:gd name="connsiteX3" fmla="*/ 1313924 w 1314438"/>
                <a:gd name="connsiteY3" fmla="*/ 208712 h 386175"/>
              </a:gdLst>
              <a:ahLst/>
              <a:cxnLst>
                <a:cxn ang="0">
                  <a:pos x="connsiteX0" y="connsiteY0"/>
                </a:cxn>
                <a:cxn ang="0">
                  <a:pos x="connsiteX1" y="connsiteY1"/>
                </a:cxn>
                <a:cxn ang="0">
                  <a:pos x="connsiteX2" y="connsiteY2"/>
                </a:cxn>
                <a:cxn ang="0">
                  <a:pos x="connsiteX3" y="connsiteY3"/>
                </a:cxn>
              </a:cxnLst>
              <a:rect l="l" t="t" r="r" b="b"/>
              <a:pathLst>
                <a:path w="1314438" h="386175">
                  <a:moveTo>
                    <a:pt x="1313924" y="208966"/>
                  </a:moveTo>
                  <a:cubicBezTo>
                    <a:pt x="1313924" y="208966"/>
                    <a:pt x="82361" y="-168603"/>
                    <a:pt x="2820" y="90797"/>
                  </a:cubicBezTo>
                  <a:cubicBezTo>
                    <a:pt x="-76722" y="347847"/>
                    <a:pt x="1293403" y="385966"/>
                    <a:pt x="1293403" y="385966"/>
                  </a:cubicBezTo>
                  <a:lnTo>
                    <a:pt x="1313924" y="208712"/>
                  </a:lnTo>
                  <a:close/>
                </a:path>
              </a:pathLst>
            </a:custGeom>
            <a:solidFill>
              <a:srgbClr val="1E2160"/>
            </a:solidFill>
            <a:ln w="6346" cap="flat">
              <a:noFill/>
              <a:prstDash val="solid"/>
              <a:miter/>
            </a:ln>
          </p:spPr>
          <p:txBody>
            <a:bodyPr rtlCol="0" anchor="ctr"/>
            <a:lstStyle/>
            <a:p>
              <a:endParaRPr lang="zh-CN" altLang="en-US"/>
            </a:p>
          </p:txBody>
        </p:sp>
        <p:sp>
          <p:nvSpPr>
            <p:cNvPr id="56" name="任意多边形 22">
              <a:extLst>
                <a:ext uri="{FF2B5EF4-FFF2-40B4-BE49-F238E27FC236}">
                  <a16:creationId xmlns:a16="http://schemas.microsoft.com/office/drawing/2014/main" id="{55709597-8DFA-4F90-94DC-896C97BB4591}"/>
                </a:ext>
              </a:extLst>
            </p:cNvPr>
            <p:cNvSpPr/>
            <p:nvPr/>
          </p:nvSpPr>
          <p:spPr>
            <a:xfrm>
              <a:off x="4002665" y="5286755"/>
              <a:ext cx="235837" cy="184637"/>
            </a:xfrm>
            <a:custGeom>
              <a:avLst/>
              <a:gdLst>
                <a:gd name="connsiteX0" fmla="*/ 169282 w 208296"/>
                <a:gd name="connsiteY0" fmla="*/ -210 h 163075"/>
                <a:gd name="connsiteX1" fmla="*/ -94 w 208296"/>
                <a:gd name="connsiteY1" fmla="*/ 109382 h 163075"/>
                <a:gd name="connsiteX2" fmla="*/ 207782 w 208296"/>
                <a:gd name="connsiteY2" fmla="*/ 157857 h 163075"/>
                <a:gd name="connsiteX3" fmla="*/ 169282 w 208296"/>
                <a:gd name="connsiteY3" fmla="*/ -210 h 163075"/>
              </a:gdLst>
              <a:ahLst/>
              <a:cxnLst>
                <a:cxn ang="0">
                  <a:pos x="connsiteX0" y="connsiteY0"/>
                </a:cxn>
                <a:cxn ang="0">
                  <a:pos x="connsiteX1" y="connsiteY1"/>
                </a:cxn>
                <a:cxn ang="0">
                  <a:pos x="connsiteX2" y="connsiteY2"/>
                </a:cxn>
                <a:cxn ang="0">
                  <a:pos x="connsiteX3" y="connsiteY3"/>
                </a:cxn>
              </a:cxnLst>
              <a:rect l="l" t="t" r="r" b="b"/>
              <a:pathLst>
                <a:path w="208296" h="163075">
                  <a:moveTo>
                    <a:pt x="169282" y="-210"/>
                  </a:moveTo>
                  <a:cubicBezTo>
                    <a:pt x="169282" y="-210"/>
                    <a:pt x="-10322" y="32890"/>
                    <a:pt x="-94" y="109382"/>
                  </a:cubicBezTo>
                  <a:cubicBezTo>
                    <a:pt x="10135" y="185874"/>
                    <a:pt x="207782" y="157857"/>
                    <a:pt x="207782" y="157857"/>
                  </a:cubicBezTo>
                  <a:lnTo>
                    <a:pt x="169282" y="-210"/>
                  </a:lnTo>
                  <a:close/>
                </a:path>
              </a:pathLst>
            </a:custGeom>
            <a:solidFill>
              <a:srgbClr val="00002B"/>
            </a:solidFill>
            <a:ln w="6346" cap="flat">
              <a:noFill/>
              <a:prstDash val="solid"/>
              <a:miter/>
            </a:ln>
          </p:spPr>
          <p:txBody>
            <a:bodyPr rtlCol="0" anchor="ctr"/>
            <a:lstStyle/>
            <a:p>
              <a:endParaRPr lang="zh-CN" altLang="en-US"/>
            </a:p>
          </p:txBody>
        </p:sp>
        <p:sp>
          <p:nvSpPr>
            <p:cNvPr id="57" name="任意多边形 23">
              <a:extLst>
                <a:ext uri="{FF2B5EF4-FFF2-40B4-BE49-F238E27FC236}">
                  <a16:creationId xmlns:a16="http://schemas.microsoft.com/office/drawing/2014/main" id="{B64892A8-E5EF-4129-90CA-D107B83CD18C}"/>
                </a:ext>
              </a:extLst>
            </p:cNvPr>
            <p:cNvSpPr/>
            <p:nvPr/>
          </p:nvSpPr>
          <p:spPr>
            <a:xfrm>
              <a:off x="4163334" y="4959760"/>
              <a:ext cx="1475212" cy="524448"/>
            </a:xfrm>
            <a:custGeom>
              <a:avLst/>
              <a:gdLst>
                <a:gd name="connsiteX0" fmla="*/ -514 w 1302935"/>
                <a:gd name="connsiteY0" fmla="*/ 288407 h 463202"/>
                <a:gd name="connsiteX1" fmla="*/ 1297439 w 1302935"/>
                <a:gd name="connsiteY1" fmla="*/ 75449 h 463202"/>
                <a:gd name="connsiteX2" fmla="*/ 30298 w 1302935"/>
                <a:gd name="connsiteY2" fmla="*/ 462992 h 463202"/>
                <a:gd name="connsiteX3" fmla="*/ -514 w 1302935"/>
                <a:gd name="connsiteY3" fmla="*/ 288535 h 463202"/>
              </a:gdLst>
              <a:ahLst/>
              <a:cxnLst>
                <a:cxn ang="0">
                  <a:pos x="connsiteX0" y="connsiteY0"/>
                </a:cxn>
                <a:cxn ang="0">
                  <a:pos x="connsiteX1" y="connsiteY1"/>
                </a:cxn>
                <a:cxn ang="0">
                  <a:pos x="connsiteX2" y="connsiteY2"/>
                </a:cxn>
                <a:cxn ang="0">
                  <a:pos x="connsiteX3" y="connsiteY3"/>
                </a:cxn>
              </a:cxnLst>
              <a:rect l="l" t="t" r="r" b="b"/>
              <a:pathLst>
                <a:path w="1302935" h="463202">
                  <a:moveTo>
                    <a:pt x="-514" y="288407"/>
                  </a:moveTo>
                  <a:cubicBezTo>
                    <a:pt x="-514" y="288407"/>
                    <a:pt x="1197376" y="-178551"/>
                    <a:pt x="1297439" y="75449"/>
                  </a:cubicBezTo>
                  <a:cubicBezTo>
                    <a:pt x="1394896" y="326908"/>
                    <a:pt x="30298" y="462992"/>
                    <a:pt x="30298" y="462992"/>
                  </a:cubicBezTo>
                  <a:lnTo>
                    <a:pt x="-514" y="288535"/>
                  </a:lnTo>
                  <a:close/>
                </a:path>
              </a:pathLst>
            </a:custGeom>
            <a:solidFill>
              <a:srgbClr val="2A3072"/>
            </a:solidFill>
            <a:ln w="6346" cap="flat">
              <a:noFill/>
              <a:prstDash val="solid"/>
              <a:miter/>
            </a:ln>
          </p:spPr>
          <p:txBody>
            <a:bodyPr rtlCol="0" anchor="ctr"/>
            <a:lstStyle/>
            <a:p>
              <a:endParaRPr lang="zh-CN" altLang="en-US"/>
            </a:p>
          </p:txBody>
        </p:sp>
        <p:sp>
          <p:nvSpPr>
            <p:cNvPr id="58" name="任意多边形 24">
              <a:extLst>
                <a:ext uri="{FF2B5EF4-FFF2-40B4-BE49-F238E27FC236}">
                  <a16:creationId xmlns:a16="http://schemas.microsoft.com/office/drawing/2014/main" id="{895A6889-41A9-4BA0-97C8-63D609836EEB}"/>
                </a:ext>
              </a:extLst>
            </p:cNvPr>
            <p:cNvSpPr/>
            <p:nvPr/>
          </p:nvSpPr>
          <p:spPr>
            <a:xfrm>
              <a:off x="4197069" y="4159220"/>
              <a:ext cx="334881" cy="457055"/>
            </a:xfrm>
            <a:custGeom>
              <a:avLst/>
              <a:gdLst>
                <a:gd name="connsiteX0" fmla="*/ 262507 w 295773"/>
                <a:gd name="connsiteY0" fmla="*/ -210 h 403680"/>
                <a:gd name="connsiteX1" fmla="*/ -514 w 295773"/>
                <a:gd name="connsiteY1" fmla="*/ 206522 h 403680"/>
                <a:gd name="connsiteX2" fmla="*/ 151962 w 295773"/>
                <a:gd name="connsiteY2" fmla="*/ 403470 h 403680"/>
                <a:gd name="connsiteX3" fmla="*/ 290969 w 295773"/>
                <a:gd name="connsiteY3" fmla="*/ 272468 h 403680"/>
                <a:gd name="connsiteX4" fmla="*/ 262507 w 295773"/>
                <a:gd name="connsiteY4" fmla="*/ -210 h 403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773" h="403680">
                  <a:moveTo>
                    <a:pt x="262507" y="-210"/>
                  </a:moveTo>
                  <a:cubicBezTo>
                    <a:pt x="262507" y="-210"/>
                    <a:pt x="113843" y="47693"/>
                    <a:pt x="-514" y="206522"/>
                  </a:cubicBezTo>
                  <a:lnTo>
                    <a:pt x="151962" y="403470"/>
                  </a:lnTo>
                  <a:cubicBezTo>
                    <a:pt x="151962" y="403470"/>
                    <a:pt x="278326" y="317766"/>
                    <a:pt x="290969" y="272468"/>
                  </a:cubicBezTo>
                  <a:cubicBezTo>
                    <a:pt x="309393" y="206395"/>
                    <a:pt x="262507" y="-210"/>
                    <a:pt x="262507" y="-210"/>
                  </a:cubicBezTo>
                  <a:close/>
                </a:path>
              </a:pathLst>
            </a:custGeom>
            <a:solidFill>
              <a:srgbClr val="BE5ED3"/>
            </a:solidFill>
            <a:ln w="6346" cap="flat">
              <a:noFill/>
              <a:prstDash val="solid"/>
              <a:miter/>
            </a:ln>
          </p:spPr>
          <p:txBody>
            <a:bodyPr rtlCol="0" anchor="ctr"/>
            <a:lstStyle/>
            <a:p>
              <a:endParaRPr lang="zh-CN" altLang="en-US"/>
            </a:p>
          </p:txBody>
        </p:sp>
        <p:sp>
          <p:nvSpPr>
            <p:cNvPr id="59" name="任意多边形 25">
              <a:extLst>
                <a:ext uri="{FF2B5EF4-FFF2-40B4-BE49-F238E27FC236}">
                  <a16:creationId xmlns:a16="http://schemas.microsoft.com/office/drawing/2014/main" id="{DB59BC49-40C9-4DEC-A635-4CB1CF025BDB}"/>
                </a:ext>
              </a:extLst>
            </p:cNvPr>
            <p:cNvSpPr/>
            <p:nvPr/>
          </p:nvSpPr>
          <p:spPr>
            <a:xfrm>
              <a:off x="5168201" y="4116061"/>
              <a:ext cx="316452" cy="449862"/>
            </a:xfrm>
            <a:custGeom>
              <a:avLst/>
              <a:gdLst>
                <a:gd name="connsiteX0" fmla="*/ 30827 w 279496"/>
                <a:gd name="connsiteY0" fmla="*/ -210 h 397327"/>
                <a:gd name="connsiteX1" fmla="*/ 278982 w 279496"/>
                <a:gd name="connsiteY1" fmla="*/ 203092 h 397327"/>
                <a:gd name="connsiteX2" fmla="*/ 134892 w 279496"/>
                <a:gd name="connsiteY2" fmla="*/ 397117 h 397327"/>
                <a:gd name="connsiteX3" fmla="*/ 3508 w 279496"/>
                <a:gd name="connsiteY3" fmla="*/ 268148 h 397327"/>
                <a:gd name="connsiteX4" fmla="*/ 30827 w 279496"/>
                <a:gd name="connsiteY4" fmla="*/ -210 h 397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96" h="397327">
                  <a:moveTo>
                    <a:pt x="30827" y="-210"/>
                  </a:moveTo>
                  <a:cubicBezTo>
                    <a:pt x="30827" y="-210"/>
                    <a:pt x="161575" y="21899"/>
                    <a:pt x="278982" y="203092"/>
                  </a:cubicBezTo>
                  <a:lnTo>
                    <a:pt x="134892" y="397117"/>
                  </a:lnTo>
                  <a:cubicBezTo>
                    <a:pt x="134892" y="397117"/>
                    <a:pt x="15452" y="312747"/>
                    <a:pt x="3508" y="268148"/>
                  </a:cubicBezTo>
                  <a:cubicBezTo>
                    <a:pt x="-13899" y="203155"/>
                    <a:pt x="30827" y="-210"/>
                    <a:pt x="30827" y="-210"/>
                  </a:cubicBezTo>
                  <a:close/>
                </a:path>
              </a:pathLst>
            </a:custGeom>
            <a:solidFill>
              <a:srgbClr val="BE5ED3"/>
            </a:solidFill>
            <a:ln w="6346" cap="flat">
              <a:noFill/>
              <a:prstDash val="solid"/>
              <a:miter/>
            </a:ln>
          </p:spPr>
          <p:txBody>
            <a:bodyPr rtlCol="0" anchor="ctr"/>
            <a:lstStyle/>
            <a:p>
              <a:endParaRPr lang="zh-CN" altLang="en-US"/>
            </a:p>
          </p:txBody>
        </p:sp>
        <p:sp>
          <p:nvSpPr>
            <p:cNvPr id="60" name="任意多边形 26">
              <a:extLst>
                <a:ext uri="{FF2B5EF4-FFF2-40B4-BE49-F238E27FC236}">
                  <a16:creationId xmlns:a16="http://schemas.microsoft.com/office/drawing/2014/main" id="{27646430-DA41-4A24-8D2B-872BDA59742A}"/>
                </a:ext>
              </a:extLst>
            </p:cNvPr>
            <p:cNvSpPr/>
            <p:nvPr/>
          </p:nvSpPr>
          <p:spPr>
            <a:xfrm>
              <a:off x="3207781" y="3560975"/>
              <a:ext cx="1486066" cy="1759003"/>
            </a:xfrm>
            <a:custGeom>
              <a:avLst/>
              <a:gdLst>
                <a:gd name="connsiteX0" fmla="*/ 933471 w 1312521"/>
                <a:gd name="connsiteY0" fmla="*/ 872704 h 1553585"/>
                <a:gd name="connsiteX1" fmla="*/ 1030738 w 1312521"/>
                <a:gd name="connsiteY1" fmla="*/ 1006121 h 1553585"/>
                <a:gd name="connsiteX2" fmla="*/ 1002848 w 1312521"/>
                <a:gd name="connsiteY2" fmla="*/ 1177656 h 1553585"/>
                <a:gd name="connsiteX3" fmla="*/ 831211 w 1312521"/>
                <a:gd name="connsiteY3" fmla="*/ 1152962 h 1553585"/>
                <a:gd name="connsiteX4" fmla="*/ 830677 w 1312521"/>
                <a:gd name="connsiteY4" fmla="*/ 1152244 h 1553585"/>
                <a:gd name="connsiteX5" fmla="*/ 674897 w 1312521"/>
                <a:gd name="connsiteY5" fmla="*/ 940874 h 1553585"/>
                <a:gd name="connsiteX6" fmla="*/ 674008 w 1312521"/>
                <a:gd name="connsiteY6" fmla="*/ 935220 h 1553585"/>
                <a:gd name="connsiteX7" fmla="*/ 669942 w 1312521"/>
                <a:gd name="connsiteY7" fmla="*/ 931217 h 1553585"/>
                <a:gd name="connsiteX8" fmla="*/ 695354 w 1312521"/>
                <a:gd name="connsiteY8" fmla="*/ 758792 h 1553585"/>
                <a:gd name="connsiteX9" fmla="*/ 761046 w 1312521"/>
                <a:gd name="connsiteY9" fmla="*/ 359495 h 1553585"/>
                <a:gd name="connsiteX10" fmla="*/ 364075 w 1312521"/>
                <a:gd name="connsiteY10" fmla="*/ 301001 h 1553585"/>
                <a:gd name="connsiteX11" fmla="*/ 362321 w 1312521"/>
                <a:gd name="connsiteY11" fmla="*/ 302316 h 1553585"/>
                <a:gd name="connsiteX12" fmla="*/ 248727 w 1312521"/>
                <a:gd name="connsiteY12" fmla="*/ 557015 h 1553585"/>
                <a:gd name="connsiteX13" fmla="*/ 137946 w 1312521"/>
                <a:gd name="connsiteY13" fmla="*/ 696670 h 1553585"/>
                <a:gd name="connsiteX14" fmla="*/ 136910 w 1312521"/>
                <a:gd name="connsiteY14" fmla="*/ 696785 h 1553585"/>
                <a:gd name="connsiteX15" fmla="*/ 2668 w 1312521"/>
                <a:gd name="connsiteY15" fmla="*/ 586557 h 1553585"/>
                <a:gd name="connsiteX16" fmla="*/ 216389 w 1312521"/>
                <a:gd name="connsiteY16" fmla="*/ 102509 h 1553585"/>
                <a:gd name="connsiteX17" fmla="*/ 960282 w 1312521"/>
                <a:gd name="connsiteY17" fmla="*/ 215786 h 1553585"/>
                <a:gd name="connsiteX18" fmla="*/ 933471 w 1312521"/>
                <a:gd name="connsiteY18" fmla="*/ 872704 h 1553585"/>
                <a:gd name="connsiteX19" fmla="*/ 1259071 w 1312521"/>
                <a:gd name="connsiteY19" fmla="*/ 1318824 h 1553585"/>
                <a:gd name="connsiteX20" fmla="*/ 1287153 w 1312521"/>
                <a:gd name="connsiteY20" fmla="*/ 1357388 h 1553585"/>
                <a:gd name="connsiteX21" fmla="*/ 1259199 w 1312521"/>
                <a:gd name="connsiteY21" fmla="*/ 1528923 h 1553585"/>
                <a:gd name="connsiteX22" fmla="*/ 1087644 w 1312521"/>
                <a:gd name="connsiteY22" fmla="*/ 1504260 h 1553585"/>
                <a:gd name="connsiteX23" fmla="*/ 1087091 w 1312521"/>
                <a:gd name="connsiteY23" fmla="*/ 1503511 h 1553585"/>
                <a:gd name="connsiteX24" fmla="*/ 1061678 w 1312521"/>
                <a:gd name="connsiteY24" fmla="*/ 1465391 h 1553585"/>
                <a:gd name="connsiteX25" fmla="*/ 1087091 w 1312521"/>
                <a:gd name="connsiteY25" fmla="*/ 1292967 h 1553585"/>
                <a:gd name="connsiteX26" fmla="*/ 1259199 w 1312521"/>
                <a:gd name="connsiteY26" fmla="*/ 1318379 h 155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12521" h="1553585">
                  <a:moveTo>
                    <a:pt x="933471" y="872704"/>
                  </a:moveTo>
                  <a:lnTo>
                    <a:pt x="1030738" y="1006121"/>
                  </a:lnTo>
                  <a:cubicBezTo>
                    <a:pt x="1071971" y="1062410"/>
                    <a:pt x="1061551" y="1137187"/>
                    <a:pt x="1002848" y="1177656"/>
                  </a:cubicBezTo>
                  <a:cubicBezTo>
                    <a:pt x="948630" y="1218234"/>
                    <a:pt x="871788" y="1207179"/>
                    <a:pt x="831211" y="1152962"/>
                  </a:cubicBezTo>
                  <a:cubicBezTo>
                    <a:pt x="831033" y="1152720"/>
                    <a:pt x="830855" y="1152485"/>
                    <a:pt x="830677" y="1152244"/>
                  </a:cubicBezTo>
                  <a:lnTo>
                    <a:pt x="674897" y="940874"/>
                  </a:lnTo>
                  <a:cubicBezTo>
                    <a:pt x="673246" y="937633"/>
                    <a:pt x="676486" y="935982"/>
                    <a:pt x="674008" y="935220"/>
                  </a:cubicBezTo>
                  <a:cubicBezTo>
                    <a:pt x="671530" y="934457"/>
                    <a:pt x="671594" y="934457"/>
                    <a:pt x="669942" y="931217"/>
                  </a:cubicBezTo>
                  <a:cubicBezTo>
                    <a:pt x="630362" y="878168"/>
                    <a:pt x="642369" y="798499"/>
                    <a:pt x="695354" y="758792"/>
                  </a:cubicBezTo>
                  <a:cubicBezTo>
                    <a:pt x="824769" y="665400"/>
                    <a:pt x="855010" y="486495"/>
                    <a:pt x="761046" y="359495"/>
                  </a:cubicBezTo>
                  <a:cubicBezTo>
                    <a:pt x="667578" y="233721"/>
                    <a:pt x="489849" y="207534"/>
                    <a:pt x="364075" y="301001"/>
                  </a:cubicBezTo>
                  <a:cubicBezTo>
                    <a:pt x="363490" y="301439"/>
                    <a:pt x="362906" y="301878"/>
                    <a:pt x="362321" y="302316"/>
                  </a:cubicBezTo>
                  <a:cubicBezTo>
                    <a:pt x="281636" y="360797"/>
                    <a:pt x="238326" y="457912"/>
                    <a:pt x="248727" y="557015"/>
                  </a:cubicBezTo>
                  <a:cubicBezTo>
                    <a:pt x="256700" y="626169"/>
                    <a:pt x="207101" y="688697"/>
                    <a:pt x="137946" y="696670"/>
                  </a:cubicBezTo>
                  <a:cubicBezTo>
                    <a:pt x="137603" y="696708"/>
                    <a:pt x="137254" y="696747"/>
                    <a:pt x="136910" y="696785"/>
                  </a:cubicBezTo>
                  <a:cubicBezTo>
                    <a:pt x="68106" y="701741"/>
                    <a:pt x="9847" y="656252"/>
                    <a:pt x="2668" y="586557"/>
                  </a:cubicBezTo>
                  <a:cubicBezTo>
                    <a:pt x="-18056" y="398554"/>
                    <a:pt x="63493" y="213855"/>
                    <a:pt x="216389" y="102509"/>
                  </a:cubicBezTo>
                  <a:cubicBezTo>
                    <a:pt x="453375" y="-70456"/>
                    <a:pt x="785519" y="-19878"/>
                    <a:pt x="960282" y="215786"/>
                  </a:cubicBezTo>
                  <a:cubicBezTo>
                    <a:pt x="1106405" y="415975"/>
                    <a:pt x="1089251" y="688017"/>
                    <a:pt x="933471" y="872704"/>
                  </a:cubicBezTo>
                  <a:close/>
                  <a:moveTo>
                    <a:pt x="1259071" y="1318824"/>
                  </a:moveTo>
                  <a:lnTo>
                    <a:pt x="1287153" y="1357388"/>
                  </a:lnTo>
                  <a:cubicBezTo>
                    <a:pt x="1328321" y="1413677"/>
                    <a:pt x="1317902" y="1488454"/>
                    <a:pt x="1259199" y="1528923"/>
                  </a:cubicBezTo>
                  <a:cubicBezTo>
                    <a:pt x="1205012" y="1569488"/>
                    <a:pt x="1128209" y="1558440"/>
                    <a:pt x="1087644" y="1504260"/>
                  </a:cubicBezTo>
                  <a:cubicBezTo>
                    <a:pt x="1087460" y="1504013"/>
                    <a:pt x="1087275" y="1503758"/>
                    <a:pt x="1087091" y="1503511"/>
                  </a:cubicBezTo>
                  <a:lnTo>
                    <a:pt x="1061678" y="1465391"/>
                  </a:lnTo>
                  <a:cubicBezTo>
                    <a:pt x="1019684" y="1411517"/>
                    <a:pt x="1034106" y="1332610"/>
                    <a:pt x="1087091" y="1292967"/>
                  </a:cubicBezTo>
                  <a:cubicBezTo>
                    <a:pt x="1141671" y="1252592"/>
                    <a:pt x="1218621" y="1263958"/>
                    <a:pt x="1259199" y="1318379"/>
                  </a:cubicBezTo>
                  <a:close/>
                </a:path>
              </a:pathLst>
            </a:custGeom>
            <a:solidFill>
              <a:srgbClr val="FFC545"/>
            </a:solidFill>
            <a:ln w="6346" cap="flat">
              <a:noFill/>
              <a:prstDash val="solid"/>
              <a:miter/>
            </a:ln>
          </p:spPr>
          <p:txBody>
            <a:bodyPr rtlCol="0" anchor="ctr"/>
            <a:lstStyle/>
            <a:p>
              <a:endParaRPr lang="zh-CN" altLang="en-US"/>
            </a:p>
          </p:txBody>
        </p:sp>
        <p:sp>
          <p:nvSpPr>
            <p:cNvPr id="61" name="任意多边形 27">
              <a:extLst>
                <a:ext uri="{FF2B5EF4-FFF2-40B4-BE49-F238E27FC236}">
                  <a16:creationId xmlns:a16="http://schemas.microsoft.com/office/drawing/2014/main" id="{F6D3C1B1-8246-404D-8E18-F875B2BAFEDD}"/>
                </a:ext>
              </a:extLst>
            </p:cNvPr>
            <p:cNvSpPr/>
            <p:nvPr/>
          </p:nvSpPr>
          <p:spPr>
            <a:xfrm>
              <a:off x="6164723" y="1962102"/>
              <a:ext cx="703194" cy="564027"/>
            </a:xfrm>
            <a:custGeom>
              <a:avLst/>
              <a:gdLst>
                <a:gd name="connsiteX0" fmla="*/ 577794 w 621074"/>
                <a:gd name="connsiteY0" fmla="*/ 416455 h 498159"/>
                <a:gd name="connsiteX1" fmla="*/ 538976 w 621074"/>
                <a:gd name="connsiteY1" fmla="*/ 192061 h 498159"/>
                <a:gd name="connsiteX2" fmla="*/ 398317 w 621074"/>
                <a:gd name="connsiteY2" fmla="*/ 31135 h 498159"/>
                <a:gd name="connsiteX3" fmla="*/ 10265 w 621074"/>
                <a:gd name="connsiteY3" fmla="*/ 121159 h 498159"/>
                <a:gd name="connsiteX4" fmla="*/ 38156 w 621074"/>
                <a:gd name="connsiteY4" fmla="*/ 265504 h 498159"/>
                <a:gd name="connsiteX5" fmla="*/ 65983 w 621074"/>
                <a:gd name="connsiteY5" fmla="*/ 440152 h 498159"/>
                <a:gd name="connsiteX6" fmla="*/ 577794 w 621074"/>
                <a:gd name="connsiteY6" fmla="*/ 416455 h 49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1074" h="498159">
                  <a:moveTo>
                    <a:pt x="577794" y="416455"/>
                  </a:moveTo>
                  <a:cubicBezTo>
                    <a:pt x="667819" y="254576"/>
                    <a:pt x="596536" y="161629"/>
                    <a:pt x="538976" y="192061"/>
                  </a:cubicBezTo>
                  <a:cubicBezTo>
                    <a:pt x="538976" y="192061"/>
                    <a:pt x="530399" y="91617"/>
                    <a:pt x="398317" y="31135"/>
                  </a:cubicBezTo>
                  <a:cubicBezTo>
                    <a:pt x="245841" y="-38750"/>
                    <a:pt x="48893" y="15633"/>
                    <a:pt x="10265" y="121159"/>
                  </a:cubicBezTo>
                  <a:cubicBezTo>
                    <a:pt x="-25186" y="218554"/>
                    <a:pt x="38156" y="265504"/>
                    <a:pt x="38156" y="265504"/>
                  </a:cubicBezTo>
                  <a:cubicBezTo>
                    <a:pt x="38156" y="265504"/>
                    <a:pt x="-1043" y="335388"/>
                    <a:pt x="65983" y="440152"/>
                  </a:cubicBezTo>
                  <a:cubicBezTo>
                    <a:pt x="133009" y="544916"/>
                    <a:pt x="537515" y="488945"/>
                    <a:pt x="577794" y="416455"/>
                  </a:cubicBezTo>
                  <a:close/>
                </a:path>
              </a:pathLst>
            </a:custGeom>
            <a:solidFill>
              <a:srgbClr val="981D04"/>
            </a:solidFill>
            <a:ln w="6346" cap="flat">
              <a:noFill/>
              <a:prstDash val="solid"/>
              <a:miter/>
            </a:ln>
          </p:spPr>
          <p:txBody>
            <a:bodyPr rtlCol="0" anchor="ctr"/>
            <a:lstStyle/>
            <a:p>
              <a:endParaRPr lang="zh-CN" altLang="en-US"/>
            </a:p>
          </p:txBody>
        </p:sp>
        <p:sp>
          <p:nvSpPr>
            <p:cNvPr id="62" name="任意多边形 28">
              <a:extLst>
                <a:ext uri="{FF2B5EF4-FFF2-40B4-BE49-F238E27FC236}">
                  <a16:creationId xmlns:a16="http://schemas.microsoft.com/office/drawing/2014/main" id="{9B2BFE31-CBA1-43B6-9558-F3B693EF1ABA}"/>
                </a:ext>
              </a:extLst>
            </p:cNvPr>
            <p:cNvSpPr/>
            <p:nvPr/>
          </p:nvSpPr>
          <p:spPr>
            <a:xfrm>
              <a:off x="6390997" y="2695691"/>
              <a:ext cx="273341" cy="276362"/>
            </a:xfrm>
            <a:custGeom>
              <a:avLst/>
              <a:gdLst>
                <a:gd name="connsiteX0" fmla="*/ 120196 w 241420"/>
                <a:gd name="connsiteY0" fmla="*/ 243879 h 244088"/>
                <a:gd name="connsiteX1" fmla="*/ 120196 w 241420"/>
                <a:gd name="connsiteY1" fmla="*/ 243879 h 244088"/>
                <a:gd name="connsiteX2" fmla="*/ -514 w 241420"/>
                <a:gd name="connsiteY2" fmla="*/ 160017 h 244088"/>
                <a:gd name="connsiteX3" fmla="*/ -514 w 241420"/>
                <a:gd name="connsiteY3" fmla="*/ -210 h 244088"/>
                <a:gd name="connsiteX4" fmla="*/ 240906 w 241420"/>
                <a:gd name="connsiteY4" fmla="*/ -210 h 244088"/>
                <a:gd name="connsiteX5" fmla="*/ 240906 w 241420"/>
                <a:gd name="connsiteY5" fmla="*/ 160335 h 244088"/>
                <a:gd name="connsiteX6" fmla="*/ 120958 w 241420"/>
                <a:gd name="connsiteY6" fmla="*/ 243752 h 24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20" h="244088">
                  <a:moveTo>
                    <a:pt x="120196" y="243879"/>
                  </a:moveTo>
                  <a:lnTo>
                    <a:pt x="120196" y="243879"/>
                  </a:lnTo>
                  <a:cubicBezTo>
                    <a:pt x="53551" y="243879"/>
                    <a:pt x="-514" y="206332"/>
                    <a:pt x="-514" y="160017"/>
                  </a:cubicBezTo>
                  <a:lnTo>
                    <a:pt x="-514" y="-210"/>
                  </a:lnTo>
                  <a:lnTo>
                    <a:pt x="240906" y="-210"/>
                  </a:lnTo>
                  <a:lnTo>
                    <a:pt x="240906" y="160335"/>
                  </a:lnTo>
                  <a:cubicBezTo>
                    <a:pt x="240906" y="206395"/>
                    <a:pt x="187222" y="243752"/>
                    <a:pt x="120958" y="243752"/>
                  </a:cubicBezTo>
                  <a:close/>
                </a:path>
              </a:pathLst>
            </a:custGeom>
            <a:solidFill>
              <a:srgbClr val="FF93B1"/>
            </a:solidFill>
            <a:ln w="6346" cap="flat">
              <a:noFill/>
              <a:prstDash val="solid"/>
              <a:miter/>
            </a:ln>
          </p:spPr>
          <p:txBody>
            <a:bodyPr rtlCol="0" anchor="ctr"/>
            <a:lstStyle/>
            <a:p>
              <a:endParaRPr lang="zh-CN" altLang="en-US"/>
            </a:p>
          </p:txBody>
        </p:sp>
        <p:sp>
          <p:nvSpPr>
            <p:cNvPr id="63" name="任意多边形 29">
              <a:extLst>
                <a:ext uri="{FF2B5EF4-FFF2-40B4-BE49-F238E27FC236}">
                  <a16:creationId xmlns:a16="http://schemas.microsoft.com/office/drawing/2014/main" id="{DD824363-36A5-4506-97AE-A55A360EA43B}"/>
                </a:ext>
              </a:extLst>
            </p:cNvPr>
            <p:cNvSpPr/>
            <p:nvPr/>
          </p:nvSpPr>
          <p:spPr>
            <a:xfrm>
              <a:off x="6190954" y="2434905"/>
              <a:ext cx="140645" cy="163868"/>
            </a:xfrm>
            <a:custGeom>
              <a:avLst/>
              <a:gdLst>
                <a:gd name="connsiteX0" fmla="*/ 89827 w 124220"/>
                <a:gd name="connsiteY0" fmla="*/ 32284 h 144731"/>
                <a:gd name="connsiteX1" fmla="*/ -514 w 124220"/>
                <a:gd name="connsiteY1" fmla="*/ 54139 h 144731"/>
                <a:gd name="connsiteX2" fmla="*/ 109904 w 124220"/>
                <a:gd name="connsiteY2" fmla="*/ 127518 h 144731"/>
                <a:gd name="connsiteX3" fmla="*/ 89827 w 124220"/>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220" h="144731">
                  <a:moveTo>
                    <a:pt x="89827" y="32284"/>
                  </a:moveTo>
                  <a:cubicBezTo>
                    <a:pt x="47960" y="-30739"/>
                    <a:pt x="-514" y="9730"/>
                    <a:pt x="-514" y="54139"/>
                  </a:cubicBezTo>
                  <a:cubicBezTo>
                    <a:pt x="-514" y="118306"/>
                    <a:pt x="69752" y="173579"/>
                    <a:pt x="109904" y="127518"/>
                  </a:cubicBezTo>
                  <a:cubicBezTo>
                    <a:pt x="150056" y="81458"/>
                    <a:pt x="89827" y="32221"/>
                    <a:pt x="89827" y="32221"/>
                  </a:cubicBezTo>
                  <a:close/>
                </a:path>
              </a:pathLst>
            </a:custGeom>
            <a:solidFill>
              <a:srgbClr val="FED0D6"/>
            </a:solidFill>
            <a:ln w="6346" cap="flat">
              <a:noFill/>
              <a:prstDash val="solid"/>
              <a:miter/>
            </a:ln>
          </p:spPr>
          <p:txBody>
            <a:bodyPr rtlCol="0" anchor="ctr"/>
            <a:lstStyle/>
            <a:p>
              <a:endParaRPr lang="zh-CN" altLang="en-US"/>
            </a:p>
          </p:txBody>
        </p:sp>
        <p:sp>
          <p:nvSpPr>
            <p:cNvPr id="64" name="任意多边形 30">
              <a:extLst>
                <a:ext uri="{FF2B5EF4-FFF2-40B4-BE49-F238E27FC236}">
                  <a16:creationId xmlns:a16="http://schemas.microsoft.com/office/drawing/2014/main" id="{A260E90D-6F20-4A25-AF3A-FA0036E15C85}"/>
                </a:ext>
              </a:extLst>
            </p:cNvPr>
            <p:cNvSpPr/>
            <p:nvPr/>
          </p:nvSpPr>
          <p:spPr>
            <a:xfrm>
              <a:off x="6727091" y="2434905"/>
              <a:ext cx="140816" cy="163868"/>
            </a:xfrm>
            <a:custGeom>
              <a:avLst/>
              <a:gdLst>
                <a:gd name="connsiteX0" fmla="*/ 33579 w 124371"/>
                <a:gd name="connsiteY0" fmla="*/ 32284 h 144731"/>
                <a:gd name="connsiteX1" fmla="*/ 123857 w 124371"/>
                <a:gd name="connsiteY1" fmla="*/ 54139 h 144731"/>
                <a:gd name="connsiteX2" fmla="*/ 13439 w 124371"/>
                <a:gd name="connsiteY2" fmla="*/ 127518 h 144731"/>
                <a:gd name="connsiteX3" fmla="*/ 33579 w 124371"/>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371" h="144731">
                  <a:moveTo>
                    <a:pt x="33579" y="32284"/>
                  </a:moveTo>
                  <a:cubicBezTo>
                    <a:pt x="75319" y="-30739"/>
                    <a:pt x="123857" y="9730"/>
                    <a:pt x="123857" y="54139"/>
                  </a:cubicBezTo>
                  <a:cubicBezTo>
                    <a:pt x="123857" y="118306"/>
                    <a:pt x="53972" y="173579"/>
                    <a:pt x="13439" y="127518"/>
                  </a:cubicBezTo>
                  <a:cubicBezTo>
                    <a:pt x="-27095" y="81458"/>
                    <a:pt x="33579" y="32221"/>
                    <a:pt x="33579" y="32221"/>
                  </a:cubicBezTo>
                  <a:close/>
                </a:path>
              </a:pathLst>
            </a:custGeom>
            <a:solidFill>
              <a:srgbClr val="FED0D6"/>
            </a:solidFill>
            <a:ln w="6346" cap="flat">
              <a:noFill/>
              <a:prstDash val="solid"/>
              <a:miter/>
            </a:ln>
          </p:spPr>
          <p:txBody>
            <a:bodyPr rtlCol="0" anchor="ctr"/>
            <a:lstStyle/>
            <a:p>
              <a:endParaRPr lang="zh-CN" altLang="en-US"/>
            </a:p>
          </p:txBody>
        </p:sp>
        <p:sp>
          <p:nvSpPr>
            <p:cNvPr id="65" name="任意多边形 31">
              <a:extLst>
                <a:ext uri="{FF2B5EF4-FFF2-40B4-BE49-F238E27FC236}">
                  <a16:creationId xmlns:a16="http://schemas.microsoft.com/office/drawing/2014/main" id="{C5517A8A-FAC2-44E1-B0D4-62B0617B996B}"/>
                </a:ext>
              </a:extLst>
            </p:cNvPr>
            <p:cNvSpPr/>
            <p:nvPr/>
          </p:nvSpPr>
          <p:spPr>
            <a:xfrm>
              <a:off x="6265196" y="2209296"/>
              <a:ext cx="527030" cy="543940"/>
            </a:xfrm>
            <a:custGeom>
              <a:avLst/>
              <a:gdLst>
                <a:gd name="connsiteX0" fmla="*/ 232068 w 465483"/>
                <a:gd name="connsiteY0" fmla="*/ 480209 h 480418"/>
                <a:gd name="connsiteX1" fmla="*/ 7928 w 465483"/>
                <a:gd name="connsiteY1" fmla="*/ 114266 h 480418"/>
                <a:gd name="connsiteX2" fmla="*/ 456589 w 465483"/>
                <a:gd name="connsiteY2" fmla="*/ 114266 h 480418"/>
                <a:gd name="connsiteX3" fmla="*/ 232068 w 465483"/>
                <a:gd name="connsiteY3" fmla="*/ 480209 h 480418"/>
              </a:gdLst>
              <a:ahLst/>
              <a:cxnLst>
                <a:cxn ang="0">
                  <a:pos x="connsiteX0" y="connsiteY0"/>
                </a:cxn>
                <a:cxn ang="0">
                  <a:pos x="connsiteX1" y="connsiteY1"/>
                </a:cxn>
                <a:cxn ang="0">
                  <a:pos x="connsiteX2" y="connsiteY2"/>
                </a:cxn>
                <a:cxn ang="0">
                  <a:pos x="connsiteX3" y="connsiteY3"/>
                </a:cxn>
              </a:cxnLst>
              <a:rect l="l" t="t" r="r" b="b"/>
              <a:pathLst>
                <a:path w="465483" h="480418">
                  <a:moveTo>
                    <a:pt x="232068" y="480209"/>
                  </a:moveTo>
                  <a:cubicBezTo>
                    <a:pt x="66886" y="480209"/>
                    <a:pt x="-30763" y="299588"/>
                    <a:pt x="7928" y="114266"/>
                  </a:cubicBezTo>
                  <a:cubicBezTo>
                    <a:pt x="39694" y="-38527"/>
                    <a:pt x="424696" y="-38210"/>
                    <a:pt x="456589" y="114266"/>
                  </a:cubicBezTo>
                  <a:cubicBezTo>
                    <a:pt x="495153" y="299588"/>
                    <a:pt x="397251" y="480209"/>
                    <a:pt x="232068" y="480209"/>
                  </a:cubicBezTo>
                  <a:close/>
                </a:path>
              </a:pathLst>
            </a:custGeom>
            <a:solidFill>
              <a:srgbClr val="FED0D6"/>
            </a:solidFill>
            <a:ln w="6346" cap="flat">
              <a:noFill/>
              <a:prstDash val="solid"/>
              <a:miter/>
            </a:ln>
          </p:spPr>
          <p:txBody>
            <a:bodyPr rtlCol="0" anchor="ctr"/>
            <a:lstStyle/>
            <a:p>
              <a:endParaRPr lang="zh-CN" altLang="en-US"/>
            </a:p>
          </p:txBody>
        </p:sp>
        <p:sp>
          <p:nvSpPr>
            <p:cNvPr id="66" name="任意多边形 32">
              <a:extLst>
                <a:ext uri="{FF2B5EF4-FFF2-40B4-BE49-F238E27FC236}">
                  <a16:creationId xmlns:a16="http://schemas.microsoft.com/office/drawing/2014/main" id="{DB023545-3FE0-4145-8059-62E08ADF2121}"/>
                </a:ext>
              </a:extLst>
            </p:cNvPr>
            <p:cNvSpPr/>
            <p:nvPr/>
          </p:nvSpPr>
          <p:spPr>
            <a:xfrm>
              <a:off x="6255890" y="2082565"/>
              <a:ext cx="448236" cy="230262"/>
            </a:xfrm>
            <a:custGeom>
              <a:avLst/>
              <a:gdLst>
                <a:gd name="connsiteX0" fmla="*/ 386663 w 395890"/>
                <a:gd name="connsiteY0" fmla="*/ 112221 h 203372"/>
                <a:gd name="connsiteX1" fmla="*/ 250388 w 395890"/>
                <a:gd name="connsiteY1" fmla="*/ 153708 h 203372"/>
                <a:gd name="connsiteX2" fmla="*/ 94799 w 395890"/>
                <a:gd name="connsiteY2" fmla="*/ 202246 h 203372"/>
                <a:gd name="connsiteX3" fmla="*/ 66146 w 395890"/>
                <a:gd name="connsiteY3" fmla="*/ 31028 h 203372"/>
                <a:gd name="connsiteX4" fmla="*/ 386663 w 395890"/>
                <a:gd name="connsiteY4" fmla="*/ 112221 h 20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890" h="203372">
                  <a:moveTo>
                    <a:pt x="386663" y="112221"/>
                  </a:moveTo>
                  <a:cubicBezTo>
                    <a:pt x="344034" y="208472"/>
                    <a:pt x="250388" y="153708"/>
                    <a:pt x="250388" y="153708"/>
                  </a:cubicBezTo>
                  <a:cubicBezTo>
                    <a:pt x="207091" y="190022"/>
                    <a:pt x="151062" y="207500"/>
                    <a:pt x="94799" y="202246"/>
                  </a:cubicBezTo>
                  <a:cubicBezTo>
                    <a:pt x="581" y="192970"/>
                    <a:pt x="-48592" y="79439"/>
                    <a:pt x="66146" y="31028"/>
                  </a:cubicBezTo>
                  <a:cubicBezTo>
                    <a:pt x="180884" y="-17383"/>
                    <a:pt x="446701" y="-22784"/>
                    <a:pt x="386663" y="112221"/>
                  </a:cubicBezTo>
                  <a:close/>
                </a:path>
              </a:pathLst>
            </a:custGeom>
            <a:solidFill>
              <a:srgbClr val="981D04"/>
            </a:solidFill>
            <a:ln w="6346" cap="flat">
              <a:noFill/>
              <a:prstDash val="solid"/>
              <a:miter/>
            </a:ln>
          </p:spPr>
          <p:txBody>
            <a:bodyPr rtlCol="0" anchor="ctr"/>
            <a:lstStyle/>
            <a:p>
              <a:endParaRPr lang="zh-CN" altLang="en-US"/>
            </a:p>
          </p:txBody>
        </p:sp>
        <p:sp>
          <p:nvSpPr>
            <p:cNvPr id="67" name="任意多边形 33">
              <a:extLst>
                <a:ext uri="{FF2B5EF4-FFF2-40B4-BE49-F238E27FC236}">
                  <a16:creationId xmlns:a16="http://schemas.microsoft.com/office/drawing/2014/main" id="{75CE4150-4299-45E3-B418-4F76DBC134C3}"/>
                </a:ext>
              </a:extLst>
            </p:cNvPr>
            <p:cNvSpPr/>
            <p:nvPr/>
          </p:nvSpPr>
          <p:spPr>
            <a:xfrm>
              <a:off x="5999615" y="5296537"/>
              <a:ext cx="484830" cy="136671"/>
            </a:xfrm>
            <a:custGeom>
              <a:avLst/>
              <a:gdLst>
                <a:gd name="connsiteX0" fmla="*/ 415046 w 428211"/>
                <a:gd name="connsiteY0" fmla="*/ -210 h 120710"/>
                <a:gd name="connsiteX1" fmla="*/ 150755 w 428211"/>
                <a:gd name="connsiteY1" fmla="*/ -210 h 120710"/>
                <a:gd name="connsiteX2" fmla="*/ -514 w 428211"/>
                <a:gd name="connsiteY2" fmla="*/ 107794 h 120710"/>
                <a:gd name="connsiteX3" fmla="*/ -514 w 428211"/>
                <a:gd name="connsiteY3" fmla="*/ 120500 h 120710"/>
                <a:gd name="connsiteX4" fmla="*/ 425148 w 428211"/>
                <a:gd name="connsiteY4" fmla="*/ 120500 h 120710"/>
                <a:gd name="connsiteX5" fmla="*/ 414856 w 428211"/>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11" h="120710">
                  <a:moveTo>
                    <a:pt x="415046" y="-210"/>
                  </a:moveTo>
                  <a:lnTo>
                    <a:pt x="150755" y="-210"/>
                  </a:lnTo>
                  <a:cubicBezTo>
                    <a:pt x="150755" y="-210"/>
                    <a:pt x="14924" y="76981"/>
                    <a:pt x="-514" y="107794"/>
                  </a:cubicBezTo>
                  <a:lnTo>
                    <a:pt x="-514" y="120500"/>
                  </a:lnTo>
                  <a:lnTo>
                    <a:pt x="425148" y="120500"/>
                  </a:lnTo>
                  <a:cubicBezTo>
                    <a:pt x="425148" y="120500"/>
                    <a:pt x="435377" y="30412"/>
                    <a:pt x="414856" y="-210"/>
                  </a:cubicBezTo>
                  <a:close/>
                </a:path>
              </a:pathLst>
            </a:custGeom>
            <a:solidFill>
              <a:srgbClr val="00065B"/>
            </a:solidFill>
            <a:ln w="6346" cap="flat">
              <a:noFill/>
              <a:prstDash val="solid"/>
              <a:miter/>
            </a:ln>
          </p:spPr>
          <p:txBody>
            <a:bodyPr rtlCol="0" anchor="ctr"/>
            <a:lstStyle/>
            <a:p>
              <a:endParaRPr lang="zh-CN" altLang="en-US"/>
            </a:p>
          </p:txBody>
        </p:sp>
        <p:sp>
          <p:nvSpPr>
            <p:cNvPr id="68" name="任意多边形 34">
              <a:extLst>
                <a:ext uri="{FF2B5EF4-FFF2-40B4-BE49-F238E27FC236}">
                  <a16:creationId xmlns:a16="http://schemas.microsoft.com/office/drawing/2014/main" id="{3135B9A8-0E1E-4422-A621-FDB1D193B78D}"/>
                </a:ext>
              </a:extLst>
            </p:cNvPr>
            <p:cNvSpPr/>
            <p:nvPr/>
          </p:nvSpPr>
          <p:spPr>
            <a:xfrm>
              <a:off x="5999255" y="5433496"/>
              <a:ext cx="483023" cy="22802"/>
            </a:xfrm>
            <a:custGeom>
              <a:avLst/>
              <a:gdLst>
                <a:gd name="connsiteX0" fmla="*/ 426615 w 426615"/>
                <a:gd name="connsiteY0" fmla="*/ 0 h 20139"/>
                <a:gd name="connsiteX1" fmla="*/ 0 w 426615"/>
                <a:gd name="connsiteY1" fmla="*/ 0 h 20139"/>
                <a:gd name="connsiteX2" fmla="*/ 0 w 426615"/>
                <a:gd name="connsiteY2" fmla="*/ 20140 h 20139"/>
                <a:gd name="connsiteX3" fmla="*/ 426615 w 426615"/>
                <a:gd name="connsiteY3" fmla="*/ 20140 h 20139"/>
                <a:gd name="connsiteX4" fmla="*/ 426615 w 426615"/>
                <a:gd name="connsiteY4" fmla="*/ 0 h 20139"/>
                <a:gd name="connsiteX5" fmla="*/ 426615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426615" y="0"/>
                  </a:moveTo>
                  <a:lnTo>
                    <a:pt x="0" y="0"/>
                  </a:lnTo>
                  <a:lnTo>
                    <a:pt x="0" y="20140"/>
                  </a:lnTo>
                  <a:lnTo>
                    <a:pt x="426615" y="20140"/>
                  </a:lnTo>
                  <a:lnTo>
                    <a:pt x="426615" y="0"/>
                  </a:lnTo>
                  <a:lnTo>
                    <a:pt x="426615" y="0"/>
                  </a:lnTo>
                  <a:close/>
                </a:path>
              </a:pathLst>
            </a:custGeom>
            <a:solidFill>
              <a:srgbClr val="434CC0"/>
            </a:solidFill>
            <a:ln w="6346" cap="flat">
              <a:noFill/>
              <a:prstDash val="solid"/>
              <a:miter/>
            </a:ln>
          </p:spPr>
          <p:txBody>
            <a:bodyPr rtlCol="0" anchor="ctr"/>
            <a:lstStyle/>
            <a:p>
              <a:endParaRPr lang="zh-CN" altLang="en-US"/>
            </a:p>
          </p:txBody>
        </p:sp>
        <p:sp>
          <p:nvSpPr>
            <p:cNvPr id="69" name="任意多边形 35">
              <a:extLst>
                <a:ext uri="{FF2B5EF4-FFF2-40B4-BE49-F238E27FC236}">
                  <a16:creationId xmlns:a16="http://schemas.microsoft.com/office/drawing/2014/main" id="{DE861DD6-6CB2-475A-AB0F-4B5081760AD2}"/>
                </a:ext>
              </a:extLst>
            </p:cNvPr>
            <p:cNvSpPr/>
            <p:nvPr/>
          </p:nvSpPr>
          <p:spPr>
            <a:xfrm>
              <a:off x="6140242" y="3782441"/>
              <a:ext cx="395626" cy="1526181"/>
            </a:xfrm>
            <a:custGeom>
              <a:avLst/>
              <a:gdLst>
                <a:gd name="connsiteX0" fmla="*/ 348910 w 349424"/>
                <a:gd name="connsiteY0" fmla="*/ -210 h 1347952"/>
                <a:gd name="connsiteX1" fmla="*/ 17656 w 349424"/>
                <a:gd name="connsiteY1" fmla="*/ -210 h 1347952"/>
                <a:gd name="connsiteX2" fmla="*/ -514 w 349424"/>
                <a:gd name="connsiteY2" fmla="*/ 1347742 h 1347952"/>
                <a:gd name="connsiteX3" fmla="*/ 305200 w 349424"/>
                <a:gd name="connsiteY3" fmla="*/ 1347742 h 1347952"/>
                <a:gd name="connsiteX4" fmla="*/ 346369 w 349424"/>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24" h="1347952">
                  <a:moveTo>
                    <a:pt x="348910" y="-210"/>
                  </a:moveTo>
                  <a:lnTo>
                    <a:pt x="17656" y="-210"/>
                  </a:lnTo>
                  <a:lnTo>
                    <a:pt x="-514" y="1347742"/>
                  </a:lnTo>
                  <a:lnTo>
                    <a:pt x="305200" y="1347742"/>
                  </a:lnTo>
                  <a:cubicBezTo>
                    <a:pt x="305200" y="1347742"/>
                    <a:pt x="303548" y="602833"/>
                    <a:pt x="346369" y="202583"/>
                  </a:cubicBezTo>
                  <a:close/>
                </a:path>
              </a:pathLst>
            </a:custGeom>
            <a:solidFill>
              <a:srgbClr val="981D04"/>
            </a:solidFill>
            <a:ln w="6346" cap="flat">
              <a:noFill/>
              <a:prstDash val="solid"/>
              <a:miter/>
            </a:ln>
          </p:spPr>
          <p:txBody>
            <a:bodyPr rtlCol="0" anchor="ctr"/>
            <a:lstStyle/>
            <a:p>
              <a:endParaRPr lang="zh-CN" altLang="en-US"/>
            </a:p>
          </p:txBody>
        </p:sp>
        <p:sp>
          <p:nvSpPr>
            <p:cNvPr id="70" name="任意多边形 36">
              <a:extLst>
                <a:ext uri="{FF2B5EF4-FFF2-40B4-BE49-F238E27FC236}">
                  <a16:creationId xmlns:a16="http://schemas.microsoft.com/office/drawing/2014/main" id="{284FF8C4-680C-47F8-82ED-B2620688B589}"/>
                </a:ext>
              </a:extLst>
            </p:cNvPr>
            <p:cNvSpPr/>
            <p:nvPr/>
          </p:nvSpPr>
          <p:spPr>
            <a:xfrm>
              <a:off x="6583298" y="5296537"/>
              <a:ext cx="484866" cy="136671"/>
            </a:xfrm>
            <a:custGeom>
              <a:avLst/>
              <a:gdLst>
                <a:gd name="connsiteX0" fmla="*/ 12168 w 428243"/>
                <a:gd name="connsiteY0" fmla="*/ -210 h 120710"/>
                <a:gd name="connsiteX1" fmla="*/ 276460 w 428243"/>
                <a:gd name="connsiteY1" fmla="*/ -210 h 120710"/>
                <a:gd name="connsiteX2" fmla="*/ 427729 w 428243"/>
                <a:gd name="connsiteY2" fmla="*/ 107794 h 120710"/>
                <a:gd name="connsiteX3" fmla="*/ 427729 w 428243"/>
                <a:gd name="connsiteY3" fmla="*/ 120500 h 120710"/>
                <a:gd name="connsiteX4" fmla="*/ 2067 w 428243"/>
                <a:gd name="connsiteY4" fmla="*/ 120500 h 120710"/>
                <a:gd name="connsiteX5" fmla="*/ 12295 w 428243"/>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43" h="120710">
                  <a:moveTo>
                    <a:pt x="12168" y="-210"/>
                  </a:moveTo>
                  <a:lnTo>
                    <a:pt x="276460" y="-210"/>
                  </a:lnTo>
                  <a:cubicBezTo>
                    <a:pt x="276460" y="-210"/>
                    <a:pt x="412354" y="76981"/>
                    <a:pt x="427729" y="107794"/>
                  </a:cubicBezTo>
                  <a:lnTo>
                    <a:pt x="427729" y="120500"/>
                  </a:lnTo>
                  <a:lnTo>
                    <a:pt x="2067" y="120500"/>
                  </a:lnTo>
                  <a:cubicBezTo>
                    <a:pt x="2067" y="120500"/>
                    <a:pt x="-8226" y="30412"/>
                    <a:pt x="12295" y="-210"/>
                  </a:cubicBezTo>
                  <a:close/>
                </a:path>
              </a:pathLst>
            </a:custGeom>
            <a:solidFill>
              <a:srgbClr val="00065B"/>
            </a:solidFill>
            <a:ln w="6346" cap="flat">
              <a:noFill/>
              <a:prstDash val="solid"/>
              <a:miter/>
            </a:ln>
          </p:spPr>
          <p:txBody>
            <a:bodyPr rtlCol="0" anchor="ctr"/>
            <a:lstStyle/>
            <a:p>
              <a:endParaRPr lang="zh-CN" altLang="en-US"/>
            </a:p>
          </p:txBody>
        </p:sp>
        <p:sp>
          <p:nvSpPr>
            <p:cNvPr id="71" name="任意多边形 37">
              <a:extLst>
                <a:ext uri="{FF2B5EF4-FFF2-40B4-BE49-F238E27FC236}">
                  <a16:creationId xmlns:a16="http://schemas.microsoft.com/office/drawing/2014/main" id="{A45BB9A5-E3B8-437C-BD75-EDDCB7834890}"/>
                </a:ext>
              </a:extLst>
            </p:cNvPr>
            <p:cNvSpPr/>
            <p:nvPr/>
          </p:nvSpPr>
          <p:spPr>
            <a:xfrm>
              <a:off x="6585142" y="5433496"/>
              <a:ext cx="483023" cy="22802"/>
            </a:xfrm>
            <a:custGeom>
              <a:avLst/>
              <a:gdLst>
                <a:gd name="connsiteX0" fmla="*/ 0 w 426615"/>
                <a:gd name="connsiteY0" fmla="*/ 0 h 20139"/>
                <a:gd name="connsiteX1" fmla="*/ 426615 w 426615"/>
                <a:gd name="connsiteY1" fmla="*/ 0 h 20139"/>
                <a:gd name="connsiteX2" fmla="*/ 426615 w 426615"/>
                <a:gd name="connsiteY2" fmla="*/ 20140 h 20139"/>
                <a:gd name="connsiteX3" fmla="*/ 0 w 426615"/>
                <a:gd name="connsiteY3" fmla="*/ 20140 h 20139"/>
                <a:gd name="connsiteX4" fmla="*/ 0 w 426615"/>
                <a:gd name="connsiteY4" fmla="*/ 0 h 20139"/>
                <a:gd name="connsiteX5" fmla="*/ 0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0" y="0"/>
                  </a:moveTo>
                  <a:lnTo>
                    <a:pt x="426615" y="0"/>
                  </a:lnTo>
                  <a:lnTo>
                    <a:pt x="426615" y="20140"/>
                  </a:lnTo>
                  <a:lnTo>
                    <a:pt x="0" y="20140"/>
                  </a:lnTo>
                  <a:lnTo>
                    <a:pt x="0" y="0"/>
                  </a:lnTo>
                  <a:lnTo>
                    <a:pt x="0" y="0"/>
                  </a:lnTo>
                  <a:close/>
                </a:path>
              </a:pathLst>
            </a:custGeom>
            <a:solidFill>
              <a:srgbClr val="434CC0"/>
            </a:solidFill>
            <a:ln w="6346" cap="flat">
              <a:noFill/>
              <a:prstDash val="solid"/>
              <a:miter/>
            </a:ln>
          </p:spPr>
          <p:txBody>
            <a:bodyPr rtlCol="0" anchor="ctr"/>
            <a:lstStyle/>
            <a:p>
              <a:endParaRPr lang="zh-CN" altLang="en-US"/>
            </a:p>
          </p:txBody>
        </p:sp>
        <p:sp>
          <p:nvSpPr>
            <p:cNvPr id="87" name="任意多边形 38">
              <a:extLst>
                <a:ext uri="{FF2B5EF4-FFF2-40B4-BE49-F238E27FC236}">
                  <a16:creationId xmlns:a16="http://schemas.microsoft.com/office/drawing/2014/main" id="{946BADB6-6614-43A5-B09D-A4F3CB198B3A}"/>
                </a:ext>
              </a:extLst>
            </p:cNvPr>
            <p:cNvSpPr/>
            <p:nvPr/>
          </p:nvSpPr>
          <p:spPr>
            <a:xfrm>
              <a:off x="6531551" y="3782441"/>
              <a:ext cx="395698" cy="1526181"/>
            </a:xfrm>
            <a:custGeom>
              <a:avLst/>
              <a:gdLst>
                <a:gd name="connsiteX0" fmla="*/ -514 w 349488"/>
                <a:gd name="connsiteY0" fmla="*/ -210 h 1347952"/>
                <a:gd name="connsiteX1" fmla="*/ 330803 w 349488"/>
                <a:gd name="connsiteY1" fmla="*/ -210 h 1347952"/>
                <a:gd name="connsiteX2" fmla="*/ 348974 w 349488"/>
                <a:gd name="connsiteY2" fmla="*/ 1347742 h 1347952"/>
                <a:gd name="connsiteX3" fmla="*/ 43259 w 349488"/>
                <a:gd name="connsiteY3" fmla="*/ 1347742 h 1347952"/>
                <a:gd name="connsiteX4" fmla="*/ 2408 w 349488"/>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8" h="1347952">
                  <a:moveTo>
                    <a:pt x="-514" y="-210"/>
                  </a:moveTo>
                  <a:lnTo>
                    <a:pt x="330803" y="-210"/>
                  </a:lnTo>
                  <a:lnTo>
                    <a:pt x="348974" y="1347742"/>
                  </a:lnTo>
                  <a:lnTo>
                    <a:pt x="43259" y="1347742"/>
                  </a:lnTo>
                  <a:cubicBezTo>
                    <a:pt x="43259" y="1347742"/>
                    <a:pt x="44911" y="602833"/>
                    <a:pt x="2408" y="202583"/>
                  </a:cubicBezTo>
                  <a:close/>
                </a:path>
              </a:pathLst>
            </a:custGeom>
            <a:solidFill>
              <a:srgbClr val="981D04"/>
            </a:solidFill>
            <a:ln w="6346" cap="flat">
              <a:noFill/>
              <a:prstDash val="solid"/>
              <a:miter/>
            </a:ln>
          </p:spPr>
          <p:txBody>
            <a:bodyPr rtlCol="0" anchor="ctr"/>
            <a:lstStyle/>
            <a:p>
              <a:endParaRPr lang="zh-CN" altLang="en-US"/>
            </a:p>
          </p:txBody>
        </p:sp>
        <p:sp>
          <p:nvSpPr>
            <p:cNvPr id="89" name="任意多边形 39">
              <a:extLst>
                <a:ext uri="{FF2B5EF4-FFF2-40B4-BE49-F238E27FC236}">
                  <a16:creationId xmlns:a16="http://schemas.microsoft.com/office/drawing/2014/main" id="{26D014EB-81B9-42B3-A21D-DBCC3760AE99}"/>
                </a:ext>
              </a:extLst>
            </p:cNvPr>
            <p:cNvSpPr/>
            <p:nvPr/>
          </p:nvSpPr>
          <p:spPr>
            <a:xfrm>
              <a:off x="6096076" y="2836102"/>
              <a:ext cx="877570" cy="1154292"/>
            </a:xfrm>
            <a:custGeom>
              <a:avLst/>
              <a:gdLst>
                <a:gd name="connsiteX0" fmla="*/ 259966 w 775086"/>
                <a:gd name="connsiteY0" fmla="*/ -210 h 1019493"/>
                <a:gd name="connsiteX1" fmla="*/ 380676 w 775086"/>
                <a:gd name="connsiteY1" fmla="*/ 81873 h 1019493"/>
                <a:gd name="connsiteX2" fmla="*/ 383217 w 775086"/>
                <a:gd name="connsiteY2" fmla="*/ 81873 h 1019493"/>
                <a:gd name="connsiteX3" fmla="*/ 501132 w 775086"/>
                <a:gd name="connsiteY3" fmla="*/ -210 h 1019493"/>
                <a:gd name="connsiteX4" fmla="*/ 703735 w 775086"/>
                <a:gd name="connsiteY4" fmla="*/ 40832 h 1019493"/>
                <a:gd name="connsiteX5" fmla="*/ 774573 w 775086"/>
                <a:gd name="connsiteY5" fmla="*/ 943109 h 1019493"/>
                <a:gd name="connsiteX6" fmla="*/ -514 w 775086"/>
                <a:gd name="connsiteY6" fmla="*/ 924050 h 1019493"/>
                <a:gd name="connsiteX7" fmla="*/ 66893 w 775086"/>
                <a:gd name="connsiteY7" fmla="*/ 30603 h 1019493"/>
                <a:gd name="connsiteX8" fmla="*/ 260029 w 775086"/>
                <a:gd name="connsiteY8" fmla="*/ -210 h 101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5086" h="1019493">
                  <a:moveTo>
                    <a:pt x="259966" y="-210"/>
                  </a:moveTo>
                  <a:cubicBezTo>
                    <a:pt x="277882" y="79268"/>
                    <a:pt x="372734" y="81873"/>
                    <a:pt x="380676" y="81873"/>
                  </a:cubicBezTo>
                  <a:lnTo>
                    <a:pt x="383217" y="81873"/>
                  </a:lnTo>
                  <a:cubicBezTo>
                    <a:pt x="390904" y="81873"/>
                    <a:pt x="480611" y="79268"/>
                    <a:pt x="501132" y="-210"/>
                  </a:cubicBezTo>
                  <a:lnTo>
                    <a:pt x="703735" y="40832"/>
                  </a:lnTo>
                  <a:lnTo>
                    <a:pt x="774573" y="943109"/>
                  </a:lnTo>
                  <a:cubicBezTo>
                    <a:pt x="615743" y="1025700"/>
                    <a:pt x="132394" y="1069347"/>
                    <a:pt x="-514" y="924050"/>
                  </a:cubicBezTo>
                  <a:lnTo>
                    <a:pt x="66893" y="30603"/>
                  </a:lnTo>
                  <a:lnTo>
                    <a:pt x="260029" y="-210"/>
                  </a:lnTo>
                  <a:close/>
                </a:path>
              </a:pathLst>
            </a:custGeom>
            <a:solidFill>
              <a:srgbClr val="00065B"/>
            </a:solidFill>
            <a:ln w="6346" cap="flat">
              <a:noFill/>
              <a:prstDash val="solid"/>
              <a:miter/>
            </a:ln>
          </p:spPr>
          <p:txBody>
            <a:bodyPr rtlCol="0" anchor="ctr"/>
            <a:lstStyle/>
            <a:p>
              <a:endParaRPr lang="zh-CN" altLang="en-US"/>
            </a:p>
          </p:txBody>
        </p:sp>
        <p:sp>
          <p:nvSpPr>
            <p:cNvPr id="90" name="任意多边形 40">
              <a:extLst>
                <a:ext uri="{FF2B5EF4-FFF2-40B4-BE49-F238E27FC236}">
                  <a16:creationId xmlns:a16="http://schemas.microsoft.com/office/drawing/2014/main" id="{FC72EC31-A9A2-46BA-9F1C-86E73362CBCA}"/>
                </a:ext>
              </a:extLst>
            </p:cNvPr>
            <p:cNvSpPr/>
            <p:nvPr/>
          </p:nvSpPr>
          <p:spPr>
            <a:xfrm>
              <a:off x="5368249" y="3005839"/>
              <a:ext cx="792980" cy="422613"/>
            </a:xfrm>
            <a:custGeom>
              <a:avLst/>
              <a:gdLst>
                <a:gd name="connsiteX0" fmla="*/ 698477 w 700375"/>
                <a:gd name="connsiteY0" fmla="*/ 67344 h 373260"/>
                <a:gd name="connsiteX1" fmla="*/ 582976 w 700375"/>
                <a:gd name="connsiteY1" fmla="*/ 238880 h 373260"/>
                <a:gd name="connsiteX2" fmla="*/ 51470 w 700375"/>
                <a:gd name="connsiteY2" fmla="*/ 369755 h 373260"/>
                <a:gd name="connsiteX3" fmla="*/ 51470 w 700375"/>
                <a:gd name="connsiteY3" fmla="*/ 261751 h 373260"/>
                <a:gd name="connsiteX4" fmla="*/ 505786 w 700375"/>
                <a:gd name="connsiteY4" fmla="*/ 161816 h 373260"/>
                <a:gd name="connsiteX5" fmla="*/ 580181 w 700375"/>
                <a:gd name="connsiteY5" fmla="*/ 74714 h 373260"/>
                <a:gd name="connsiteX6" fmla="*/ 587932 w 700375"/>
                <a:gd name="connsiteY6" fmla="*/ 56798 h 373260"/>
                <a:gd name="connsiteX7" fmla="*/ 587932 w 700375"/>
                <a:gd name="connsiteY7" fmla="*/ 59339 h 373260"/>
                <a:gd name="connsiteX8" fmla="*/ 590474 w 700375"/>
                <a:gd name="connsiteY8" fmla="*/ 51652 h 373260"/>
                <a:gd name="connsiteX9" fmla="*/ 593015 w 700375"/>
                <a:gd name="connsiteY9" fmla="*/ 38945 h 373260"/>
                <a:gd name="connsiteX10" fmla="*/ 698287 w 700375"/>
                <a:gd name="connsiteY10" fmla="*/ 67154 h 373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0375" h="373260">
                  <a:moveTo>
                    <a:pt x="698477" y="67344"/>
                  </a:moveTo>
                  <a:cubicBezTo>
                    <a:pt x="683039" y="133989"/>
                    <a:pt x="634310" y="195488"/>
                    <a:pt x="582976" y="238880"/>
                  </a:cubicBezTo>
                  <a:cubicBezTo>
                    <a:pt x="439014" y="362068"/>
                    <a:pt x="233933" y="382525"/>
                    <a:pt x="51470" y="369755"/>
                  </a:cubicBezTo>
                  <a:cubicBezTo>
                    <a:pt x="-17843" y="364609"/>
                    <a:pt x="-17843" y="256986"/>
                    <a:pt x="51470" y="261751"/>
                  </a:cubicBezTo>
                  <a:cubicBezTo>
                    <a:pt x="202930" y="274457"/>
                    <a:pt x="385139" y="264356"/>
                    <a:pt x="505786" y="161816"/>
                  </a:cubicBezTo>
                  <a:cubicBezTo>
                    <a:pt x="541681" y="131066"/>
                    <a:pt x="559660" y="110609"/>
                    <a:pt x="580181" y="74714"/>
                  </a:cubicBezTo>
                  <a:cubicBezTo>
                    <a:pt x="582284" y="68545"/>
                    <a:pt x="584876" y="62554"/>
                    <a:pt x="587932" y="56798"/>
                  </a:cubicBezTo>
                  <a:cubicBezTo>
                    <a:pt x="593015" y="46506"/>
                    <a:pt x="582786" y="69504"/>
                    <a:pt x="587932" y="59339"/>
                  </a:cubicBezTo>
                  <a:cubicBezTo>
                    <a:pt x="587932" y="56798"/>
                    <a:pt x="590474" y="54193"/>
                    <a:pt x="590474" y="51652"/>
                  </a:cubicBezTo>
                  <a:cubicBezTo>
                    <a:pt x="591077" y="47370"/>
                    <a:pt x="591928" y="43132"/>
                    <a:pt x="593015" y="38945"/>
                  </a:cubicBezTo>
                  <a:cubicBezTo>
                    <a:pt x="610994" y="-30241"/>
                    <a:pt x="713725" y="509"/>
                    <a:pt x="698287" y="67154"/>
                  </a:cubicBezTo>
                  <a:close/>
                </a:path>
              </a:pathLst>
            </a:custGeom>
            <a:solidFill>
              <a:srgbClr val="FED0D6"/>
            </a:solidFill>
            <a:ln w="6346" cap="flat">
              <a:noFill/>
              <a:prstDash val="solid"/>
              <a:miter/>
            </a:ln>
          </p:spPr>
          <p:txBody>
            <a:bodyPr rtlCol="0" anchor="ctr"/>
            <a:lstStyle/>
            <a:p>
              <a:endParaRPr lang="zh-CN" altLang="en-US"/>
            </a:p>
          </p:txBody>
        </p:sp>
        <p:sp>
          <p:nvSpPr>
            <p:cNvPr id="91" name="任意多边形 41">
              <a:extLst>
                <a:ext uri="{FF2B5EF4-FFF2-40B4-BE49-F238E27FC236}">
                  <a16:creationId xmlns:a16="http://schemas.microsoft.com/office/drawing/2014/main" id="{A1C8767C-CC74-41C1-81FD-A744FAD13BEB}"/>
                </a:ext>
              </a:extLst>
            </p:cNvPr>
            <p:cNvSpPr/>
            <p:nvPr/>
          </p:nvSpPr>
          <p:spPr>
            <a:xfrm>
              <a:off x="5555003" y="2870989"/>
              <a:ext cx="617392" cy="613005"/>
            </a:xfrm>
            <a:custGeom>
              <a:avLst/>
              <a:gdLst>
                <a:gd name="connsiteX0" fmla="*/ 14860 w 545292"/>
                <a:gd name="connsiteY0" fmla="*/ 541208 h 541418"/>
                <a:gd name="connsiteX1" fmla="*/ 534550 w 545292"/>
                <a:gd name="connsiteY1" fmla="*/ 283332 h 541418"/>
                <a:gd name="connsiteX2" fmla="*/ 544778 w 545292"/>
                <a:gd name="connsiteY2" fmla="*/ -210 h 541418"/>
                <a:gd name="connsiteX3" fmla="*/ 544778 w 545292"/>
                <a:gd name="connsiteY3" fmla="*/ -210 h 541418"/>
                <a:gd name="connsiteX4" fmla="*/ 356661 w 545292"/>
                <a:gd name="connsiteY4" fmla="*/ 143562 h 541418"/>
                <a:gd name="connsiteX5" fmla="*/ -514 w 545292"/>
                <a:gd name="connsiteY5" fmla="*/ 353662 h 54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292" h="541418">
                  <a:moveTo>
                    <a:pt x="14860" y="541208"/>
                  </a:moveTo>
                  <a:cubicBezTo>
                    <a:pt x="14860" y="541208"/>
                    <a:pt x="369367" y="543812"/>
                    <a:pt x="534550" y="283332"/>
                  </a:cubicBezTo>
                  <a:lnTo>
                    <a:pt x="544778" y="-210"/>
                  </a:lnTo>
                  <a:lnTo>
                    <a:pt x="544778" y="-210"/>
                  </a:lnTo>
                  <a:cubicBezTo>
                    <a:pt x="544778" y="-210"/>
                    <a:pt x="471018" y="3793"/>
                    <a:pt x="356661" y="143562"/>
                  </a:cubicBezTo>
                  <a:cubicBezTo>
                    <a:pt x="285251" y="230855"/>
                    <a:pt x="140653" y="363890"/>
                    <a:pt x="-514" y="353662"/>
                  </a:cubicBezTo>
                  <a:close/>
                </a:path>
              </a:pathLst>
            </a:custGeom>
            <a:solidFill>
              <a:srgbClr val="434CC0"/>
            </a:solidFill>
            <a:ln w="6346" cap="flat">
              <a:noFill/>
              <a:prstDash val="solid"/>
              <a:miter/>
            </a:ln>
          </p:spPr>
          <p:txBody>
            <a:bodyPr rtlCol="0" anchor="ctr"/>
            <a:lstStyle/>
            <a:p>
              <a:endParaRPr lang="zh-CN" altLang="en-US"/>
            </a:p>
          </p:txBody>
        </p:sp>
        <p:sp>
          <p:nvSpPr>
            <p:cNvPr id="92" name="任意多边形 42">
              <a:extLst>
                <a:ext uri="{FF2B5EF4-FFF2-40B4-BE49-F238E27FC236}">
                  <a16:creationId xmlns:a16="http://schemas.microsoft.com/office/drawing/2014/main" id="{49BF6DDB-3C54-44A6-88CB-A5521A4A726A}"/>
                </a:ext>
              </a:extLst>
            </p:cNvPr>
            <p:cNvSpPr/>
            <p:nvPr/>
          </p:nvSpPr>
          <p:spPr>
            <a:xfrm>
              <a:off x="4621893" y="1105990"/>
              <a:ext cx="1140920" cy="1998720"/>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FFC545"/>
            </a:solidFill>
            <a:ln w="6346" cap="flat">
              <a:noFill/>
              <a:prstDash val="solid"/>
              <a:miter/>
            </a:ln>
          </p:spPr>
          <p:txBody>
            <a:bodyPr rtlCol="0" anchor="ctr"/>
            <a:lstStyle/>
            <a:p>
              <a:endParaRPr lang="zh-CN" altLang="en-US"/>
            </a:p>
          </p:txBody>
        </p:sp>
        <p:sp>
          <p:nvSpPr>
            <p:cNvPr id="93" name="任意多边形 43">
              <a:extLst>
                <a:ext uri="{FF2B5EF4-FFF2-40B4-BE49-F238E27FC236}">
                  <a16:creationId xmlns:a16="http://schemas.microsoft.com/office/drawing/2014/main" id="{7F70DE0D-818B-4C35-B6FB-6B4A3D9066BA}"/>
                </a:ext>
              </a:extLst>
            </p:cNvPr>
            <p:cNvSpPr/>
            <p:nvPr/>
          </p:nvSpPr>
          <p:spPr>
            <a:xfrm>
              <a:off x="6447837" y="2687348"/>
              <a:ext cx="549892" cy="723736"/>
            </a:xfrm>
            <a:custGeom>
              <a:avLst/>
              <a:gdLst>
                <a:gd name="connsiteX0" fmla="*/ 104936 w 485675"/>
                <a:gd name="connsiteY0" fmla="*/ 49599 h 639217"/>
                <a:gd name="connsiteX1" fmla="*/ 228188 w 485675"/>
                <a:gd name="connsiteY1" fmla="*/ 397943 h 639217"/>
                <a:gd name="connsiteX2" fmla="*/ 282126 w 485675"/>
                <a:gd name="connsiteY2" fmla="*/ 492733 h 639217"/>
                <a:gd name="connsiteX3" fmla="*/ 305252 w 485675"/>
                <a:gd name="connsiteY3" fmla="*/ 523482 h 639217"/>
                <a:gd name="connsiteX4" fmla="*/ 315544 w 485675"/>
                <a:gd name="connsiteY4" fmla="*/ 533711 h 639217"/>
                <a:gd name="connsiteX5" fmla="*/ 294959 w 485675"/>
                <a:gd name="connsiteY5" fmla="*/ 533711 h 639217"/>
                <a:gd name="connsiteX6" fmla="*/ 310398 w 485675"/>
                <a:gd name="connsiteY6" fmla="*/ 513253 h 639217"/>
                <a:gd name="connsiteX7" fmla="*/ 341210 w 485675"/>
                <a:gd name="connsiteY7" fmla="*/ 456837 h 639217"/>
                <a:gd name="connsiteX8" fmla="*/ 379711 w 485675"/>
                <a:gd name="connsiteY8" fmla="*/ 308300 h 639217"/>
                <a:gd name="connsiteX9" fmla="*/ 484982 w 485675"/>
                <a:gd name="connsiteY9" fmla="*/ 308300 h 639217"/>
                <a:gd name="connsiteX10" fmla="*/ 364272 w 485675"/>
                <a:gd name="connsiteY10" fmla="*/ 613252 h 639217"/>
                <a:gd name="connsiteX11" fmla="*/ 179395 w 485675"/>
                <a:gd name="connsiteY11" fmla="*/ 528692 h 639217"/>
                <a:gd name="connsiteX12" fmla="*/ 53602 w 485675"/>
                <a:gd name="connsiteY12" fmla="*/ 267449 h 639217"/>
                <a:gd name="connsiteX13" fmla="*/ -336 w 485675"/>
                <a:gd name="connsiteY13" fmla="*/ 49726 h 639217"/>
                <a:gd name="connsiteX14" fmla="*/ 104936 w 485675"/>
                <a:gd name="connsiteY14" fmla="*/ 49726 h 63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5675" h="639217">
                  <a:moveTo>
                    <a:pt x="104936" y="49599"/>
                  </a:moveTo>
                  <a:cubicBezTo>
                    <a:pt x="115228" y="172533"/>
                    <a:pt x="174312" y="290384"/>
                    <a:pt x="228188" y="397943"/>
                  </a:cubicBezTo>
                  <a:cubicBezTo>
                    <a:pt x="246167" y="431234"/>
                    <a:pt x="261605" y="461983"/>
                    <a:pt x="282126" y="492733"/>
                  </a:cubicBezTo>
                  <a:lnTo>
                    <a:pt x="305252" y="523482"/>
                  </a:lnTo>
                  <a:cubicBezTo>
                    <a:pt x="307793" y="528565"/>
                    <a:pt x="320626" y="536188"/>
                    <a:pt x="315544" y="533711"/>
                  </a:cubicBezTo>
                  <a:cubicBezTo>
                    <a:pt x="297564" y="541398"/>
                    <a:pt x="290131" y="541398"/>
                    <a:pt x="294959" y="533711"/>
                  </a:cubicBezTo>
                  <a:cubicBezTo>
                    <a:pt x="302647" y="528565"/>
                    <a:pt x="305252" y="521004"/>
                    <a:pt x="310398" y="513253"/>
                  </a:cubicBezTo>
                  <a:cubicBezTo>
                    <a:pt x="322596" y="495566"/>
                    <a:pt x="332951" y="476659"/>
                    <a:pt x="341210" y="456837"/>
                  </a:cubicBezTo>
                  <a:cubicBezTo>
                    <a:pt x="364145" y="410497"/>
                    <a:pt x="377233" y="359932"/>
                    <a:pt x="379711" y="308300"/>
                  </a:cubicBezTo>
                  <a:cubicBezTo>
                    <a:pt x="382252" y="241719"/>
                    <a:pt x="490129" y="241719"/>
                    <a:pt x="484982" y="308300"/>
                  </a:cubicBezTo>
                  <a:cubicBezTo>
                    <a:pt x="479837" y="410777"/>
                    <a:pt x="441336" y="541398"/>
                    <a:pt x="364272" y="613252"/>
                  </a:cubicBezTo>
                  <a:cubicBezTo>
                    <a:pt x="287208" y="685107"/>
                    <a:pt x="218149" y="590190"/>
                    <a:pt x="179395" y="528692"/>
                  </a:cubicBezTo>
                  <a:cubicBezTo>
                    <a:pt x="128061" y="446736"/>
                    <a:pt x="92102" y="357156"/>
                    <a:pt x="53602" y="267449"/>
                  </a:cubicBezTo>
                  <a:cubicBezTo>
                    <a:pt x="25185" y="197869"/>
                    <a:pt x="7014" y="124528"/>
                    <a:pt x="-336" y="49726"/>
                  </a:cubicBezTo>
                  <a:cubicBezTo>
                    <a:pt x="-5419" y="-16855"/>
                    <a:pt x="99853" y="-16855"/>
                    <a:pt x="104936" y="49726"/>
                  </a:cubicBezTo>
                  <a:close/>
                </a:path>
              </a:pathLst>
            </a:custGeom>
            <a:solidFill>
              <a:srgbClr val="FED0D6"/>
            </a:solidFill>
            <a:ln w="6346" cap="flat">
              <a:noFill/>
              <a:prstDash val="solid"/>
              <a:miter/>
            </a:ln>
          </p:spPr>
          <p:txBody>
            <a:bodyPr rtlCol="0" anchor="ctr"/>
            <a:lstStyle/>
            <a:p>
              <a:endParaRPr lang="zh-CN" altLang="en-US"/>
            </a:p>
          </p:txBody>
        </p:sp>
        <p:sp>
          <p:nvSpPr>
            <p:cNvPr id="94" name="任意多边形 44">
              <a:extLst>
                <a:ext uri="{FF2B5EF4-FFF2-40B4-BE49-F238E27FC236}">
                  <a16:creationId xmlns:a16="http://schemas.microsoft.com/office/drawing/2014/main" id="{69026B45-029E-4CC8-86DD-FA6493FC9E4C}"/>
                </a:ext>
              </a:extLst>
            </p:cNvPr>
            <p:cNvSpPr/>
            <p:nvPr/>
          </p:nvSpPr>
          <p:spPr>
            <a:xfrm>
              <a:off x="6450484" y="2821356"/>
              <a:ext cx="595677" cy="626971"/>
            </a:xfrm>
            <a:custGeom>
              <a:avLst/>
              <a:gdLst>
                <a:gd name="connsiteX0" fmla="*/ 391667 w 526113"/>
                <a:gd name="connsiteY0" fmla="*/ 53983 h 553753"/>
                <a:gd name="connsiteX1" fmla="*/ 525083 w 526113"/>
                <a:gd name="connsiteY1" fmla="*/ 215734 h 553753"/>
                <a:gd name="connsiteX2" fmla="*/ 273815 w 526113"/>
                <a:gd name="connsiteY2" fmla="*/ 552135 h 553753"/>
                <a:gd name="connsiteX3" fmla="*/ -514 w 526113"/>
                <a:gd name="connsiteY3" fmla="*/ 53983 h 553753"/>
                <a:gd name="connsiteX4" fmla="*/ 137540 w 526113"/>
                <a:gd name="connsiteY4" fmla="*/ -210 h 553753"/>
                <a:gd name="connsiteX5" fmla="*/ 299037 w 526113"/>
                <a:gd name="connsiteY5" fmla="*/ 364398 h 553753"/>
                <a:gd name="connsiteX6" fmla="*/ 391667 w 526113"/>
                <a:gd name="connsiteY6" fmla="*/ 53983 h 55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113" h="553753">
                  <a:moveTo>
                    <a:pt x="391667" y="53983"/>
                  </a:moveTo>
                  <a:cubicBezTo>
                    <a:pt x="391667" y="53983"/>
                    <a:pt x="535248" y="69357"/>
                    <a:pt x="525083" y="215734"/>
                  </a:cubicBezTo>
                  <a:cubicBezTo>
                    <a:pt x="514791" y="364653"/>
                    <a:pt x="391667" y="572656"/>
                    <a:pt x="273815" y="552135"/>
                  </a:cubicBezTo>
                  <a:cubicBezTo>
                    <a:pt x="155837" y="529009"/>
                    <a:pt x="27630" y="187463"/>
                    <a:pt x="-514" y="53983"/>
                  </a:cubicBezTo>
                  <a:lnTo>
                    <a:pt x="137540" y="-210"/>
                  </a:lnTo>
                  <a:cubicBezTo>
                    <a:pt x="137540" y="-210"/>
                    <a:pt x="275975" y="356711"/>
                    <a:pt x="299037" y="364398"/>
                  </a:cubicBezTo>
                  <a:lnTo>
                    <a:pt x="391667" y="53983"/>
                  </a:lnTo>
                  <a:close/>
                </a:path>
              </a:pathLst>
            </a:custGeom>
            <a:solidFill>
              <a:srgbClr val="434CC0"/>
            </a:solidFill>
            <a:ln w="6346" cap="flat">
              <a:noFill/>
              <a:prstDash val="solid"/>
              <a:miter/>
            </a:ln>
          </p:spPr>
          <p:txBody>
            <a:bodyPr rtlCol="0" anchor="ctr"/>
            <a:lstStyle/>
            <a:p>
              <a:endParaRPr lang="zh-CN" altLang="en-US"/>
            </a:p>
          </p:txBody>
        </p:sp>
        <p:sp>
          <p:nvSpPr>
            <p:cNvPr id="95" name="任意多边形 45">
              <a:extLst>
                <a:ext uri="{FF2B5EF4-FFF2-40B4-BE49-F238E27FC236}">
                  <a16:creationId xmlns:a16="http://schemas.microsoft.com/office/drawing/2014/main" id="{8486EF9B-C9B8-4BA4-A6CC-7C52CE393835}"/>
                </a:ext>
              </a:extLst>
            </p:cNvPr>
            <p:cNvSpPr/>
            <p:nvPr/>
          </p:nvSpPr>
          <p:spPr>
            <a:xfrm>
              <a:off x="8263601" y="2004798"/>
              <a:ext cx="273214" cy="237195"/>
            </a:xfrm>
            <a:custGeom>
              <a:avLst/>
              <a:gdLst>
                <a:gd name="connsiteX0" fmla="*/ -513 w 241308"/>
                <a:gd name="connsiteY0" fmla="*/ 130082 h 209495"/>
                <a:gd name="connsiteX1" fmla="*/ 215813 w 241308"/>
                <a:gd name="connsiteY1" fmla="*/ 56513 h 209495"/>
                <a:gd name="connsiteX2" fmla="*/ 122294 w 241308"/>
                <a:gd name="connsiteY2" fmla="*/ 208608 h 209495"/>
                <a:gd name="connsiteX3" fmla="*/ 21470 w 241308"/>
                <a:gd name="connsiteY3" fmla="*/ 130972 h 209495"/>
              </a:gdLst>
              <a:ahLst/>
              <a:cxnLst>
                <a:cxn ang="0">
                  <a:pos x="connsiteX0" y="connsiteY0"/>
                </a:cxn>
                <a:cxn ang="0">
                  <a:pos x="connsiteX1" y="connsiteY1"/>
                </a:cxn>
                <a:cxn ang="0">
                  <a:pos x="connsiteX2" y="connsiteY2"/>
                </a:cxn>
                <a:cxn ang="0">
                  <a:pos x="connsiteX3" y="connsiteY3"/>
                </a:cxn>
              </a:cxnLst>
              <a:rect l="l" t="t" r="r" b="b"/>
              <a:pathLst>
                <a:path w="241308" h="209495">
                  <a:moveTo>
                    <a:pt x="-513" y="130082"/>
                  </a:moveTo>
                  <a:cubicBezTo>
                    <a:pt x="-1084" y="1177"/>
                    <a:pt x="150439" y="-48188"/>
                    <a:pt x="215813" y="56513"/>
                  </a:cubicBezTo>
                  <a:cubicBezTo>
                    <a:pt x="281187" y="161213"/>
                    <a:pt x="207046" y="216104"/>
                    <a:pt x="122294" y="208608"/>
                  </a:cubicBezTo>
                  <a:cubicBezTo>
                    <a:pt x="37543" y="201111"/>
                    <a:pt x="21470" y="130972"/>
                    <a:pt x="21470" y="130972"/>
                  </a:cubicBezTo>
                  <a:close/>
                </a:path>
              </a:pathLst>
            </a:custGeom>
            <a:solidFill>
              <a:srgbClr val="981D04"/>
            </a:solidFill>
            <a:ln w="6346" cap="flat">
              <a:noFill/>
              <a:prstDash val="solid"/>
              <a:miter/>
            </a:ln>
          </p:spPr>
          <p:txBody>
            <a:bodyPr rtlCol="0" anchor="ctr"/>
            <a:lstStyle/>
            <a:p>
              <a:endParaRPr lang="zh-CN" altLang="en-US"/>
            </a:p>
          </p:txBody>
        </p:sp>
        <p:sp>
          <p:nvSpPr>
            <p:cNvPr id="96" name="任意多边形 46">
              <a:extLst>
                <a:ext uri="{FF2B5EF4-FFF2-40B4-BE49-F238E27FC236}">
                  <a16:creationId xmlns:a16="http://schemas.microsoft.com/office/drawing/2014/main" id="{486C5C7A-5776-4BED-9931-FFD6F3836431}"/>
                </a:ext>
              </a:extLst>
            </p:cNvPr>
            <p:cNvSpPr/>
            <p:nvPr/>
          </p:nvSpPr>
          <p:spPr>
            <a:xfrm>
              <a:off x="8197929" y="2105151"/>
              <a:ext cx="197911" cy="239513"/>
            </a:xfrm>
            <a:custGeom>
              <a:avLst/>
              <a:gdLst>
                <a:gd name="connsiteX0" fmla="*/ -514 w 174799"/>
                <a:gd name="connsiteY0" fmla="*/ 24739 h 211542"/>
                <a:gd name="connsiteX1" fmla="*/ 166701 w 174799"/>
                <a:gd name="connsiteY1" fmla="*/ 92020 h 211542"/>
                <a:gd name="connsiteX2" fmla="*/ 160348 w 174799"/>
                <a:gd name="connsiteY2" fmla="*/ 211332 h 211542"/>
              </a:gdLst>
              <a:ahLst/>
              <a:cxnLst>
                <a:cxn ang="0">
                  <a:pos x="connsiteX0" y="connsiteY0"/>
                </a:cxn>
                <a:cxn ang="0">
                  <a:pos x="connsiteX1" y="connsiteY1"/>
                </a:cxn>
                <a:cxn ang="0">
                  <a:pos x="connsiteX2" y="connsiteY2"/>
                </a:cxn>
              </a:cxnLst>
              <a:rect l="l" t="t" r="r" b="b"/>
              <a:pathLst>
                <a:path w="174799" h="211542">
                  <a:moveTo>
                    <a:pt x="-514" y="24739"/>
                  </a:moveTo>
                  <a:cubicBezTo>
                    <a:pt x="35890" y="-41461"/>
                    <a:pt x="146498" y="39161"/>
                    <a:pt x="166701" y="92020"/>
                  </a:cubicBezTo>
                  <a:cubicBezTo>
                    <a:pt x="186904" y="144878"/>
                    <a:pt x="160348" y="211332"/>
                    <a:pt x="160348" y="211332"/>
                  </a:cubicBezTo>
                  <a:close/>
                </a:path>
              </a:pathLst>
            </a:custGeom>
            <a:solidFill>
              <a:srgbClr val="F93F57"/>
            </a:solidFill>
            <a:ln w="6346" cap="flat">
              <a:noFill/>
              <a:prstDash val="solid"/>
              <a:miter/>
            </a:ln>
          </p:spPr>
          <p:txBody>
            <a:bodyPr rtlCol="0" anchor="ctr"/>
            <a:lstStyle/>
            <a:p>
              <a:endParaRPr lang="zh-CN" altLang="en-US"/>
            </a:p>
          </p:txBody>
        </p:sp>
        <p:sp>
          <p:nvSpPr>
            <p:cNvPr id="97" name="任意多边形 47">
              <a:extLst>
                <a:ext uri="{FF2B5EF4-FFF2-40B4-BE49-F238E27FC236}">
                  <a16:creationId xmlns:a16="http://schemas.microsoft.com/office/drawing/2014/main" id="{55D1EE9C-FB53-4124-8F84-3BCE7956EC7D}"/>
                </a:ext>
              </a:extLst>
            </p:cNvPr>
            <p:cNvSpPr/>
            <p:nvPr/>
          </p:nvSpPr>
          <p:spPr>
            <a:xfrm>
              <a:off x="7774250" y="2086348"/>
              <a:ext cx="652587" cy="579300"/>
            </a:xfrm>
            <a:custGeom>
              <a:avLst/>
              <a:gdLst>
                <a:gd name="connsiteX0" fmla="*/ -514 w 576377"/>
                <a:gd name="connsiteY0" fmla="*/ 291788 h 511649"/>
                <a:gd name="connsiteX1" fmla="*/ 355898 w 576377"/>
                <a:gd name="connsiteY1" fmla="*/ 7992 h 511649"/>
                <a:gd name="connsiteX2" fmla="*/ 556976 w 576377"/>
                <a:gd name="connsiteY2" fmla="*/ 175842 h 511649"/>
                <a:gd name="connsiteX3" fmla="*/ 473114 w 576377"/>
                <a:gd name="connsiteY3" fmla="*/ 482701 h 511649"/>
                <a:gd name="connsiteX4" fmla="*/ -514 w 576377"/>
                <a:gd name="connsiteY4" fmla="*/ 291661 h 511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377" h="511649">
                  <a:moveTo>
                    <a:pt x="-514" y="291788"/>
                  </a:moveTo>
                  <a:cubicBezTo>
                    <a:pt x="10667" y="33341"/>
                    <a:pt x="203739" y="-24473"/>
                    <a:pt x="355898" y="7992"/>
                  </a:cubicBezTo>
                  <a:cubicBezTo>
                    <a:pt x="508056" y="40456"/>
                    <a:pt x="556976" y="175842"/>
                    <a:pt x="556976" y="175842"/>
                  </a:cubicBezTo>
                  <a:cubicBezTo>
                    <a:pt x="556976" y="175842"/>
                    <a:pt x="635247" y="359195"/>
                    <a:pt x="473114" y="482701"/>
                  </a:cubicBezTo>
                  <a:cubicBezTo>
                    <a:pt x="310981" y="606206"/>
                    <a:pt x="-514" y="291661"/>
                    <a:pt x="-514" y="291661"/>
                  </a:cubicBezTo>
                  <a:close/>
                </a:path>
              </a:pathLst>
            </a:custGeom>
            <a:solidFill>
              <a:srgbClr val="981D04"/>
            </a:solidFill>
            <a:ln w="6346" cap="flat">
              <a:noFill/>
              <a:prstDash val="solid"/>
              <a:miter/>
            </a:ln>
          </p:spPr>
          <p:txBody>
            <a:bodyPr rtlCol="0" anchor="ctr"/>
            <a:lstStyle/>
            <a:p>
              <a:endParaRPr lang="zh-CN" altLang="en-US"/>
            </a:p>
          </p:txBody>
        </p:sp>
        <p:sp>
          <p:nvSpPr>
            <p:cNvPr id="98" name="任意多边形 48">
              <a:extLst>
                <a:ext uri="{FF2B5EF4-FFF2-40B4-BE49-F238E27FC236}">
                  <a16:creationId xmlns:a16="http://schemas.microsoft.com/office/drawing/2014/main" id="{6A11D5EC-FD29-48AD-8C7F-82030A90DD84}"/>
                </a:ext>
              </a:extLst>
            </p:cNvPr>
            <p:cNvSpPr/>
            <p:nvPr/>
          </p:nvSpPr>
          <p:spPr>
            <a:xfrm>
              <a:off x="7926027" y="2682959"/>
              <a:ext cx="248884" cy="276290"/>
            </a:xfrm>
            <a:custGeom>
              <a:avLst/>
              <a:gdLst>
                <a:gd name="connsiteX0" fmla="*/ 109395 w 219819"/>
                <a:gd name="connsiteY0" fmla="*/ 243815 h 244025"/>
                <a:gd name="connsiteX1" fmla="*/ 109395 w 219819"/>
                <a:gd name="connsiteY1" fmla="*/ 243815 h 244025"/>
                <a:gd name="connsiteX2" fmla="*/ -514 w 219819"/>
                <a:gd name="connsiteY2" fmla="*/ 160906 h 244025"/>
                <a:gd name="connsiteX3" fmla="*/ -514 w 219819"/>
                <a:gd name="connsiteY3" fmla="*/ -210 h 244025"/>
                <a:gd name="connsiteX4" fmla="*/ 219305 w 219819"/>
                <a:gd name="connsiteY4" fmla="*/ -210 h 244025"/>
                <a:gd name="connsiteX5" fmla="*/ 219305 w 219819"/>
                <a:gd name="connsiteY5" fmla="*/ 160017 h 244025"/>
                <a:gd name="connsiteX6" fmla="*/ 110602 w 219819"/>
                <a:gd name="connsiteY6" fmla="*/ 243815 h 24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19" h="244025">
                  <a:moveTo>
                    <a:pt x="109395" y="243815"/>
                  </a:moveTo>
                  <a:lnTo>
                    <a:pt x="109395" y="243815"/>
                  </a:lnTo>
                  <a:cubicBezTo>
                    <a:pt x="48976" y="243815"/>
                    <a:pt x="-197" y="206967"/>
                    <a:pt x="-514" y="160906"/>
                  </a:cubicBezTo>
                  <a:lnTo>
                    <a:pt x="-514" y="-210"/>
                  </a:lnTo>
                  <a:lnTo>
                    <a:pt x="219305" y="-210"/>
                  </a:lnTo>
                  <a:lnTo>
                    <a:pt x="219305" y="160017"/>
                  </a:lnTo>
                  <a:cubicBezTo>
                    <a:pt x="219305" y="206014"/>
                    <a:pt x="170958" y="243498"/>
                    <a:pt x="110602" y="243815"/>
                  </a:cubicBezTo>
                  <a:close/>
                </a:path>
              </a:pathLst>
            </a:custGeom>
            <a:solidFill>
              <a:srgbClr val="FF93B1"/>
            </a:solidFill>
            <a:ln w="6346" cap="flat">
              <a:noFill/>
              <a:prstDash val="solid"/>
              <a:miter/>
            </a:ln>
          </p:spPr>
          <p:txBody>
            <a:bodyPr rtlCol="0" anchor="ctr"/>
            <a:lstStyle/>
            <a:p>
              <a:endParaRPr lang="zh-CN" altLang="en-US"/>
            </a:p>
          </p:txBody>
        </p:sp>
        <p:sp>
          <p:nvSpPr>
            <p:cNvPr id="99" name="任意多边形 49">
              <a:extLst>
                <a:ext uri="{FF2B5EF4-FFF2-40B4-BE49-F238E27FC236}">
                  <a16:creationId xmlns:a16="http://schemas.microsoft.com/office/drawing/2014/main" id="{5ADAEA85-821A-4690-8AE2-4824095D3E37}"/>
                </a:ext>
              </a:extLst>
            </p:cNvPr>
            <p:cNvSpPr/>
            <p:nvPr/>
          </p:nvSpPr>
          <p:spPr>
            <a:xfrm>
              <a:off x="7730087" y="2415564"/>
              <a:ext cx="132524" cy="169000"/>
            </a:xfrm>
            <a:custGeom>
              <a:avLst/>
              <a:gdLst>
                <a:gd name="connsiteX0" fmla="*/ 93764 w 117048"/>
                <a:gd name="connsiteY0" fmla="*/ 41043 h 149264"/>
                <a:gd name="connsiteX1" fmla="*/ 1072 w 117048"/>
                <a:gd name="connsiteY1" fmla="*/ 45490 h 149264"/>
                <a:gd name="connsiteX2" fmla="*/ 95670 w 117048"/>
                <a:gd name="connsiteY2" fmla="*/ 138183 h 149264"/>
                <a:gd name="connsiteX3" fmla="*/ 93764 w 117048"/>
                <a:gd name="connsiteY3" fmla="*/ 41043 h 149264"/>
              </a:gdLst>
              <a:ahLst/>
              <a:cxnLst>
                <a:cxn ang="0">
                  <a:pos x="connsiteX0" y="connsiteY0"/>
                </a:cxn>
                <a:cxn ang="0">
                  <a:pos x="connsiteX1" y="connsiteY1"/>
                </a:cxn>
                <a:cxn ang="0">
                  <a:pos x="connsiteX2" y="connsiteY2"/>
                </a:cxn>
                <a:cxn ang="0">
                  <a:pos x="connsiteX3" y="connsiteY3"/>
                </a:cxn>
              </a:cxnLst>
              <a:rect l="l" t="t" r="r" b="b"/>
              <a:pathLst>
                <a:path w="117048" h="149264">
                  <a:moveTo>
                    <a:pt x="93764" y="41043"/>
                  </a:moveTo>
                  <a:cubicBezTo>
                    <a:pt x="64540" y="-28842"/>
                    <a:pt x="9394" y="2098"/>
                    <a:pt x="1072" y="45490"/>
                  </a:cubicBezTo>
                  <a:cubicBezTo>
                    <a:pt x="-10936" y="108450"/>
                    <a:pt x="47640" y="175857"/>
                    <a:pt x="95670" y="138183"/>
                  </a:cubicBezTo>
                  <a:cubicBezTo>
                    <a:pt x="143700" y="100509"/>
                    <a:pt x="93764" y="41043"/>
                    <a:pt x="93764" y="41043"/>
                  </a:cubicBezTo>
                  <a:close/>
                </a:path>
              </a:pathLst>
            </a:custGeom>
            <a:solidFill>
              <a:srgbClr val="FED0D6"/>
            </a:solidFill>
            <a:ln w="6346" cap="flat">
              <a:noFill/>
              <a:prstDash val="solid"/>
              <a:miter/>
            </a:ln>
          </p:spPr>
          <p:txBody>
            <a:bodyPr rtlCol="0" anchor="ctr"/>
            <a:lstStyle/>
            <a:p>
              <a:endParaRPr lang="zh-CN" altLang="en-US"/>
            </a:p>
          </p:txBody>
        </p:sp>
        <p:sp>
          <p:nvSpPr>
            <p:cNvPr id="100" name="任意多边形 50">
              <a:extLst>
                <a:ext uri="{FF2B5EF4-FFF2-40B4-BE49-F238E27FC236}">
                  <a16:creationId xmlns:a16="http://schemas.microsoft.com/office/drawing/2014/main" id="{949D044A-3B64-4754-B85F-9F6EBDD022FF}"/>
                </a:ext>
              </a:extLst>
            </p:cNvPr>
            <p:cNvSpPr/>
            <p:nvPr/>
          </p:nvSpPr>
          <p:spPr>
            <a:xfrm>
              <a:off x="8248927" y="2523567"/>
              <a:ext cx="148402" cy="155616"/>
            </a:xfrm>
            <a:custGeom>
              <a:avLst/>
              <a:gdLst>
                <a:gd name="connsiteX0" fmla="*/ 44850 w 131071"/>
                <a:gd name="connsiteY0" fmla="*/ 23606 h 137443"/>
                <a:gd name="connsiteX1" fmla="*/ 129474 w 131071"/>
                <a:gd name="connsiteY1" fmla="*/ 61725 h 137443"/>
                <a:gd name="connsiteX2" fmla="*/ 7430 w 131071"/>
                <a:gd name="connsiteY2" fmla="*/ 113122 h 137443"/>
                <a:gd name="connsiteX3" fmla="*/ 44850 w 131071"/>
                <a:gd name="connsiteY3" fmla="*/ 23479 h 137443"/>
              </a:gdLst>
              <a:ahLst/>
              <a:cxnLst>
                <a:cxn ang="0">
                  <a:pos x="connsiteX0" y="connsiteY0"/>
                </a:cxn>
                <a:cxn ang="0">
                  <a:pos x="connsiteX1" y="connsiteY1"/>
                </a:cxn>
                <a:cxn ang="0">
                  <a:pos x="connsiteX2" y="connsiteY2"/>
                </a:cxn>
                <a:cxn ang="0">
                  <a:pos x="connsiteX3" y="connsiteY3"/>
                </a:cxn>
              </a:cxnLst>
              <a:rect l="l" t="t" r="r" b="b"/>
              <a:pathLst>
                <a:path w="131071" h="137443">
                  <a:moveTo>
                    <a:pt x="44850" y="23606"/>
                  </a:moveTo>
                  <a:cubicBezTo>
                    <a:pt x="97708" y="-30396"/>
                    <a:pt x="137734" y="18397"/>
                    <a:pt x="129474" y="61725"/>
                  </a:cubicBezTo>
                  <a:cubicBezTo>
                    <a:pt x="117466" y="124685"/>
                    <a:pt x="38115" y="165790"/>
                    <a:pt x="7430" y="113122"/>
                  </a:cubicBezTo>
                  <a:cubicBezTo>
                    <a:pt x="-23256" y="60455"/>
                    <a:pt x="44850" y="23479"/>
                    <a:pt x="44850" y="23479"/>
                  </a:cubicBezTo>
                  <a:close/>
                </a:path>
              </a:pathLst>
            </a:custGeom>
            <a:solidFill>
              <a:srgbClr val="FED0D6"/>
            </a:solidFill>
            <a:ln w="6346" cap="flat">
              <a:noFill/>
              <a:prstDash val="solid"/>
              <a:miter/>
            </a:ln>
          </p:spPr>
          <p:txBody>
            <a:bodyPr rtlCol="0" anchor="ctr"/>
            <a:lstStyle/>
            <a:p>
              <a:endParaRPr lang="zh-CN" altLang="en-US"/>
            </a:p>
          </p:txBody>
        </p:sp>
        <p:sp>
          <p:nvSpPr>
            <p:cNvPr id="101" name="任意多边形 51">
              <a:extLst>
                <a:ext uri="{FF2B5EF4-FFF2-40B4-BE49-F238E27FC236}">
                  <a16:creationId xmlns:a16="http://schemas.microsoft.com/office/drawing/2014/main" id="{EAAC5ED8-4302-4A8F-8F37-E570EB871208}"/>
                </a:ext>
              </a:extLst>
            </p:cNvPr>
            <p:cNvSpPr/>
            <p:nvPr/>
          </p:nvSpPr>
          <p:spPr>
            <a:xfrm>
              <a:off x="7809723" y="2240589"/>
              <a:ext cx="532212" cy="546181"/>
            </a:xfrm>
            <a:custGeom>
              <a:avLst/>
              <a:gdLst>
                <a:gd name="connsiteX0" fmla="*/ 180923 w 470060"/>
                <a:gd name="connsiteY0" fmla="*/ 478301 h 482397"/>
                <a:gd name="connsiteX1" fmla="*/ 29463 w 470060"/>
                <a:gd name="connsiteY1" fmla="*/ 77479 h 482397"/>
                <a:gd name="connsiteX2" fmla="*/ 469484 w 470060"/>
                <a:gd name="connsiteY2" fmla="*/ 161341 h 482397"/>
                <a:gd name="connsiteX3" fmla="*/ 180923 w 470060"/>
                <a:gd name="connsiteY3" fmla="*/ 478301 h 482397"/>
              </a:gdLst>
              <a:ahLst/>
              <a:cxnLst>
                <a:cxn ang="0">
                  <a:pos x="connsiteX0" y="connsiteY0"/>
                </a:cxn>
                <a:cxn ang="0">
                  <a:pos x="connsiteX1" y="connsiteY1"/>
                </a:cxn>
                <a:cxn ang="0">
                  <a:pos x="connsiteX2" y="connsiteY2"/>
                </a:cxn>
                <a:cxn ang="0">
                  <a:pos x="connsiteX3" y="connsiteY3"/>
                </a:cxn>
              </a:cxnLst>
              <a:rect l="l" t="t" r="r" b="b"/>
              <a:pathLst>
                <a:path w="470060" h="482397">
                  <a:moveTo>
                    <a:pt x="180923" y="478301"/>
                  </a:moveTo>
                  <a:cubicBezTo>
                    <a:pt x="19045" y="447488"/>
                    <a:pt x="-42962" y="252065"/>
                    <a:pt x="29463" y="77479"/>
                  </a:cubicBezTo>
                  <a:cubicBezTo>
                    <a:pt x="89247" y="-66293"/>
                    <a:pt x="466880" y="5688"/>
                    <a:pt x="469484" y="161341"/>
                  </a:cubicBezTo>
                  <a:cubicBezTo>
                    <a:pt x="472788" y="350348"/>
                    <a:pt x="342929" y="509304"/>
                    <a:pt x="180923" y="478301"/>
                  </a:cubicBezTo>
                  <a:close/>
                </a:path>
              </a:pathLst>
            </a:custGeom>
            <a:solidFill>
              <a:srgbClr val="FED0D6"/>
            </a:solidFill>
            <a:ln w="6346" cap="flat">
              <a:noFill/>
              <a:prstDash val="solid"/>
              <a:miter/>
            </a:ln>
          </p:spPr>
          <p:txBody>
            <a:bodyPr rtlCol="0" anchor="ctr"/>
            <a:lstStyle/>
            <a:p>
              <a:endParaRPr lang="zh-CN" altLang="en-US"/>
            </a:p>
          </p:txBody>
        </p:sp>
        <p:sp>
          <p:nvSpPr>
            <p:cNvPr id="102" name="任意多边形 52">
              <a:extLst>
                <a:ext uri="{FF2B5EF4-FFF2-40B4-BE49-F238E27FC236}">
                  <a16:creationId xmlns:a16="http://schemas.microsoft.com/office/drawing/2014/main" id="{00DFCD04-223E-48F9-B6F7-518817D4E48C}"/>
                </a:ext>
              </a:extLst>
            </p:cNvPr>
            <p:cNvSpPr/>
            <p:nvPr/>
          </p:nvSpPr>
          <p:spPr>
            <a:xfrm>
              <a:off x="7789201" y="2165401"/>
              <a:ext cx="375782" cy="560573"/>
            </a:xfrm>
            <a:custGeom>
              <a:avLst/>
              <a:gdLst>
                <a:gd name="connsiteX0" fmla="*/ 331384 w 331898"/>
                <a:gd name="connsiteY0" fmla="*/ 36709 h 495109"/>
                <a:gd name="connsiteX1" fmla="*/ 61184 w 331898"/>
                <a:gd name="connsiteY1" fmla="*/ 494899 h 495109"/>
                <a:gd name="connsiteX2" fmla="*/ 61184 w 331898"/>
                <a:gd name="connsiteY2" fmla="*/ 494899 h 495109"/>
                <a:gd name="connsiteX3" fmla="*/ 42633 w 331898"/>
                <a:gd name="connsiteY3" fmla="*/ 73430 h 495109"/>
                <a:gd name="connsiteX4" fmla="*/ 331384 w 331898"/>
                <a:gd name="connsiteY4" fmla="*/ 36709 h 49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8" h="495109">
                  <a:moveTo>
                    <a:pt x="331384" y="36709"/>
                  </a:moveTo>
                  <a:cubicBezTo>
                    <a:pt x="45491" y="74002"/>
                    <a:pt x="40409" y="335308"/>
                    <a:pt x="61184" y="494899"/>
                  </a:cubicBezTo>
                  <a:lnTo>
                    <a:pt x="61184" y="494899"/>
                  </a:lnTo>
                  <a:cubicBezTo>
                    <a:pt x="61184" y="494899"/>
                    <a:pt x="-64292" y="213962"/>
                    <a:pt x="42633" y="73430"/>
                  </a:cubicBezTo>
                  <a:cubicBezTo>
                    <a:pt x="149556" y="-67102"/>
                    <a:pt x="331384" y="36709"/>
                    <a:pt x="331384" y="36709"/>
                  </a:cubicBezTo>
                  <a:close/>
                </a:path>
              </a:pathLst>
            </a:custGeom>
            <a:solidFill>
              <a:srgbClr val="981D04"/>
            </a:solidFill>
            <a:ln w="6346" cap="flat">
              <a:noFill/>
              <a:prstDash val="solid"/>
              <a:miter/>
            </a:ln>
          </p:spPr>
          <p:txBody>
            <a:bodyPr rtlCol="0" anchor="ctr"/>
            <a:lstStyle/>
            <a:p>
              <a:endParaRPr lang="zh-CN" altLang="en-US"/>
            </a:p>
          </p:txBody>
        </p:sp>
        <p:sp>
          <p:nvSpPr>
            <p:cNvPr id="103" name="任意多边形 53">
              <a:extLst>
                <a:ext uri="{FF2B5EF4-FFF2-40B4-BE49-F238E27FC236}">
                  <a16:creationId xmlns:a16="http://schemas.microsoft.com/office/drawing/2014/main" id="{1C0AF9F8-3A9E-4369-BDB8-04FB8C9EA359}"/>
                </a:ext>
              </a:extLst>
            </p:cNvPr>
            <p:cNvSpPr/>
            <p:nvPr/>
          </p:nvSpPr>
          <p:spPr>
            <a:xfrm>
              <a:off x="7703109" y="2838260"/>
              <a:ext cx="683282" cy="765140"/>
            </a:xfrm>
            <a:custGeom>
              <a:avLst/>
              <a:gdLst>
                <a:gd name="connsiteX0" fmla="*/ 602973 w 603487"/>
                <a:gd name="connsiteY0" fmla="*/ 61225 h 675786"/>
                <a:gd name="connsiteX1" fmla="*/ 415491 w 603487"/>
                <a:gd name="connsiteY1" fmla="*/ -210 h 675786"/>
                <a:gd name="connsiteX2" fmla="*/ 302532 w 603487"/>
                <a:gd name="connsiteY2" fmla="*/ 86828 h 675786"/>
                <a:gd name="connsiteX3" fmla="*/ 299927 w 603487"/>
                <a:gd name="connsiteY3" fmla="*/ 86828 h 675786"/>
                <a:gd name="connsiteX4" fmla="*/ 197260 w 603487"/>
                <a:gd name="connsiteY4" fmla="*/ -210 h 675786"/>
                <a:gd name="connsiteX5" fmla="*/ -514 w 603487"/>
                <a:gd name="connsiteY5" fmla="*/ 61225 h 675786"/>
                <a:gd name="connsiteX6" fmla="*/ 24898 w 603487"/>
                <a:gd name="connsiteY6" fmla="*/ 268529 h 675786"/>
                <a:gd name="connsiteX7" fmla="*/ 50311 w 603487"/>
                <a:gd name="connsiteY7" fmla="*/ 406774 h 675786"/>
                <a:gd name="connsiteX8" fmla="*/ 88811 w 603487"/>
                <a:gd name="connsiteY8" fmla="*/ 675577 h 675786"/>
                <a:gd name="connsiteX9" fmla="*/ 512504 w 603487"/>
                <a:gd name="connsiteY9" fmla="*/ 675577 h 675786"/>
                <a:gd name="connsiteX10" fmla="*/ 553609 w 603487"/>
                <a:gd name="connsiteY10" fmla="*/ 406774 h 675786"/>
                <a:gd name="connsiteX11" fmla="*/ 576735 w 603487"/>
                <a:gd name="connsiteY11" fmla="*/ 268529 h 675786"/>
                <a:gd name="connsiteX12" fmla="*/ 602147 w 603487"/>
                <a:gd name="connsiteY12" fmla="*/ 61225 h 67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487" h="675786">
                  <a:moveTo>
                    <a:pt x="602973" y="61225"/>
                  </a:moveTo>
                  <a:lnTo>
                    <a:pt x="415491" y="-210"/>
                  </a:lnTo>
                  <a:cubicBezTo>
                    <a:pt x="400116" y="66308"/>
                    <a:pt x="315365" y="86828"/>
                    <a:pt x="302532" y="86828"/>
                  </a:cubicBezTo>
                  <a:lnTo>
                    <a:pt x="299927" y="86828"/>
                  </a:lnTo>
                  <a:cubicBezTo>
                    <a:pt x="287220" y="86828"/>
                    <a:pt x="212634" y="66308"/>
                    <a:pt x="197260" y="-210"/>
                  </a:cubicBezTo>
                  <a:lnTo>
                    <a:pt x="-514" y="61225"/>
                  </a:lnTo>
                  <a:lnTo>
                    <a:pt x="24898" y="268529"/>
                  </a:lnTo>
                  <a:cubicBezTo>
                    <a:pt x="24898" y="268529"/>
                    <a:pt x="9460" y="347880"/>
                    <a:pt x="50311" y="406774"/>
                  </a:cubicBezTo>
                  <a:cubicBezTo>
                    <a:pt x="88811" y="463063"/>
                    <a:pt x="88811" y="675577"/>
                    <a:pt x="88811" y="675577"/>
                  </a:cubicBezTo>
                  <a:lnTo>
                    <a:pt x="512504" y="675577"/>
                  </a:lnTo>
                  <a:cubicBezTo>
                    <a:pt x="512504" y="675577"/>
                    <a:pt x="512504" y="463063"/>
                    <a:pt x="553609" y="406774"/>
                  </a:cubicBezTo>
                  <a:cubicBezTo>
                    <a:pt x="592109" y="347880"/>
                    <a:pt x="576735" y="268529"/>
                    <a:pt x="576735" y="268529"/>
                  </a:cubicBezTo>
                  <a:lnTo>
                    <a:pt x="602147" y="61225"/>
                  </a:lnTo>
                  <a:close/>
                </a:path>
              </a:pathLst>
            </a:custGeom>
            <a:solidFill>
              <a:srgbClr val="F93F57"/>
            </a:solidFill>
            <a:ln w="6346" cap="flat">
              <a:noFill/>
              <a:prstDash val="solid"/>
              <a:miter/>
            </a:ln>
          </p:spPr>
          <p:txBody>
            <a:bodyPr rtlCol="0" anchor="ctr"/>
            <a:lstStyle/>
            <a:p>
              <a:endParaRPr lang="zh-CN" altLang="en-US"/>
            </a:p>
          </p:txBody>
        </p:sp>
        <p:sp>
          <p:nvSpPr>
            <p:cNvPr id="104" name="任意多边形 54">
              <a:extLst>
                <a:ext uri="{FF2B5EF4-FFF2-40B4-BE49-F238E27FC236}">
                  <a16:creationId xmlns:a16="http://schemas.microsoft.com/office/drawing/2014/main" id="{2A00A84F-0765-45A7-8E36-98ABCAFF14DC}"/>
                </a:ext>
              </a:extLst>
            </p:cNvPr>
            <p:cNvSpPr/>
            <p:nvPr/>
          </p:nvSpPr>
          <p:spPr>
            <a:xfrm>
              <a:off x="7668222" y="2246131"/>
              <a:ext cx="203061" cy="147805"/>
            </a:xfrm>
            <a:custGeom>
              <a:avLst/>
              <a:gdLst>
                <a:gd name="connsiteX0" fmla="*/ -514 w 179347"/>
                <a:gd name="connsiteY0" fmla="*/ 71186 h 130544"/>
                <a:gd name="connsiteX1" fmla="*/ 171784 w 179347"/>
                <a:gd name="connsiteY1" fmla="*/ 4287 h 130544"/>
                <a:gd name="connsiteX2" fmla="*/ 43195 w 179347"/>
                <a:gd name="connsiteY2" fmla="*/ 130334 h 130544"/>
                <a:gd name="connsiteX3" fmla="*/ -514 w 179347"/>
                <a:gd name="connsiteY3" fmla="*/ 71186 h 130544"/>
              </a:gdLst>
              <a:ahLst/>
              <a:cxnLst>
                <a:cxn ang="0">
                  <a:pos x="connsiteX0" y="connsiteY0"/>
                </a:cxn>
                <a:cxn ang="0">
                  <a:pos x="connsiteX1" y="connsiteY1"/>
                </a:cxn>
                <a:cxn ang="0">
                  <a:pos x="connsiteX2" y="connsiteY2"/>
                </a:cxn>
                <a:cxn ang="0">
                  <a:pos x="connsiteX3" y="connsiteY3"/>
                </a:cxn>
              </a:cxnLst>
              <a:rect l="l" t="t" r="r" b="b"/>
              <a:pathLst>
                <a:path w="179347" h="130544">
                  <a:moveTo>
                    <a:pt x="-514" y="71186"/>
                  </a:moveTo>
                  <a:cubicBezTo>
                    <a:pt x="-514" y="71186"/>
                    <a:pt x="146053" y="-21379"/>
                    <a:pt x="171784" y="4287"/>
                  </a:cubicBezTo>
                  <a:cubicBezTo>
                    <a:pt x="197196" y="27477"/>
                    <a:pt x="153804" y="73728"/>
                    <a:pt x="43195" y="130334"/>
                  </a:cubicBezTo>
                  <a:lnTo>
                    <a:pt x="-514" y="71186"/>
                  </a:lnTo>
                  <a:close/>
                </a:path>
              </a:pathLst>
            </a:custGeom>
            <a:solidFill>
              <a:srgbClr val="FED0D6"/>
            </a:solidFill>
            <a:ln w="6346" cap="flat">
              <a:noFill/>
              <a:prstDash val="solid"/>
              <a:miter/>
            </a:ln>
          </p:spPr>
          <p:txBody>
            <a:bodyPr rtlCol="0" anchor="ctr"/>
            <a:lstStyle/>
            <a:p>
              <a:endParaRPr lang="zh-CN" altLang="en-US"/>
            </a:p>
          </p:txBody>
        </p:sp>
        <p:sp>
          <p:nvSpPr>
            <p:cNvPr id="105" name="任意多边形 55">
              <a:extLst>
                <a:ext uri="{FF2B5EF4-FFF2-40B4-BE49-F238E27FC236}">
                  <a16:creationId xmlns:a16="http://schemas.microsoft.com/office/drawing/2014/main" id="{57DE8809-D88C-4292-BAD1-31872F15C38C}"/>
                </a:ext>
              </a:extLst>
            </p:cNvPr>
            <p:cNvSpPr/>
            <p:nvPr/>
          </p:nvSpPr>
          <p:spPr>
            <a:xfrm>
              <a:off x="7253337" y="2273163"/>
              <a:ext cx="519616" cy="812040"/>
            </a:xfrm>
            <a:custGeom>
              <a:avLst/>
              <a:gdLst>
                <a:gd name="connsiteX0" fmla="*/ 396859 w 458935"/>
                <a:gd name="connsiteY0" fmla="*/ 560775 h 717209"/>
                <a:gd name="connsiteX1" fmla="*/ 147942 w 458935"/>
                <a:gd name="connsiteY1" fmla="*/ 358426 h 717209"/>
                <a:gd name="connsiteX2" fmla="*/ 458421 w 458935"/>
                <a:gd name="connsiteY2" fmla="*/ 107349 h 717209"/>
                <a:gd name="connsiteX3" fmla="*/ 409628 w 458935"/>
                <a:gd name="connsiteY3" fmla="*/ -210 h 717209"/>
                <a:gd name="connsiteX4" fmla="*/ 4297 w 458935"/>
                <a:gd name="connsiteY4" fmla="*/ 348134 h 717209"/>
                <a:gd name="connsiteX5" fmla="*/ 417253 w 458935"/>
                <a:gd name="connsiteY5" fmla="*/ 716999 h 717209"/>
                <a:gd name="connsiteX6" fmla="*/ 396732 w 458935"/>
                <a:gd name="connsiteY6" fmla="*/ 560775 h 71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8935" h="717209">
                  <a:moveTo>
                    <a:pt x="396859" y="560775"/>
                  </a:moveTo>
                  <a:cubicBezTo>
                    <a:pt x="396859" y="560775"/>
                    <a:pt x="158234" y="399404"/>
                    <a:pt x="147942" y="358426"/>
                  </a:cubicBezTo>
                  <a:cubicBezTo>
                    <a:pt x="137713" y="320307"/>
                    <a:pt x="458421" y="107349"/>
                    <a:pt x="458421" y="107349"/>
                  </a:cubicBezTo>
                  <a:lnTo>
                    <a:pt x="409628" y="-210"/>
                  </a:lnTo>
                  <a:cubicBezTo>
                    <a:pt x="409628" y="-210"/>
                    <a:pt x="47879" y="230346"/>
                    <a:pt x="4297" y="348134"/>
                  </a:cubicBezTo>
                  <a:cubicBezTo>
                    <a:pt x="-41891" y="465986"/>
                    <a:pt x="255691" y="696542"/>
                    <a:pt x="417253" y="716999"/>
                  </a:cubicBezTo>
                  <a:lnTo>
                    <a:pt x="396732" y="560775"/>
                  </a:lnTo>
                  <a:close/>
                </a:path>
              </a:pathLst>
            </a:custGeom>
            <a:solidFill>
              <a:srgbClr val="F93F57"/>
            </a:solidFill>
            <a:ln w="6346" cap="flat">
              <a:noFill/>
              <a:prstDash val="solid"/>
              <a:miter/>
            </a:ln>
          </p:spPr>
          <p:txBody>
            <a:bodyPr rtlCol="0" anchor="ctr"/>
            <a:lstStyle/>
            <a:p>
              <a:endParaRPr lang="zh-CN" altLang="en-US"/>
            </a:p>
          </p:txBody>
        </p:sp>
        <p:sp>
          <p:nvSpPr>
            <p:cNvPr id="106" name="任意多边形 56">
              <a:extLst>
                <a:ext uri="{FF2B5EF4-FFF2-40B4-BE49-F238E27FC236}">
                  <a16:creationId xmlns:a16="http://schemas.microsoft.com/office/drawing/2014/main" id="{59865667-276E-4856-99A3-962A76A92554}"/>
                </a:ext>
              </a:extLst>
            </p:cNvPr>
            <p:cNvSpPr/>
            <p:nvPr/>
          </p:nvSpPr>
          <p:spPr>
            <a:xfrm>
              <a:off x="7861504" y="4281217"/>
              <a:ext cx="152998" cy="1017478"/>
            </a:xfrm>
            <a:custGeom>
              <a:avLst/>
              <a:gdLst>
                <a:gd name="connsiteX0" fmla="*/ 126555 w 135131"/>
                <a:gd name="connsiteY0" fmla="*/ 898656 h 898656"/>
                <a:gd name="connsiteX1" fmla="*/ 0 w 135131"/>
                <a:gd name="connsiteY1" fmla="*/ 898656 h 898656"/>
                <a:gd name="connsiteX2" fmla="*/ 0 w 135131"/>
                <a:gd name="connsiteY2" fmla="*/ 0 h 898656"/>
                <a:gd name="connsiteX3" fmla="*/ 135132 w 135131"/>
                <a:gd name="connsiteY3" fmla="*/ 0 h 898656"/>
                <a:gd name="connsiteX4" fmla="*/ 126555 w 135131"/>
                <a:gd name="connsiteY4" fmla="*/ 898656 h 898656"/>
                <a:gd name="connsiteX5" fmla="*/ 126555 w 135131"/>
                <a:gd name="connsiteY5" fmla="*/ 898656 h 898656"/>
                <a:gd name="connsiteX6" fmla="*/ 126555 w 135131"/>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131" h="898656">
                  <a:moveTo>
                    <a:pt x="126555" y="898656"/>
                  </a:moveTo>
                  <a:lnTo>
                    <a:pt x="0" y="898656"/>
                  </a:lnTo>
                  <a:lnTo>
                    <a:pt x="0" y="0"/>
                  </a:lnTo>
                  <a:lnTo>
                    <a:pt x="135132" y="0"/>
                  </a:lnTo>
                  <a:lnTo>
                    <a:pt x="126555" y="898656"/>
                  </a:lnTo>
                  <a:lnTo>
                    <a:pt x="126555" y="898656"/>
                  </a:lnTo>
                  <a:lnTo>
                    <a:pt x="126555" y="898656"/>
                  </a:lnTo>
                  <a:close/>
                </a:path>
              </a:pathLst>
            </a:custGeom>
            <a:solidFill>
              <a:srgbClr val="FED0D6"/>
            </a:solidFill>
            <a:ln w="6346" cap="flat">
              <a:noFill/>
              <a:prstDash val="solid"/>
              <a:miter/>
            </a:ln>
          </p:spPr>
          <p:txBody>
            <a:bodyPr rtlCol="0" anchor="ctr"/>
            <a:lstStyle/>
            <a:p>
              <a:endParaRPr lang="zh-CN" altLang="en-US"/>
            </a:p>
          </p:txBody>
        </p:sp>
        <p:sp>
          <p:nvSpPr>
            <p:cNvPr id="107" name="任意多边形 57">
              <a:extLst>
                <a:ext uri="{FF2B5EF4-FFF2-40B4-BE49-F238E27FC236}">
                  <a16:creationId xmlns:a16="http://schemas.microsoft.com/office/drawing/2014/main" id="{07E771E3-090D-43CB-B9E1-1D122897B5C1}"/>
                </a:ext>
              </a:extLst>
            </p:cNvPr>
            <p:cNvSpPr/>
            <p:nvPr/>
          </p:nvSpPr>
          <p:spPr>
            <a:xfrm>
              <a:off x="7703109" y="5287978"/>
              <a:ext cx="316405" cy="123506"/>
            </a:xfrm>
            <a:custGeom>
              <a:avLst/>
              <a:gdLst>
                <a:gd name="connsiteX0" fmla="*/ 264603 w 279455"/>
                <a:gd name="connsiteY0" fmla="*/ -210 h 109083"/>
                <a:gd name="connsiteX1" fmla="*/ 138493 w 279455"/>
                <a:gd name="connsiteY1" fmla="*/ -210 h 109083"/>
                <a:gd name="connsiteX2" fmla="*/ -514 w 279455"/>
                <a:gd name="connsiteY2" fmla="*/ 96168 h 109083"/>
                <a:gd name="connsiteX3" fmla="*/ -514 w 279455"/>
                <a:gd name="connsiteY3" fmla="*/ 108874 h 109083"/>
                <a:gd name="connsiteX4" fmla="*/ 277500 w 279455"/>
                <a:gd name="connsiteY4" fmla="*/ 108874 h 109083"/>
                <a:gd name="connsiteX5" fmla="*/ 264794 w 279455"/>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455" h="109083">
                  <a:moveTo>
                    <a:pt x="264603" y="-210"/>
                  </a:moveTo>
                  <a:lnTo>
                    <a:pt x="138493" y="-210"/>
                  </a:lnTo>
                  <a:cubicBezTo>
                    <a:pt x="138493" y="-210"/>
                    <a:pt x="12382" y="68277"/>
                    <a:pt x="-514" y="96168"/>
                  </a:cubicBezTo>
                  <a:lnTo>
                    <a:pt x="-514" y="108874"/>
                  </a:lnTo>
                  <a:lnTo>
                    <a:pt x="277500" y="108874"/>
                  </a:lnTo>
                  <a:cubicBezTo>
                    <a:pt x="277500" y="108874"/>
                    <a:pt x="285251" y="27681"/>
                    <a:pt x="264794" y="-210"/>
                  </a:cubicBezTo>
                  <a:close/>
                </a:path>
              </a:pathLst>
            </a:custGeom>
            <a:solidFill>
              <a:srgbClr val="F93F57"/>
            </a:solidFill>
            <a:ln w="6346" cap="flat">
              <a:noFill/>
              <a:prstDash val="solid"/>
              <a:miter/>
            </a:ln>
          </p:spPr>
          <p:txBody>
            <a:bodyPr rtlCol="0" anchor="ctr"/>
            <a:lstStyle/>
            <a:p>
              <a:endParaRPr lang="zh-CN" altLang="en-US"/>
            </a:p>
          </p:txBody>
        </p:sp>
        <p:sp>
          <p:nvSpPr>
            <p:cNvPr id="108" name="任意多边形 58">
              <a:extLst>
                <a:ext uri="{FF2B5EF4-FFF2-40B4-BE49-F238E27FC236}">
                  <a16:creationId xmlns:a16="http://schemas.microsoft.com/office/drawing/2014/main" id="{2F379968-7512-49F9-B3DE-148195C34A38}"/>
                </a:ext>
              </a:extLst>
            </p:cNvPr>
            <p:cNvSpPr/>
            <p:nvPr/>
          </p:nvSpPr>
          <p:spPr>
            <a:xfrm>
              <a:off x="7703109" y="5411484"/>
              <a:ext cx="314126" cy="18773"/>
            </a:xfrm>
            <a:custGeom>
              <a:avLst/>
              <a:gdLst>
                <a:gd name="connsiteX0" fmla="*/ 0 w 277442"/>
                <a:gd name="connsiteY0" fmla="*/ 0 h 16581"/>
                <a:gd name="connsiteX1" fmla="*/ 277443 w 277442"/>
                <a:gd name="connsiteY1" fmla="*/ 0 h 16581"/>
                <a:gd name="connsiteX2" fmla="*/ 277443 w 277442"/>
                <a:gd name="connsiteY2" fmla="*/ 16582 h 16581"/>
                <a:gd name="connsiteX3" fmla="*/ 0 w 277442"/>
                <a:gd name="connsiteY3" fmla="*/ 16582 h 16581"/>
                <a:gd name="connsiteX4" fmla="*/ 0 w 277442"/>
                <a:gd name="connsiteY4" fmla="*/ 0 h 16581"/>
                <a:gd name="connsiteX5" fmla="*/ 0 w 277442"/>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442" h="16581">
                  <a:moveTo>
                    <a:pt x="0" y="0"/>
                  </a:moveTo>
                  <a:lnTo>
                    <a:pt x="277443" y="0"/>
                  </a:lnTo>
                  <a:lnTo>
                    <a:pt x="277443"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09" name="任意多边形 59">
              <a:extLst>
                <a:ext uri="{FF2B5EF4-FFF2-40B4-BE49-F238E27FC236}">
                  <a16:creationId xmlns:a16="http://schemas.microsoft.com/office/drawing/2014/main" id="{AE4EC5A6-AF7E-464A-AE08-E3EDDF443818}"/>
                </a:ext>
              </a:extLst>
            </p:cNvPr>
            <p:cNvSpPr/>
            <p:nvPr/>
          </p:nvSpPr>
          <p:spPr>
            <a:xfrm>
              <a:off x="8074926" y="4281217"/>
              <a:ext cx="154366" cy="1017478"/>
            </a:xfrm>
            <a:custGeom>
              <a:avLst/>
              <a:gdLst>
                <a:gd name="connsiteX0" fmla="*/ 8704 w 136339"/>
                <a:gd name="connsiteY0" fmla="*/ 898656 h 898656"/>
                <a:gd name="connsiteX1" fmla="*/ 136339 w 136339"/>
                <a:gd name="connsiteY1" fmla="*/ 898656 h 898656"/>
                <a:gd name="connsiteX2" fmla="*/ 136339 w 136339"/>
                <a:gd name="connsiteY2" fmla="*/ 0 h 898656"/>
                <a:gd name="connsiteX3" fmla="*/ 0 w 136339"/>
                <a:gd name="connsiteY3" fmla="*/ 0 h 898656"/>
                <a:gd name="connsiteX4" fmla="*/ 8704 w 136339"/>
                <a:gd name="connsiteY4" fmla="*/ 898656 h 898656"/>
                <a:gd name="connsiteX5" fmla="*/ 8704 w 136339"/>
                <a:gd name="connsiteY5" fmla="*/ 898656 h 898656"/>
                <a:gd name="connsiteX6" fmla="*/ 8704 w 136339"/>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39" h="898656">
                  <a:moveTo>
                    <a:pt x="8704" y="898656"/>
                  </a:moveTo>
                  <a:lnTo>
                    <a:pt x="136339" y="898656"/>
                  </a:lnTo>
                  <a:lnTo>
                    <a:pt x="136339" y="0"/>
                  </a:lnTo>
                  <a:lnTo>
                    <a:pt x="0" y="0"/>
                  </a:lnTo>
                  <a:lnTo>
                    <a:pt x="8704" y="898656"/>
                  </a:lnTo>
                  <a:lnTo>
                    <a:pt x="8704" y="898656"/>
                  </a:lnTo>
                  <a:lnTo>
                    <a:pt x="8704" y="898656"/>
                  </a:lnTo>
                  <a:close/>
                </a:path>
              </a:pathLst>
            </a:custGeom>
            <a:solidFill>
              <a:srgbClr val="FED0D6"/>
            </a:solidFill>
            <a:ln w="6346" cap="flat">
              <a:noFill/>
              <a:prstDash val="solid"/>
              <a:miter/>
            </a:ln>
          </p:spPr>
          <p:txBody>
            <a:bodyPr rtlCol="0" anchor="ctr"/>
            <a:lstStyle/>
            <a:p>
              <a:endParaRPr lang="zh-CN" altLang="en-US"/>
            </a:p>
          </p:txBody>
        </p:sp>
        <p:sp>
          <p:nvSpPr>
            <p:cNvPr id="110" name="任意多边形 60">
              <a:extLst>
                <a:ext uri="{FF2B5EF4-FFF2-40B4-BE49-F238E27FC236}">
                  <a16:creationId xmlns:a16="http://schemas.microsoft.com/office/drawing/2014/main" id="{65605763-2029-47C3-91BF-D288D79607BE}"/>
                </a:ext>
              </a:extLst>
            </p:cNvPr>
            <p:cNvSpPr/>
            <p:nvPr/>
          </p:nvSpPr>
          <p:spPr>
            <a:xfrm>
              <a:off x="8073764" y="5287978"/>
              <a:ext cx="312627" cy="123506"/>
            </a:xfrm>
            <a:custGeom>
              <a:avLst/>
              <a:gdLst>
                <a:gd name="connsiteX0" fmla="*/ 11376 w 276118"/>
                <a:gd name="connsiteY0" fmla="*/ -210 h 109083"/>
                <a:gd name="connsiteX1" fmla="*/ 139646 w 276118"/>
                <a:gd name="connsiteY1" fmla="*/ -210 h 109083"/>
                <a:gd name="connsiteX2" fmla="*/ 275604 w 276118"/>
                <a:gd name="connsiteY2" fmla="*/ 96168 h 109083"/>
                <a:gd name="connsiteX3" fmla="*/ 275604 w 276118"/>
                <a:gd name="connsiteY3" fmla="*/ 108874 h 109083"/>
                <a:gd name="connsiteX4" fmla="*/ 1147 w 276118"/>
                <a:gd name="connsiteY4" fmla="*/ 108874 h 109083"/>
                <a:gd name="connsiteX5" fmla="*/ 11376 w 276118"/>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118" h="109083">
                  <a:moveTo>
                    <a:pt x="11376" y="-210"/>
                  </a:moveTo>
                  <a:lnTo>
                    <a:pt x="139646" y="-210"/>
                  </a:lnTo>
                  <a:cubicBezTo>
                    <a:pt x="139646" y="-210"/>
                    <a:pt x="262771" y="68277"/>
                    <a:pt x="275604" y="96168"/>
                  </a:cubicBezTo>
                  <a:lnTo>
                    <a:pt x="275604" y="108874"/>
                  </a:lnTo>
                  <a:lnTo>
                    <a:pt x="1147" y="108874"/>
                  </a:lnTo>
                  <a:cubicBezTo>
                    <a:pt x="1147" y="108874"/>
                    <a:pt x="-6604" y="27681"/>
                    <a:pt x="11376" y="-210"/>
                  </a:cubicBezTo>
                  <a:close/>
                </a:path>
              </a:pathLst>
            </a:custGeom>
            <a:solidFill>
              <a:srgbClr val="F93F57"/>
            </a:solidFill>
            <a:ln w="6346" cap="flat">
              <a:noFill/>
              <a:prstDash val="solid"/>
              <a:miter/>
            </a:ln>
          </p:spPr>
          <p:txBody>
            <a:bodyPr rtlCol="0" anchor="ctr"/>
            <a:lstStyle/>
            <a:p>
              <a:endParaRPr lang="zh-CN" altLang="en-US"/>
            </a:p>
          </p:txBody>
        </p:sp>
        <p:sp>
          <p:nvSpPr>
            <p:cNvPr id="111" name="任意多边形 61">
              <a:extLst>
                <a:ext uri="{FF2B5EF4-FFF2-40B4-BE49-F238E27FC236}">
                  <a16:creationId xmlns:a16="http://schemas.microsoft.com/office/drawing/2014/main" id="{F6771BCC-0DE1-4467-9381-4925E14AE73A}"/>
                </a:ext>
              </a:extLst>
            </p:cNvPr>
            <p:cNvSpPr/>
            <p:nvPr/>
          </p:nvSpPr>
          <p:spPr>
            <a:xfrm>
              <a:off x="8074926" y="5411484"/>
              <a:ext cx="311393" cy="18773"/>
            </a:xfrm>
            <a:custGeom>
              <a:avLst/>
              <a:gdLst>
                <a:gd name="connsiteX0" fmla="*/ 0 w 275028"/>
                <a:gd name="connsiteY0" fmla="*/ 0 h 16581"/>
                <a:gd name="connsiteX1" fmla="*/ 275029 w 275028"/>
                <a:gd name="connsiteY1" fmla="*/ 0 h 16581"/>
                <a:gd name="connsiteX2" fmla="*/ 275029 w 275028"/>
                <a:gd name="connsiteY2" fmla="*/ 16582 h 16581"/>
                <a:gd name="connsiteX3" fmla="*/ 0 w 275028"/>
                <a:gd name="connsiteY3" fmla="*/ 16582 h 16581"/>
                <a:gd name="connsiteX4" fmla="*/ 0 w 275028"/>
                <a:gd name="connsiteY4" fmla="*/ 0 h 16581"/>
                <a:gd name="connsiteX5" fmla="*/ 0 w 275028"/>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28" h="16581">
                  <a:moveTo>
                    <a:pt x="0" y="0"/>
                  </a:moveTo>
                  <a:lnTo>
                    <a:pt x="275029" y="0"/>
                  </a:lnTo>
                  <a:lnTo>
                    <a:pt x="275029"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12" name="任意多边形 62">
              <a:extLst>
                <a:ext uri="{FF2B5EF4-FFF2-40B4-BE49-F238E27FC236}">
                  <a16:creationId xmlns:a16="http://schemas.microsoft.com/office/drawing/2014/main" id="{EAE5BE77-35C8-4589-9817-0EEF9FA8DB12}"/>
                </a:ext>
              </a:extLst>
            </p:cNvPr>
            <p:cNvSpPr/>
            <p:nvPr/>
          </p:nvSpPr>
          <p:spPr>
            <a:xfrm>
              <a:off x="7564855" y="3584555"/>
              <a:ext cx="961084" cy="1110846"/>
            </a:xfrm>
            <a:custGeom>
              <a:avLst/>
              <a:gdLst>
                <a:gd name="connsiteX0" fmla="*/ 635502 w 848847"/>
                <a:gd name="connsiteY0" fmla="*/ -210 h 981120"/>
                <a:gd name="connsiteX1" fmla="*/ 212380 w 848847"/>
                <a:gd name="connsiteY1" fmla="*/ -210 h 981120"/>
                <a:gd name="connsiteX2" fmla="*/ -514 w 848847"/>
                <a:gd name="connsiteY2" fmla="*/ 980910 h 981120"/>
                <a:gd name="connsiteX3" fmla="*/ 848334 w 848847"/>
                <a:gd name="connsiteY3" fmla="*/ 980910 h 981120"/>
                <a:gd name="connsiteX4" fmla="*/ 635502 w 848847"/>
                <a:gd name="connsiteY4" fmla="*/ -210 h 981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847" h="981120">
                  <a:moveTo>
                    <a:pt x="635502" y="-210"/>
                  </a:moveTo>
                  <a:lnTo>
                    <a:pt x="212380" y="-210"/>
                  </a:lnTo>
                  <a:cubicBezTo>
                    <a:pt x="12319" y="253281"/>
                    <a:pt x="-514" y="980910"/>
                    <a:pt x="-514" y="980910"/>
                  </a:cubicBezTo>
                  <a:lnTo>
                    <a:pt x="848334" y="980910"/>
                  </a:lnTo>
                  <a:cubicBezTo>
                    <a:pt x="848334" y="980910"/>
                    <a:pt x="838104" y="253281"/>
                    <a:pt x="635502" y="-210"/>
                  </a:cubicBezTo>
                  <a:close/>
                </a:path>
              </a:pathLst>
            </a:custGeom>
            <a:solidFill>
              <a:srgbClr val="434CC0"/>
            </a:solidFill>
            <a:ln w="6346" cap="flat">
              <a:noFill/>
              <a:prstDash val="solid"/>
              <a:miter/>
            </a:ln>
          </p:spPr>
          <p:txBody>
            <a:bodyPr rtlCol="0" anchor="ctr"/>
            <a:lstStyle/>
            <a:p>
              <a:endParaRPr lang="zh-CN" altLang="en-US"/>
            </a:p>
          </p:txBody>
        </p:sp>
        <p:sp>
          <p:nvSpPr>
            <p:cNvPr id="113" name="任意多边形 63">
              <a:extLst>
                <a:ext uri="{FF2B5EF4-FFF2-40B4-BE49-F238E27FC236}">
                  <a16:creationId xmlns:a16="http://schemas.microsoft.com/office/drawing/2014/main" id="{84A58B21-4CFE-4EFF-898F-E1C2B2E626F4}"/>
                </a:ext>
              </a:extLst>
            </p:cNvPr>
            <p:cNvSpPr/>
            <p:nvPr/>
          </p:nvSpPr>
          <p:spPr>
            <a:xfrm>
              <a:off x="6993099" y="2948350"/>
              <a:ext cx="1467130" cy="1769867"/>
            </a:xfrm>
            <a:custGeom>
              <a:avLst/>
              <a:gdLst>
                <a:gd name="connsiteX0" fmla="*/ 927593 w 1295797"/>
                <a:gd name="connsiteY0" fmla="*/ 878849 h 1563180"/>
                <a:gd name="connsiteX1" fmla="*/ 1022891 w 1295797"/>
                <a:gd name="connsiteY1" fmla="*/ 1014617 h 1563180"/>
                <a:gd name="connsiteX2" fmla="*/ 992077 w 1295797"/>
                <a:gd name="connsiteY2" fmla="*/ 1186152 h 1563180"/>
                <a:gd name="connsiteX3" fmla="*/ 821876 w 1295797"/>
                <a:gd name="connsiteY3" fmla="*/ 1157900 h 1563180"/>
                <a:gd name="connsiteX4" fmla="*/ 820161 w 1295797"/>
                <a:gd name="connsiteY4" fmla="*/ 1155403 h 1563180"/>
                <a:gd name="connsiteX5" fmla="*/ 668447 w 1295797"/>
                <a:gd name="connsiteY5" fmla="*/ 940348 h 1563180"/>
                <a:gd name="connsiteX6" fmla="*/ 668447 w 1295797"/>
                <a:gd name="connsiteY6" fmla="*/ 935202 h 1563180"/>
                <a:gd name="connsiteX7" fmla="*/ 663300 w 1295797"/>
                <a:gd name="connsiteY7" fmla="*/ 932661 h 1563180"/>
                <a:gd name="connsiteX8" fmla="*/ 694114 w 1295797"/>
                <a:gd name="connsiteY8" fmla="*/ 761125 h 1563180"/>
                <a:gd name="connsiteX9" fmla="*/ 765968 w 1295797"/>
                <a:gd name="connsiteY9" fmla="*/ 364243 h 1563180"/>
                <a:gd name="connsiteX10" fmla="*/ 368196 w 1295797"/>
                <a:gd name="connsiteY10" fmla="*/ 297661 h 1563180"/>
                <a:gd name="connsiteX11" fmla="*/ 250154 w 1295797"/>
                <a:gd name="connsiteY11" fmla="*/ 551153 h 1563180"/>
                <a:gd name="connsiteX12" fmla="*/ 134780 w 1295797"/>
                <a:gd name="connsiteY12" fmla="*/ 686793 h 1563180"/>
                <a:gd name="connsiteX13" fmla="*/ 1364 w 1295797"/>
                <a:gd name="connsiteY13" fmla="*/ 574152 h 1563180"/>
                <a:gd name="connsiteX14" fmla="*/ 224614 w 1295797"/>
                <a:gd name="connsiteY14" fmla="*/ 95313 h 1563180"/>
                <a:gd name="connsiteX15" fmla="*/ 966156 w 1295797"/>
                <a:gd name="connsiteY15" fmla="*/ 223329 h 1563180"/>
                <a:gd name="connsiteX16" fmla="*/ 927657 w 1295797"/>
                <a:gd name="connsiteY16" fmla="*/ 878849 h 1563180"/>
                <a:gd name="connsiteX17" fmla="*/ 1245823 w 1295797"/>
                <a:gd name="connsiteY17" fmla="*/ 1332149 h 1563180"/>
                <a:gd name="connsiteX18" fmla="*/ 1271236 w 1295797"/>
                <a:gd name="connsiteY18" fmla="*/ 1367980 h 1563180"/>
                <a:gd name="connsiteX19" fmla="*/ 1242965 w 1295797"/>
                <a:gd name="connsiteY19" fmla="*/ 1542121 h 1563180"/>
                <a:gd name="connsiteX20" fmla="*/ 1068506 w 1295797"/>
                <a:gd name="connsiteY20" fmla="*/ 1511371 h 1563180"/>
                <a:gd name="connsiteX21" fmla="*/ 1043093 w 1295797"/>
                <a:gd name="connsiteY21" fmla="*/ 1473252 h 1563180"/>
                <a:gd name="connsiteX22" fmla="*/ 1073906 w 1295797"/>
                <a:gd name="connsiteY22" fmla="*/ 1301717 h 1563180"/>
                <a:gd name="connsiteX23" fmla="*/ 1242583 w 1295797"/>
                <a:gd name="connsiteY23" fmla="*/ 1327847 h 1563180"/>
                <a:gd name="connsiteX24" fmla="*/ 1245823 w 1295797"/>
                <a:gd name="connsiteY24" fmla="*/ 1332466 h 1563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5797" h="1563180">
                  <a:moveTo>
                    <a:pt x="927593" y="878849"/>
                  </a:moveTo>
                  <a:lnTo>
                    <a:pt x="1022891" y="1014617"/>
                  </a:lnTo>
                  <a:cubicBezTo>
                    <a:pt x="1063932" y="1070906"/>
                    <a:pt x="1051098" y="1145174"/>
                    <a:pt x="992077" y="1186152"/>
                  </a:cubicBezTo>
                  <a:cubicBezTo>
                    <a:pt x="937313" y="1225345"/>
                    <a:pt x="861075" y="1212696"/>
                    <a:pt x="821876" y="1157900"/>
                  </a:cubicBezTo>
                  <a:cubicBezTo>
                    <a:pt x="821305" y="1157074"/>
                    <a:pt x="820732" y="1156242"/>
                    <a:pt x="820161" y="1155403"/>
                  </a:cubicBezTo>
                  <a:lnTo>
                    <a:pt x="668447" y="940348"/>
                  </a:lnTo>
                  <a:lnTo>
                    <a:pt x="668447" y="935202"/>
                  </a:lnTo>
                  <a:cubicBezTo>
                    <a:pt x="663300" y="935202"/>
                    <a:pt x="663300" y="935202"/>
                    <a:pt x="663300" y="932661"/>
                  </a:cubicBezTo>
                  <a:cubicBezTo>
                    <a:pt x="624801" y="878849"/>
                    <a:pt x="640239" y="799244"/>
                    <a:pt x="694114" y="761125"/>
                  </a:cubicBezTo>
                  <a:cubicBezTo>
                    <a:pt x="822384" y="668941"/>
                    <a:pt x="855738" y="492259"/>
                    <a:pt x="765968" y="364243"/>
                  </a:cubicBezTo>
                  <a:cubicBezTo>
                    <a:pt x="673593" y="233621"/>
                    <a:pt x="499135" y="208018"/>
                    <a:pt x="368196" y="297661"/>
                  </a:cubicBezTo>
                  <a:cubicBezTo>
                    <a:pt x="283572" y="359096"/>
                    <a:pt x="239926" y="456491"/>
                    <a:pt x="250154" y="551153"/>
                  </a:cubicBezTo>
                  <a:cubicBezTo>
                    <a:pt x="255618" y="620421"/>
                    <a:pt x="204030" y="681056"/>
                    <a:pt x="134780" y="686793"/>
                  </a:cubicBezTo>
                  <a:cubicBezTo>
                    <a:pt x="65467" y="691939"/>
                    <a:pt x="9051" y="643274"/>
                    <a:pt x="1364" y="574152"/>
                  </a:cubicBezTo>
                  <a:cubicBezTo>
                    <a:pt x="-14456" y="386231"/>
                    <a:pt x="70486" y="204003"/>
                    <a:pt x="224614" y="95313"/>
                  </a:cubicBezTo>
                  <a:cubicBezTo>
                    <a:pt x="466035" y="-71140"/>
                    <a:pt x="799386" y="-14788"/>
                    <a:pt x="966156" y="223329"/>
                  </a:cubicBezTo>
                  <a:cubicBezTo>
                    <a:pt x="1107832" y="424058"/>
                    <a:pt x="1091822" y="696081"/>
                    <a:pt x="927657" y="878849"/>
                  </a:cubicBezTo>
                  <a:close/>
                  <a:moveTo>
                    <a:pt x="1245823" y="1332149"/>
                  </a:moveTo>
                  <a:lnTo>
                    <a:pt x="1271236" y="1367980"/>
                  </a:lnTo>
                  <a:cubicBezTo>
                    <a:pt x="1312277" y="1426874"/>
                    <a:pt x="1299444" y="1501397"/>
                    <a:pt x="1242965" y="1542121"/>
                  </a:cubicBezTo>
                  <a:cubicBezTo>
                    <a:pt x="1189089" y="1577953"/>
                    <a:pt x="1109548" y="1567533"/>
                    <a:pt x="1068506" y="1511371"/>
                  </a:cubicBezTo>
                  <a:lnTo>
                    <a:pt x="1043093" y="1473252"/>
                  </a:lnTo>
                  <a:cubicBezTo>
                    <a:pt x="1004593" y="1419505"/>
                    <a:pt x="1019968" y="1339836"/>
                    <a:pt x="1073906" y="1301717"/>
                  </a:cubicBezTo>
                  <a:cubicBezTo>
                    <a:pt x="1127718" y="1262346"/>
                    <a:pt x="1203257" y="1274049"/>
                    <a:pt x="1242583" y="1327847"/>
                  </a:cubicBezTo>
                  <a:cubicBezTo>
                    <a:pt x="1243727" y="1329359"/>
                    <a:pt x="1244806" y="1330903"/>
                    <a:pt x="1245823" y="1332466"/>
                  </a:cubicBezTo>
                  <a:close/>
                </a:path>
              </a:pathLst>
            </a:custGeom>
            <a:solidFill>
              <a:srgbClr val="FFC545"/>
            </a:solidFill>
            <a:ln w="6346" cap="flat">
              <a:noFill/>
              <a:prstDash val="solid"/>
              <a:miter/>
            </a:ln>
          </p:spPr>
          <p:txBody>
            <a:bodyPr rtlCol="0" anchor="ctr"/>
            <a:lstStyle/>
            <a:p>
              <a:endParaRPr lang="zh-CN" altLang="en-US"/>
            </a:p>
          </p:txBody>
        </p:sp>
        <p:sp>
          <p:nvSpPr>
            <p:cNvPr id="114" name="任意多边形 64">
              <a:extLst>
                <a:ext uri="{FF2B5EF4-FFF2-40B4-BE49-F238E27FC236}">
                  <a16:creationId xmlns:a16="http://schemas.microsoft.com/office/drawing/2014/main" id="{C75F92FF-D878-4C29-94A5-BA2A17477431}"/>
                </a:ext>
              </a:extLst>
            </p:cNvPr>
            <p:cNvSpPr/>
            <p:nvPr/>
          </p:nvSpPr>
          <p:spPr>
            <a:xfrm>
              <a:off x="8074926" y="2908035"/>
              <a:ext cx="512041" cy="826857"/>
            </a:xfrm>
            <a:custGeom>
              <a:avLst/>
              <a:gdLst>
                <a:gd name="connsiteX0" fmla="*/ 274260 w 452244"/>
                <a:gd name="connsiteY0" fmla="*/ -210 h 730296"/>
                <a:gd name="connsiteX1" fmla="*/ 451387 w 452244"/>
                <a:gd name="connsiteY1" fmla="*/ 381616 h 730296"/>
                <a:gd name="connsiteX2" fmla="*/ 43132 w 452244"/>
                <a:gd name="connsiteY2" fmla="*/ 730087 h 730296"/>
                <a:gd name="connsiteX3" fmla="*/ -514 w 452244"/>
                <a:gd name="connsiteY3" fmla="*/ 558551 h 730296"/>
                <a:gd name="connsiteX4" fmla="*/ 315302 w 452244"/>
                <a:gd name="connsiteY4" fmla="*/ 366368 h 730296"/>
                <a:gd name="connsiteX5" fmla="*/ 248594 w 452244"/>
                <a:gd name="connsiteY5" fmla="*/ 207539 h 730296"/>
                <a:gd name="connsiteX6" fmla="*/ 274007 w 452244"/>
                <a:gd name="connsiteY6" fmla="*/ -19 h 73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244" h="730296">
                  <a:moveTo>
                    <a:pt x="274260" y="-210"/>
                  </a:moveTo>
                  <a:cubicBezTo>
                    <a:pt x="274260" y="-210"/>
                    <a:pt x="438553" y="292036"/>
                    <a:pt x="451387" y="381616"/>
                  </a:cubicBezTo>
                  <a:cubicBezTo>
                    <a:pt x="464093" y="473864"/>
                    <a:pt x="120196" y="717317"/>
                    <a:pt x="43132" y="730087"/>
                  </a:cubicBezTo>
                  <a:lnTo>
                    <a:pt x="-514" y="558551"/>
                  </a:lnTo>
                  <a:cubicBezTo>
                    <a:pt x="-514" y="558551"/>
                    <a:pt x="284489" y="425135"/>
                    <a:pt x="315302" y="366368"/>
                  </a:cubicBezTo>
                  <a:lnTo>
                    <a:pt x="248594" y="207539"/>
                  </a:lnTo>
                  <a:lnTo>
                    <a:pt x="274007" y="-19"/>
                  </a:lnTo>
                  <a:close/>
                </a:path>
              </a:pathLst>
            </a:custGeom>
            <a:solidFill>
              <a:srgbClr val="F93F57"/>
            </a:solidFill>
            <a:ln w="6346" cap="flat">
              <a:noFill/>
              <a:prstDash val="solid"/>
              <a:miter/>
            </a:ln>
          </p:spPr>
          <p:txBody>
            <a:bodyPr rtlCol="0" anchor="ctr"/>
            <a:lstStyle/>
            <a:p>
              <a:endParaRPr lang="zh-CN" altLang="en-US"/>
            </a:p>
          </p:txBody>
        </p:sp>
        <p:sp>
          <p:nvSpPr>
            <p:cNvPr id="115" name="任意多边形 65">
              <a:extLst>
                <a:ext uri="{FF2B5EF4-FFF2-40B4-BE49-F238E27FC236}">
                  <a16:creationId xmlns:a16="http://schemas.microsoft.com/office/drawing/2014/main" id="{B37E35CA-2965-44E4-B334-2913379D9CF5}"/>
                </a:ext>
              </a:extLst>
            </p:cNvPr>
            <p:cNvSpPr/>
            <p:nvPr/>
          </p:nvSpPr>
          <p:spPr>
            <a:xfrm>
              <a:off x="8008236" y="3573622"/>
              <a:ext cx="101648" cy="117572"/>
            </a:xfrm>
            <a:custGeom>
              <a:avLst/>
              <a:gdLst>
                <a:gd name="connsiteX0" fmla="*/ 66265 w 89777"/>
                <a:gd name="connsiteY0" fmla="*/ 362 h 103842"/>
                <a:gd name="connsiteX1" fmla="*/ 5147 w 89777"/>
                <a:gd name="connsiteY1" fmla="*/ 15800 h 103842"/>
                <a:gd name="connsiteX2" fmla="*/ 89263 w 89777"/>
                <a:gd name="connsiteY2" fmla="*/ 95596 h 103842"/>
                <a:gd name="connsiteX3" fmla="*/ 66265 w 89777"/>
                <a:gd name="connsiteY3" fmla="*/ 298 h 103842"/>
              </a:gdLst>
              <a:ahLst/>
              <a:cxnLst>
                <a:cxn ang="0">
                  <a:pos x="connsiteX0" y="connsiteY0"/>
                </a:cxn>
                <a:cxn ang="0">
                  <a:pos x="connsiteX1" y="connsiteY1"/>
                </a:cxn>
                <a:cxn ang="0">
                  <a:pos x="connsiteX2" y="connsiteY2"/>
                </a:cxn>
                <a:cxn ang="0">
                  <a:pos x="connsiteX3" y="connsiteY3"/>
                </a:cxn>
              </a:cxnLst>
              <a:rect l="l" t="t" r="r" b="b"/>
              <a:pathLst>
                <a:path w="89777" h="103842">
                  <a:moveTo>
                    <a:pt x="66265" y="362"/>
                  </a:moveTo>
                  <a:cubicBezTo>
                    <a:pt x="66265" y="362"/>
                    <a:pt x="15439" y="-4784"/>
                    <a:pt x="5147" y="15800"/>
                  </a:cubicBezTo>
                  <a:cubicBezTo>
                    <a:pt x="-5145" y="36384"/>
                    <a:pt x="-12705" y="131555"/>
                    <a:pt x="89263" y="95596"/>
                  </a:cubicBezTo>
                  <a:lnTo>
                    <a:pt x="66265" y="298"/>
                  </a:lnTo>
                  <a:close/>
                </a:path>
              </a:pathLst>
            </a:custGeom>
            <a:solidFill>
              <a:srgbClr val="FF93B1"/>
            </a:solidFill>
            <a:ln w="6346" cap="flat">
              <a:noFill/>
              <a:prstDash val="solid"/>
              <a:miter/>
            </a:ln>
          </p:spPr>
          <p:txBody>
            <a:bodyPr rtlCol="0" anchor="ctr"/>
            <a:lstStyle/>
            <a:p>
              <a:endParaRPr lang="zh-CN" altLang="en-US"/>
            </a:p>
          </p:txBody>
        </p:sp>
        <p:sp>
          <p:nvSpPr>
            <p:cNvPr id="116" name="任意多边形 67">
              <a:extLst>
                <a:ext uri="{FF2B5EF4-FFF2-40B4-BE49-F238E27FC236}">
                  <a16:creationId xmlns:a16="http://schemas.microsoft.com/office/drawing/2014/main" id="{AE0E352F-0399-420A-99B2-50E86345BFA9}"/>
                </a:ext>
              </a:extLst>
            </p:cNvPr>
            <p:cNvSpPr/>
            <p:nvPr/>
          </p:nvSpPr>
          <p:spPr>
            <a:xfrm rot="19901924">
              <a:off x="4001212" y="2597109"/>
              <a:ext cx="340051" cy="595716"/>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D0D4DA"/>
            </a:solidFill>
            <a:ln w="6346" cap="flat">
              <a:noFill/>
              <a:prstDash val="solid"/>
              <a:miter/>
            </a:ln>
          </p:spPr>
          <p:txBody>
            <a:bodyPr rtlCol="0" anchor="ctr"/>
            <a:lstStyle/>
            <a:p>
              <a:endParaRPr lang="zh-CN" altLang="en-US"/>
            </a:p>
          </p:txBody>
        </p:sp>
      </p:grpSp>
      <p:sp>
        <p:nvSpPr>
          <p:cNvPr id="117" name="íşlïḍè">
            <a:extLst>
              <a:ext uri="{FF2B5EF4-FFF2-40B4-BE49-F238E27FC236}">
                <a16:creationId xmlns:a16="http://schemas.microsoft.com/office/drawing/2014/main" id="{ED592D4F-C911-463C-890B-34D9154E67F5}"/>
              </a:ext>
            </a:extLst>
          </p:cNvPr>
          <p:cNvSpPr txBox="1"/>
          <p:nvPr/>
        </p:nvSpPr>
        <p:spPr>
          <a:xfrm>
            <a:off x="2293526" y="3502624"/>
            <a:ext cx="3402341" cy="649155"/>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每个码元与</a:t>
            </a:r>
            <a:r>
              <a:rPr lang="en-US" altLang="zh-CN" b="1" dirty="0">
                <a:solidFill>
                  <a:schemeClr val="accent1">
                    <a:lumMod val="75000"/>
                  </a:schemeClr>
                </a:solidFill>
              </a:rPr>
              <a:t>4</a:t>
            </a:r>
            <a:r>
              <a:rPr lang="zh-CN" altLang="en-US" b="1" dirty="0">
                <a:solidFill>
                  <a:schemeClr val="accent1">
                    <a:lumMod val="75000"/>
                  </a:schemeClr>
                </a:solidFill>
              </a:rPr>
              <a:t>个比特的对应关系可以随便定义吗？</a:t>
            </a:r>
            <a:endParaRPr lang="en-US" altLang="zh-CN" b="1" dirty="0">
              <a:solidFill>
                <a:schemeClr val="accent1">
                  <a:lumMod val="75000"/>
                </a:schemeClr>
              </a:solidFill>
            </a:endParaRPr>
          </a:p>
        </p:txBody>
      </p:sp>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nvGrpSpPr>
          <p:cNvPr id="7" name="组合 6">
            <a:extLst>
              <a:ext uri="{FF2B5EF4-FFF2-40B4-BE49-F238E27FC236}">
                <a16:creationId xmlns:a16="http://schemas.microsoft.com/office/drawing/2014/main" id="{F5E1F7BD-F5A7-4392-B0C0-3D79F00F3B44}"/>
              </a:ext>
            </a:extLst>
          </p:cNvPr>
          <p:cNvGrpSpPr/>
          <p:nvPr/>
        </p:nvGrpSpPr>
        <p:grpSpPr>
          <a:xfrm>
            <a:off x="9196308" y="1611392"/>
            <a:ext cx="680707" cy="587664"/>
            <a:chOff x="9196308" y="1611392"/>
            <a:chExt cx="680707" cy="587664"/>
          </a:xfrm>
        </p:grpSpPr>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5" name="组合 4">
            <a:extLst>
              <a:ext uri="{FF2B5EF4-FFF2-40B4-BE49-F238E27FC236}">
                <a16:creationId xmlns:a16="http://schemas.microsoft.com/office/drawing/2014/main" id="{20813E10-03BE-4E79-89BD-2609EDBDC322}"/>
              </a:ext>
            </a:extLst>
          </p:cNvPr>
          <p:cNvGrpSpPr/>
          <p:nvPr/>
        </p:nvGrpSpPr>
        <p:grpSpPr>
          <a:xfrm>
            <a:off x="8203729" y="1611392"/>
            <a:ext cx="680707" cy="587664"/>
            <a:chOff x="8203729" y="1611392"/>
            <a:chExt cx="680707" cy="587664"/>
          </a:xfrm>
        </p:grpSpPr>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3" name="组合 2">
            <a:extLst>
              <a:ext uri="{FF2B5EF4-FFF2-40B4-BE49-F238E27FC236}">
                <a16:creationId xmlns:a16="http://schemas.microsoft.com/office/drawing/2014/main" id="{B7381B00-1239-4A0E-B508-97EC0C62CFE6}"/>
              </a:ext>
            </a:extLst>
          </p:cNvPr>
          <p:cNvGrpSpPr/>
          <p:nvPr/>
        </p:nvGrpSpPr>
        <p:grpSpPr>
          <a:xfrm>
            <a:off x="7211150" y="1611392"/>
            <a:ext cx="680707" cy="587664"/>
            <a:chOff x="7211150" y="1611392"/>
            <a:chExt cx="680707" cy="587664"/>
          </a:xfrm>
        </p:grpSpPr>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3" name="组合 12">
            <a:extLst>
              <a:ext uri="{FF2B5EF4-FFF2-40B4-BE49-F238E27FC236}">
                <a16:creationId xmlns:a16="http://schemas.microsoft.com/office/drawing/2014/main" id="{4F63783E-3707-4679-9D5F-D372D2A60AB3}"/>
              </a:ext>
            </a:extLst>
          </p:cNvPr>
          <p:cNvGrpSpPr/>
          <p:nvPr/>
        </p:nvGrpSpPr>
        <p:grpSpPr>
          <a:xfrm>
            <a:off x="10188887" y="2618110"/>
            <a:ext cx="680707" cy="577406"/>
            <a:chOff x="10188887" y="2618110"/>
            <a:chExt cx="680707" cy="577406"/>
          </a:xfrm>
        </p:grpSpPr>
        <p:sp>
          <p:nvSpPr>
            <p:cNvPr id="78" name="椭圆 77">
              <a:extLst>
                <a:ext uri="{FF2B5EF4-FFF2-40B4-BE49-F238E27FC236}">
                  <a16:creationId xmlns:a16="http://schemas.microsoft.com/office/drawing/2014/main" id="{7E18D184-A0A5-4206-8A27-FCFEBB0F4465}"/>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2" name="组合 11">
            <a:extLst>
              <a:ext uri="{FF2B5EF4-FFF2-40B4-BE49-F238E27FC236}">
                <a16:creationId xmlns:a16="http://schemas.microsoft.com/office/drawing/2014/main" id="{CA9D5307-8F63-4DBF-949C-1A2E25B67DDB}"/>
              </a:ext>
            </a:extLst>
          </p:cNvPr>
          <p:cNvGrpSpPr/>
          <p:nvPr/>
        </p:nvGrpSpPr>
        <p:grpSpPr>
          <a:xfrm>
            <a:off x="9196308" y="2618110"/>
            <a:ext cx="680707" cy="577406"/>
            <a:chOff x="9196308" y="2618110"/>
            <a:chExt cx="680707" cy="577406"/>
          </a:xfrm>
        </p:grpSpPr>
        <p:sp>
          <p:nvSpPr>
            <p:cNvPr id="77" name="椭圆 76">
              <a:extLst>
                <a:ext uri="{FF2B5EF4-FFF2-40B4-BE49-F238E27FC236}">
                  <a16:creationId xmlns:a16="http://schemas.microsoft.com/office/drawing/2014/main" id="{1BF03FAC-D519-4CF8-AC34-C31E0C8A7336}"/>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0" name="组合 9">
            <a:extLst>
              <a:ext uri="{FF2B5EF4-FFF2-40B4-BE49-F238E27FC236}">
                <a16:creationId xmlns:a16="http://schemas.microsoft.com/office/drawing/2014/main" id="{6BBECF5D-A570-40FD-B5A2-24250BB0538D}"/>
              </a:ext>
            </a:extLst>
          </p:cNvPr>
          <p:cNvGrpSpPr/>
          <p:nvPr/>
        </p:nvGrpSpPr>
        <p:grpSpPr>
          <a:xfrm>
            <a:off x="8203729" y="2618110"/>
            <a:ext cx="680707" cy="577406"/>
            <a:chOff x="8203729" y="2618110"/>
            <a:chExt cx="680707" cy="577406"/>
          </a:xfrm>
        </p:grpSpPr>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8" name="组合 7">
            <a:extLst>
              <a:ext uri="{FF2B5EF4-FFF2-40B4-BE49-F238E27FC236}">
                <a16:creationId xmlns:a16="http://schemas.microsoft.com/office/drawing/2014/main" id="{498D6688-1A1D-4665-BCD6-17045837D8FD}"/>
              </a:ext>
            </a:extLst>
          </p:cNvPr>
          <p:cNvGrpSpPr/>
          <p:nvPr/>
        </p:nvGrpSpPr>
        <p:grpSpPr>
          <a:xfrm>
            <a:off x="7211150" y="2618110"/>
            <a:ext cx="680707" cy="577406"/>
            <a:chOff x="7211150" y="2618110"/>
            <a:chExt cx="680707" cy="577406"/>
          </a:xfrm>
        </p:grpSpPr>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1" name="组合 20">
            <a:extLst>
              <a:ext uri="{FF2B5EF4-FFF2-40B4-BE49-F238E27FC236}">
                <a16:creationId xmlns:a16="http://schemas.microsoft.com/office/drawing/2014/main" id="{34C78475-CDC2-400A-B8E0-EC04E32AE5AC}"/>
              </a:ext>
            </a:extLst>
          </p:cNvPr>
          <p:cNvGrpSpPr/>
          <p:nvPr/>
        </p:nvGrpSpPr>
        <p:grpSpPr>
          <a:xfrm>
            <a:off x="10188887" y="3634177"/>
            <a:ext cx="680707" cy="557799"/>
            <a:chOff x="10188887" y="3634177"/>
            <a:chExt cx="680707" cy="557799"/>
          </a:xfrm>
        </p:grpSpPr>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0" name="组合 19">
            <a:extLst>
              <a:ext uri="{FF2B5EF4-FFF2-40B4-BE49-F238E27FC236}">
                <a16:creationId xmlns:a16="http://schemas.microsoft.com/office/drawing/2014/main" id="{AF959567-2564-4B69-B25B-67D966F0E8A3}"/>
              </a:ext>
            </a:extLst>
          </p:cNvPr>
          <p:cNvGrpSpPr/>
          <p:nvPr/>
        </p:nvGrpSpPr>
        <p:grpSpPr>
          <a:xfrm>
            <a:off x="9196308" y="3634177"/>
            <a:ext cx="680707" cy="557799"/>
            <a:chOff x="9196308" y="3634177"/>
            <a:chExt cx="680707" cy="557799"/>
          </a:xfrm>
        </p:grpSpPr>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9" name="组合 18">
            <a:extLst>
              <a:ext uri="{FF2B5EF4-FFF2-40B4-BE49-F238E27FC236}">
                <a16:creationId xmlns:a16="http://schemas.microsoft.com/office/drawing/2014/main" id="{1782E4C6-ED9B-4B9B-8E41-3B280CA74544}"/>
              </a:ext>
            </a:extLst>
          </p:cNvPr>
          <p:cNvGrpSpPr/>
          <p:nvPr/>
        </p:nvGrpSpPr>
        <p:grpSpPr>
          <a:xfrm>
            <a:off x="8203729" y="3634177"/>
            <a:ext cx="680707" cy="557799"/>
            <a:chOff x="8203729" y="3634177"/>
            <a:chExt cx="680707" cy="557799"/>
          </a:xfrm>
        </p:grpSpPr>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16" name="组合 15">
            <a:extLst>
              <a:ext uri="{FF2B5EF4-FFF2-40B4-BE49-F238E27FC236}">
                <a16:creationId xmlns:a16="http://schemas.microsoft.com/office/drawing/2014/main" id="{9B8610AA-1850-46B9-952F-DCB49A35DD3A}"/>
              </a:ext>
            </a:extLst>
          </p:cNvPr>
          <p:cNvGrpSpPr/>
          <p:nvPr/>
        </p:nvGrpSpPr>
        <p:grpSpPr>
          <a:xfrm>
            <a:off x="7211150" y="3634177"/>
            <a:ext cx="680707" cy="557799"/>
            <a:chOff x="7211150" y="3634177"/>
            <a:chExt cx="680707" cy="557799"/>
          </a:xfrm>
        </p:grpSpPr>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5" name="组合 24">
            <a:extLst>
              <a:ext uri="{FF2B5EF4-FFF2-40B4-BE49-F238E27FC236}">
                <a16:creationId xmlns:a16="http://schemas.microsoft.com/office/drawing/2014/main" id="{D17E13CE-BE22-4454-91E1-FBCA28BA0D26}"/>
              </a:ext>
            </a:extLst>
          </p:cNvPr>
          <p:cNvGrpSpPr/>
          <p:nvPr/>
        </p:nvGrpSpPr>
        <p:grpSpPr>
          <a:xfrm>
            <a:off x="10188887" y="4593523"/>
            <a:ext cx="680707" cy="594913"/>
            <a:chOff x="10188887" y="4593523"/>
            <a:chExt cx="680707" cy="594913"/>
          </a:xfrm>
        </p:grpSpPr>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4" name="组合 23">
            <a:extLst>
              <a:ext uri="{FF2B5EF4-FFF2-40B4-BE49-F238E27FC236}">
                <a16:creationId xmlns:a16="http://schemas.microsoft.com/office/drawing/2014/main" id="{E8113A93-293C-4EF8-A9F0-8544B851301B}"/>
              </a:ext>
            </a:extLst>
          </p:cNvPr>
          <p:cNvGrpSpPr/>
          <p:nvPr/>
        </p:nvGrpSpPr>
        <p:grpSpPr>
          <a:xfrm>
            <a:off x="9196308" y="4593523"/>
            <a:ext cx="680707" cy="594913"/>
            <a:chOff x="9196308" y="4593523"/>
            <a:chExt cx="680707" cy="594913"/>
          </a:xfrm>
        </p:grpSpPr>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3" name="组合 22">
            <a:extLst>
              <a:ext uri="{FF2B5EF4-FFF2-40B4-BE49-F238E27FC236}">
                <a16:creationId xmlns:a16="http://schemas.microsoft.com/office/drawing/2014/main" id="{1D542C2F-95F9-4981-919C-4FD2A589C86C}"/>
              </a:ext>
            </a:extLst>
          </p:cNvPr>
          <p:cNvGrpSpPr/>
          <p:nvPr/>
        </p:nvGrpSpPr>
        <p:grpSpPr>
          <a:xfrm>
            <a:off x="8203729" y="4593523"/>
            <a:ext cx="680707" cy="594913"/>
            <a:chOff x="8203729" y="4593523"/>
            <a:chExt cx="680707" cy="594913"/>
          </a:xfrm>
        </p:grpSpPr>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grpSp>
        <p:nvGrpSpPr>
          <p:cNvPr id="22" name="组合 21">
            <a:extLst>
              <a:ext uri="{FF2B5EF4-FFF2-40B4-BE49-F238E27FC236}">
                <a16:creationId xmlns:a16="http://schemas.microsoft.com/office/drawing/2014/main" id="{E02E4572-3033-411B-84FE-A282B8D265B6}"/>
              </a:ext>
            </a:extLst>
          </p:cNvPr>
          <p:cNvGrpSpPr/>
          <p:nvPr/>
        </p:nvGrpSpPr>
        <p:grpSpPr>
          <a:xfrm>
            <a:off x="7211150" y="4593523"/>
            <a:ext cx="680707" cy="594913"/>
            <a:chOff x="7211150" y="4593523"/>
            <a:chExt cx="680707" cy="594913"/>
          </a:xfrm>
        </p:grpSpPr>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zh-CN" altLang="en-US" b="1" dirty="0"/>
                <a:t>码元</a:t>
              </a:r>
              <a:endParaRPr lang="en-US" altLang="zh-CN" b="1" dirty="0"/>
            </a:p>
          </p:txBody>
        </p:sp>
      </p:gr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2878227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1000" fill="hold"/>
                                        <p:tgtEl>
                                          <p:spTgt spid="34"/>
                                        </p:tgtEl>
                                        <p:attrNameLst>
                                          <p:attrName>ppt_w</p:attrName>
                                        </p:attrNameLst>
                                      </p:cBhvr>
                                      <p:tavLst>
                                        <p:tav tm="0">
                                          <p:val>
                                            <p:fltVal val="0"/>
                                          </p:val>
                                        </p:tav>
                                        <p:tav tm="100000">
                                          <p:val>
                                            <p:strVal val="#ppt_w"/>
                                          </p:val>
                                        </p:tav>
                                      </p:tavLst>
                                    </p:anim>
                                    <p:anim calcmode="lin" valueType="num">
                                      <p:cBhvr>
                                        <p:cTn id="8" dur="1000" fill="hold"/>
                                        <p:tgtEl>
                                          <p:spTgt spid="34"/>
                                        </p:tgtEl>
                                        <p:attrNameLst>
                                          <p:attrName>ppt_h</p:attrName>
                                        </p:attrNameLst>
                                      </p:cBhvr>
                                      <p:tavLst>
                                        <p:tav tm="0">
                                          <p:val>
                                            <p:fltVal val="0"/>
                                          </p:val>
                                        </p:tav>
                                        <p:tav tm="100000">
                                          <p:val>
                                            <p:strVal val="#ppt_h"/>
                                          </p:val>
                                        </p:tav>
                                      </p:tavLst>
                                    </p:anim>
                                    <p:anim calcmode="lin" valueType="num">
                                      <p:cBhvr>
                                        <p:cTn id="9" dur="1000" fill="hold"/>
                                        <p:tgtEl>
                                          <p:spTgt spid="3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34"/>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en-US" altLang="zh-CN" b="1" dirty="0"/>
              <a:t>0010</a:t>
            </a: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en-US" altLang="zh-CN" b="1" dirty="0"/>
              <a:t>0011</a:t>
            </a: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en-US" altLang="zh-CN" b="1" dirty="0"/>
              <a:t>0100</a:t>
            </a: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en-US" altLang="zh-CN" b="1" dirty="0"/>
              <a:t>0110</a:t>
            </a: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en-US" altLang="zh-CN" b="1" dirty="0"/>
              <a:t>0000</a:t>
            </a: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en-US" altLang="zh-CN" b="1" dirty="0"/>
              <a:t>0001</a:t>
            </a: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en-US" altLang="zh-CN" b="1" dirty="0"/>
              <a:t>0101</a:t>
            </a: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en-US" altLang="zh-CN" b="1" dirty="0"/>
              <a:t>0111</a:t>
            </a: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en-US" altLang="zh-CN" b="1" dirty="0"/>
              <a:t>1111</a:t>
            </a: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en-US" altLang="zh-CN" b="1" dirty="0"/>
              <a:t>1101</a:t>
            </a: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en-US" altLang="zh-CN" b="1" dirty="0"/>
              <a:t>1001</a:t>
            </a: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en-US" altLang="zh-CN" b="1" dirty="0"/>
              <a:t>1000</a:t>
            </a: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en-US" altLang="zh-CN" b="1" dirty="0"/>
              <a:t>1110</a:t>
            </a: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en-US" altLang="zh-CN" b="1" dirty="0"/>
              <a:t>1100</a:t>
            </a: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en-US" altLang="zh-CN" b="1" dirty="0"/>
              <a:t>1011</a:t>
            </a: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en-US" altLang="zh-CN" b="1" dirty="0"/>
              <a:t>1010</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grpSp>
        <p:nvGrpSpPr>
          <p:cNvPr id="34" name="组合 33">
            <a:extLst>
              <a:ext uri="{FF2B5EF4-FFF2-40B4-BE49-F238E27FC236}">
                <a16:creationId xmlns:a16="http://schemas.microsoft.com/office/drawing/2014/main" id="{07E0E861-338F-4999-A0AC-10D4D1E38851}"/>
              </a:ext>
            </a:extLst>
          </p:cNvPr>
          <p:cNvGrpSpPr/>
          <p:nvPr/>
        </p:nvGrpSpPr>
        <p:grpSpPr>
          <a:xfrm>
            <a:off x="660917" y="3642850"/>
            <a:ext cx="3426293" cy="2755786"/>
            <a:chOff x="3207781" y="1105990"/>
            <a:chExt cx="5776438" cy="4646020"/>
          </a:xfrm>
        </p:grpSpPr>
        <p:sp>
          <p:nvSpPr>
            <p:cNvPr id="35" name="任意多边形 4">
              <a:extLst>
                <a:ext uri="{FF2B5EF4-FFF2-40B4-BE49-F238E27FC236}">
                  <a16:creationId xmlns:a16="http://schemas.microsoft.com/office/drawing/2014/main" id="{CE0439D8-F1CE-4F86-AF16-06FD32CA8670}"/>
                </a:ext>
              </a:extLst>
            </p:cNvPr>
            <p:cNvSpPr/>
            <p:nvPr/>
          </p:nvSpPr>
          <p:spPr>
            <a:xfrm>
              <a:off x="3598883" y="5220505"/>
              <a:ext cx="5385336" cy="531505"/>
            </a:xfrm>
            <a:custGeom>
              <a:avLst/>
              <a:gdLst>
                <a:gd name="connsiteX0" fmla="*/ -514 w 4756429"/>
                <a:gd name="connsiteY0" fmla="*/ 234476 h 469435"/>
                <a:gd name="connsiteX1" fmla="*/ 2377732 w 4756429"/>
                <a:gd name="connsiteY1" fmla="*/ -210 h 469435"/>
                <a:gd name="connsiteX2" fmla="*/ 4755915 w 4756429"/>
                <a:gd name="connsiteY2" fmla="*/ 234476 h 469435"/>
                <a:gd name="connsiteX3" fmla="*/ 2377732 w 4756429"/>
                <a:gd name="connsiteY3" fmla="*/ 469226 h 469435"/>
                <a:gd name="connsiteX4" fmla="*/ -514 w 4756429"/>
                <a:gd name="connsiteY4" fmla="*/ 234476 h 469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6429" h="469435">
                  <a:moveTo>
                    <a:pt x="-514" y="234476"/>
                  </a:moveTo>
                  <a:cubicBezTo>
                    <a:pt x="-514" y="104871"/>
                    <a:pt x="1064277" y="-210"/>
                    <a:pt x="2377732" y="-210"/>
                  </a:cubicBezTo>
                  <a:cubicBezTo>
                    <a:pt x="3691187" y="-210"/>
                    <a:pt x="4755915" y="104871"/>
                    <a:pt x="4755915" y="234476"/>
                  </a:cubicBezTo>
                  <a:cubicBezTo>
                    <a:pt x="4755915" y="364081"/>
                    <a:pt x="3691187" y="469226"/>
                    <a:pt x="2377732" y="469226"/>
                  </a:cubicBezTo>
                  <a:cubicBezTo>
                    <a:pt x="1064277" y="469226"/>
                    <a:pt x="-514" y="364144"/>
                    <a:pt x="-514" y="234476"/>
                  </a:cubicBezTo>
                  <a:close/>
                </a:path>
              </a:pathLst>
            </a:custGeom>
            <a:solidFill>
              <a:srgbClr val="E8E8E8"/>
            </a:solidFill>
            <a:ln w="6346" cap="flat">
              <a:noFill/>
              <a:prstDash val="solid"/>
              <a:miter/>
            </a:ln>
          </p:spPr>
          <p:txBody>
            <a:bodyPr rtlCol="0" anchor="ctr"/>
            <a:lstStyle/>
            <a:p>
              <a:endParaRPr lang="zh-CN" altLang="en-US"/>
            </a:p>
          </p:txBody>
        </p:sp>
        <p:sp>
          <p:nvSpPr>
            <p:cNvPr id="37" name="任意多边形 5">
              <a:extLst>
                <a:ext uri="{FF2B5EF4-FFF2-40B4-BE49-F238E27FC236}">
                  <a16:creationId xmlns:a16="http://schemas.microsoft.com/office/drawing/2014/main" id="{74245009-A091-48E0-8848-37150CE6CAE1}"/>
                </a:ext>
              </a:extLst>
            </p:cNvPr>
            <p:cNvSpPr/>
            <p:nvPr/>
          </p:nvSpPr>
          <p:spPr>
            <a:xfrm>
              <a:off x="4313321" y="3382454"/>
              <a:ext cx="883608" cy="1118025"/>
            </a:xfrm>
            <a:custGeom>
              <a:avLst/>
              <a:gdLst>
                <a:gd name="connsiteX0" fmla="*/ 304303 w 780419"/>
                <a:gd name="connsiteY0" fmla="*/ 118570 h 987461"/>
                <a:gd name="connsiteX1" fmla="*/ 254240 w 780419"/>
                <a:gd name="connsiteY1" fmla="*/ 127782 h 987461"/>
                <a:gd name="connsiteX2" fmla="*/ 200428 w 780419"/>
                <a:gd name="connsiteY2" fmla="*/ 182038 h 987461"/>
                <a:gd name="connsiteX3" fmla="*/ 189374 w 780419"/>
                <a:gd name="connsiteY3" fmla="*/ 260437 h 987461"/>
                <a:gd name="connsiteX4" fmla="*/ 195727 w 780419"/>
                <a:gd name="connsiteY4" fmla="*/ 517740 h 987461"/>
                <a:gd name="connsiteX5" fmla="*/ 71395 w 780419"/>
                <a:gd name="connsiteY5" fmla="*/ 592835 h 987461"/>
                <a:gd name="connsiteX6" fmla="*/ 24001 w 780419"/>
                <a:gd name="connsiteY6" fmla="*/ 840164 h 987461"/>
                <a:gd name="connsiteX7" fmla="*/ 249411 w 780419"/>
                <a:gd name="connsiteY7" fmla="*/ 982284 h 987461"/>
                <a:gd name="connsiteX8" fmla="*/ 522597 w 780419"/>
                <a:gd name="connsiteY8" fmla="*/ 959286 h 987461"/>
                <a:gd name="connsiteX9" fmla="*/ 699597 w 780419"/>
                <a:gd name="connsiteY9" fmla="*/ 889401 h 987461"/>
                <a:gd name="connsiteX10" fmla="*/ 708555 w 780419"/>
                <a:gd name="connsiteY10" fmla="*/ 575617 h 987461"/>
                <a:gd name="connsiteX11" fmla="*/ 764082 w 780419"/>
                <a:gd name="connsiteY11" fmla="*/ 389088 h 987461"/>
                <a:gd name="connsiteX12" fmla="*/ 606968 w 780419"/>
                <a:gd name="connsiteY12" fmla="*/ 27466 h 987461"/>
                <a:gd name="connsiteX13" fmla="*/ 304303 w 780419"/>
                <a:gd name="connsiteY13" fmla="*/ 118761 h 9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0419" h="987461">
                  <a:moveTo>
                    <a:pt x="304303" y="118570"/>
                  </a:moveTo>
                  <a:cubicBezTo>
                    <a:pt x="307860" y="110184"/>
                    <a:pt x="258432" y="125940"/>
                    <a:pt x="254240" y="127782"/>
                  </a:cubicBezTo>
                  <a:cubicBezTo>
                    <a:pt x="230002" y="138284"/>
                    <a:pt x="210733" y="157712"/>
                    <a:pt x="200428" y="182038"/>
                  </a:cubicBezTo>
                  <a:cubicBezTo>
                    <a:pt x="191299" y="207108"/>
                    <a:pt x="187531" y="233817"/>
                    <a:pt x="189374" y="260437"/>
                  </a:cubicBezTo>
                  <a:cubicBezTo>
                    <a:pt x="191216" y="342393"/>
                    <a:pt x="253985" y="444679"/>
                    <a:pt x="195727" y="517740"/>
                  </a:cubicBezTo>
                  <a:cubicBezTo>
                    <a:pt x="165486" y="555478"/>
                    <a:pt x="111484" y="565706"/>
                    <a:pt x="71395" y="592835"/>
                  </a:cubicBezTo>
                  <a:cubicBezTo>
                    <a:pt x="-4843" y="644295"/>
                    <a:pt x="-20154" y="759351"/>
                    <a:pt x="24001" y="840164"/>
                  </a:cubicBezTo>
                  <a:cubicBezTo>
                    <a:pt x="68155" y="920976"/>
                    <a:pt x="158306" y="968752"/>
                    <a:pt x="249411" y="982284"/>
                  </a:cubicBezTo>
                  <a:cubicBezTo>
                    <a:pt x="340516" y="995816"/>
                    <a:pt x="433081" y="979552"/>
                    <a:pt x="522597" y="959286"/>
                  </a:cubicBezTo>
                  <a:cubicBezTo>
                    <a:pt x="584986" y="945182"/>
                    <a:pt x="648835" y="928092"/>
                    <a:pt x="699597" y="889401"/>
                  </a:cubicBezTo>
                  <a:cubicBezTo>
                    <a:pt x="819354" y="797724"/>
                    <a:pt x="763510" y="682986"/>
                    <a:pt x="708555" y="575617"/>
                  </a:cubicBezTo>
                  <a:cubicBezTo>
                    <a:pt x="673358" y="506876"/>
                    <a:pt x="736509" y="474475"/>
                    <a:pt x="764082" y="389088"/>
                  </a:cubicBezTo>
                  <a:cubicBezTo>
                    <a:pt x="813700" y="235469"/>
                    <a:pt x="742608" y="86360"/>
                    <a:pt x="606968" y="27466"/>
                  </a:cubicBezTo>
                  <a:cubicBezTo>
                    <a:pt x="384225" y="-69039"/>
                    <a:pt x="304747" y="117744"/>
                    <a:pt x="304303" y="118761"/>
                  </a:cubicBezTo>
                  <a:close/>
                </a:path>
              </a:pathLst>
            </a:custGeom>
            <a:solidFill>
              <a:srgbClr val="971D05"/>
            </a:solidFill>
            <a:ln w="6346" cap="flat">
              <a:noFill/>
              <a:prstDash val="solid"/>
              <a:miter/>
            </a:ln>
          </p:spPr>
          <p:txBody>
            <a:bodyPr rtlCol="0" anchor="ctr"/>
            <a:lstStyle/>
            <a:p>
              <a:endParaRPr lang="zh-CN" altLang="en-US"/>
            </a:p>
          </p:txBody>
        </p:sp>
        <p:sp>
          <p:nvSpPr>
            <p:cNvPr id="39" name="任意多边形 6">
              <a:extLst>
                <a:ext uri="{FF2B5EF4-FFF2-40B4-BE49-F238E27FC236}">
                  <a16:creationId xmlns:a16="http://schemas.microsoft.com/office/drawing/2014/main" id="{DF4D3982-E53E-41EE-8053-3EC0C635BBA0}"/>
                </a:ext>
              </a:extLst>
            </p:cNvPr>
            <p:cNvSpPr/>
            <p:nvPr/>
          </p:nvSpPr>
          <p:spPr>
            <a:xfrm>
              <a:off x="4743753" y="3967018"/>
              <a:ext cx="251762" cy="311178"/>
            </a:xfrm>
            <a:custGeom>
              <a:avLst/>
              <a:gdLst>
                <a:gd name="connsiteX0" fmla="*/ 110730 w 222361"/>
                <a:gd name="connsiteY0" fmla="*/ 274628 h 274838"/>
                <a:gd name="connsiteX1" fmla="*/ 110730 w 222361"/>
                <a:gd name="connsiteY1" fmla="*/ 274628 h 274838"/>
                <a:gd name="connsiteX2" fmla="*/ -514 w 222361"/>
                <a:gd name="connsiteY2" fmla="*/ 126853 h 274838"/>
                <a:gd name="connsiteX3" fmla="*/ -514 w 222361"/>
                <a:gd name="connsiteY3" fmla="*/ -210 h 274838"/>
                <a:gd name="connsiteX4" fmla="*/ 221847 w 222361"/>
                <a:gd name="connsiteY4" fmla="*/ -210 h 274838"/>
                <a:gd name="connsiteX5" fmla="*/ 221847 w 222361"/>
                <a:gd name="connsiteY5" fmla="*/ 126853 h 274838"/>
                <a:gd name="connsiteX6" fmla="*/ 111937 w 222361"/>
                <a:gd name="connsiteY6" fmla="*/ 274628 h 2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361" h="274838">
                  <a:moveTo>
                    <a:pt x="110730" y="274628"/>
                  </a:moveTo>
                  <a:lnTo>
                    <a:pt x="110730" y="274628"/>
                  </a:lnTo>
                  <a:cubicBezTo>
                    <a:pt x="49358" y="274628"/>
                    <a:pt x="-451" y="163639"/>
                    <a:pt x="-514" y="126853"/>
                  </a:cubicBezTo>
                  <a:lnTo>
                    <a:pt x="-514" y="-210"/>
                  </a:lnTo>
                  <a:lnTo>
                    <a:pt x="221847" y="-210"/>
                  </a:lnTo>
                  <a:lnTo>
                    <a:pt x="221847" y="126853"/>
                  </a:lnTo>
                  <a:cubicBezTo>
                    <a:pt x="221847" y="163448"/>
                    <a:pt x="172991" y="274438"/>
                    <a:pt x="111937" y="274628"/>
                  </a:cubicBezTo>
                  <a:close/>
                </a:path>
              </a:pathLst>
            </a:custGeom>
            <a:solidFill>
              <a:srgbClr val="FF93B1"/>
            </a:solidFill>
            <a:ln w="6346" cap="flat">
              <a:noFill/>
              <a:prstDash val="solid"/>
              <a:miter/>
            </a:ln>
          </p:spPr>
          <p:txBody>
            <a:bodyPr rtlCol="0" anchor="ctr"/>
            <a:lstStyle/>
            <a:p>
              <a:endParaRPr lang="zh-CN" altLang="en-US"/>
            </a:p>
          </p:txBody>
        </p:sp>
        <p:sp>
          <p:nvSpPr>
            <p:cNvPr id="41" name="任意多边形 7">
              <a:extLst>
                <a:ext uri="{FF2B5EF4-FFF2-40B4-BE49-F238E27FC236}">
                  <a16:creationId xmlns:a16="http://schemas.microsoft.com/office/drawing/2014/main" id="{DAEACDB6-84E4-40C2-8562-308D61235C7E}"/>
                </a:ext>
              </a:extLst>
            </p:cNvPr>
            <p:cNvSpPr/>
            <p:nvPr/>
          </p:nvSpPr>
          <p:spPr>
            <a:xfrm>
              <a:off x="4572555" y="3764605"/>
              <a:ext cx="121406" cy="141542"/>
            </a:xfrm>
            <a:custGeom>
              <a:avLst/>
              <a:gdLst>
                <a:gd name="connsiteX0" fmla="*/ 77312 w 107228"/>
                <a:gd name="connsiteY0" fmla="*/ 27741 h 125013"/>
                <a:gd name="connsiteX1" fmla="*/ -514 w 107228"/>
                <a:gd name="connsiteY1" fmla="*/ 46801 h 125013"/>
                <a:gd name="connsiteX2" fmla="*/ 94783 w 107228"/>
                <a:gd name="connsiteY2" fmla="*/ 110332 h 125013"/>
                <a:gd name="connsiteX3" fmla="*/ 77312 w 107228"/>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28" h="125013">
                  <a:moveTo>
                    <a:pt x="77312" y="27741"/>
                  </a:moveTo>
                  <a:cubicBezTo>
                    <a:pt x="41226" y="-26515"/>
                    <a:pt x="-514" y="8364"/>
                    <a:pt x="-514" y="46801"/>
                  </a:cubicBezTo>
                  <a:cubicBezTo>
                    <a:pt x="-514" y="102073"/>
                    <a:pt x="60031" y="149722"/>
                    <a:pt x="94783" y="110332"/>
                  </a:cubicBezTo>
                  <a:cubicBezTo>
                    <a:pt x="129535" y="70943"/>
                    <a:pt x="77312" y="27741"/>
                    <a:pt x="77312" y="27741"/>
                  </a:cubicBezTo>
                  <a:close/>
                </a:path>
              </a:pathLst>
            </a:custGeom>
            <a:solidFill>
              <a:srgbClr val="FED0D6"/>
            </a:solidFill>
            <a:ln w="6346" cap="flat">
              <a:noFill/>
              <a:prstDash val="solid"/>
              <a:miter/>
            </a:ln>
          </p:spPr>
          <p:txBody>
            <a:bodyPr rtlCol="0" anchor="ctr"/>
            <a:lstStyle/>
            <a:p>
              <a:endParaRPr lang="zh-CN" altLang="en-US"/>
            </a:p>
          </p:txBody>
        </p:sp>
        <p:sp>
          <p:nvSpPr>
            <p:cNvPr id="42" name="任意多边形 8">
              <a:extLst>
                <a:ext uri="{FF2B5EF4-FFF2-40B4-BE49-F238E27FC236}">
                  <a16:creationId xmlns:a16="http://schemas.microsoft.com/office/drawing/2014/main" id="{1531D19F-87CE-4EB3-9255-08FF03D394B8}"/>
                </a:ext>
              </a:extLst>
            </p:cNvPr>
            <p:cNvSpPr/>
            <p:nvPr/>
          </p:nvSpPr>
          <p:spPr>
            <a:xfrm>
              <a:off x="5034066" y="3764605"/>
              <a:ext cx="121425" cy="141542"/>
            </a:xfrm>
            <a:custGeom>
              <a:avLst/>
              <a:gdLst>
                <a:gd name="connsiteX0" fmla="*/ 28968 w 107245"/>
                <a:gd name="connsiteY0" fmla="*/ 27741 h 125013"/>
                <a:gd name="connsiteX1" fmla="*/ 106731 w 107245"/>
                <a:gd name="connsiteY1" fmla="*/ 46801 h 125013"/>
                <a:gd name="connsiteX2" fmla="*/ 11433 w 107245"/>
                <a:gd name="connsiteY2" fmla="*/ 110332 h 125013"/>
                <a:gd name="connsiteX3" fmla="*/ 28968 w 107245"/>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45" h="125013">
                  <a:moveTo>
                    <a:pt x="28968" y="27741"/>
                  </a:moveTo>
                  <a:cubicBezTo>
                    <a:pt x="64927" y="-26515"/>
                    <a:pt x="106731" y="8364"/>
                    <a:pt x="106731" y="46801"/>
                  </a:cubicBezTo>
                  <a:cubicBezTo>
                    <a:pt x="106731" y="102073"/>
                    <a:pt x="46249" y="149722"/>
                    <a:pt x="11433" y="110332"/>
                  </a:cubicBezTo>
                  <a:cubicBezTo>
                    <a:pt x="-23382" y="70943"/>
                    <a:pt x="28968" y="27741"/>
                    <a:pt x="28968" y="27741"/>
                  </a:cubicBezTo>
                  <a:close/>
                </a:path>
              </a:pathLst>
            </a:custGeom>
            <a:solidFill>
              <a:srgbClr val="FED0D6"/>
            </a:solidFill>
            <a:ln w="6346" cap="flat">
              <a:noFill/>
              <a:prstDash val="solid"/>
              <a:miter/>
            </a:ln>
          </p:spPr>
          <p:txBody>
            <a:bodyPr rtlCol="0" anchor="ctr"/>
            <a:lstStyle/>
            <a:p>
              <a:endParaRPr lang="zh-CN" altLang="en-US"/>
            </a:p>
          </p:txBody>
        </p:sp>
        <p:sp>
          <p:nvSpPr>
            <p:cNvPr id="43" name="任意多边形 9">
              <a:extLst>
                <a:ext uri="{FF2B5EF4-FFF2-40B4-BE49-F238E27FC236}">
                  <a16:creationId xmlns:a16="http://schemas.microsoft.com/office/drawing/2014/main" id="{443DEB1B-E0A1-4766-9F8D-21CC1A87245C}"/>
                </a:ext>
              </a:extLst>
            </p:cNvPr>
            <p:cNvSpPr/>
            <p:nvPr/>
          </p:nvSpPr>
          <p:spPr>
            <a:xfrm>
              <a:off x="4636485" y="3571274"/>
              <a:ext cx="453974" cy="467243"/>
            </a:xfrm>
            <a:custGeom>
              <a:avLst/>
              <a:gdLst>
                <a:gd name="connsiteX0" fmla="*/ 199817 w 400958"/>
                <a:gd name="connsiteY0" fmla="*/ 412468 h 412678"/>
                <a:gd name="connsiteX1" fmla="*/ 6744 w 400958"/>
                <a:gd name="connsiteY1" fmla="*/ 98113 h 412678"/>
                <a:gd name="connsiteX2" fmla="*/ 393207 w 400958"/>
                <a:gd name="connsiteY2" fmla="*/ 98113 h 412678"/>
                <a:gd name="connsiteX3" fmla="*/ 199817 w 400958"/>
                <a:gd name="connsiteY3" fmla="*/ 412468 h 412678"/>
              </a:gdLst>
              <a:ahLst/>
              <a:cxnLst>
                <a:cxn ang="0">
                  <a:pos x="connsiteX0" y="connsiteY0"/>
                </a:cxn>
                <a:cxn ang="0">
                  <a:pos x="connsiteX1" y="connsiteY1"/>
                </a:cxn>
                <a:cxn ang="0">
                  <a:pos x="connsiteX2" y="connsiteY2"/>
                </a:cxn>
                <a:cxn ang="0">
                  <a:pos x="connsiteX3" y="connsiteY3"/>
                </a:cxn>
              </a:cxnLst>
              <a:rect l="l" t="t" r="r" b="b"/>
              <a:pathLst>
                <a:path w="400958" h="412678">
                  <a:moveTo>
                    <a:pt x="199817" y="412468"/>
                  </a:moveTo>
                  <a:cubicBezTo>
                    <a:pt x="57569" y="412468"/>
                    <a:pt x="-26547" y="257387"/>
                    <a:pt x="6744" y="98113"/>
                  </a:cubicBezTo>
                  <a:cubicBezTo>
                    <a:pt x="34063" y="-33016"/>
                    <a:pt x="365762" y="-32953"/>
                    <a:pt x="393207" y="98113"/>
                  </a:cubicBezTo>
                  <a:cubicBezTo>
                    <a:pt x="426434" y="257387"/>
                    <a:pt x="342382" y="412595"/>
                    <a:pt x="199817" y="412468"/>
                  </a:cubicBezTo>
                  <a:close/>
                </a:path>
              </a:pathLst>
            </a:custGeom>
            <a:solidFill>
              <a:srgbClr val="FED0D6"/>
            </a:solidFill>
            <a:ln w="6346" cap="flat">
              <a:noFill/>
              <a:prstDash val="solid"/>
              <a:miter/>
            </a:ln>
          </p:spPr>
          <p:txBody>
            <a:bodyPr rtlCol="0" anchor="ctr"/>
            <a:lstStyle/>
            <a:p>
              <a:endParaRPr lang="zh-CN" altLang="en-US"/>
            </a:p>
          </p:txBody>
        </p:sp>
        <p:sp>
          <p:nvSpPr>
            <p:cNvPr id="44" name="任意多边形 10">
              <a:extLst>
                <a:ext uri="{FF2B5EF4-FFF2-40B4-BE49-F238E27FC236}">
                  <a16:creationId xmlns:a16="http://schemas.microsoft.com/office/drawing/2014/main" id="{E70DF603-02DD-430C-ADE5-8490B6997F00}"/>
                </a:ext>
              </a:extLst>
            </p:cNvPr>
            <p:cNvSpPr/>
            <p:nvPr/>
          </p:nvSpPr>
          <p:spPr>
            <a:xfrm>
              <a:off x="4757636" y="3487392"/>
              <a:ext cx="367502" cy="234313"/>
            </a:xfrm>
            <a:custGeom>
              <a:avLst/>
              <a:gdLst>
                <a:gd name="connsiteX0" fmla="*/ -514 w 324585"/>
                <a:gd name="connsiteY0" fmla="*/ 31541 h 206950"/>
                <a:gd name="connsiteX1" fmla="*/ 303231 w 324585"/>
                <a:gd name="connsiteY1" fmla="*/ 198693 h 206950"/>
                <a:gd name="connsiteX2" fmla="*/ 184045 w 324585"/>
                <a:gd name="connsiteY2" fmla="*/ 21757 h 206950"/>
                <a:gd name="connsiteX3" fmla="*/ -514 w 324585"/>
                <a:gd name="connsiteY3" fmla="*/ 31541 h 206950"/>
              </a:gdLst>
              <a:ahLst/>
              <a:cxnLst>
                <a:cxn ang="0">
                  <a:pos x="connsiteX0" y="connsiteY0"/>
                </a:cxn>
                <a:cxn ang="0">
                  <a:pos x="connsiteX1" y="connsiteY1"/>
                </a:cxn>
                <a:cxn ang="0">
                  <a:pos x="connsiteX2" y="connsiteY2"/>
                </a:cxn>
                <a:cxn ang="0">
                  <a:pos x="connsiteX3" y="connsiteY3"/>
                </a:cxn>
              </a:cxnLst>
              <a:rect l="l" t="t" r="r" b="b"/>
              <a:pathLst>
                <a:path w="324585" h="206950">
                  <a:moveTo>
                    <a:pt x="-514" y="31541"/>
                  </a:moveTo>
                  <a:cubicBezTo>
                    <a:pt x="-514" y="165911"/>
                    <a:pt x="253612" y="230650"/>
                    <a:pt x="303231" y="198693"/>
                  </a:cubicBezTo>
                  <a:cubicBezTo>
                    <a:pt x="352849" y="166737"/>
                    <a:pt x="314158" y="52951"/>
                    <a:pt x="184045" y="21757"/>
                  </a:cubicBezTo>
                  <a:cubicBezTo>
                    <a:pt x="53932" y="-9437"/>
                    <a:pt x="-197" y="-8484"/>
                    <a:pt x="-514" y="31541"/>
                  </a:cubicBezTo>
                  <a:close/>
                </a:path>
              </a:pathLst>
            </a:custGeom>
            <a:solidFill>
              <a:srgbClr val="971D05"/>
            </a:solidFill>
            <a:ln w="6346" cap="flat">
              <a:noFill/>
              <a:prstDash val="solid"/>
              <a:miter/>
            </a:ln>
          </p:spPr>
          <p:txBody>
            <a:bodyPr rtlCol="0" anchor="ctr"/>
            <a:lstStyle/>
            <a:p>
              <a:endParaRPr lang="zh-CN" altLang="en-US"/>
            </a:p>
          </p:txBody>
        </p:sp>
        <p:sp>
          <p:nvSpPr>
            <p:cNvPr id="45" name="任意多边形 11">
              <a:extLst>
                <a:ext uri="{FF2B5EF4-FFF2-40B4-BE49-F238E27FC236}">
                  <a16:creationId xmlns:a16="http://schemas.microsoft.com/office/drawing/2014/main" id="{B9961433-31DC-462A-80A3-399844D8A50F}"/>
                </a:ext>
              </a:extLst>
            </p:cNvPr>
            <p:cNvSpPr/>
            <p:nvPr/>
          </p:nvSpPr>
          <p:spPr>
            <a:xfrm>
              <a:off x="4592900" y="3508707"/>
              <a:ext cx="173053" cy="238281"/>
            </a:xfrm>
            <a:custGeom>
              <a:avLst/>
              <a:gdLst>
                <a:gd name="connsiteX0" fmla="*/ 145428 w 152844"/>
                <a:gd name="connsiteY0" fmla="*/ 11762 h 210454"/>
                <a:gd name="connsiteX1" fmla="*/ 38759 w 152844"/>
                <a:gd name="connsiteY1" fmla="*/ 209790 h 210454"/>
                <a:gd name="connsiteX2" fmla="*/ 27704 w 152844"/>
                <a:gd name="connsiteY2" fmla="*/ 78089 h 210454"/>
                <a:gd name="connsiteX3" fmla="*/ 145428 w 152844"/>
                <a:gd name="connsiteY3" fmla="*/ 11762 h 210454"/>
              </a:gdLst>
              <a:ahLst/>
              <a:cxnLst>
                <a:cxn ang="0">
                  <a:pos x="connsiteX0" y="connsiteY0"/>
                </a:cxn>
                <a:cxn ang="0">
                  <a:pos x="connsiteX1" y="connsiteY1"/>
                </a:cxn>
                <a:cxn ang="0">
                  <a:pos x="connsiteX2" y="connsiteY2"/>
                </a:cxn>
                <a:cxn ang="0">
                  <a:pos x="connsiteX3" y="connsiteY3"/>
                </a:cxn>
              </a:cxnLst>
              <a:rect l="l" t="t" r="r" b="b"/>
              <a:pathLst>
                <a:path w="152844" h="210454">
                  <a:moveTo>
                    <a:pt x="145428" y="11762"/>
                  </a:moveTo>
                  <a:cubicBezTo>
                    <a:pt x="177703" y="76501"/>
                    <a:pt x="89076" y="219320"/>
                    <a:pt x="38759" y="209790"/>
                  </a:cubicBezTo>
                  <a:cubicBezTo>
                    <a:pt x="-11559" y="200261"/>
                    <a:pt x="-11622" y="144416"/>
                    <a:pt x="27704" y="78089"/>
                  </a:cubicBezTo>
                  <a:cubicBezTo>
                    <a:pt x="67030" y="11762"/>
                    <a:pt x="130117" y="-18987"/>
                    <a:pt x="145428" y="11762"/>
                  </a:cubicBezTo>
                  <a:close/>
                </a:path>
              </a:pathLst>
            </a:custGeom>
            <a:solidFill>
              <a:srgbClr val="971D05"/>
            </a:solidFill>
            <a:ln w="6346" cap="flat">
              <a:noFill/>
              <a:prstDash val="solid"/>
              <a:miter/>
            </a:ln>
          </p:spPr>
          <p:txBody>
            <a:bodyPr rtlCol="0" anchor="ctr"/>
            <a:lstStyle/>
            <a:p>
              <a:endParaRPr lang="zh-CN" altLang="en-US"/>
            </a:p>
          </p:txBody>
        </p:sp>
        <p:sp>
          <p:nvSpPr>
            <p:cNvPr id="46" name="任意多边形 12">
              <a:extLst>
                <a:ext uri="{FF2B5EF4-FFF2-40B4-BE49-F238E27FC236}">
                  <a16:creationId xmlns:a16="http://schemas.microsoft.com/office/drawing/2014/main" id="{A9C672C3-55C7-4D01-8BEB-3C968B5AAFBC}"/>
                </a:ext>
              </a:extLst>
            </p:cNvPr>
            <p:cNvSpPr/>
            <p:nvPr/>
          </p:nvSpPr>
          <p:spPr>
            <a:xfrm>
              <a:off x="3612370" y="4281731"/>
              <a:ext cx="915035" cy="627652"/>
            </a:xfrm>
            <a:custGeom>
              <a:avLst/>
              <a:gdLst>
                <a:gd name="connsiteX0" fmla="*/ 797158 w 808176"/>
                <a:gd name="connsiteY0" fmla="*/ 72207 h 554354"/>
                <a:gd name="connsiteX1" fmla="*/ 561011 w 808176"/>
                <a:gd name="connsiteY1" fmla="*/ 325698 h 554354"/>
                <a:gd name="connsiteX2" fmla="*/ 47611 w 808176"/>
                <a:gd name="connsiteY2" fmla="*/ 553523 h 554354"/>
                <a:gd name="connsiteX3" fmla="*/ 47611 w 808176"/>
                <a:gd name="connsiteY3" fmla="*/ 451110 h 554354"/>
                <a:gd name="connsiteX4" fmla="*/ 496844 w 808176"/>
                <a:gd name="connsiteY4" fmla="*/ 243743 h 554354"/>
                <a:gd name="connsiteX5" fmla="*/ 650844 w 808176"/>
                <a:gd name="connsiteY5" fmla="*/ 90123 h 554354"/>
                <a:gd name="connsiteX6" fmla="*/ 699637 w 808176"/>
                <a:gd name="connsiteY6" fmla="*/ 36375 h 554354"/>
                <a:gd name="connsiteX7" fmla="*/ 709866 w 808176"/>
                <a:gd name="connsiteY7" fmla="*/ 18459 h 554354"/>
                <a:gd name="connsiteX8" fmla="*/ 709866 w 808176"/>
                <a:gd name="connsiteY8" fmla="*/ 21000 h 554354"/>
                <a:gd name="connsiteX9" fmla="*/ 797158 w 808176"/>
                <a:gd name="connsiteY9" fmla="*/ 72207 h 55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8176" h="554354">
                  <a:moveTo>
                    <a:pt x="797158" y="72207"/>
                  </a:moveTo>
                  <a:cubicBezTo>
                    <a:pt x="727280" y="164525"/>
                    <a:pt x="648151" y="249460"/>
                    <a:pt x="561011" y="325698"/>
                  </a:cubicBezTo>
                  <a:cubicBezTo>
                    <a:pt x="422385" y="446027"/>
                    <a:pt x="242717" y="563752"/>
                    <a:pt x="47611" y="553523"/>
                  </a:cubicBezTo>
                  <a:cubicBezTo>
                    <a:pt x="-16556" y="548377"/>
                    <a:pt x="-16556" y="446027"/>
                    <a:pt x="47611" y="451110"/>
                  </a:cubicBezTo>
                  <a:cubicBezTo>
                    <a:pt x="219591" y="461339"/>
                    <a:pt x="376197" y="351302"/>
                    <a:pt x="496844" y="243743"/>
                  </a:cubicBezTo>
                  <a:cubicBezTo>
                    <a:pt x="553323" y="197682"/>
                    <a:pt x="602052" y="143871"/>
                    <a:pt x="650844" y="90123"/>
                  </a:cubicBezTo>
                  <a:cubicBezTo>
                    <a:pt x="668824" y="72207"/>
                    <a:pt x="684199" y="54291"/>
                    <a:pt x="699637" y="36375"/>
                  </a:cubicBezTo>
                  <a:cubicBezTo>
                    <a:pt x="703589" y="30727"/>
                    <a:pt x="707013" y="24730"/>
                    <a:pt x="709866" y="18459"/>
                  </a:cubicBezTo>
                  <a:cubicBezTo>
                    <a:pt x="717553" y="10772"/>
                    <a:pt x="702178" y="31165"/>
                    <a:pt x="709866" y="21000"/>
                  </a:cubicBezTo>
                  <a:cubicBezTo>
                    <a:pt x="748366" y="-30206"/>
                    <a:pt x="838199" y="21000"/>
                    <a:pt x="797158" y="72207"/>
                  </a:cubicBezTo>
                  <a:close/>
                </a:path>
              </a:pathLst>
            </a:custGeom>
            <a:solidFill>
              <a:srgbClr val="FED0D6"/>
            </a:solidFill>
            <a:ln w="6346" cap="flat">
              <a:noFill/>
              <a:prstDash val="solid"/>
              <a:miter/>
            </a:ln>
          </p:spPr>
          <p:txBody>
            <a:bodyPr rtlCol="0" anchor="ctr"/>
            <a:lstStyle/>
            <a:p>
              <a:endParaRPr lang="zh-CN" altLang="en-US"/>
            </a:p>
          </p:txBody>
        </p:sp>
        <p:sp>
          <p:nvSpPr>
            <p:cNvPr id="47" name="任意多边形 13">
              <a:extLst>
                <a:ext uri="{FF2B5EF4-FFF2-40B4-BE49-F238E27FC236}">
                  <a16:creationId xmlns:a16="http://schemas.microsoft.com/office/drawing/2014/main" id="{5ED9E871-555B-41FA-886A-2A6FB6E5B9AF}"/>
                </a:ext>
              </a:extLst>
            </p:cNvPr>
            <p:cNvSpPr/>
            <p:nvPr/>
          </p:nvSpPr>
          <p:spPr>
            <a:xfrm>
              <a:off x="5248839" y="3957542"/>
              <a:ext cx="415701" cy="712692"/>
            </a:xfrm>
            <a:custGeom>
              <a:avLst/>
              <a:gdLst>
                <a:gd name="connsiteX0" fmla="*/ 90290 w 367155"/>
                <a:gd name="connsiteY0" fmla="*/ 275691 h 629463"/>
                <a:gd name="connsiteX1" fmla="*/ 229361 w 367155"/>
                <a:gd name="connsiteY1" fmla="*/ 451738 h 629463"/>
                <a:gd name="connsiteX2" fmla="*/ 246959 w 367155"/>
                <a:gd name="connsiteY2" fmla="*/ 471877 h 629463"/>
                <a:gd name="connsiteX3" fmla="*/ 201979 w 367155"/>
                <a:gd name="connsiteY3" fmla="*/ 211016 h 629463"/>
                <a:gd name="connsiteX4" fmla="*/ 194292 w 367155"/>
                <a:gd name="connsiteY4" fmla="*/ 113241 h 629463"/>
                <a:gd name="connsiteX5" fmla="*/ 298420 w 367155"/>
                <a:gd name="connsiteY5" fmla="*/ 6952 h 629463"/>
                <a:gd name="connsiteX6" fmla="*/ 340732 w 367155"/>
                <a:gd name="connsiteY6" fmla="*/ 100280 h 629463"/>
                <a:gd name="connsiteX7" fmla="*/ 314748 w 367155"/>
                <a:gd name="connsiteY7" fmla="*/ 117624 h 629463"/>
                <a:gd name="connsiteX8" fmla="*/ 294544 w 367155"/>
                <a:gd name="connsiteY8" fmla="*/ 135286 h 629463"/>
                <a:gd name="connsiteX9" fmla="*/ 296006 w 367155"/>
                <a:gd name="connsiteY9" fmla="*/ 157077 h 629463"/>
                <a:gd name="connsiteX10" fmla="*/ 320402 w 367155"/>
                <a:gd name="connsiteY10" fmla="*/ 297927 h 629463"/>
                <a:gd name="connsiteX11" fmla="*/ 354518 w 367155"/>
                <a:gd name="connsiteY11" fmla="*/ 572194 h 629463"/>
                <a:gd name="connsiteX12" fmla="*/ 268560 w 367155"/>
                <a:gd name="connsiteY12" fmla="*/ 625243 h 629463"/>
                <a:gd name="connsiteX13" fmla="*/ 170785 w 367155"/>
                <a:gd name="connsiteY13" fmla="*/ 540237 h 629463"/>
                <a:gd name="connsiteX14" fmla="*/ 9668 w 367155"/>
                <a:gd name="connsiteY14" fmla="*/ 340176 h 629463"/>
                <a:gd name="connsiteX15" fmla="*/ 90290 w 367155"/>
                <a:gd name="connsiteY15" fmla="*/ 275437 h 629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7155" h="629463">
                  <a:moveTo>
                    <a:pt x="90290" y="275691"/>
                  </a:moveTo>
                  <a:cubicBezTo>
                    <a:pt x="134762" y="336999"/>
                    <a:pt x="181013" y="394877"/>
                    <a:pt x="229361" y="451738"/>
                  </a:cubicBezTo>
                  <a:cubicBezTo>
                    <a:pt x="235714" y="459997"/>
                    <a:pt x="241432" y="465969"/>
                    <a:pt x="246959" y="471877"/>
                  </a:cubicBezTo>
                  <a:cubicBezTo>
                    <a:pt x="235460" y="384267"/>
                    <a:pt x="213478" y="298626"/>
                    <a:pt x="201979" y="211016"/>
                  </a:cubicBezTo>
                  <a:cubicBezTo>
                    <a:pt x="196325" y="179822"/>
                    <a:pt x="189273" y="146277"/>
                    <a:pt x="194292" y="113241"/>
                  </a:cubicBezTo>
                  <a:cubicBezTo>
                    <a:pt x="199692" y="62923"/>
                    <a:pt x="258395" y="30649"/>
                    <a:pt x="298420" y="6952"/>
                  </a:cubicBezTo>
                  <a:cubicBezTo>
                    <a:pt x="353692" y="-26593"/>
                    <a:pt x="396068" y="66735"/>
                    <a:pt x="340732" y="100280"/>
                  </a:cubicBezTo>
                  <a:cubicBezTo>
                    <a:pt x="351342" y="92593"/>
                    <a:pt x="319449" y="115528"/>
                    <a:pt x="314748" y="117624"/>
                  </a:cubicBezTo>
                  <a:cubicBezTo>
                    <a:pt x="304138" y="125311"/>
                    <a:pt x="296705" y="139924"/>
                    <a:pt x="294544" y="135286"/>
                  </a:cubicBezTo>
                  <a:cubicBezTo>
                    <a:pt x="294544" y="141004"/>
                    <a:pt x="296451" y="145642"/>
                    <a:pt x="296006" y="157077"/>
                  </a:cubicBezTo>
                  <a:cubicBezTo>
                    <a:pt x="303375" y="204409"/>
                    <a:pt x="310682" y="251740"/>
                    <a:pt x="320402" y="297927"/>
                  </a:cubicBezTo>
                  <a:cubicBezTo>
                    <a:pt x="335523" y="381090"/>
                    <a:pt x="369321" y="486744"/>
                    <a:pt x="354518" y="572194"/>
                  </a:cubicBezTo>
                  <a:cubicBezTo>
                    <a:pt x="348165" y="614442"/>
                    <a:pt x="311698" y="639474"/>
                    <a:pt x="268560" y="625243"/>
                  </a:cubicBezTo>
                  <a:cubicBezTo>
                    <a:pt x="230124" y="608915"/>
                    <a:pt x="198358" y="569906"/>
                    <a:pt x="170785" y="540237"/>
                  </a:cubicBezTo>
                  <a:cubicBezTo>
                    <a:pt x="113695" y="476343"/>
                    <a:pt x="59922" y="409571"/>
                    <a:pt x="9668" y="340176"/>
                  </a:cubicBezTo>
                  <a:cubicBezTo>
                    <a:pt x="-28451" y="287127"/>
                    <a:pt x="49821" y="223468"/>
                    <a:pt x="90290" y="275437"/>
                  </a:cubicBezTo>
                  <a:close/>
                </a:path>
              </a:pathLst>
            </a:custGeom>
            <a:solidFill>
              <a:srgbClr val="FED0D6"/>
            </a:solidFill>
            <a:ln w="6346" cap="flat">
              <a:noFill/>
              <a:prstDash val="solid"/>
              <a:miter/>
            </a:ln>
          </p:spPr>
          <p:txBody>
            <a:bodyPr rtlCol="0" anchor="ctr"/>
            <a:lstStyle/>
            <a:p>
              <a:endParaRPr lang="zh-CN" altLang="en-US"/>
            </a:p>
          </p:txBody>
        </p:sp>
        <p:sp>
          <p:nvSpPr>
            <p:cNvPr id="48" name="任意多边形 14">
              <a:extLst>
                <a:ext uri="{FF2B5EF4-FFF2-40B4-BE49-F238E27FC236}">
                  <a16:creationId xmlns:a16="http://schemas.microsoft.com/office/drawing/2014/main" id="{3A3E4C36-8FD4-4FF6-9203-DF0515C3BE42}"/>
                </a:ext>
              </a:extLst>
            </p:cNvPr>
            <p:cNvSpPr/>
            <p:nvPr/>
          </p:nvSpPr>
          <p:spPr>
            <a:xfrm>
              <a:off x="4494869" y="4089375"/>
              <a:ext cx="731188" cy="915335"/>
            </a:xfrm>
            <a:custGeom>
              <a:avLst/>
              <a:gdLst>
                <a:gd name="connsiteX0" fmla="*/ -514 w 645799"/>
                <a:gd name="connsiteY0" fmla="*/ 61416 h 808441"/>
                <a:gd name="connsiteX1" fmla="*/ 219877 w 645799"/>
                <a:gd name="connsiteY1" fmla="*/ -210 h 808441"/>
                <a:gd name="connsiteX2" fmla="*/ 333662 w 645799"/>
                <a:gd name="connsiteY2" fmla="*/ 71263 h 808441"/>
                <a:gd name="connsiteX3" fmla="*/ 441666 w 645799"/>
                <a:gd name="connsiteY3" fmla="*/ -210 h 808441"/>
                <a:gd name="connsiteX4" fmla="*/ 481564 w 645799"/>
                <a:gd name="connsiteY4" fmla="*/ 3475 h 808441"/>
                <a:gd name="connsiteX5" fmla="*/ 625527 w 645799"/>
                <a:gd name="connsiteY5" fmla="*/ 23360 h 808441"/>
                <a:gd name="connsiteX6" fmla="*/ 637598 w 645799"/>
                <a:gd name="connsiteY6" fmla="*/ 333459 h 808441"/>
                <a:gd name="connsiteX7" fmla="*/ 645285 w 645799"/>
                <a:gd name="connsiteY7" fmla="*/ 792920 h 808441"/>
                <a:gd name="connsiteX8" fmla="*/ 384488 w 645799"/>
                <a:gd name="connsiteY8" fmla="*/ 808231 h 808441"/>
                <a:gd name="connsiteX9" fmla="*/ 20006 w 645799"/>
                <a:gd name="connsiteY9" fmla="*/ 792920 h 808441"/>
                <a:gd name="connsiteX10" fmla="*/ 27694 w 645799"/>
                <a:gd name="connsiteY10" fmla="*/ 333459 h 808441"/>
                <a:gd name="connsiteX11" fmla="*/ -514 w 645799"/>
                <a:gd name="connsiteY11" fmla="*/ 61416 h 80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799" h="808441">
                  <a:moveTo>
                    <a:pt x="-514" y="61416"/>
                  </a:moveTo>
                  <a:lnTo>
                    <a:pt x="219877" y="-210"/>
                  </a:lnTo>
                  <a:cubicBezTo>
                    <a:pt x="235252" y="69103"/>
                    <a:pt x="308250" y="71263"/>
                    <a:pt x="333662" y="71263"/>
                  </a:cubicBezTo>
                  <a:cubicBezTo>
                    <a:pt x="365428" y="71263"/>
                    <a:pt x="426292" y="69103"/>
                    <a:pt x="441666" y="-210"/>
                  </a:cubicBezTo>
                  <a:lnTo>
                    <a:pt x="481564" y="3475"/>
                  </a:lnTo>
                  <a:cubicBezTo>
                    <a:pt x="594142" y="14085"/>
                    <a:pt x="625527" y="23360"/>
                    <a:pt x="625527" y="23360"/>
                  </a:cubicBezTo>
                  <a:cubicBezTo>
                    <a:pt x="597382" y="336508"/>
                    <a:pt x="658436" y="258428"/>
                    <a:pt x="637598" y="333459"/>
                  </a:cubicBezTo>
                  <a:cubicBezTo>
                    <a:pt x="581436" y="535045"/>
                    <a:pt x="645285" y="792920"/>
                    <a:pt x="645285" y="792920"/>
                  </a:cubicBezTo>
                  <a:cubicBezTo>
                    <a:pt x="543317" y="808231"/>
                    <a:pt x="455770" y="808231"/>
                    <a:pt x="384488" y="808231"/>
                  </a:cubicBezTo>
                  <a:cubicBezTo>
                    <a:pt x="17401" y="808231"/>
                    <a:pt x="20006" y="792920"/>
                    <a:pt x="20006" y="792920"/>
                  </a:cubicBezTo>
                  <a:cubicBezTo>
                    <a:pt x="20006" y="792920"/>
                    <a:pt x="85889" y="477866"/>
                    <a:pt x="27694" y="333459"/>
                  </a:cubicBezTo>
                  <a:cubicBezTo>
                    <a:pt x="2281" y="269927"/>
                    <a:pt x="-514" y="61416"/>
                    <a:pt x="-514" y="61416"/>
                  </a:cubicBezTo>
                  <a:close/>
                </a:path>
              </a:pathLst>
            </a:custGeom>
            <a:solidFill>
              <a:srgbClr val="BE5ED3"/>
            </a:solidFill>
            <a:ln w="6346" cap="flat">
              <a:noFill/>
              <a:prstDash val="solid"/>
              <a:miter/>
            </a:ln>
          </p:spPr>
          <p:txBody>
            <a:bodyPr rtlCol="0" anchor="ctr"/>
            <a:lstStyle/>
            <a:p>
              <a:endParaRPr lang="zh-CN" altLang="en-US"/>
            </a:p>
          </p:txBody>
        </p:sp>
        <p:sp>
          <p:nvSpPr>
            <p:cNvPr id="49" name="任意多边形 15">
              <a:extLst>
                <a:ext uri="{FF2B5EF4-FFF2-40B4-BE49-F238E27FC236}">
                  <a16:creationId xmlns:a16="http://schemas.microsoft.com/office/drawing/2014/main" id="{7161DF8E-8948-44EB-BC89-DA2CDC1D8320}"/>
                </a:ext>
              </a:extLst>
            </p:cNvPr>
            <p:cNvSpPr/>
            <p:nvPr/>
          </p:nvSpPr>
          <p:spPr>
            <a:xfrm>
              <a:off x="4736560" y="4414867"/>
              <a:ext cx="302114" cy="302114"/>
            </a:xfrm>
            <a:custGeom>
              <a:avLst/>
              <a:gdLst>
                <a:gd name="connsiteX0" fmla="*/ 266833 w 266833"/>
                <a:gd name="connsiteY0" fmla="*/ 133417 h 266833"/>
                <a:gd name="connsiteX1" fmla="*/ 133417 w 266833"/>
                <a:gd name="connsiteY1" fmla="*/ 266833 h 266833"/>
                <a:gd name="connsiteX2" fmla="*/ 0 w 266833"/>
                <a:gd name="connsiteY2" fmla="*/ 133417 h 266833"/>
                <a:gd name="connsiteX3" fmla="*/ 133417 w 266833"/>
                <a:gd name="connsiteY3" fmla="*/ 0 h 266833"/>
                <a:gd name="connsiteX4" fmla="*/ 266833 w 266833"/>
                <a:gd name="connsiteY4" fmla="*/ 133417 h 26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833" h="266833">
                  <a:moveTo>
                    <a:pt x="266833" y="133417"/>
                  </a:moveTo>
                  <a:cubicBezTo>
                    <a:pt x="266833" y="207101"/>
                    <a:pt x="207101" y="266833"/>
                    <a:pt x="133417" y="266833"/>
                  </a:cubicBezTo>
                  <a:cubicBezTo>
                    <a:pt x="59733" y="266833"/>
                    <a:pt x="0" y="207101"/>
                    <a:pt x="0" y="133417"/>
                  </a:cubicBezTo>
                  <a:cubicBezTo>
                    <a:pt x="0" y="59733"/>
                    <a:pt x="59733" y="0"/>
                    <a:pt x="133417" y="0"/>
                  </a:cubicBezTo>
                  <a:cubicBezTo>
                    <a:pt x="207101" y="0"/>
                    <a:pt x="266833" y="59733"/>
                    <a:pt x="266833" y="133417"/>
                  </a:cubicBezTo>
                  <a:close/>
                </a:path>
              </a:pathLst>
            </a:custGeom>
            <a:solidFill>
              <a:srgbClr val="FFC545"/>
            </a:solidFill>
            <a:ln w="6346" cap="flat">
              <a:noFill/>
              <a:prstDash val="solid"/>
              <a:miter/>
            </a:ln>
          </p:spPr>
          <p:txBody>
            <a:bodyPr rtlCol="0" anchor="ctr"/>
            <a:lstStyle/>
            <a:p>
              <a:endParaRPr lang="zh-CN" altLang="en-US"/>
            </a:p>
          </p:txBody>
        </p:sp>
        <p:sp>
          <p:nvSpPr>
            <p:cNvPr id="50" name="任意多边形 16">
              <a:extLst>
                <a:ext uri="{FF2B5EF4-FFF2-40B4-BE49-F238E27FC236}">
                  <a16:creationId xmlns:a16="http://schemas.microsoft.com/office/drawing/2014/main" id="{757ABD07-F741-4300-8B6B-48D0D2C462CA}"/>
                </a:ext>
              </a:extLst>
            </p:cNvPr>
            <p:cNvSpPr/>
            <p:nvPr/>
          </p:nvSpPr>
          <p:spPr>
            <a:xfrm>
              <a:off x="4808492"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51" name="任意多边形 17">
              <a:extLst>
                <a:ext uri="{FF2B5EF4-FFF2-40B4-BE49-F238E27FC236}">
                  <a16:creationId xmlns:a16="http://schemas.microsoft.com/office/drawing/2014/main" id="{1C824185-F5B4-4A34-BEE6-91013E24F1EF}"/>
                </a:ext>
              </a:extLst>
            </p:cNvPr>
            <p:cNvSpPr/>
            <p:nvPr/>
          </p:nvSpPr>
          <p:spPr>
            <a:xfrm>
              <a:off x="4937970"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52" name="任意多边形 18">
              <a:extLst>
                <a:ext uri="{FF2B5EF4-FFF2-40B4-BE49-F238E27FC236}">
                  <a16:creationId xmlns:a16="http://schemas.microsoft.com/office/drawing/2014/main" id="{1F4AEC8D-F6A7-45C5-B4A3-CD1DDEC0312A}"/>
                </a:ext>
              </a:extLst>
            </p:cNvPr>
            <p:cNvSpPr/>
            <p:nvPr/>
          </p:nvSpPr>
          <p:spPr>
            <a:xfrm>
              <a:off x="4809355" y="4601890"/>
              <a:ext cx="156524" cy="64640"/>
            </a:xfrm>
            <a:custGeom>
              <a:avLst/>
              <a:gdLst>
                <a:gd name="connsiteX0" fmla="*/ -514 w 138245"/>
                <a:gd name="connsiteY0" fmla="*/ -210 h 57091"/>
                <a:gd name="connsiteX1" fmla="*/ 81924 w 138245"/>
                <a:gd name="connsiteY1" fmla="*/ 55596 h 57091"/>
                <a:gd name="connsiteX2" fmla="*/ 137731 w 138245"/>
                <a:gd name="connsiteY2" fmla="*/ -210 h 57091"/>
              </a:gdLst>
              <a:ahLst/>
              <a:cxnLst>
                <a:cxn ang="0">
                  <a:pos x="connsiteX0" y="connsiteY0"/>
                </a:cxn>
                <a:cxn ang="0">
                  <a:pos x="connsiteX1" y="connsiteY1"/>
                </a:cxn>
                <a:cxn ang="0">
                  <a:pos x="connsiteX2" y="connsiteY2"/>
                </a:cxn>
              </a:cxnLst>
              <a:rect l="l" t="t" r="r" b="b"/>
              <a:pathLst>
                <a:path w="138245" h="57091">
                  <a:moveTo>
                    <a:pt x="-514" y="-210"/>
                  </a:moveTo>
                  <a:cubicBezTo>
                    <a:pt x="6836" y="37966"/>
                    <a:pt x="43748" y="62953"/>
                    <a:pt x="81924" y="55596"/>
                  </a:cubicBezTo>
                  <a:cubicBezTo>
                    <a:pt x="110183" y="50152"/>
                    <a:pt x="132286" y="28055"/>
                    <a:pt x="137731" y="-210"/>
                  </a:cubicBezTo>
                  <a:close/>
                </a:path>
              </a:pathLst>
            </a:custGeom>
            <a:solidFill>
              <a:srgbClr val="E27AA5"/>
            </a:solidFill>
            <a:ln w="6346" cap="flat">
              <a:noFill/>
              <a:prstDash val="solid"/>
              <a:miter/>
            </a:ln>
          </p:spPr>
          <p:txBody>
            <a:bodyPr rtlCol="0" anchor="ctr"/>
            <a:lstStyle/>
            <a:p>
              <a:endParaRPr lang="zh-CN" altLang="en-US"/>
            </a:p>
          </p:txBody>
        </p:sp>
        <p:sp>
          <p:nvSpPr>
            <p:cNvPr id="53" name="任意多边形 19">
              <a:extLst>
                <a:ext uri="{FF2B5EF4-FFF2-40B4-BE49-F238E27FC236}">
                  <a16:creationId xmlns:a16="http://schemas.microsoft.com/office/drawing/2014/main" id="{E355394B-BE35-4CD8-9961-99B58B71C562}"/>
                </a:ext>
              </a:extLst>
            </p:cNvPr>
            <p:cNvSpPr/>
            <p:nvPr/>
          </p:nvSpPr>
          <p:spPr>
            <a:xfrm>
              <a:off x="4509837" y="4987374"/>
              <a:ext cx="724245" cy="307437"/>
            </a:xfrm>
            <a:custGeom>
              <a:avLst/>
              <a:gdLst>
                <a:gd name="connsiteX0" fmla="*/ 6214 w 639667"/>
                <a:gd name="connsiteY0" fmla="*/ -210 h 271534"/>
                <a:gd name="connsiteX1" fmla="*/ 632637 w 639667"/>
                <a:gd name="connsiteY1" fmla="*/ -210 h 271534"/>
                <a:gd name="connsiteX2" fmla="*/ 537657 w 639667"/>
                <a:gd name="connsiteY2" fmla="*/ 271325 h 271534"/>
                <a:gd name="connsiteX3" fmla="*/ 101194 w 639667"/>
                <a:gd name="connsiteY3" fmla="*/ 271325 h 271534"/>
                <a:gd name="connsiteX4" fmla="*/ 5897 w 639667"/>
                <a:gd name="connsiteY4" fmla="*/ -210 h 27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667" h="271534">
                  <a:moveTo>
                    <a:pt x="6214" y="-210"/>
                  </a:moveTo>
                  <a:cubicBezTo>
                    <a:pt x="295029" y="15101"/>
                    <a:pt x="632637" y="-210"/>
                    <a:pt x="632637" y="-210"/>
                  </a:cubicBezTo>
                  <a:cubicBezTo>
                    <a:pt x="632637" y="-210"/>
                    <a:pt x="676283" y="271325"/>
                    <a:pt x="537657" y="271325"/>
                  </a:cubicBezTo>
                  <a:lnTo>
                    <a:pt x="101194" y="271325"/>
                  </a:lnTo>
                  <a:cubicBezTo>
                    <a:pt x="-37432" y="271325"/>
                    <a:pt x="5897" y="-210"/>
                    <a:pt x="5897" y="-210"/>
                  </a:cubicBezTo>
                  <a:close/>
                </a:path>
              </a:pathLst>
            </a:custGeom>
            <a:solidFill>
              <a:srgbClr val="00002B"/>
            </a:solidFill>
            <a:ln w="6346" cap="flat">
              <a:noFill/>
              <a:prstDash val="solid"/>
              <a:miter/>
            </a:ln>
          </p:spPr>
          <p:txBody>
            <a:bodyPr rtlCol="0" anchor="ctr"/>
            <a:lstStyle/>
            <a:p>
              <a:endParaRPr lang="zh-CN" altLang="en-US"/>
            </a:p>
          </p:txBody>
        </p:sp>
        <p:sp>
          <p:nvSpPr>
            <p:cNvPr id="54" name="任意多边形 20">
              <a:extLst>
                <a:ext uri="{FF2B5EF4-FFF2-40B4-BE49-F238E27FC236}">
                  <a16:creationId xmlns:a16="http://schemas.microsoft.com/office/drawing/2014/main" id="{32F7DF66-F030-4DFF-B417-4236936F7469}"/>
                </a:ext>
              </a:extLst>
            </p:cNvPr>
            <p:cNvSpPr/>
            <p:nvPr/>
          </p:nvSpPr>
          <p:spPr>
            <a:xfrm>
              <a:off x="5524719" y="5246473"/>
              <a:ext cx="230304" cy="183920"/>
            </a:xfrm>
            <a:custGeom>
              <a:avLst/>
              <a:gdLst>
                <a:gd name="connsiteX0" fmla="*/ 27630 w 203409"/>
                <a:gd name="connsiteY0" fmla="*/ -210 h 162442"/>
                <a:gd name="connsiteX1" fmla="*/ 202787 w 203409"/>
                <a:gd name="connsiteY1" fmla="*/ 97057 h 162442"/>
                <a:gd name="connsiteX2" fmla="*/ -514 w 203409"/>
                <a:gd name="connsiteY2" fmla="*/ 161034 h 162442"/>
                <a:gd name="connsiteX3" fmla="*/ 27630 w 203409"/>
                <a:gd name="connsiteY3" fmla="*/ -210 h 162442"/>
              </a:gdLst>
              <a:ahLst/>
              <a:cxnLst>
                <a:cxn ang="0">
                  <a:pos x="connsiteX0" y="connsiteY0"/>
                </a:cxn>
                <a:cxn ang="0">
                  <a:pos x="connsiteX1" y="connsiteY1"/>
                </a:cxn>
                <a:cxn ang="0">
                  <a:pos x="connsiteX2" y="connsiteY2"/>
                </a:cxn>
                <a:cxn ang="0">
                  <a:pos x="connsiteX3" y="connsiteY3"/>
                </a:cxn>
              </a:cxnLst>
              <a:rect l="l" t="t" r="r" b="b"/>
              <a:pathLst>
                <a:path w="203409" h="162442">
                  <a:moveTo>
                    <a:pt x="27630" y="-210"/>
                  </a:moveTo>
                  <a:cubicBezTo>
                    <a:pt x="27630" y="-210"/>
                    <a:pt x="207933" y="20247"/>
                    <a:pt x="202787" y="97057"/>
                  </a:cubicBezTo>
                  <a:cubicBezTo>
                    <a:pt x="200246" y="176408"/>
                    <a:pt x="-514" y="161034"/>
                    <a:pt x="-514" y="161034"/>
                  </a:cubicBezTo>
                  <a:lnTo>
                    <a:pt x="27630" y="-210"/>
                  </a:lnTo>
                  <a:close/>
                </a:path>
              </a:pathLst>
            </a:custGeom>
            <a:solidFill>
              <a:srgbClr val="00002B"/>
            </a:solidFill>
            <a:ln w="6346" cap="flat">
              <a:noFill/>
              <a:prstDash val="solid"/>
              <a:miter/>
            </a:ln>
          </p:spPr>
          <p:txBody>
            <a:bodyPr rtlCol="0" anchor="ctr"/>
            <a:lstStyle/>
            <a:p>
              <a:endParaRPr lang="zh-CN" altLang="en-US"/>
            </a:p>
          </p:txBody>
        </p:sp>
        <p:sp>
          <p:nvSpPr>
            <p:cNvPr id="55" name="任意多边形 21">
              <a:extLst>
                <a:ext uri="{FF2B5EF4-FFF2-40B4-BE49-F238E27FC236}">
                  <a16:creationId xmlns:a16="http://schemas.microsoft.com/office/drawing/2014/main" id="{DC32955B-8A44-49E1-B5FD-1943D0CCE817}"/>
                </a:ext>
              </a:extLst>
            </p:cNvPr>
            <p:cNvSpPr/>
            <p:nvPr/>
          </p:nvSpPr>
          <p:spPr>
            <a:xfrm>
              <a:off x="4100646" y="5006258"/>
              <a:ext cx="1488236" cy="437236"/>
            </a:xfrm>
            <a:custGeom>
              <a:avLst/>
              <a:gdLst>
                <a:gd name="connsiteX0" fmla="*/ 1313924 w 1314438"/>
                <a:gd name="connsiteY0" fmla="*/ 208966 h 386175"/>
                <a:gd name="connsiteX1" fmla="*/ 2820 w 1314438"/>
                <a:gd name="connsiteY1" fmla="*/ 90797 h 386175"/>
                <a:gd name="connsiteX2" fmla="*/ 1293403 w 1314438"/>
                <a:gd name="connsiteY2" fmla="*/ 385966 h 386175"/>
                <a:gd name="connsiteX3" fmla="*/ 1313924 w 1314438"/>
                <a:gd name="connsiteY3" fmla="*/ 208712 h 386175"/>
              </a:gdLst>
              <a:ahLst/>
              <a:cxnLst>
                <a:cxn ang="0">
                  <a:pos x="connsiteX0" y="connsiteY0"/>
                </a:cxn>
                <a:cxn ang="0">
                  <a:pos x="connsiteX1" y="connsiteY1"/>
                </a:cxn>
                <a:cxn ang="0">
                  <a:pos x="connsiteX2" y="connsiteY2"/>
                </a:cxn>
                <a:cxn ang="0">
                  <a:pos x="connsiteX3" y="connsiteY3"/>
                </a:cxn>
              </a:cxnLst>
              <a:rect l="l" t="t" r="r" b="b"/>
              <a:pathLst>
                <a:path w="1314438" h="386175">
                  <a:moveTo>
                    <a:pt x="1313924" y="208966"/>
                  </a:moveTo>
                  <a:cubicBezTo>
                    <a:pt x="1313924" y="208966"/>
                    <a:pt x="82361" y="-168603"/>
                    <a:pt x="2820" y="90797"/>
                  </a:cubicBezTo>
                  <a:cubicBezTo>
                    <a:pt x="-76722" y="347847"/>
                    <a:pt x="1293403" y="385966"/>
                    <a:pt x="1293403" y="385966"/>
                  </a:cubicBezTo>
                  <a:lnTo>
                    <a:pt x="1313924" y="208712"/>
                  </a:lnTo>
                  <a:close/>
                </a:path>
              </a:pathLst>
            </a:custGeom>
            <a:solidFill>
              <a:srgbClr val="1E2160"/>
            </a:solidFill>
            <a:ln w="6346" cap="flat">
              <a:noFill/>
              <a:prstDash val="solid"/>
              <a:miter/>
            </a:ln>
          </p:spPr>
          <p:txBody>
            <a:bodyPr rtlCol="0" anchor="ctr"/>
            <a:lstStyle/>
            <a:p>
              <a:endParaRPr lang="zh-CN" altLang="en-US"/>
            </a:p>
          </p:txBody>
        </p:sp>
        <p:sp>
          <p:nvSpPr>
            <p:cNvPr id="56" name="任意多边形 22">
              <a:extLst>
                <a:ext uri="{FF2B5EF4-FFF2-40B4-BE49-F238E27FC236}">
                  <a16:creationId xmlns:a16="http://schemas.microsoft.com/office/drawing/2014/main" id="{55709597-8DFA-4F90-94DC-896C97BB4591}"/>
                </a:ext>
              </a:extLst>
            </p:cNvPr>
            <p:cNvSpPr/>
            <p:nvPr/>
          </p:nvSpPr>
          <p:spPr>
            <a:xfrm>
              <a:off x="4002665" y="5286755"/>
              <a:ext cx="235837" cy="184637"/>
            </a:xfrm>
            <a:custGeom>
              <a:avLst/>
              <a:gdLst>
                <a:gd name="connsiteX0" fmla="*/ 169282 w 208296"/>
                <a:gd name="connsiteY0" fmla="*/ -210 h 163075"/>
                <a:gd name="connsiteX1" fmla="*/ -94 w 208296"/>
                <a:gd name="connsiteY1" fmla="*/ 109382 h 163075"/>
                <a:gd name="connsiteX2" fmla="*/ 207782 w 208296"/>
                <a:gd name="connsiteY2" fmla="*/ 157857 h 163075"/>
                <a:gd name="connsiteX3" fmla="*/ 169282 w 208296"/>
                <a:gd name="connsiteY3" fmla="*/ -210 h 163075"/>
              </a:gdLst>
              <a:ahLst/>
              <a:cxnLst>
                <a:cxn ang="0">
                  <a:pos x="connsiteX0" y="connsiteY0"/>
                </a:cxn>
                <a:cxn ang="0">
                  <a:pos x="connsiteX1" y="connsiteY1"/>
                </a:cxn>
                <a:cxn ang="0">
                  <a:pos x="connsiteX2" y="connsiteY2"/>
                </a:cxn>
                <a:cxn ang="0">
                  <a:pos x="connsiteX3" y="connsiteY3"/>
                </a:cxn>
              </a:cxnLst>
              <a:rect l="l" t="t" r="r" b="b"/>
              <a:pathLst>
                <a:path w="208296" h="163075">
                  <a:moveTo>
                    <a:pt x="169282" y="-210"/>
                  </a:moveTo>
                  <a:cubicBezTo>
                    <a:pt x="169282" y="-210"/>
                    <a:pt x="-10322" y="32890"/>
                    <a:pt x="-94" y="109382"/>
                  </a:cubicBezTo>
                  <a:cubicBezTo>
                    <a:pt x="10135" y="185874"/>
                    <a:pt x="207782" y="157857"/>
                    <a:pt x="207782" y="157857"/>
                  </a:cubicBezTo>
                  <a:lnTo>
                    <a:pt x="169282" y="-210"/>
                  </a:lnTo>
                  <a:close/>
                </a:path>
              </a:pathLst>
            </a:custGeom>
            <a:solidFill>
              <a:srgbClr val="00002B"/>
            </a:solidFill>
            <a:ln w="6346" cap="flat">
              <a:noFill/>
              <a:prstDash val="solid"/>
              <a:miter/>
            </a:ln>
          </p:spPr>
          <p:txBody>
            <a:bodyPr rtlCol="0" anchor="ctr"/>
            <a:lstStyle/>
            <a:p>
              <a:endParaRPr lang="zh-CN" altLang="en-US"/>
            </a:p>
          </p:txBody>
        </p:sp>
        <p:sp>
          <p:nvSpPr>
            <p:cNvPr id="57" name="任意多边形 23">
              <a:extLst>
                <a:ext uri="{FF2B5EF4-FFF2-40B4-BE49-F238E27FC236}">
                  <a16:creationId xmlns:a16="http://schemas.microsoft.com/office/drawing/2014/main" id="{B64892A8-E5EF-4129-90CA-D107B83CD18C}"/>
                </a:ext>
              </a:extLst>
            </p:cNvPr>
            <p:cNvSpPr/>
            <p:nvPr/>
          </p:nvSpPr>
          <p:spPr>
            <a:xfrm>
              <a:off x="4163334" y="4959760"/>
              <a:ext cx="1475212" cy="524448"/>
            </a:xfrm>
            <a:custGeom>
              <a:avLst/>
              <a:gdLst>
                <a:gd name="connsiteX0" fmla="*/ -514 w 1302935"/>
                <a:gd name="connsiteY0" fmla="*/ 288407 h 463202"/>
                <a:gd name="connsiteX1" fmla="*/ 1297439 w 1302935"/>
                <a:gd name="connsiteY1" fmla="*/ 75449 h 463202"/>
                <a:gd name="connsiteX2" fmla="*/ 30298 w 1302935"/>
                <a:gd name="connsiteY2" fmla="*/ 462992 h 463202"/>
                <a:gd name="connsiteX3" fmla="*/ -514 w 1302935"/>
                <a:gd name="connsiteY3" fmla="*/ 288535 h 463202"/>
              </a:gdLst>
              <a:ahLst/>
              <a:cxnLst>
                <a:cxn ang="0">
                  <a:pos x="connsiteX0" y="connsiteY0"/>
                </a:cxn>
                <a:cxn ang="0">
                  <a:pos x="connsiteX1" y="connsiteY1"/>
                </a:cxn>
                <a:cxn ang="0">
                  <a:pos x="connsiteX2" y="connsiteY2"/>
                </a:cxn>
                <a:cxn ang="0">
                  <a:pos x="connsiteX3" y="connsiteY3"/>
                </a:cxn>
              </a:cxnLst>
              <a:rect l="l" t="t" r="r" b="b"/>
              <a:pathLst>
                <a:path w="1302935" h="463202">
                  <a:moveTo>
                    <a:pt x="-514" y="288407"/>
                  </a:moveTo>
                  <a:cubicBezTo>
                    <a:pt x="-514" y="288407"/>
                    <a:pt x="1197376" y="-178551"/>
                    <a:pt x="1297439" y="75449"/>
                  </a:cubicBezTo>
                  <a:cubicBezTo>
                    <a:pt x="1394896" y="326908"/>
                    <a:pt x="30298" y="462992"/>
                    <a:pt x="30298" y="462992"/>
                  </a:cubicBezTo>
                  <a:lnTo>
                    <a:pt x="-514" y="288535"/>
                  </a:lnTo>
                  <a:close/>
                </a:path>
              </a:pathLst>
            </a:custGeom>
            <a:solidFill>
              <a:srgbClr val="2A3072"/>
            </a:solidFill>
            <a:ln w="6346" cap="flat">
              <a:noFill/>
              <a:prstDash val="solid"/>
              <a:miter/>
            </a:ln>
          </p:spPr>
          <p:txBody>
            <a:bodyPr rtlCol="0" anchor="ctr"/>
            <a:lstStyle/>
            <a:p>
              <a:endParaRPr lang="zh-CN" altLang="en-US"/>
            </a:p>
          </p:txBody>
        </p:sp>
        <p:sp>
          <p:nvSpPr>
            <p:cNvPr id="58" name="任意多边形 24">
              <a:extLst>
                <a:ext uri="{FF2B5EF4-FFF2-40B4-BE49-F238E27FC236}">
                  <a16:creationId xmlns:a16="http://schemas.microsoft.com/office/drawing/2014/main" id="{895A6889-41A9-4BA0-97C8-63D609836EEB}"/>
                </a:ext>
              </a:extLst>
            </p:cNvPr>
            <p:cNvSpPr/>
            <p:nvPr/>
          </p:nvSpPr>
          <p:spPr>
            <a:xfrm>
              <a:off x="4197069" y="4159220"/>
              <a:ext cx="334881" cy="457055"/>
            </a:xfrm>
            <a:custGeom>
              <a:avLst/>
              <a:gdLst>
                <a:gd name="connsiteX0" fmla="*/ 262507 w 295773"/>
                <a:gd name="connsiteY0" fmla="*/ -210 h 403680"/>
                <a:gd name="connsiteX1" fmla="*/ -514 w 295773"/>
                <a:gd name="connsiteY1" fmla="*/ 206522 h 403680"/>
                <a:gd name="connsiteX2" fmla="*/ 151962 w 295773"/>
                <a:gd name="connsiteY2" fmla="*/ 403470 h 403680"/>
                <a:gd name="connsiteX3" fmla="*/ 290969 w 295773"/>
                <a:gd name="connsiteY3" fmla="*/ 272468 h 403680"/>
                <a:gd name="connsiteX4" fmla="*/ 262507 w 295773"/>
                <a:gd name="connsiteY4" fmla="*/ -210 h 403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773" h="403680">
                  <a:moveTo>
                    <a:pt x="262507" y="-210"/>
                  </a:moveTo>
                  <a:cubicBezTo>
                    <a:pt x="262507" y="-210"/>
                    <a:pt x="113843" y="47693"/>
                    <a:pt x="-514" y="206522"/>
                  </a:cubicBezTo>
                  <a:lnTo>
                    <a:pt x="151962" y="403470"/>
                  </a:lnTo>
                  <a:cubicBezTo>
                    <a:pt x="151962" y="403470"/>
                    <a:pt x="278326" y="317766"/>
                    <a:pt x="290969" y="272468"/>
                  </a:cubicBezTo>
                  <a:cubicBezTo>
                    <a:pt x="309393" y="206395"/>
                    <a:pt x="262507" y="-210"/>
                    <a:pt x="262507" y="-210"/>
                  </a:cubicBezTo>
                  <a:close/>
                </a:path>
              </a:pathLst>
            </a:custGeom>
            <a:solidFill>
              <a:srgbClr val="BE5ED3"/>
            </a:solidFill>
            <a:ln w="6346" cap="flat">
              <a:noFill/>
              <a:prstDash val="solid"/>
              <a:miter/>
            </a:ln>
          </p:spPr>
          <p:txBody>
            <a:bodyPr rtlCol="0" anchor="ctr"/>
            <a:lstStyle/>
            <a:p>
              <a:endParaRPr lang="zh-CN" altLang="en-US"/>
            </a:p>
          </p:txBody>
        </p:sp>
        <p:sp>
          <p:nvSpPr>
            <p:cNvPr id="59" name="任意多边形 25">
              <a:extLst>
                <a:ext uri="{FF2B5EF4-FFF2-40B4-BE49-F238E27FC236}">
                  <a16:creationId xmlns:a16="http://schemas.microsoft.com/office/drawing/2014/main" id="{DB59BC49-40C9-4DEC-A635-4CB1CF025BDB}"/>
                </a:ext>
              </a:extLst>
            </p:cNvPr>
            <p:cNvSpPr/>
            <p:nvPr/>
          </p:nvSpPr>
          <p:spPr>
            <a:xfrm>
              <a:off x="5168201" y="4116061"/>
              <a:ext cx="316452" cy="449862"/>
            </a:xfrm>
            <a:custGeom>
              <a:avLst/>
              <a:gdLst>
                <a:gd name="connsiteX0" fmla="*/ 30827 w 279496"/>
                <a:gd name="connsiteY0" fmla="*/ -210 h 397327"/>
                <a:gd name="connsiteX1" fmla="*/ 278982 w 279496"/>
                <a:gd name="connsiteY1" fmla="*/ 203092 h 397327"/>
                <a:gd name="connsiteX2" fmla="*/ 134892 w 279496"/>
                <a:gd name="connsiteY2" fmla="*/ 397117 h 397327"/>
                <a:gd name="connsiteX3" fmla="*/ 3508 w 279496"/>
                <a:gd name="connsiteY3" fmla="*/ 268148 h 397327"/>
                <a:gd name="connsiteX4" fmla="*/ 30827 w 279496"/>
                <a:gd name="connsiteY4" fmla="*/ -210 h 397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96" h="397327">
                  <a:moveTo>
                    <a:pt x="30827" y="-210"/>
                  </a:moveTo>
                  <a:cubicBezTo>
                    <a:pt x="30827" y="-210"/>
                    <a:pt x="161575" y="21899"/>
                    <a:pt x="278982" y="203092"/>
                  </a:cubicBezTo>
                  <a:lnTo>
                    <a:pt x="134892" y="397117"/>
                  </a:lnTo>
                  <a:cubicBezTo>
                    <a:pt x="134892" y="397117"/>
                    <a:pt x="15452" y="312747"/>
                    <a:pt x="3508" y="268148"/>
                  </a:cubicBezTo>
                  <a:cubicBezTo>
                    <a:pt x="-13899" y="203155"/>
                    <a:pt x="30827" y="-210"/>
                    <a:pt x="30827" y="-210"/>
                  </a:cubicBezTo>
                  <a:close/>
                </a:path>
              </a:pathLst>
            </a:custGeom>
            <a:solidFill>
              <a:srgbClr val="BE5ED3"/>
            </a:solidFill>
            <a:ln w="6346" cap="flat">
              <a:noFill/>
              <a:prstDash val="solid"/>
              <a:miter/>
            </a:ln>
          </p:spPr>
          <p:txBody>
            <a:bodyPr rtlCol="0" anchor="ctr"/>
            <a:lstStyle/>
            <a:p>
              <a:endParaRPr lang="zh-CN" altLang="en-US"/>
            </a:p>
          </p:txBody>
        </p:sp>
        <p:sp>
          <p:nvSpPr>
            <p:cNvPr id="60" name="任意多边形 26">
              <a:extLst>
                <a:ext uri="{FF2B5EF4-FFF2-40B4-BE49-F238E27FC236}">
                  <a16:creationId xmlns:a16="http://schemas.microsoft.com/office/drawing/2014/main" id="{27646430-DA41-4A24-8D2B-872BDA59742A}"/>
                </a:ext>
              </a:extLst>
            </p:cNvPr>
            <p:cNvSpPr/>
            <p:nvPr/>
          </p:nvSpPr>
          <p:spPr>
            <a:xfrm>
              <a:off x="3207781" y="3560975"/>
              <a:ext cx="1486066" cy="1759003"/>
            </a:xfrm>
            <a:custGeom>
              <a:avLst/>
              <a:gdLst>
                <a:gd name="connsiteX0" fmla="*/ 933471 w 1312521"/>
                <a:gd name="connsiteY0" fmla="*/ 872704 h 1553585"/>
                <a:gd name="connsiteX1" fmla="*/ 1030738 w 1312521"/>
                <a:gd name="connsiteY1" fmla="*/ 1006121 h 1553585"/>
                <a:gd name="connsiteX2" fmla="*/ 1002848 w 1312521"/>
                <a:gd name="connsiteY2" fmla="*/ 1177656 h 1553585"/>
                <a:gd name="connsiteX3" fmla="*/ 831211 w 1312521"/>
                <a:gd name="connsiteY3" fmla="*/ 1152962 h 1553585"/>
                <a:gd name="connsiteX4" fmla="*/ 830677 w 1312521"/>
                <a:gd name="connsiteY4" fmla="*/ 1152244 h 1553585"/>
                <a:gd name="connsiteX5" fmla="*/ 674897 w 1312521"/>
                <a:gd name="connsiteY5" fmla="*/ 940874 h 1553585"/>
                <a:gd name="connsiteX6" fmla="*/ 674008 w 1312521"/>
                <a:gd name="connsiteY6" fmla="*/ 935220 h 1553585"/>
                <a:gd name="connsiteX7" fmla="*/ 669942 w 1312521"/>
                <a:gd name="connsiteY7" fmla="*/ 931217 h 1553585"/>
                <a:gd name="connsiteX8" fmla="*/ 695354 w 1312521"/>
                <a:gd name="connsiteY8" fmla="*/ 758792 h 1553585"/>
                <a:gd name="connsiteX9" fmla="*/ 761046 w 1312521"/>
                <a:gd name="connsiteY9" fmla="*/ 359495 h 1553585"/>
                <a:gd name="connsiteX10" fmla="*/ 364075 w 1312521"/>
                <a:gd name="connsiteY10" fmla="*/ 301001 h 1553585"/>
                <a:gd name="connsiteX11" fmla="*/ 362321 w 1312521"/>
                <a:gd name="connsiteY11" fmla="*/ 302316 h 1553585"/>
                <a:gd name="connsiteX12" fmla="*/ 248727 w 1312521"/>
                <a:gd name="connsiteY12" fmla="*/ 557015 h 1553585"/>
                <a:gd name="connsiteX13" fmla="*/ 137946 w 1312521"/>
                <a:gd name="connsiteY13" fmla="*/ 696670 h 1553585"/>
                <a:gd name="connsiteX14" fmla="*/ 136910 w 1312521"/>
                <a:gd name="connsiteY14" fmla="*/ 696785 h 1553585"/>
                <a:gd name="connsiteX15" fmla="*/ 2668 w 1312521"/>
                <a:gd name="connsiteY15" fmla="*/ 586557 h 1553585"/>
                <a:gd name="connsiteX16" fmla="*/ 216389 w 1312521"/>
                <a:gd name="connsiteY16" fmla="*/ 102509 h 1553585"/>
                <a:gd name="connsiteX17" fmla="*/ 960282 w 1312521"/>
                <a:gd name="connsiteY17" fmla="*/ 215786 h 1553585"/>
                <a:gd name="connsiteX18" fmla="*/ 933471 w 1312521"/>
                <a:gd name="connsiteY18" fmla="*/ 872704 h 1553585"/>
                <a:gd name="connsiteX19" fmla="*/ 1259071 w 1312521"/>
                <a:gd name="connsiteY19" fmla="*/ 1318824 h 1553585"/>
                <a:gd name="connsiteX20" fmla="*/ 1287153 w 1312521"/>
                <a:gd name="connsiteY20" fmla="*/ 1357388 h 1553585"/>
                <a:gd name="connsiteX21" fmla="*/ 1259199 w 1312521"/>
                <a:gd name="connsiteY21" fmla="*/ 1528923 h 1553585"/>
                <a:gd name="connsiteX22" fmla="*/ 1087644 w 1312521"/>
                <a:gd name="connsiteY22" fmla="*/ 1504260 h 1553585"/>
                <a:gd name="connsiteX23" fmla="*/ 1087091 w 1312521"/>
                <a:gd name="connsiteY23" fmla="*/ 1503511 h 1553585"/>
                <a:gd name="connsiteX24" fmla="*/ 1061678 w 1312521"/>
                <a:gd name="connsiteY24" fmla="*/ 1465391 h 1553585"/>
                <a:gd name="connsiteX25" fmla="*/ 1087091 w 1312521"/>
                <a:gd name="connsiteY25" fmla="*/ 1292967 h 1553585"/>
                <a:gd name="connsiteX26" fmla="*/ 1259199 w 1312521"/>
                <a:gd name="connsiteY26" fmla="*/ 1318379 h 155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12521" h="1553585">
                  <a:moveTo>
                    <a:pt x="933471" y="872704"/>
                  </a:moveTo>
                  <a:lnTo>
                    <a:pt x="1030738" y="1006121"/>
                  </a:lnTo>
                  <a:cubicBezTo>
                    <a:pt x="1071971" y="1062410"/>
                    <a:pt x="1061551" y="1137187"/>
                    <a:pt x="1002848" y="1177656"/>
                  </a:cubicBezTo>
                  <a:cubicBezTo>
                    <a:pt x="948630" y="1218234"/>
                    <a:pt x="871788" y="1207179"/>
                    <a:pt x="831211" y="1152962"/>
                  </a:cubicBezTo>
                  <a:cubicBezTo>
                    <a:pt x="831033" y="1152720"/>
                    <a:pt x="830855" y="1152485"/>
                    <a:pt x="830677" y="1152244"/>
                  </a:cubicBezTo>
                  <a:lnTo>
                    <a:pt x="674897" y="940874"/>
                  </a:lnTo>
                  <a:cubicBezTo>
                    <a:pt x="673246" y="937633"/>
                    <a:pt x="676486" y="935982"/>
                    <a:pt x="674008" y="935220"/>
                  </a:cubicBezTo>
                  <a:cubicBezTo>
                    <a:pt x="671530" y="934457"/>
                    <a:pt x="671594" y="934457"/>
                    <a:pt x="669942" y="931217"/>
                  </a:cubicBezTo>
                  <a:cubicBezTo>
                    <a:pt x="630362" y="878168"/>
                    <a:pt x="642369" y="798499"/>
                    <a:pt x="695354" y="758792"/>
                  </a:cubicBezTo>
                  <a:cubicBezTo>
                    <a:pt x="824769" y="665400"/>
                    <a:pt x="855010" y="486495"/>
                    <a:pt x="761046" y="359495"/>
                  </a:cubicBezTo>
                  <a:cubicBezTo>
                    <a:pt x="667578" y="233721"/>
                    <a:pt x="489849" y="207534"/>
                    <a:pt x="364075" y="301001"/>
                  </a:cubicBezTo>
                  <a:cubicBezTo>
                    <a:pt x="363490" y="301439"/>
                    <a:pt x="362906" y="301878"/>
                    <a:pt x="362321" y="302316"/>
                  </a:cubicBezTo>
                  <a:cubicBezTo>
                    <a:pt x="281636" y="360797"/>
                    <a:pt x="238326" y="457912"/>
                    <a:pt x="248727" y="557015"/>
                  </a:cubicBezTo>
                  <a:cubicBezTo>
                    <a:pt x="256700" y="626169"/>
                    <a:pt x="207101" y="688697"/>
                    <a:pt x="137946" y="696670"/>
                  </a:cubicBezTo>
                  <a:cubicBezTo>
                    <a:pt x="137603" y="696708"/>
                    <a:pt x="137254" y="696747"/>
                    <a:pt x="136910" y="696785"/>
                  </a:cubicBezTo>
                  <a:cubicBezTo>
                    <a:pt x="68106" y="701741"/>
                    <a:pt x="9847" y="656252"/>
                    <a:pt x="2668" y="586557"/>
                  </a:cubicBezTo>
                  <a:cubicBezTo>
                    <a:pt x="-18056" y="398554"/>
                    <a:pt x="63493" y="213855"/>
                    <a:pt x="216389" y="102509"/>
                  </a:cubicBezTo>
                  <a:cubicBezTo>
                    <a:pt x="453375" y="-70456"/>
                    <a:pt x="785519" y="-19878"/>
                    <a:pt x="960282" y="215786"/>
                  </a:cubicBezTo>
                  <a:cubicBezTo>
                    <a:pt x="1106405" y="415975"/>
                    <a:pt x="1089251" y="688017"/>
                    <a:pt x="933471" y="872704"/>
                  </a:cubicBezTo>
                  <a:close/>
                  <a:moveTo>
                    <a:pt x="1259071" y="1318824"/>
                  </a:moveTo>
                  <a:lnTo>
                    <a:pt x="1287153" y="1357388"/>
                  </a:lnTo>
                  <a:cubicBezTo>
                    <a:pt x="1328321" y="1413677"/>
                    <a:pt x="1317902" y="1488454"/>
                    <a:pt x="1259199" y="1528923"/>
                  </a:cubicBezTo>
                  <a:cubicBezTo>
                    <a:pt x="1205012" y="1569488"/>
                    <a:pt x="1128209" y="1558440"/>
                    <a:pt x="1087644" y="1504260"/>
                  </a:cubicBezTo>
                  <a:cubicBezTo>
                    <a:pt x="1087460" y="1504013"/>
                    <a:pt x="1087275" y="1503758"/>
                    <a:pt x="1087091" y="1503511"/>
                  </a:cubicBezTo>
                  <a:lnTo>
                    <a:pt x="1061678" y="1465391"/>
                  </a:lnTo>
                  <a:cubicBezTo>
                    <a:pt x="1019684" y="1411517"/>
                    <a:pt x="1034106" y="1332610"/>
                    <a:pt x="1087091" y="1292967"/>
                  </a:cubicBezTo>
                  <a:cubicBezTo>
                    <a:pt x="1141671" y="1252592"/>
                    <a:pt x="1218621" y="1263958"/>
                    <a:pt x="1259199" y="1318379"/>
                  </a:cubicBezTo>
                  <a:close/>
                </a:path>
              </a:pathLst>
            </a:custGeom>
            <a:solidFill>
              <a:srgbClr val="FFC545"/>
            </a:solidFill>
            <a:ln w="6346" cap="flat">
              <a:noFill/>
              <a:prstDash val="solid"/>
              <a:miter/>
            </a:ln>
          </p:spPr>
          <p:txBody>
            <a:bodyPr rtlCol="0" anchor="ctr"/>
            <a:lstStyle/>
            <a:p>
              <a:endParaRPr lang="zh-CN" altLang="en-US"/>
            </a:p>
          </p:txBody>
        </p:sp>
        <p:sp>
          <p:nvSpPr>
            <p:cNvPr id="61" name="任意多边形 27">
              <a:extLst>
                <a:ext uri="{FF2B5EF4-FFF2-40B4-BE49-F238E27FC236}">
                  <a16:creationId xmlns:a16="http://schemas.microsoft.com/office/drawing/2014/main" id="{F6D3C1B1-8246-404D-8E18-F875B2BAFEDD}"/>
                </a:ext>
              </a:extLst>
            </p:cNvPr>
            <p:cNvSpPr/>
            <p:nvPr/>
          </p:nvSpPr>
          <p:spPr>
            <a:xfrm>
              <a:off x="6164723" y="1962102"/>
              <a:ext cx="703194" cy="564027"/>
            </a:xfrm>
            <a:custGeom>
              <a:avLst/>
              <a:gdLst>
                <a:gd name="connsiteX0" fmla="*/ 577794 w 621074"/>
                <a:gd name="connsiteY0" fmla="*/ 416455 h 498159"/>
                <a:gd name="connsiteX1" fmla="*/ 538976 w 621074"/>
                <a:gd name="connsiteY1" fmla="*/ 192061 h 498159"/>
                <a:gd name="connsiteX2" fmla="*/ 398317 w 621074"/>
                <a:gd name="connsiteY2" fmla="*/ 31135 h 498159"/>
                <a:gd name="connsiteX3" fmla="*/ 10265 w 621074"/>
                <a:gd name="connsiteY3" fmla="*/ 121159 h 498159"/>
                <a:gd name="connsiteX4" fmla="*/ 38156 w 621074"/>
                <a:gd name="connsiteY4" fmla="*/ 265504 h 498159"/>
                <a:gd name="connsiteX5" fmla="*/ 65983 w 621074"/>
                <a:gd name="connsiteY5" fmla="*/ 440152 h 498159"/>
                <a:gd name="connsiteX6" fmla="*/ 577794 w 621074"/>
                <a:gd name="connsiteY6" fmla="*/ 416455 h 49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1074" h="498159">
                  <a:moveTo>
                    <a:pt x="577794" y="416455"/>
                  </a:moveTo>
                  <a:cubicBezTo>
                    <a:pt x="667819" y="254576"/>
                    <a:pt x="596536" y="161629"/>
                    <a:pt x="538976" y="192061"/>
                  </a:cubicBezTo>
                  <a:cubicBezTo>
                    <a:pt x="538976" y="192061"/>
                    <a:pt x="530399" y="91617"/>
                    <a:pt x="398317" y="31135"/>
                  </a:cubicBezTo>
                  <a:cubicBezTo>
                    <a:pt x="245841" y="-38750"/>
                    <a:pt x="48893" y="15633"/>
                    <a:pt x="10265" y="121159"/>
                  </a:cubicBezTo>
                  <a:cubicBezTo>
                    <a:pt x="-25186" y="218554"/>
                    <a:pt x="38156" y="265504"/>
                    <a:pt x="38156" y="265504"/>
                  </a:cubicBezTo>
                  <a:cubicBezTo>
                    <a:pt x="38156" y="265504"/>
                    <a:pt x="-1043" y="335388"/>
                    <a:pt x="65983" y="440152"/>
                  </a:cubicBezTo>
                  <a:cubicBezTo>
                    <a:pt x="133009" y="544916"/>
                    <a:pt x="537515" y="488945"/>
                    <a:pt x="577794" y="416455"/>
                  </a:cubicBezTo>
                  <a:close/>
                </a:path>
              </a:pathLst>
            </a:custGeom>
            <a:solidFill>
              <a:srgbClr val="981D04"/>
            </a:solidFill>
            <a:ln w="6346" cap="flat">
              <a:noFill/>
              <a:prstDash val="solid"/>
              <a:miter/>
            </a:ln>
          </p:spPr>
          <p:txBody>
            <a:bodyPr rtlCol="0" anchor="ctr"/>
            <a:lstStyle/>
            <a:p>
              <a:endParaRPr lang="zh-CN" altLang="en-US"/>
            </a:p>
          </p:txBody>
        </p:sp>
        <p:sp>
          <p:nvSpPr>
            <p:cNvPr id="62" name="任意多边形 28">
              <a:extLst>
                <a:ext uri="{FF2B5EF4-FFF2-40B4-BE49-F238E27FC236}">
                  <a16:creationId xmlns:a16="http://schemas.microsoft.com/office/drawing/2014/main" id="{9B2BFE31-CBA1-43B6-9558-F3B693EF1ABA}"/>
                </a:ext>
              </a:extLst>
            </p:cNvPr>
            <p:cNvSpPr/>
            <p:nvPr/>
          </p:nvSpPr>
          <p:spPr>
            <a:xfrm>
              <a:off x="6390997" y="2695691"/>
              <a:ext cx="273341" cy="276362"/>
            </a:xfrm>
            <a:custGeom>
              <a:avLst/>
              <a:gdLst>
                <a:gd name="connsiteX0" fmla="*/ 120196 w 241420"/>
                <a:gd name="connsiteY0" fmla="*/ 243879 h 244088"/>
                <a:gd name="connsiteX1" fmla="*/ 120196 w 241420"/>
                <a:gd name="connsiteY1" fmla="*/ 243879 h 244088"/>
                <a:gd name="connsiteX2" fmla="*/ -514 w 241420"/>
                <a:gd name="connsiteY2" fmla="*/ 160017 h 244088"/>
                <a:gd name="connsiteX3" fmla="*/ -514 w 241420"/>
                <a:gd name="connsiteY3" fmla="*/ -210 h 244088"/>
                <a:gd name="connsiteX4" fmla="*/ 240906 w 241420"/>
                <a:gd name="connsiteY4" fmla="*/ -210 h 244088"/>
                <a:gd name="connsiteX5" fmla="*/ 240906 w 241420"/>
                <a:gd name="connsiteY5" fmla="*/ 160335 h 244088"/>
                <a:gd name="connsiteX6" fmla="*/ 120958 w 241420"/>
                <a:gd name="connsiteY6" fmla="*/ 243752 h 24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20" h="244088">
                  <a:moveTo>
                    <a:pt x="120196" y="243879"/>
                  </a:moveTo>
                  <a:lnTo>
                    <a:pt x="120196" y="243879"/>
                  </a:lnTo>
                  <a:cubicBezTo>
                    <a:pt x="53551" y="243879"/>
                    <a:pt x="-514" y="206332"/>
                    <a:pt x="-514" y="160017"/>
                  </a:cubicBezTo>
                  <a:lnTo>
                    <a:pt x="-514" y="-210"/>
                  </a:lnTo>
                  <a:lnTo>
                    <a:pt x="240906" y="-210"/>
                  </a:lnTo>
                  <a:lnTo>
                    <a:pt x="240906" y="160335"/>
                  </a:lnTo>
                  <a:cubicBezTo>
                    <a:pt x="240906" y="206395"/>
                    <a:pt x="187222" y="243752"/>
                    <a:pt x="120958" y="243752"/>
                  </a:cubicBezTo>
                  <a:close/>
                </a:path>
              </a:pathLst>
            </a:custGeom>
            <a:solidFill>
              <a:srgbClr val="FF93B1"/>
            </a:solidFill>
            <a:ln w="6346" cap="flat">
              <a:noFill/>
              <a:prstDash val="solid"/>
              <a:miter/>
            </a:ln>
          </p:spPr>
          <p:txBody>
            <a:bodyPr rtlCol="0" anchor="ctr"/>
            <a:lstStyle/>
            <a:p>
              <a:endParaRPr lang="zh-CN" altLang="en-US"/>
            </a:p>
          </p:txBody>
        </p:sp>
        <p:sp>
          <p:nvSpPr>
            <p:cNvPr id="63" name="任意多边形 29">
              <a:extLst>
                <a:ext uri="{FF2B5EF4-FFF2-40B4-BE49-F238E27FC236}">
                  <a16:creationId xmlns:a16="http://schemas.microsoft.com/office/drawing/2014/main" id="{DD824363-36A5-4506-97AE-A55A360EA43B}"/>
                </a:ext>
              </a:extLst>
            </p:cNvPr>
            <p:cNvSpPr/>
            <p:nvPr/>
          </p:nvSpPr>
          <p:spPr>
            <a:xfrm>
              <a:off x="6190954" y="2434905"/>
              <a:ext cx="140645" cy="163868"/>
            </a:xfrm>
            <a:custGeom>
              <a:avLst/>
              <a:gdLst>
                <a:gd name="connsiteX0" fmla="*/ 89827 w 124220"/>
                <a:gd name="connsiteY0" fmla="*/ 32284 h 144731"/>
                <a:gd name="connsiteX1" fmla="*/ -514 w 124220"/>
                <a:gd name="connsiteY1" fmla="*/ 54139 h 144731"/>
                <a:gd name="connsiteX2" fmla="*/ 109904 w 124220"/>
                <a:gd name="connsiteY2" fmla="*/ 127518 h 144731"/>
                <a:gd name="connsiteX3" fmla="*/ 89827 w 124220"/>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220" h="144731">
                  <a:moveTo>
                    <a:pt x="89827" y="32284"/>
                  </a:moveTo>
                  <a:cubicBezTo>
                    <a:pt x="47960" y="-30739"/>
                    <a:pt x="-514" y="9730"/>
                    <a:pt x="-514" y="54139"/>
                  </a:cubicBezTo>
                  <a:cubicBezTo>
                    <a:pt x="-514" y="118306"/>
                    <a:pt x="69752" y="173579"/>
                    <a:pt x="109904" y="127518"/>
                  </a:cubicBezTo>
                  <a:cubicBezTo>
                    <a:pt x="150056" y="81458"/>
                    <a:pt x="89827" y="32221"/>
                    <a:pt x="89827" y="32221"/>
                  </a:cubicBezTo>
                  <a:close/>
                </a:path>
              </a:pathLst>
            </a:custGeom>
            <a:solidFill>
              <a:srgbClr val="FED0D6"/>
            </a:solidFill>
            <a:ln w="6346" cap="flat">
              <a:noFill/>
              <a:prstDash val="solid"/>
              <a:miter/>
            </a:ln>
          </p:spPr>
          <p:txBody>
            <a:bodyPr rtlCol="0" anchor="ctr"/>
            <a:lstStyle/>
            <a:p>
              <a:endParaRPr lang="zh-CN" altLang="en-US"/>
            </a:p>
          </p:txBody>
        </p:sp>
        <p:sp>
          <p:nvSpPr>
            <p:cNvPr id="64" name="任意多边形 30">
              <a:extLst>
                <a:ext uri="{FF2B5EF4-FFF2-40B4-BE49-F238E27FC236}">
                  <a16:creationId xmlns:a16="http://schemas.microsoft.com/office/drawing/2014/main" id="{A260E90D-6F20-4A25-AF3A-FA0036E15C85}"/>
                </a:ext>
              </a:extLst>
            </p:cNvPr>
            <p:cNvSpPr/>
            <p:nvPr/>
          </p:nvSpPr>
          <p:spPr>
            <a:xfrm>
              <a:off x="6727091" y="2434905"/>
              <a:ext cx="140816" cy="163868"/>
            </a:xfrm>
            <a:custGeom>
              <a:avLst/>
              <a:gdLst>
                <a:gd name="connsiteX0" fmla="*/ 33579 w 124371"/>
                <a:gd name="connsiteY0" fmla="*/ 32284 h 144731"/>
                <a:gd name="connsiteX1" fmla="*/ 123857 w 124371"/>
                <a:gd name="connsiteY1" fmla="*/ 54139 h 144731"/>
                <a:gd name="connsiteX2" fmla="*/ 13439 w 124371"/>
                <a:gd name="connsiteY2" fmla="*/ 127518 h 144731"/>
                <a:gd name="connsiteX3" fmla="*/ 33579 w 124371"/>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371" h="144731">
                  <a:moveTo>
                    <a:pt x="33579" y="32284"/>
                  </a:moveTo>
                  <a:cubicBezTo>
                    <a:pt x="75319" y="-30739"/>
                    <a:pt x="123857" y="9730"/>
                    <a:pt x="123857" y="54139"/>
                  </a:cubicBezTo>
                  <a:cubicBezTo>
                    <a:pt x="123857" y="118306"/>
                    <a:pt x="53972" y="173579"/>
                    <a:pt x="13439" y="127518"/>
                  </a:cubicBezTo>
                  <a:cubicBezTo>
                    <a:pt x="-27095" y="81458"/>
                    <a:pt x="33579" y="32221"/>
                    <a:pt x="33579" y="32221"/>
                  </a:cubicBezTo>
                  <a:close/>
                </a:path>
              </a:pathLst>
            </a:custGeom>
            <a:solidFill>
              <a:srgbClr val="FED0D6"/>
            </a:solidFill>
            <a:ln w="6346" cap="flat">
              <a:noFill/>
              <a:prstDash val="solid"/>
              <a:miter/>
            </a:ln>
          </p:spPr>
          <p:txBody>
            <a:bodyPr rtlCol="0" anchor="ctr"/>
            <a:lstStyle/>
            <a:p>
              <a:endParaRPr lang="zh-CN" altLang="en-US"/>
            </a:p>
          </p:txBody>
        </p:sp>
        <p:sp>
          <p:nvSpPr>
            <p:cNvPr id="65" name="任意多边形 31">
              <a:extLst>
                <a:ext uri="{FF2B5EF4-FFF2-40B4-BE49-F238E27FC236}">
                  <a16:creationId xmlns:a16="http://schemas.microsoft.com/office/drawing/2014/main" id="{C5517A8A-FAC2-44E1-B0D4-62B0617B996B}"/>
                </a:ext>
              </a:extLst>
            </p:cNvPr>
            <p:cNvSpPr/>
            <p:nvPr/>
          </p:nvSpPr>
          <p:spPr>
            <a:xfrm>
              <a:off x="6265196" y="2209296"/>
              <a:ext cx="527030" cy="543940"/>
            </a:xfrm>
            <a:custGeom>
              <a:avLst/>
              <a:gdLst>
                <a:gd name="connsiteX0" fmla="*/ 232068 w 465483"/>
                <a:gd name="connsiteY0" fmla="*/ 480209 h 480418"/>
                <a:gd name="connsiteX1" fmla="*/ 7928 w 465483"/>
                <a:gd name="connsiteY1" fmla="*/ 114266 h 480418"/>
                <a:gd name="connsiteX2" fmla="*/ 456589 w 465483"/>
                <a:gd name="connsiteY2" fmla="*/ 114266 h 480418"/>
                <a:gd name="connsiteX3" fmla="*/ 232068 w 465483"/>
                <a:gd name="connsiteY3" fmla="*/ 480209 h 480418"/>
              </a:gdLst>
              <a:ahLst/>
              <a:cxnLst>
                <a:cxn ang="0">
                  <a:pos x="connsiteX0" y="connsiteY0"/>
                </a:cxn>
                <a:cxn ang="0">
                  <a:pos x="connsiteX1" y="connsiteY1"/>
                </a:cxn>
                <a:cxn ang="0">
                  <a:pos x="connsiteX2" y="connsiteY2"/>
                </a:cxn>
                <a:cxn ang="0">
                  <a:pos x="connsiteX3" y="connsiteY3"/>
                </a:cxn>
              </a:cxnLst>
              <a:rect l="l" t="t" r="r" b="b"/>
              <a:pathLst>
                <a:path w="465483" h="480418">
                  <a:moveTo>
                    <a:pt x="232068" y="480209"/>
                  </a:moveTo>
                  <a:cubicBezTo>
                    <a:pt x="66886" y="480209"/>
                    <a:pt x="-30763" y="299588"/>
                    <a:pt x="7928" y="114266"/>
                  </a:cubicBezTo>
                  <a:cubicBezTo>
                    <a:pt x="39694" y="-38527"/>
                    <a:pt x="424696" y="-38210"/>
                    <a:pt x="456589" y="114266"/>
                  </a:cubicBezTo>
                  <a:cubicBezTo>
                    <a:pt x="495153" y="299588"/>
                    <a:pt x="397251" y="480209"/>
                    <a:pt x="232068" y="480209"/>
                  </a:cubicBezTo>
                  <a:close/>
                </a:path>
              </a:pathLst>
            </a:custGeom>
            <a:solidFill>
              <a:srgbClr val="FED0D6"/>
            </a:solidFill>
            <a:ln w="6346" cap="flat">
              <a:noFill/>
              <a:prstDash val="solid"/>
              <a:miter/>
            </a:ln>
          </p:spPr>
          <p:txBody>
            <a:bodyPr rtlCol="0" anchor="ctr"/>
            <a:lstStyle/>
            <a:p>
              <a:endParaRPr lang="zh-CN" altLang="en-US"/>
            </a:p>
          </p:txBody>
        </p:sp>
        <p:sp>
          <p:nvSpPr>
            <p:cNvPr id="66" name="任意多边形 32">
              <a:extLst>
                <a:ext uri="{FF2B5EF4-FFF2-40B4-BE49-F238E27FC236}">
                  <a16:creationId xmlns:a16="http://schemas.microsoft.com/office/drawing/2014/main" id="{DB023545-3FE0-4145-8059-62E08ADF2121}"/>
                </a:ext>
              </a:extLst>
            </p:cNvPr>
            <p:cNvSpPr/>
            <p:nvPr/>
          </p:nvSpPr>
          <p:spPr>
            <a:xfrm>
              <a:off x="6255890" y="2082565"/>
              <a:ext cx="448236" cy="230262"/>
            </a:xfrm>
            <a:custGeom>
              <a:avLst/>
              <a:gdLst>
                <a:gd name="connsiteX0" fmla="*/ 386663 w 395890"/>
                <a:gd name="connsiteY0" fmla="*/ 112221 h 203372"/>
                <a:gd name="connsiteX1" fmla="*/ 250388 w 395890"/>
                <a:gd name="connsiteY1" fmla="*/ 153708 h 203372"/>
                <a:gd name="connsiteX2" fmla="*/ 94799 w 395890"/>
                <a:gd name="connsiteY2" fmla="*/ 202246 h 203372"/>
                <a:gd name="connsiteX3" fmla="*/ 66146 w 395890"/>
                <a:gd name="connsiteY3" fmla="*/ 31028 h 203372"/>
                <a:gd name="connsiteX4" fmla="*/ 386663 w 395890"/>
                <a:gd name="connsiteY4" fmla="*/ 112221 h 20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890" h="203372">
                  <a:moveTo>
                    <a:pt x="386663" y="112221"/>
                  </a:moveTo>
                  <a:cubicBezTo>
                    <a:pt x="344034" y="208472"/>
                    <a:pt x="250388" y="153708"/>
                    <a:pt x="250388" y="153708"/>
                  </a:cubicBezTo>
                  <a:cubicBezTo>
                    <a:pt x="207091" y="190022"/>
                    <a:pt x="151062" y="207500"/>
                    <a:pt x="94799" y="202246"/>
                  </a:cubicBezTo>
                  <a:cubicBezTo>
                    <a:pt x="581" y="192970"/>
                    <a:pt x="-48592" y="79439"/>
                    <a:pt x="66146" y="31028"/>
                  </a:cubicBezTo>
                  <a:cubicBezTo>
                    <a:pt x="180884" y="-17383"/>
                    <a:pt x="446701" y="-22784"/>
                    <a:pt x="386663" y="112221"/>
                  </a:cubicBezTo>
                  <a:close/>
                </a:path>
              </a:pathLst>
            </a:custGeom>
            <a:solidFill>
              <a:srgbClr val="981D04"/>
            </a:solidFill>
            <a:ln w="6346" cap="flat">
              <a:noFill/>
              <a:prstDash val="solid"/>
              <a:miter/>
            </a:ln>
          </p:spPr>
          <p:txBody>
            <a:bodyPr rtlCol="0" anchor="ctr"/>
            <a:lstStyle/>
            <a:p>
              <a:endParaRPr lang="zh-CN" altLang="en-US"/>
            </a:p>
          </p:txBody>
        </p:sp>
        <p:sp>
          <p:nvSpPr>
            <p:cNvPr id="67" name="任意多边形 33">
              <a:extLst>
                <a:ext uri="{FF2B5EF4-FFF2-40B4-BE49-F238E27FC236}">
                  <a16:creationId xmlns:a16="http://schemas.microsoft.com/office/drawing/2014/main" id="{75CE4150-4299-45E3-B418-4F76DBC134C3}"/>
                </a:ext>
              </a:extLst>
            </p:cNvPr>
            <p:cNvSpPr/>
            <p:nvPr/>
          </p:nvSpPr>
          <p:spPr>
            <a:xfrm>
              <a:off x="5999615" y="5296537"/>
              <a:ext cx="484830" cy="136671"/>
            </a:xfrm>
            <a:custGeom>
              <a:avLst/>
              <a:gdLst>
                <a:gd name="connsiteX0" fmla="*/ 415046 w 428211"/>
                <a:gd name="connsiteY0" fmla="*/ -210 h 120710"/>
                <a:gd name="connsiteX1" fmla="*/ 150755 w 428211"/>
                <a:gd name="connsiteY1" fmla="*/ -210 h 120710"/>
                <a:gd name="connsiteX2" fmla="*/ -514 w 428211"/>
                <a:gd name="connsiteY2" fmla="*/ 107794 h 120710"/>
                <a:gd name="connsiteX3" fmla="*/ -514 w 428211"/>
                <a:gd name="connsiteY3" fmla="*/ 120500 h 120710"/>
                <a:gd name="connsiteX4" fmla="*/ 425148 w 428211"/>
                <a:gd name="connsiteY4" fmla="*/ 120500 h 120710"/>
                <a:gd name="connsiteX5" fmla="*/ 414856 w 428211"/>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11" h="120710">
                  <a:moveTo>
                    <a:pt x="415046" y="-210"/>
                  </a:moveTo>
                  <a:lnTo>
                    <a:pt x="150755" y="-210"/>
                  </a:lnTo>
                  <a:cubicBezTo>
                    <a:pt x="150755" y="-210"/>
                    <a:pt x="14924" y="76981"/>
                    <a:pt x="-514" y="107794"/>
                  </a:cubicBezTo>
                  <a:lnTo>
                    <a:pt x="-514" y="120500"/>
                  </a:lnTo>
                  <a:lnTo>
                    <a:pt x="425148" y="120500"/>
                  </a:lnTo>
                  <a:cubicBezTo>
                    <a:pt x="425148" y="120500"/>
                    <a:pt x="435377" y="30412"/>
                    <a:pt x="414856" y="-210"/>
                  </a:cubicBezTo>
                  <a:close/>
                </a:path>
              </a:pathLst>
            </a:custGeom>
            <a:solidFill>
              <a:srgbClr val="00065B"/>
            </a:solidFill>
            <a:ln w="6346" cap="flat">
              <a:noFill/>
              <a:prstDash val="solid"/>
              <a:miter/>
            </a:ln>
          </p:spPr>
          <p:txBody>
            <a:bodyPr rtlCol="0" anchor="ctr"/>
            <a:lstStyle/>
            <a:p>
              <a:endParaRPr lang="zh-CN" altLang="en-US"/>
            </a:p>
          </p:txBody>
        </p:sp>
        <p:sp>
          <p:nvSpPr>
            <p:cNvPr id="68" name="任意多边形 34">
              <a:extLst>
                <a:ext uri="{FF2B5EF4-FFF2-40B4-BE49-F238E27FC236}">
                  <a16:creationId xmlns:a16="http://schemas.microsoft.com/office/drawing/2014/main" id="{3135B9A8-0E1E-4422-A621-FDB1D193B78D}"/>
                </a:ext>
              </a:extLst>
            </p:cNvPr>
            <p:cNvSpPr/>
            <p:nvPr/>
          </p:nvSpPr>
          <p:spPr>
            <a:xfrm>
              <a:off x="5999255" y="5433496"/>
              <a:ext cx="483023" cy="22802"/>
            </a:xfrm>
            <a:custGeom>
              <a:avLst/>
              <a:gdLst>
                <a:gd name="connsiteX0" fmla="*/ 426615 w 426615"/>
                <a:gd name="connsiteY0" fmla="*/ 0 h 20139"/>
                <a:gd name="connsiteX1" fmla="*/ 0 w 426615"/>
                <a:gd name="connsiteY1" fmla="*/ 0 h 20139"/>
                <a:gd name="connsiteX2" fmla="*/ 0 w 426615"/>
                <a:gd name="connsiteY2" fmla="*/ 20140 h 20139"/>
                <a:gd name="connsiteX3" fmla="*/ 426615 w 426615"/>
                <a:gd name="connsiteY3" fmla="*/ 20140 h 20139"/>
                <a:gd name="connsiteX4" fmla="*/ 426615 w 426615"/>
                <a:gd name="connsiteY4" fmla="*/ 0 h 20139"/>
                <a:gd name="connsiteX5" fmla="*/ 426615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426615" y="0"/>
                  </a:moveTo>
                  <a:lnTo>
                    <a:pt x="0" y="0"/>
                  </a:lnTo>
                  <a:lnTo>
                    <a:pt x="0" y="20140"/>
                  </a:lnTo>
                  <a:lnTo>
                    <a:pt x="426615" y="20140"/>
                  </a:lnTo>
                  <a:lnTo>
                    <a:pt x="426615" y="0"/>
                  </a:lnTo>
                  <a:lnTo>
                    <a:pt x="426615" y="0"/>
                  </a:lnTo>
                  <a:close/>
                </a:path>
              </a:pathLst>
            </a:custGeom>
            <a:solidFill>
              <a:srgbClr val="434CC0"/>
            </a:solidFill>
            <a:ln w="6346" cap="flat">
              <a:noFill/>
              <a:prstDash val="solid"/>
              <a:miter/>
            </a:ln>
          </p:spPr>
          <p:txBody>
            <a:bodyPr rtlCol="0" anchor="ctr"/>
            <a:lstStyle/>
            <a:p>
              <a:endParaRPr lang="zh-CN" altLang="en-US"/>
            </a:p>
          </p:txBody>
        </p:sp>
        <p:sp>
          <p:nvSpPr>
            <p:cNvPr id="69" name="任意多边形 35">
              <a:extLst>
                <a:ext uri="{FF2B5EF4-FFF2-40B4-BE49-F238E27FC236}">
                  <a16:creationId xmlns:a16="http://schemas.microsoft.com/office/drawing/2014/main" id="{DE861DD6-6CB2-475A-AB0F-4B5081760AD2}"/>
                </a:ext>
              </a:extLst>
            </p:cNvPr>
            <p:cNvSpPr/>
            <p:nvPr/>
          </p:nvSpPr>
          <p:spPr>
            <a:xfrm>
              <a:off x="6140242" y="3782441"/>
              <a:ext cx="395626" cy="1526181"/>
            </a:xfrm>
            <a:custGeom>
              <a:avLst/>
              <a:gdLst>
                <a:gd name="connsiteX0" fmla="*/ 348910 w 349424"/>
                <a:gd name="connsiteY0" fmla="*/ -210 h 1347952"/>
                <a:gd name="connsiteX1" fmla="*/ 17656 w 349424"/>
                <a:gd name="connsiteY1" fmla="*/ -210 h 1347952"/>
                <a:gd name="connsiteX2" fmla="*/ -514 w 349424"/>
                <a:gd name="connsiteY2" fmla="*/ 1347742 h 1347952"/>
                <a:gd name="connsiteX3" fmla="*/ 305200 w 349424"/>
                <a:gd name="connsiteY3" fmla="*/ 1347742 h 1347952"/>
                <a:gd name="connsiteX4" fmla="*/ 346369 w 349424"/>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24" h="1347952">
                  <a:moveTo>
                    <a:pt x="348910" y="-210"/>
                  </a:moveTo>
                  <a:lnTo>
                    <a:pt x="17656" y="-210"/>
                  </a:lnTo>
                  <a:lnTo>
                    <a:pt x="-514" y="1347742"/>
                  </a:lnTo>
                  <a:lnTo>
                    <a:pt x="305200" y="1347742"/>
                  </a:lnTo>
                  <a:cubicBezTo>
                    <a:pt x="305200" y="1347742"/>
                    <a:pt x="303548" y="602833"/>
                    <a:pt x="346369" y="202583"/>
                  </a:cubicBezTo>
                  <a:close/>
                </a:path>
              </a:pathLst>
            </a:custGeom>
            <a:solidFill>
              <a:srgbClr val="981D04"/>
            </a:solidFill>
            <a:ln w="6346" cap="flat">
              <a:noFill/>
              <a:prstDash val="solid"/>
              <a:miter/>
            </a:ln>
          </p:spPr>
          <p:txBody>
            <a:bodyPr rtlCol="0" anchor="ctr"/>
            <a:lstStyle/>
            <a:p>
              <a:endParaRPr lang="zh-CN" altLang="en-US"/>
            </a:p>
          </p:txBody>
        </p:sp>
        <p:sp>
          <p:nvSpPr>
            <p:cNvPr id="70" name="任意多边形 36">
              <a:extLst>
                <a:ext uri="{FF2B5EF4-FFF2-40B4-BE49-F238E27FC236}">
                  <a16:creationId xmlns:a16="http://schemas.microsoft.com/office/drawing/2014/main" id="{284FF8C4-680C-47F8-82ED-B2620688B589}"/>
                </a:ext>
              </a:extLst>
            </p:cNvPr>
            <p:cNvSpPr/>
            <p:nvPr/>
          </p:nvSpPr>
          <p:spPr>
            <a:xfrm>
              <a:off x="6583298" y="5296537"/>
              <a:ext cx="484866" cy="136671"/>
            </a:xfrm>
            <a:custGeom>
              <a:avLst/>
              <a:gdLst>
                <a:gd name="connsiteX0" fmla="*/ 12168 w 428243"/>
                <a:gd name="connsiteY0" fmla="*/ -210 h 120710"/>
                <a:gd name="connsiteX1" fmla="*/ 276460 w 428243"/>
                <a:gd name="connsiteY1" fmla="*/ -210 h 120710"/>
                <a:gd name="connsiteX2" fmla="*/ 427729 w 428243"/>
                <a:gd name="connsiteY2" fmla="*/ 107794 h 120710"/>
                <a:gd name="connsiteX3" fmla="*/ 427729 w 428243"/>
                <a:gd name="connsiteY3" fmla="*/ 120500 h 120710"/>
                <a:gd name="connsiteX4" fmla="*/ 2067 w 428243"/>
                <a:gd name="connsiteY4" fmla="*/ 120500 h 120710"/>
                <a:gd name="connsiteX5" fmla="*/ 12295 w 428243"/>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43" h="120710">
                  <a:moveTo>
                    <a:pt x="12168" y="-210"/>
                  </a:moveTo>
                  <a:lnTo>
                    <a:pt x="276460" y="-210"/>
                  </a:lnTo>
                  <a:cubicBezTo>
                    <a:pt x="276460" y="-210"/>
                    <a:pt x="412354" y="76981"/>
                    <a:pt x="427729" y="107794"/>
                  </a:cubicBezTo>
                  <a:lnTo>
                    <a:pt x="427729" y="120500"/>
                  </a:lnTo>
                  <a:lnTo>
                    <a:pt x="2067" y="120500"/>
                  </a:lnTo>
                  <a:cubicBezTo>
                    <a:pt x="2067" y="120500"/>
                    <a:pt x="-8226" y="30412"/>
                    <a:pt x="12295" y="-210"/>
                  </a:cubicBezTo>
                  <a:close/>
                </a:path>
              </a:pathLst>
            </a:custGeom>
            <a:solidFill>
              <a:srgbClr val="00065B"/>
            </a:solidFill>
            <a:ln w="6346" cap="flat">
              <a:noFill/>
              <a:prstDash val="solid"/>
              <a:miter/>
            </a:ln>
          </p:spPr>
          <p:txBody>
            <a:bodyPr rtlCol="0" anchor="ctr"/>
            <a:lstStyle/>
            <a:p>
              <a:endParaRPr lang="zh-CN" altLang="en-US"/>
            </a:p>
          </p:txBody>
        </p:sp>
        <p:sp>
          <p:nvSpPr>
            <p:cNvPr id="71" name="任意多边形 37">
              <a:extLst>
                <a:ext uri="{FF2B5EF4-FFF2-40B4-BE49-F238E27FC236}">
                  <a16:creationId xmlns:a16="http://schemas.microsoft.com/office/drawing/2014/main" id="{A45BB9A5-E3B8-437C-BD75-EDDCB7834890}"/>
                </a:ext>
              </a:extLst>
            </p:cNvPr>
            <p:cNvSpPr/>
            <p:nvPr/>
          </p:nvSpPr>
          <p:spPr>
            <a:xfrm>
              <a:off x="6585142" y="5433496"/>
              <a:ext cx="483023" cy="22802"/>
            </a:xfrm>
            <a:custGeom>
              <a:avLst/>
              <a:gdLst>
                <a:gd name="connsiteX0" fmla="*/ 0 w 426615"/>
                <a:gd name="connsiteY0" fmla="*/ 0 h 20139"/>
                <a:gd name="connsiteX1" fmla="*/ 426615 w 426615"/>
                <a:gd name="connsiteY1" fmla="*/ 0 h 20139"/>
                <a:gd name="connsiteX2" fmla="*/ 426615 w 426615"/>
                <a:gd name="connsiteY2" fmla="*/ 20140 h 20139"/>
                <a:gd name="connsiteX3" fmla="*/ 0 w 426615"/>
                <a:gd name="connsiteY3" fmla="*/ 20140 h 20139"/>
                <a:gd name="connsiteX4" fmla="*/ 0 w 426615"/>
                <a:gd name="connsiteY4" fmla="*/ 0 h 20139"/>
                <a:gd name="connsiteX5" fmla="*/ 0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0" y="0"/>
                  </a:moveTo>
                  <a:lnTo>
                    <a:pt x="426615" y="0"/>
                  </a:lnTo>
                  <a:lnTo>
                    <a:pt x="426615" y="20140"/>
                  </a:lnTo>
                  <a:lnTo>
                    <a:pt x="0" y="20140"/>
                  </a:lnTo>
                  <a:lnTo>
                    <a:pt x="0" y="0"/>
                  </a:lnTo>
                  <a:lnTo>
                    <a:pt x="0" y="0"/>
                  </a:lnTo>
                  <a:close/>
                </a:path>
              </a:pathLst>
            </a:custGeom>
            <a:solidFill>
              <a:srgbClr val="434CC0"/>
            </a:solidFill>
            <a:ln w="6346" cap="flat">
              <a:noFill/>
              <a:prstDash val="solid"/>
              <a:miter/>
            </a:ln>
          </p:spPr>
          <p:txBody>
            <a:bodyPr rtlCol="0" anchor="ctr"/>
            <a:lstStyle/>
            <a:p>
              <a:endParaRPr lang="zh-CN" altLang="en-US"/>
            </a:p>
          </p:txBody>
        </p:sp>
        <p:sp>
          <p:nvSpPr>
            <p:cNvPr id="87" name="任意多边形 38">
              <a:extLst>
                <a:ext uri="{FF2B5EF4-FFF2-40B4-BE49-F238E27FC236}">
                  <a16:creationId xmlns:a16="http://schemas.microsoft.com/office/drawing/2014/main" id="{946BADB6-6614-43A5-B09D-A4F3CB198B3A}"/>
                </a:ext>
              </a:extLst>
            </p:cNvPr>
            <p:cNvSpPr/>
            <p:nvPr/>
          </p:nvSpPr>
          <p:spPr>
            <a:xfrm>
              <a:off x="6531551" y="3782441"/>
              <a:ext cx="395698" cy="1526181"/>
            </a:xfrm>
            <a:custGeom>
              <a:avLst/>
              <a:gdLst>
                <a:gd name="connsiteX0" fmla="*/ -514 w 349488"/>
                <a:gd name="connsiteY0" fmla="*/ -210 h 1347952"/>
                <a:gd name="connsiteX1" fmla="*/ 330803 w 349488"/>
                <a:gd name="connsiteY1" fmla="*/ -210 h 1347952"/>
                <a:gd name="connsiteX2" fmla="*/ 348974 w 349488"/>
                <a:gd name="connsiteY2" fmla="*/ 1347742 h 1347952"/>
                <a:gd name="connsiteX3" fmla="*/ 43259 w 349488"/>
                <a:gd name="connsiteY3" fmla="*/ 1347742 h 1347952"/>
                <a:gd name="connsiteX4" fmla="*/ 2408 w 349488"/>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8" h="1347952">
                  <a:moveTo>
                    <a:pt x="-514" y="-210"/>
                  </a:moveTo>
                  <a:lnTo>
                    <a:pt x="330803" y="-210"/>
                  </a:lnTo>
                  <a:lnTo>
                    <a:pt x="348974" y="1347742"/>
                  </a:lnTo>
                  <a:lnTo>
                    <a:pt x="43259" y="1347742"/>
                  </a:lnTo>
                  <a:cubicBezTo>
                    <a:pt x="43259" y="1347742"/>
                    <a:pt x="44911" y="602833"/>
                    <a:pt x="2408" y="202583"/>
                  </a:cubicBezTo>
                  <a:close/>
                </a:path>
              </a:pathLst>
            </a:custGeom>
            <a:solidFill>
              <a:srgbClr val="981D04"/>
            </a:solidFill>
            <a:ln w="6346" cap="flat">
              <a:noFill/>
              <a:prstDash val="solid"/>
              <a:miter/>
            </a:ln>
          </p:spPr>
          <p:txBody>
            <a:bodyPr rtlCol="0" anchor="ctr"/>
            <a:lstStyle/>
            <a:p>
              <a:endParaRPr lang="zh-CN" altLang="en-US"/>
            </a:p>
          </p:txBody>
        </p:sp>
        <p:sp>
          <p:nvSpPr>
            <p:cNvPr id="89" name="任意多边形 39">
              <a:extLst>
                <a:ext uri="{FF2B5EF4-FFF2-40B4-BE49-F238E27FC236}">
                  <a16:creationId xmlns:a16="http://schemas.microsoft.com/office/drawing/2014/main" id="{26D014EB-81B9-42B3-A21D-DBCC3760AE99}"/>
                </a:ext>
              </a:extLst>
            </p:cNvPr>
            <p:cNvSpPr/>
            <p:nvPr/>
          </p:nvSpPr>
          <p:spPr>
            <a:xfrm>
              <a:off x="6096076" y="2836102"/>
              <a:ext cx="877570" cy="1154292"/>
            </a:xfrm>
            <a:custGeom>
              <a:avLst/>
              <a:gdLst>
                <a:gd name="connsiteX0" fmla="*/ 259966 w 775086"/>
                <a:gd name="connsiteY0" fmla="*/ -210 h 1019493"/>
                <a:gd name="connsiteX1" fmla="*/ 380676 w 775086"/>
                <a:gd name="connsiteY1" fmla="*/ 81873 h 1019493"/>
                <a:gd name="connsiteX2" fmla="*/ 383217 w 775086"/>
                <a:gd name="connsiteY2" fmla="*/ 81873 h 1019493"/>
                <a:gd name="connsiteX3" fmla="*/ 501132 w 775086"/>
                <a:gd name="connsiteY3" fmla="*/ -210 h 1019493"/>
                <a:gd name="connsiteX4" fmla="*/ 703735 w 775086"/>
                <a:gd name="connsiteY4" fmla="*/ 40832 h 1019493"/>
                <a:gd name="connsiteX5" fmla="*/ 774573 w 775086"/>
                <a:gd name="connsiteY5" fmla="*/ 943109 h 1019493"/>
                <a:gd name="connsiteX6" fmla="*/ -514 w 775086"/>
                <a:gd name="connsiteY6" fmla="*/ 924050 h 1019493"/>
                <a:gd name="connsiteX7" fmla="*/ 66893 w 775086"/>
                <a:gd name="connsiteY7" fmla="*/ 30603 h 1019493"/>
                <a:gd name="connsiteX8" fmla="*/ 260029 w 775086"/>
                <a:gd name="connsiteY8" fmla="*/ -210 h 101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5086" h="1019493">
                  <a:moveTo>
                    <a:pt x="259966" y="-210"/>
                  </a:moveTo>
                  <a:cubicBezTo>
                    <a:pt x="277882" y="79268"/>
                    <a:pt x="372734" y="81873"/>
                    <a:pt x="380676" y="81873"/>
                  </a:cubicBezTo>
                  <a:lnTo>
                    <a:pt x="383217" y="81873"/>
                  </a:lnTo>
                  <a:cubicBezTo>
                    <a:pt x="390904" y="81873"/>
                    <a:pt x="480611" y="79268"/>
                    <a:pt x="501132" y="-210"/>
                  </a:cubicBezTo>
                  <a:lnTo>
                    <a:pt x="703735" y="40832"/>
                  </a:lnTo>
                  <a:lnTo>
                    <a:pt x="774573" y="943109"/>
                  </a:lnTo>
                  <a:cubicBezTo>
                    <a:pt x="615743" y="1025700"/>
                    <a:pt x="132394" y="1069347"/>
                    <a:pt x="-514" y="924050"/>
                  </a:cubicBezTo>
                  <a:lnTo>
                    <a:pt x="66893" y="30603"/>
                  </a:lnTo>
                  <a:lnTo>
                    <a:pt x="260029" y="-210"/>
                  </a:lnTo>
                  <a:close/>
                </a:path>
              </a:pathLst>
            </a:custGeom>
            <a:solidFill>
              <a:srgbClr val="00065B"/>
            </a:solidFill>
            <a:ln w="6346" cap="flat">
              <a:noFill/>
              <a:prstDash val="solid"/>
              <a:miter/>
            </a:ln>
          </p:spPr>
          <p:txBody>
            <a:bodyPr rtlCol="0" anchor="ctr"/>
            <a:lstStyle/>
            <a:p>
              <a:endParaRPr lang="zh-CN" altLang="en-US"/>
            </a:p>
          </p:txBody>
        </p:sp>
        <p:sp>
          <p:nvSpPr>
            <p:cNvPr id="90" name="任意多边形 40">
              <a:extLst>
                <a:ext uri="{FF2B5EF4-FFF2-40B4-BE49-F238E27FC236}">
                  <a16:creationId xmlns:a16="http://schemas.microsoft.com/office/drawing/2014/main" id="{FC72EC31-A9A2-46BA-9F1C-86E73362CBCA}"/>
                </a:ext>
              </a:extLst>
            </p:cNvPr>
            <p:cNvSpPr/>
            <p:nvPr/>
          </p:nvSpPr>
          <p:spPr>
            <a:xfrm>
              <a:off x="5368249" y="3005839"/>
              <a:ext cx="792980" cy="422613"/>
            </a:xfrm>
            <a:custGeom>
              <a:avLst/>
              <a:gdLst>
                <a:gd name="connsiteX0" fmla="*/ 698477 w 700375"/>
                <a:gd name="connsiteY0" fmla="*/ 67344 h 373260"/>
                <a:gd name="connsiteX1" fmla="*/ 582976 w 700375"/>
                <a:gd name="connsiteY1" fmla="*/ 238880 h 373260"/>
                <a:gd name="connsiteX2" fmla="*/ 51470 w 700375"/>
                <a:gd name="connsiteY2" fmla="*/ 369755 h 373260"/>
                <a:gd name="connsiteX3" fmla="*/ 51470 w 700375"/>
                <a:gd name="connsiteY3" fmla="*/ 261751 h 373260"/>
                <a:gd name="connsiteX4" fmla="*/ 505786 w 700375"/>
                <a:gd name="connsiteY4" fmla="*/ 161816 h 373260"/>
                <a:gd name="connsiteX5" fmla="*/ 580181 w 700375"/>
                <a:gd name="connsiteY5" fmla="*/ 74714 h 373260"/>
                <a:gd name="connsiteX6" fmla="*/ 587932 w 700375"/>
                <a:gd name="connsiteY6" fmla="*/ 56798 h 373260"/>
                <a:gd name="connsiteX7" fmla="*/ 587932 w 700375"/>
                <a:gd name="connsiteY7" fmla="*/ 59339 h 373260"/>
                <a:gd name="connsiteX8" fmla="*/ 590474 w 700375"/>
                <a:gd name="connsiteY8" fmla="*/ 51652 h 373260"/>
                <a:gd name="connsiteX9" fmla="*/ 593015 w 700375"/>
                <a:gd name="connsiteY9" fmla="*/ 38945 h 373260"/>
                <a:gd name="connsiteX10" fmla="*/ 698287 w 700375"/>
                <a:gd name="connsiteY10" fmla="*/ 67154 h 373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0375" h="373260">
                  <a:moveTo>
                    <a:pt x="698477" y="67344"/>
                  </a:moveTo>
                  <a:cubicBezTo>
                    <a:pt x="683039" y="133989"/>
                    <a:pt x="634310" y="195488"/>
                    <a:pt x="582976" y="238880"/>
                  </a:cubicBezTo>
                  <a:cubicBezTo>
                    <a:pt x="439014" y="362068"/>
                    <a:pt x="233933" y="382525"/>
                    <a:pt x="51470" y="369755"/>
                  </a:cubicBezTo>
                  <a:cubicBezTo>
                    <a:pt x="-17843" y="364609"/>
                    <a:pt x="-17843" y="256986"/>
                    <a:pt x="51470" y="261751"/>
                  </a:cubicBezTo>
                  <a:cubicBezTo>
                    <a:pt x="202930" y="274457"/>
                    <a:pt x="385139" y="264356"/>
                    <a:pt x="505786" y="161816"/>
                  </a:cubicBezTo>
                  <a:cubicBezTo>
                    <a:pt x="541681" y="131066"/>
                    <a:pt x="559660" y="110609"/>
                    <a:pt x="580181" y="74714"/>
                  </a:cubicBezTo>
                  <a:cubicBezTo>
                    <a:pt x="582284" y="68545"/>
                    <a:pt x="584876" y="62554"/>
                    <a:pt x="587932" y="56798"/>
                  </a:cubicBezTo>
                  <a:cubicBezTo>
                    <a:pt x="593015" y="46506"/>
                    <a:pt x="582786" y="69504"/>
                    <a:pt x="587932" y="59339"/>
                  </a:cubicBezTo>
                  <a:cubicBezTo>
                    <a:pt x="587932" y="56798"/>
                    <a:pt x="590474" y="54193"/>
                    <a:pt x="590474" y="51652"/>
                  </a:cubicBezTo>
                  <a:cubicBezTo>
                    <a:pt x="591077" y="47370"/>
                    <a:pt x="591928" y="43132"/>
                    <a:pt x="593015" y="38945"/>
                  </a:cubicBezTo>
                  <a:cubicBezTo>
                    <a:pt x="610994" y="-30241"/>
                    <a:pt x="713725" y="509"/>
                    <a:pt x="698287" y="67154"/>
                  </a:cubicBezTo>
                  <a:close/>
                </a:path>
              </a:pathLst>
            </a:custGeom>
            <a:solidFill>
              <a:srgbClr val="FED0D6"/>
            </a:solidFill>
            <a:ln w="6346" cap="flat">
              <a:noFill/>
              <a:prstDash val="solid"/>
              <a:miter/>
            </a:ln>
          </p:spPr>
          <p:txBody>
            <a:bodyPr rtlCol="0" anchor="ctr"/>
            <a:lstStyle/>
            <a:p>
              <a:endParaRPr lang="zh-CN" altLang="en-US"/>
            </a:p>
          </p:txBody>
        </p:sp>
        <p:sp>
          <p:nvSpPr>
            <p:cNvPr id="91" name="任意多边形 41">
              <a:extLst>
                <a:ext uri="{FF2B5EF4-FFF2-40B4-BE49-F238E27FC236}">
                  <a16:creationId xmlns:a16="http://schemas.microsoft.com/office/drawing/2014/main" id="{A1C8767C-CC74-41C1-81FD-A744FAD13BEB}"/>
                </a:ext>
              </a:extLst>
            </p:cNvPr>
            <p:cNvSpPr/>
            <p:nvPr/>
          </p:nvSpPr>
          <p:spPr>
            <a:xfrm>
              <a:off x="5555003" y="2870989"/>
              <a:ext cx="617392" cy="613005"/>
            </a:xfrm>
            <a:custGeom>
              <a:avLst/>
              <a:gdLst>
                <a:gd name="connsiteX0" fmla="*/ 14860 w 545292"/>
                <a:gd name="connsiteY0" fmla="*/ 541208 h 541418"/>
                <a:gd name="connsiteX1" fmla="*/ 534550 w 545292"/>
                <a:gd name="connsiteY1" fmla="*/ 283332 h 541418"/>
                <a:gd name="connsiteX2" fmla="*/ 544778 w 545292"/>
                <a:gd name="connsiteY2" fmla="*/ -210 h 541418"/>
                <a:gd name="connsiteX3" fmla="*/ 544778 w 545292"/>
                <a:gd name="connsiteY3" fmla="*/ -210 h 541418"/>
                <a:gd name="connsiteX4" fmla="*/ 356661 w 545292"/>
                <a:gd name="connsiteY4" fmla="*/ 143562 h 541418"/>
                <a:gd name="connsiteX5" fmla="*/ -514 w 545292"/>
                <a:gd name="connsiteY5" fmla="*/ 353662 h 54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292" h="541418">
                  <a:moveTo>
                    <a:pt x="14860" y="541208"/>
                  </a:moveTo>
                  <a:cubicBezTo>
                    <a:pt x="14860" y="541208"/>
                    <a:pt x="369367" y="543812"/>
                    <a:pt x="534550" y="283332"/>
                  </a:cubicBezTo>
                  <a:lnTo>
                    <a:pt x="544778" y="-210"/>
                  </a:lnTo>
                  <a:lnTo>
                    <a:pt x="544778" y="-210"/>
                  </a:lnTo>
                  <a:cubicBezTo>
                    <a:pt x="544778" y="-210"/>
                    <a:pt x="471018" y="3793"/>
                    <a:pt x="356661" y="143562"/>
                  </a:cubicBezTo>
                  <a:cubicBezTo>
                    <a:pt x="285251" y="230855"/>
                    <a:pt x="140653" y="363890"/>
                    <a:pt x="-514" y="353662"/>
                  </a:cubicBezTo>
                  <a:close/>
                </a:path>
              </a:pathLst>
            </a:custGeom>
            <a:solidFill>
              <a:srgbClr val="434CC0"/>
            </a:solidFill>
            <a:ln w="6346" cap="flat">
              <a:noFill/>
              <a:prstDash val="solid"/>
              <a:miter/>
            </a:ln>
          </p:spPr>
          <p:txBody>
            <a:bodyPr rtlCol="0" anchor="ctr"/>
            <a:lstStyle/>
            <a:p>
              <a:endParaRPr lang="zh-CN" altLang="en-US"/>
            </a:p>
          </p:txBody>
        </p:sp>
        <p:sp>
          <p:nvSpPr>
            <p:cNvPr id="92" name="任意多边形 42">
              <a:extLst>
                <a:ext uri="{FF2B5EF4-FFF2-40B4-BE49-F238E27FC236}">
                  <a16:creationId xmlns:a16="http://schemas.microsoft.com/office/drawing/2014/main" id="{49BF6DDB-3C54-44A6-88CB-A5521A4A726A}"/>
                </a:ext>
              </a:extLst>
            </p:cNvPr>
            <p:cNvSpPr/>
            <p:nvPr/>
          </p:nvSpPr>
          <p:spPr>
            <a:xfrm>
              <a:off x="4621893" y="1105990"/>
              <a:ext cx="1140920" cy="1998720"/>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FFC545"/>
            </a:solidFill>
            <a:ln w="6346" cap="flat">
              <a:noFill/>
              <a:prstDash val="solid"/>
              <a:miter/>
            </a:ln>
          </p:spPr>
          <p:txBody>
            <a:bodyPr rtlCol="0" anchor="ctr"/>
            <a:lstStyle/>
            <a:p>
              <a:endParaRPr lang="zh-CN" altLang="en-US"/>
            </a:p>
          </p:txBody>
        </p:sp>
        <p:sp>
          <p:nvSpPr>
            <p:cNvPr id="93" name="任意多边形 43">
              <a:extLst>
                <a:ext uri="{FF2B5EF4-FFF2-40B4-BE49-F238E27FC236}">
                  <a16:creationId xmlns:a16="http://schemas.microsoft.com/office/drawing/2014/main" id="{7F70DE0D-818B-4C35-B6FB-6B4A3D9066BA}"/>
                </a:ext>
              </a:extLst>
            </p:cNvPr>
            <p:cNvSpPr/>
            <p:nvPr/>
          </p:nvSpPr>
          <p:spPr>
            <a:xfrm>
              <a:off x="6447837" y="2687348"/>
              <a:ext cx="549892" cy="723736"/>
            </a:xfrm>
            <a:custGeom>
              <a:avLst/>
              <a:gdLst>
                <a:gd name="connsiteX0" fmla="*/ 104936 w 485675"/>
                <a:gd name="connsiteY0" fmla="*/ 49599 h 639217"/>
                <a:gd name="connsiteX1" fmla="*/ 228188 w 485675"/>
                <a:gd name="connsiteY1" fmla="*/ 397943 h 639217"/>
                <a:gd name="connsiteX2" fmla="*/ 282126 w 485675"/>
                <a:gd name="connsiteY2" fmla="*/ 492733 h 639217"/>
                <a:gd name="connsiteX3" fmla="*/ 305252 w 485675"/>
                <a:gd name="connsiteY3" fmla="*/ 523482 h 639217"/>
                <a:gd name="connsiteX4" fmla="*/ 315544 w 485675"/>
                <a:gd name="connsiteY4" fmla="*/ 533711 h 639217"/>
                <a:gd name="connsiteX5" fmla="*/ 294959 w 485675"/>
                <a:gd name="connsiteY5" fmla="*/ 533711 h 639217"/>
                <a:gd name="connsiteX6" fmla="*/ 310398 w 485675"/>
                <a:gd name="connsiteY6" fmla="*/ 513253 h 639217"/>
                <a:gd name="connsiteX7" fmla="*/ 341210 w 485675"/>
                <a:gd name="connsiteY7" fmla="*/ 456837 h 639217"/>
                <a:gd name="connsiteX8" fmla="*/ 379711 w 485675"/>
                <a:gd name="connsiteY8" fmla="*/ 308300 h 639217"/>
                <a:gd name="connsiteX9" fmla="*/ 484982 w 485675"/>
                <a:gd name="connsiteY9" fmla="*/ 308300 h 639217"/>
                <a:gd name="connsiteX10" fmla="*/ 364272 w 485675"/>
                <a:gd name="connsiteY10" fmla="*/ 613252 h 639217"/>
                <a:gd name="connsiteX11" fmla="*/ 179395 w 485675"/>
                <a:gd name="connsiteY11" fmla="*/ 528692 h 639217"/>
                <a:gd name="connsiteX12" fmla="*/ 53602 w 485675"/>
                <a:gd name="connsiteY12" fmla="*/ 267449 h 639217"/>
                <a:gd name="connsiteX13" fmla="*/ -336 w 485675"/>
                <a:gd name="connsiteY13" fmla="*/ 49726 h 639217"/>
                <a:gd name="connsiteX14" fmla="*/ 104936 w 485675"/>
                <a:gd name="connsiteY14" fmla="*/ 49726 h 63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5675" h="639217">
                  <a:moveTo>
                    <a:pt x="104936" y="49599"/>
                  </a:moveTo>
                  <a:cubicBezTo>
                    <a:pt x="115228" y="172533"/>
                    <a:pt x="174312" y="290384"/>
                    <a:pt x="228188" y="397943"/>
                  </a:cubicBezTo>
                  <a:cubicBezTo>
                    <a:pt x="246167" y="431234"/>
                    <a:pt x="261605" y="461983"/>
                    <a:pt x="282126" y="492733"/>
                  </a:cubicBezTo>
                  <a:lnTo>
                    <a:pt x="305252" y="523482"/>
                  </a:lnTo>
                  <a:cubicBezTo>
                    <a:pt x="307793" y="528565"/>
                    <a:pt x="320626" y="536188"/>
                    <a:pt x="315544" y="533711"/>
                  </a:cubicBezTo>
                  <a:cubicBezTo>
                    <a:pt x="297564" y="541398"/>
                    <a:pt x="290131" y="541398"/>
                    <a:pt x="294959" y="533711"/>
                  </a:cubicBezTo>
                  <a:cubicBezTo>
                    <a:pt x="302647" y="528565"/>
                    <a:pt x="305252" y="521004"/>
                    <a:pt x="310398" y="513253"/>
                  </a:cubicBezTo>
                  <a:cubicBezTo>
                    <a:pt x="322596" y="495566"/>
                    <a:pt x="332951" y="476659"/>
                    <a:pt x="341210" y="456837"/>
                  </a:cubicBezTo>
                  <a:cubicBezTo>
                    <a:pt x="364145" y="410497"/>
                    <a:pt x="377233" y="359932"/>
                    <a:pt x="379711" y="308300"/>
                  </a:cubicBezTo>
                  <a:cubicBezTo>
                    <a:pt x="382252" y="241719"/>
                    <a:pt x="490129" y="241719"/>
                    <a:pt x="484982" y="308300"/>
                  </a:cubicBezTo>
                  <a:cubicBezTo>
                    <a:pt x="479837" y="410777"/>
                    <a:pt x="441336" y="541398"/>
                    <a:pt x="364272" y="613252"/>
                  </a:cubicBezTo>
                  <a:cubicBezTo>
                    <a:pt x="287208" y="685107"/>
                    <a:pt x="218149" y="590190"/>
                    <a:pt x="179395" y="528692"/>
                  </a:cubicBezTo>
                  <a:cubicBezTo>
                    <a:pt x="128061" y="446736"/>
                    <a:pt x="92102" y="357156"/>
                    <a:pt x="53602" y="267449"/>
                  </a:cubicBezTo>
                  <a:cubicBezTo>
                    <a:pt x="25185" y="197869"/>
                    <a:pt x="7014" y="124528"/>
                    <a:pt x="-336" y="49726"/>
                  </a:cubicBezTo>
                  <a:cubicBezTo>
                    <a:pt x="-5419" y="-16855"/>
                    <a:pt x="99853" y="-16855"/>
                    <a:pt x="104936" y="49726"/>
                  </a:cubicBezTo>
                  <a:close/>
                </a:path>
              </a:pathLst>
            </a:custGeom>
            <a:solidFill>
              <a:srgbClr val="FED0D6"/>
            </a:solidFill>
            <a:ln w="6346" cap="flat">
              <a:noFill/>
              <a:prstDash val="solid"/>
              <a:miter/>
            </a:ln>
          </p:spPr>
          <p:txBody>
            <a:bodyPr rtlCol="0" anchor="ctr"/>
            <a:lstStyle/>
            <a:p>
              <a:endParaRPr lang="zh-CN" altLang="en-US"/>
            </a:p>
          </p:txBody>
        </p:sp>
        <p:sp>
          <p:nvSpPr>
            <p:cNvPr id="94" name="任意多边形 44">
              <a:extLst>
                <a:ext uri="{FF2B5EF4-FFF2-40B4-BE49-F238E27FC236}">
                  <a16:creationId xmlns:a16="http://schemas.microsoft.com/office/drawing/2014/main" id="{69026B45-029E-4CC8-86DD-FA6493FC9E4C}"/>
                </a:ext>
              </a:extLst>
            </p:cNvPr>
            <p:cNvSpPr/>
            <p:nvPr/>
          </p:nvSpPr>
          <p:spPr>
            <a:xfrm>
              <a:off x="6450484" y="2821356"/>
              <a:ext cx="595677" cy="626971"/>
            </a:xfrm>
            <a:custGeom>
              <a:avLst/>
              <a:gdLst>
                <a:gd name="connsiteX0" fmla="*/ 391667 w 526113"/>
                <a:gd name="connsiteY0" fmla="*/ 53983 h 553753"/>
                <a:gd name="connsiteX1" fmla="*/ 525083 w 526113"/>
                <a:gd name="connsiteY1" fmla="*/ 215734 h 553753"/>
                <a:gd name="connsiteX2" fmla="*/ 273815 w 526113"/>
                <a:gd name="connsiteY2" fmla="*/ 552135 h 553753"/>
                <a:gd name="connsiteX3" fmla="*/ -514 w 526113"/>
                <a:gd name="connsiteY3" fmla="*/ 53983 h 553753"/>
                <a:gd name="connsiteX4" fmla="*/ 137540 w 526113"/>
                <a:gd name="connsiteY4" fmla="*/ -210 h 553753"/>
                <a:gd name="connsiteX5" fmla="*/ 299037 w 526113"/>
                <a:gd name="connsiteY5" fmla="*/ 364398 h 553753"/>
                <a:gd name="connsiteX6" fmla="*/ 391667 w 526113"/>
                <a:gd name="connsiteY6" fmla="*/ 53983 h 55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113" h="553753">
                  <a:moveTo>
                    <a:pt x="391667" y="53983"/>
                  </a:moveTo>
                  <a:cubicBezTo>
                    <a:pt x="391667" y="53983"/>
                    <a:pt x="535248" y="69357"/>
                    <a:pt x="525083" y="215734"/>
                  </a:cubicBezTo>
                  <a:cubicBezTo>
                    <a:pt x="514791" y="364653"/>
                    <a:pt x="391667" y="572656"/>
                    <a:pt x="273815" y="552135"/>
                  </a:cubicBezTo>
                  <a:cubicBezTo>
                    <a:pt x="155837" y="529009"/>
                    <a:pt x="27630" y="187463"/>
                    <a:pt x="-514" y="53983"/>
                  </a:cubicBezTo>
                  <a:lnTo>
                    <a:pt x="137540" y="-210"/>
                  </a:lnTo>
                  <a:cubicBezTo>
                    <a:pt x="137540" y="-210"/>
                    <a:pt x="275975" y="356711"/>
                    <a:pt x="299037" y="364398"/>
                  </a:cubicBezTo>
                  <a:lnTo>
                    <a:pt x="391667" y="53983"/>
                  </a:lnTo>
                  <a:close/>
                </a:path>
              </a:pathLst>
            </a:custGeom>
            <a:solidFill>
              <a:srgbClr val="434CC0"/>
            </a:solidFill>
            <a:ln w="6346" cap="flat">
              <a:noFill/>
              <a:prstDash val="solid"/>
              <a:miter/>
            </a:ln>
          </p:spPr>
          <p:txBody>
            <a:bodyPr rtlCol="0" anchor="ctr"/>
            <a:lstStyle/>
            <a:p>
              <a:endParaRPr lang="zh-CN" altLang="en-US"/>
            </a:p>
          </p:txBody>
        </p:sp>
        <p:sp>
          <p:nvSpPr>
            <p:cNvPr id="95" name="任意多边形 45">
              <a:extLst>
                <a:ext uri="{FF2B5EF4-FFF2-40B4-BE49-F238E27FC236}">
                  <a16:creationId xmlns:a16="http://schemas.microsoft.com/office/drawing/2014/main" id="{8486EF9B-C9B8-4BA4-A6CC-7C52CE393835}"/>
                </a:ext>
              </a:extLst>
            </p:cNvPr>
            <p:cNvSpPr/>
            <p:nvPr/>
          </p:nvSpPr>
          <p:spPr>
            <a:xfrm>
              <a:off x="8263601" y="2004798"/>
              <a:ext cx="273214" cy="237195"/>
            </a:xfrm>
            <a:custGeom>
              <a:avLst/>
              <a:gdLst>
                <a:gd name="connsiteX0" fmla="*/ -513 w 241308"/>
                <a:gd name="connsiteY0" fmla="*/ 130082 h 209495"/>
                <a:gd name="connsiteX1" fmla="*/ 215813 w 241308"/>
                <a:gd name="connsiteY1" fmla="*/ 56513 h 209495"/>
                <a:gd name="connsiteX2" fmla="*/ 122294 w 241308"/>
                <a:gd name="connsiteY2" fmla="*/ 208608 h 209495"/>
                <a:gd name="connsiteX3" fmla="*/ 21470 w 241308"/>
                <a:gd name="connsiteY3" fmla="*/ 130972 h 209495"/>
              </a:gdLst>
              <a:ahLst/>
              <a:cxnLst>
                <a:cxn ang="0">
                  <a:pos x="connsiteX0" y="connsiteY0"/>
                </a:cxn>
                <a:cxn ang="0">
                  <a:pos x="connsiteX1" y="connsiteY1"/>
                </a:cxn>
                <a:cxn ang="0">
                  <a:pos x="connsiteX2" y="connsiteY2"/>
                </a:cxn>
                <a:cxn ang="0">
                  <a:pos x="connsiteX3" y="connsiteY3"/>
                </a:cxn>
              </a:cxnLst>
              <a:rect l="l" t="t" r="r" b="b"/>
              <a:pathLst>
                <a:path w="241308" h="209495">
                  <a:moveTo>
                    <a:pt x="-513" y="130082"/>
                  </a:moveTo>
                  <a:cubicBezTo>
                    <a:pt x="-1084" y="1177"/>
                    <a:pt x="150439" y="-48188"/>
                    <a:pt x="215813" y="56513"/>
                  </a:cubicBezTo>
                  <a:cubicBezTo>
                    <a:pt x="281187" y="161213"/>
                    <a:pt x="207046" y="216104"/>
                    <a:pt x="122294" y="208608"/>
                  </a:cubicBezTo>
                  <a:cubicBezTo>
                    <a:pt x="37543" y="201111"/>
                    <a:pt x="21470" y="130972"/>
                    <a:pt x="21470" y="130972"/>
                  </a:cubicBezTo>
                  <a:close/>
                </a:path>
              </a:pathLst>
            </a:custGeom>
            <a:solidFill>
              <a:srgbClr val="981D04"/>
            </a:solidFill>
            <a:ln w="6346" cap="flat">
              <a:noFill/>
              <a:prstDash val="solid"/>
              <a:miter/>
            </a:ln>
          </p:spPr>
          <p:txBody>
            <a:bodyPr rtlCol="0" anchor="ctr"/>
            <a:lstStyle/>
            <a:p>
              <a:endParaRPr lang="zh-CN" altLang="en-US"/>
            </a:p>
          </p:txBody>
        </p:sp>
        <p:sp>
          <p:nvSpPr>
            <p:cNvPr id="96" name="任意多边形 46">
              <a:extLst>
                <a:ext uri="{FF2B5EF4-FFF2-40B4-BE49-F238E27FC236}">
                  <a16:creationId xmlns:a16="http://schemas.microsoft.com/office/drawing/2014/main" id="{486C5C7A-5776-4BED-9931-FFD6F3836431}"/>
                </a:ext>
              </a:extLst>
            </p:cNvPr>
            <p:cNvSpPr/>
            <p:nvPr/>
          </p:nvSpPr>
          <p:spPr>
            <a:xfrm>
              <a:off x="8197929" y="2105151"/>
              <a:ext cx="197911" cy="239513"/>
            </a:xfrm>
            <a:custGeom>
              <a:avLst/>
              <a:gdLst>
                <a:gd name="connsiteX0" fmla="*/ -514 w 174799"/>
                <a:gd name="connsiteY0" fmla="*/ 24739 h 211542"/>
                <a:gd name="connsiteX1" fmla="*/ 166701 w 174799"/>
                <a:gd name="connsiteY1" fmla="*/ 92020 h 211542"/>
                <a:gd name="connsiteX2" fmla="*/ 160348 w 174799"/>
                <a:gd name="connsiteY2" fmla="*/ 211332 h 211542"/>
              </a:gdLst>
              <a:ahLst/>
              <a:cxnLst>
                <a:cxn ang="0">
                  <a:pos x="connsiteX0" y="connsiteY0"/>
                </a:cxn>
                <a:cxn ang="0">
                  <a:pos x="connsiteX1" y="connsiteY1"/>
                </a:cxn>
                <a:cxn ang="0">
                  <a:pos x="connsiteX2" y="connsiteY2"/>
                </a:cxn>
              </a:cxnLst>
              <a:rect l="l" t="t" r="r" b="b"/>
              <a:pathLst>
                <a:path w="174799" h="211542">
                  <a:moveTo>
                    <a:pt x="-514" y="24739"/>
                  </a:moveTo>
                  <a:cubicBezTo>
                    <a:pt x="35890" y="-41461"/>
                    <a:pt x="146498" y="39161"/>
                    <a:pt x="166701" y="92020"/>
                  </a:cubicBezTo>
                  <a:cubicBezTo>
                    <a:pt x="186904" y="144878"/>
                    <a:pt x="160348" y="211332"/>
                    <a:pt x="160348" y="211332"/>
                  </a:cubicBezTo>
                  <a:close/>
                </a:path>
              </a:pathLst>
            </a:custGeom>
            <a:solidFill>
              <a:srgbClr val="F93F57"/>
            </a:solidFill>
            <a:ln w="6346" cap="flat">
              <a:noFill/>
              <a:prstDash val="solid"/>
              <a:miter/>
            </a:ln>
          </p:spPr>
          <p:txBody>
            <a:bodyPr rtlCol="0" anchor="ctr"/>
            <a:lstStyle/>
            <a:p>
              <a:endParaRPr lang="zh-CN" altLang="en-US"/>
            </a:p>
          </p:txBody>
        </p:sp>
        <p:sp>
          <p:nvSpPr>
            <p:cNvPr id="97" name="任意多边形 47">
              <a:extLst>
                <a:ext uri="{FF2B5EF4-FFF2-40B4-BE49-F238E27FC236}">
                  <a16:creationId xmlns:a16="http://schemas.microsoft.com/office/drawing/2014/main" id="{55D1EE9C-FB53-4124-8F84-3BCE7956EC7D}"/>
                </a:ext>
              </a:extLst>
            </p:cNvPr>
            <p:cNvSpPr/>
            <p:nvPr/>
          </p:nvSpPr>
          <p:spPr>
            <a:xfrm>
              <a:off x="7774250" y="2086348"/>
              <a:ext cx="652587" cy="579300"/>
            </a:xfrm>
            <a:custGeom>
              <a:avLst/>
              <a:gdLst>
                <a:gd name="connsiteX0" fmla="*/ -514 w 576377"/>
                <a:gd name="connsiteY0" fmla="*/ 291788 h 511649"/>
                <a:gd name="connsiteX1" fmla="*/ 355898 w 576377"/>
                <a:gd name="connsiteY1" fmla="*/ 7992 h 511649"/>
                <a:gd name="connsiteX2" fmla="*/ 556976 w 576377"/>
                <a:gd name="connsiteY2" fmla="*/ 175842 h 511649"/>
                <a:gd name="connsiteX3" fmla="*/ 473114 w 576377"/>
                <a:gd name="connsiteY3" fmla="*/ 482701 h 511649"/>
                <a:gd name="connsiteX4" fmla="*/ -514 w 576377"/>
                <a:gd name="connsiteY4" fmla="*/ 291661 h 511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377" h="511649">
                  <a:moveTo>
                    <a:pt x="-514" y="291788"/>
                  </a:moveTo>
                  <a:cubicBezTo>
                    <a:pt x="10667" y="33341"/>
                    <a:pt x="203739" y="-24473"/>
                    <a:pt x="355898" y="7992"/>
                  </a:cubicBezTo>
                  <a:cubicBezTo>
                    <a:pt x="508056" y="40456"/>
                    <a:pt x="556976" y="175842"/>
                    <a:pt x="556976" y="175842"/>
                  </a:cubicBezTo>
                  <a:cubicBezTo>
                    <a:pt x="556976" y="175842"/>
                    <a:pt x="635247" y="359195"/>
                    <a:pt x="473114" y="482701"/>
                  </a:cubicBezTo>
                  <a:cubicBezTo>
                    <a:pt x="310981" y="606206"/>
                    <a:pt x="-514" y="291661"/>
                    <a:pt x="-514" y="291661"/>
                  </a:cubicBezTo>
                  <a:close/>
                </a:path>
              </a:pathLst>
            </a:custGeom>
            <a:solidFill>
              <a:srgbClr val="981D04"/>
            </a:solidFill>
            <a:ln w="6346" cap="flat">
              <a:noFill/>
              <a:prstDash val="solid"/>
              <a:miter/>
            </a:ln>
          </p:spPr>
          <p:txBody>
            <a:bodyPr rtlCol="0" anchor="ctr"/>
            <a:lstStyle/>
            <a:p>
              <a:endParaRPr lang="zh-CN" altLang="en-US"/>
            </a:p>
          </p:txBody>
        </p:sp>
        <p:sp>
          <p:nvSpPr>
            <p:cNvPr id="98" name="任意多边形 48">
              <a:extLst>
                <a:ext uri="{FF2B5EF4-FFF2-40B4-BE49-F238E27FC236}">
                  <a16:creationId xmlns:a16="http://schemas.microsoft.com/office/drawing/2014/main" id="{6A11D5EC-FD29-48AD-8C7F-82030A90DD84}"/>
                </a:ext>
              </a:extLst>
            </p:cNvPr>
            <p:cNvSpPr/>
            <p:nvPr/>
          </p:nvSpPr>
          <p:spPr>
            <a:xfrm>
              <a:off x="7926027" y="2682959"/>
              <a:ext cx="248884" cy="276290"/>
            </a:xfrm>
            <a:custGeom>
              <a:avLst/>
              <a:gdLst>
                <a:gd name="connsiteX0" fmla="*/ 109395 w 219819"/>
                <a:gd name="connsiteY0" fmla="*/ 243815 h 244025"/>
                <a:gd name="connsiteX1" fmla="*/ 109395 w 219819"/>
                <a:gd name="connsiteY1" fmla="*/ 243815 h 244025"/>
                <a:gd name="connsiteX2" fmla="*/ -514 w 219819"/>
                <a:gd name="connsiteY2" fmla="*/ 160906 h 244025"/>
                <a:gd name="connsiteX3" fmla="*/ -514 w 219819"/>
                <a:gd name="connsiteY3" fmla="*/ -210 h 244025"/>
                <a:gd name="connsiteX4" fmla="*/ 219305 w 219819"/>
                <a:gd name="connsiteY4" fmla="*/ -210 h 244025"/>
                <a:gd name="connsiteX5" fmla="*/ 219305 w 219819"/>
                <a:gd name="connsiteY5" fmla="*/ 160017 h 244025"/>
                <a:gd name="connsiteX6" fmla="*/ 110602 w 219819"/>
                <a:gd name="connsiteY6" fmla="*/ 243815 h 24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19" h="244025">
                  <a:moveTo>
                    <a:pt x="109395" y="243815"/>
                  </a:moveTo>
                  <a:lnTo>
                    <a:pt x="109395" y="243815"/>
                  </a:lnTo>
                  <a:cubicBezTo>
                    <a:pt x="48976" y="243815"/>
                    <a:pt x="-197" y="206967"/>
                    <a:pt x="-514" y="160906"/>
                  </a:cubicBezTo>
                  <a:lnTo>
                    <a:pt x="-514" y="-210"/>
                  </a:lnTo>
                  <a:lnTo>
                    <a:pt x="219305" y="-210"/>
                  </a:lnTo>
                  <a:lnTo>
                    <a:pt x="219305" y="160017"/>
                  </a:lnTo>
                  <a:cubicBezTo>
                    <a:pt x="219305" y="206014"/>
                    <a:pt x="170958" y="243498"/>
                    <a:pt x="110602" y="243815"/>
                  </a:cubicBezTo>
                  <a:close/>
                </a:path>
              </a:pathLst>
            </a:custGeom>
            <a:solidFill>
              <a:srgbClr val="FF93B1"/>
            </a:solidFill>
            <a:ln w="6346" cap="flat">
              <a:noFill/>
              <a:prstDash val="solid"/>
              <a:miter/>
            </a:ln>
          </p:spPr>
          <p:txBody>
            <a:bodyPr rtlCol="0" anchor="ctr"/>
            <a:lstStyle/>
            <a:p>
              <a:endParaRPr lang="zh-CN" altLang="en-US"/>
            </a:p>
          </p:txBody>
        </p:sp>
        <p:sp>
          <p:nvSpPr>
            <p:cNvPr id="99" name="任意多边形 49">
              <a:extLst>
                <a:ext uri="{FF2B5EF4-FFF2-40B4-BE49-F238E27FC236}">
                  <a16:creationId xmlns:a16="http://schemas.microsoft.com/office/drawing/2014/main" id="{5ADAEA85-821A-4690-8AE2-4824095D3E37}"/>
                </a:ext>
              </a:extLst>
            </p:cNvPr>
            <p:cNvSpPr/>
            <p:nvPr/>
          </p:nvSpPr>
          <p:spPr>
            <a:xfrm>
              <a:off x="7730087" y="2415564"/>
              <a:ext cx="132524" cy="169000"/>
            </a:xfrm>
            <a:custGeom>
              <a:avLst/>
              <a:gdLst>
                <a:gd name="connsiteX0" fmla="*/ 93764 w 117048"/>
                <a:gd name="connsiteY0" fmla="*/ 41043 h 149264"/>
                <a:gd name="connsiteX1" fmla="*/ 1072 w 117048"/>
                <a:gd name="connsiteY1" fmla="*/ 45490 h 149264"/>
                <a:gd name="connsiteX2" fmla="*/ 95670 w 117048"/>
                <a:gd name="connsiteY2" fmla="*/ 138183 h 149264"/>
                <a:gd name="connsiteX3" fmla="*/ 93764 w 117048"/>
                <a:gd name="connsiteY3" fmla="*/ 41043 h 149264"/>
              </a:gdLst>
              <a:ahLst/>
              <a:cxnLst>
                <a:cxn ang="0">
                  <a:pos x="connsiteX0" y="connsiteY0"/>
                </a:cxn>
                <a:cxn ang="0">
                  <a:pos x="connsiteX1" y="connsiteY1"/>
                </a:cxn>
                <a:cxn ang="0">
                  <a:pos x="connsiteX2" y="connsiteY2"/>
                </a:cxn>
                <a:cxn ang="0">
                  <a:pos x="connsiteX3" y="connsiteY3"/>
                </a:cxn>
              </a:cxnLst>
              <a:rect l="l" t="t" r="r" b="b"/>
              <a:pathLst>
                <a:path w="117048" h="149264">
                  <a:moveTo>
                    <a:pt x="93764" y="41043"/>
                  </a:moveTo>
                  <a:cubicBezTo>
                    <a:pt x="64540" y="-28842"/>
                    <a:pt x="9394" y="2098"/>
                    <a:pt x="1072" y="45490"/>
                  </a:cubicBezTo>
                  <a:cubicBezTo>
                    <a:pt x="-10936" y="108450"/>
                    <a:pt x="47640" y="175857"/>
                    <a:pt x="95670" y="138183"/>
                  </a:cubicBezTo>
                  <a:cubicBezTo>
                    <a:pt x="143700" y="100509"/>
                    <a:pt x="93764" y="41043"/>
                    <a:pt x="93764" y="41043"/>
                  </a:cubicBezTo>
                  <a:close/>
                </a:path>
              </a:pathLst>
            </a:custGeom>
            <a:solidFill>
              <a:srgbClr val="FED0D6"/>
            </a:solidFill>
            <a:ln w="6346" cap="flat">
              <a:noFill/>
              <a:prstDash val="solid"/>
              <a:miter/>
            </a:ln>
          </p:spPr>
          <p:txBody>
            <a:bodyPr rtlCol="0" anchor="ctr"/>
            <a:lstStyle/>
            <a:p>
              <a:endParaRPr lang="zh-CN" altLang="en-US"/>
            </a:p>
          </p:txBody>
        </p:sp>
        <p:sp>
          <p:nvSpPr>
            <p:cNvPr id="100" name="任意多边形 50">
              <a:extLst>
                <a:ext uri="{FF2B5EF4-FFF2-40B4-BE49-F238E27FC236}">
                  <a16:creationId xmlns:a16="http://schemas.microsoft.com/office/drawing/2014/main" id="{949D044A-3B64-4754-B85F-9F6EBDD022FF}"/>
                </a:ext>
              </a:extLst>
            </p:cNvPr>
            <p:cNvSpPr/>
            <p:nvPr/>
          </p:nvSpPr>
          <p:spPr>
            <a:xfrm>
              <a:off x="8248927" y="2523567"/>
              <a:ext cx="148402" cy="155616"/>
            </a:xfrm>
            <a:custGeom>
              <a:avLst/>
              <a:gdLst>
                <a:gd name="connsiteX0" fmla="*/ 44850 w 131071"/>
                <a:gd name="connsiteY0" fmla="*/ 23606 h 137443"/>
                <a:gd name="connsiteX1" fmla="*/ 129474 w 131071"/>
                <a:gd name="connsiteY1" fmla="*/ 61725 h 137443"/>
                <a:gd name="connsiteX2" fmla="*/ 7430 w 131071"/>
                <a:gd name="connsiteY2" fmla="*/ 113122 h 137443"/>
                <a:gd name="connsiteX3" fmla="*/ 44850 w 131071"/>
                <a:gd name="connsiteY3" fmla="*/ 23479 h 137443"/>
              </a:gdLst>
              <a:ahLst/>
              <a:cxnLst>
                <a:cxn ang="0">
                  <a:pos x="connsiteX0" y="connsiteY0"/>
                </a:cxn>
                <a:cxn ang="0">
                  <a:pos x="connsiteX1" y="connsiteY1"/>
                </a:cxn>
                <a:cxn ang="0">
                  <a:pos x="connsiteX2" y="connsiteY2"/>
                </a:cxn>
                <a:cxn ang="0">
                  <a:pos x="connsiteX3" y="connsiteY3"/>
                </a:cxn>
              </a:cxnLst>
              <a:rect l="l" t="t" r="r" b="b"/>
              <a:pathLst>
                <a:path w="131071" h="137443">
                  <a:moveTo>
                    <a:pt x="44850" y="23606"/>
                  </a:moveTo>
                  <a:cubicBezTo>
                    <a:pt x="97708" y="-30396"/>
                    <a:pt x="137734" y="18397"/>
                    <a:pt x="129474" y="61725"/>
                  </a:cubicBezTo>
                  <a:cubicBezTo>
                    <a:pt x="117466" y="124685"/>
                    <a:pt x="38115" y="165790"/>
                    <a:pt x="7430" y="113122"/>
                  </a:cubicBezTo>
                  <a:cubicBezTo>
                    <a:pt x="-23256" y="60455"/>
                    <a:pt x="44850" y="23479"/>
                    <a:pt x="44850" y="23479"/>
                  </a:cubicBezTo>
                  <a:close/>
                </a:path>
              </a:pathLst>
            </a:custGeom>
            <a:solidFill>
              <a:srgbClr val="FED0D6"/>
            </a:solidFill>
            <a:ln w="6346" cap="flat">
              <a:noFill/>
              <a:prstDash val="solid"/>
              <a:miter/>
            </a:ln>
          </p:spPr>
          <p:txBody>
            <a:bodyPr rtlCol="0" anchor="ctr"/>
            <a:lstStyle/>
            <a:p>
              <a:endParaRPr lang="zh-CN" altLang="en-US"/>
            </a:p>
          </p:txBody>
        </p:sp>
        <p:sp>
          <p:nvSpPr>
            <p:cNvPr id="101" name="任意多边形 51">
              <a:extLst>
                <a:ext uri="{FF2B5EF4-FFF2-40B4-BE49-F238E27FC236}">
                  <a16:creationId xmlns:a16="http://schemas.microsoft.com/office/drawing/2014/main" id="{EAAC5ED8-4302-4A8F-8F37-E570EB871208}"/>
                </a:ext>
              </a:extLst>
            </p:cNvPr>
            <p:cNvSpPr/>
            <p:nvPr/>
          </p:nvSpPr>
          <p:spPr>
            <a:xfrm>
              <a:off x="7809723" y="2240589"/>
              <a:ext cx="532212" cy="546181"/>
            </a:xfrm>
            <a:custGeom>
              <a:avLst/>
              <a:gdLst>
                <a:gd name="connsiteX0" fmla="*/ 180923 w 470060"/>
                <a:gd name="connsiteY0" fmla="*/ 478301 h 482397"/>
                <a:gd name="connsiteX1" fmla="*/ 29463 w 470060"/>
                <a:gd name="connsiteY1" fmla="*/ 77479 h 482397"/>
                <a:gd name="connsiteX2" fmla="*/ 469484 w 470060"/>
                <a:gd name="connsiteY2" fmla="*/ 161341 h 482397"/>
                <a:gd name="connsiteX3" fmla="*/ 180923 w 470060"/>
                <a:gd name="connsiteY3" fmla="*/ 478301 h 482397"/>
              </a:gdLst>
              <a:ahLst/>
              <a:cxnLst>
                <a:cxn ang="0">
                  <a:pos x="connsiteX0" y="connsiteY0"/>
                </a:cxn>
                <a:cxn ang="0">
                  <a:pos x="connsiteX1" y="connsiteY1"/>
                </a:cxn>
                <a:cxn ang="0">
                  <a:pos x="connsiteX2" y="connsiteY2"/>
                </a:cxn>
                <a:cxn ang="0">
                  <a:pos x="connsiteX3" y="connsiteY3"/>
                </a:cxn>
              </a:cxnLst>
              <a:rect l="l" t="t" r="r" b="b"/>
              <a:pathLst>
                <a:path w="470060" h="482397">
                  <a:moveTo>
                    <a:pt x="180923" y="478301"/>
                  </a:moveTo>
                  <a:cubicBezTo>
                    <a:pt x="19045" y="447488"/>
                    <a:pt x="-42962" y="252065"/>
                    <a:pt x="29463" y="77479"/>
                  </a:cubicBezTo>
                  <a:cubicBezTo>
                    <a:pt x="89247" y="-66293"/>
                    <a:pt x="466880" y="5688"/>
                    <a:pt x="469484" y="161341"/>
                  </a:cubicBezTo>
                  <a:cubicBezTo>
                    <a:pt x="472788" y="350348"/>
                    <a:pt x="342929" y="509304"/>
                    <a:pt x="180923" y="478301"/>
                  </a:cubicBezTo>
                  <a:close/>
                </a:path>
              </a:pathLst>
            </a:custGeom>
            <a:solidFill>
              <a:srgbClr val="FED0D6"/>
            </a:solidFill>
            <a:ln w="6346" cap="flat">
              <a:noFill/>
              <a:prstDash val="solid"/>
              <a:miter/>
            </a:ln>
          </p:spPr>
          <p:txBody>
            <a:bodyPr rtlCol="0" anchor="ctr"/>
            <a:lstStyle/>
            <a:p>
              <a:endParaRPr lang="zh-CN" altLang="en-US"/>
            </a:p>
          </p:txBody>
        </p:sp>
        <p:sp>
          <p:nvSpPr>
            <p:cNvPr id="102" name="任意多边形 52">
              <a:extLst>
                <a:ext uri="{FF2B5EF4-FFF2-40B4-BE49-F238E27FC236}">
                  <a16:creationId xmlns:a16="http://schemas.microsoft.com/office/drawing/2014/main" id="{00DFCD04-223E-48F9-B6F7-518817D4E48C}"/>
                </a:ext>
              </a:extLst>
            </p:cNvPr>
            <p:cNvSpPr/>
            <p:nvPr/>
          </p:nvSpPr>
          <p:spPr>
            <a:xfrm>
              <a:off x="7789201" y="2165401"/>
              <a:ext cx="375782" cy="560573"/>
            </a:xfrm>
            <a:custGeom>
              <a:avLst/>
              <a:gdLst>
                <a:gd name="connsiteX0" fmla="*/ 331384 w 331898"/>
                <a:gd name="connsiteY0" fmla="*/ 36709 h 495109"/>
                <a:gd name="connsiteX1" fmla="*/ 61184 w 331898"/>
                <a:gd name="connsiteY1" fmla="*/ 494899 h 495109"/>
                <a:gd name="connsiteX2" fmla="*/ 61184 w 331898"/>
                <a:gd name="connsiteY2" fmla="*/ 494899 h 495109"/>
                <a:gd name="connsiteX3" fmla="*/ 42633 w 331898"/>
                <a:gd name="connsiteY3" fmla="*/ 73430 h 495109"/>
                <a:gd name="connsiteX4" fmla="*/ 331384 w 331898"/>
                <a:gd name="connsiteY4" fmla="*/ 36709 h 49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8" h="495109">
                  <a:moveTo>
                    <a:pt x="331384" y="36709"/>
                  </a:moveTo>
                  <a:cubicBezTo>
                    <a:pt x="45491" y="74002"/>
                    <a:pt x="40409" y="335308"/>
                    <a:pt x="61184" y="494899"/>
                  </a:cubicBezTo>
                  <a:lnTo>
                    <a:pt x="61184" y="494899"/>
                  </a:lnTo>
                  <a:cubicBezTo>
                    <a:pt x="61184" y="494899"/>
                    <a:pt x="-64292" y="213962"/>
                    <a:pt x="42633" y="73430"/>
                  </a:cubicBezTo>
                  <a:cubicBezTo>
                    <a:pt x="149556" y="-67102"/>
                    <a:pt x="331384" y="36709"/>
                    <a:pt x="331384" y="36709"/>
                  </a:cubicBezTo>
                  <a:close/>
                </a:path>
              </a:pathLst>
            </a:custGeom>
            <a:solidFill>
              <a:srgbClr val="981D04"/>
            </a:solidFill>
            <a:ln w="6346" cap="flat">
              <a:noFill/>
              <a:prstDash val="solid"/>
              <a:miter/>
            </a:ln>
          </p:spPr>
          <p:txBody>
            <a:bodyPr rtlCol="0" anchor="ctr"/>
            <a:lstStyle/>
            <a:p>
              <a:endParaRPr lang="zh-CN" altLang="en-US"/>
            </a:p>
          </p:txBody>
        </p:sp>
        <p:sp>
          <p:nvSpPr>
            <p:cNvPr id="103" name="任意多边形 53">
              <a:extLst>
                <a:ext uri="{FF2B5EF4-FFF2-40B4-BE49-F238E27FC236}">
                  <a16:creationId xmlns:a16="http://schemas.microsoft.com/office/drawing/2014/main" id="{1C0AF9F8-3A9E-4369-BDB8-04FB8C9EA359}"/>
                </a:ext>
              </a:extLst>
            </p:cNvPr>
            <p:cNvSpPr/>
            <p:nvPr/>
          </p:nvSpPr>
          <p:spPr>
            <a:xfrm>
              <a:off x="7703109" y="2838260"/>
              <a:ext cx="683282" cy="765140"/>
            </a:xfrm>
            <a:custGeom>
              <a:avLst/>
              <a:gdLst>
                <a:gd name="connsiteX0" fmla="*/ 602973 w 603487"/>
                <a:gd name="connsiteY0" fmla="*/ 61225 h 675786"/>
                <a:gd name="connsiteX1" fmla="*/ 415491 w 603487"/>
                <a:gd name="connsiteY1" fmla="*/ -210 h 675786"/>
                <a:gd name="connsiteX2" fmla="*/ 302532 w 603487"/>
                <a:gd name="connsiteY2" fmla="*/ 86828 h 675786"/>
                <a:gd name="connsiteX3" fmla="*/ 299927 w 603487"/>
                <a:gd name="connsiteY3" fmla="*/ 86828 h 675786"/>
                <a:gd name="connsiteX4" fmla="*/ 197260 w 603487"/>
                <a:gd name="connsiteY4" fmla="*/ -210 h 675786"/>
                <a:gd name="connsiteX5" fmla="*/ -514 w 603487"/>
                <a:gd name="connsiteY5" fmla="*/ 61225 h 675786"/>
                <a:gd name="connsiteX6" fmla="*/ 24898 w 603487"/>
                <a:gd name="connsiteY6" fmla="*/ 268529 h 675786"/>
                <a:gd name="connsiteX7" fmla="*/ 50311 w 603487"/>
                <a:gd name="connsiteY7" fmla="*/ 406774 h 675786"/>
                <a:gd name="connsiteX8" fmla="*/ 88811 w 603487"/>
                <a:gd name="connsiteY8" fmla="*/ 675577 h 675786"/>
                <a:gd name="connsiteX9" fmla="*/ 512504 w 603487"/>
                <a:gd name="connsiteY9" fmla="*/ 675577 h 675786"/>
                <a:gd name="connsiteX10" fmla="*/ 553609 w 603487"/>
                <a:gd name="connsiteY10" fmla="*/ 406774 h 675786"/>
                <a:gd name="connsiteX11" fmla="*/ 576735 w 603487"/>
                <a:gd name="connsiteY11" fmla="*/ 268529 h 675786"/>
                <a:gd name="connsiteX12" fmla="*/ 602147 w 603487"/>
                <a:gd name="connsiteY12" fmla="*/ 61225 h 67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487" h="675786">
                  <a:moveTo>
                    <a:pt x="602973" y="61225"/>
                  </a:moveTo>
                  <a:lnTo>
                    <a:pt x="415491" y="-210"/>
                  </a:lnTo>
                  <a:cubicBezTo>
                    <a:pt x="400116" y="66308"/>
                    <a:pt x="315365" y="86828"/>
                    <a:pt x="302532" y="86828"/>
                  </a:cubicBezTo>
                  <a:lnTo>
                    <a:pt x="299927" y="86828"/>
                  </a:lnTo>
                  <a:cubicBezTo>
                    <a:pt x="287220" y="86828"/>
                    <a:pt x="212634" y="66308"/>
                    <a:pt x="197260" y="-210"/>
                  </a:cubicBezTo>
                  <a:lnTo>
                    <a:pt x="-514" y="61225"/>
                  </a:lnTo>
                  <a:lnTo>
                    <a:pt x="24898" y="268529"/>
                  </a:lnTo>
                  <a:cubicBezTo>
                    <a:pt x="24898" y="268529"/>
                    <a:pt x="9460" y="347880"/>
                    <a:pt x="50311" y="406774"/>
                  </a:cubicBezTo>
                  <a:cubicBezTo>
                    <a:pt x="88811" y="463063"/>
                    <a:pt x="88811" y="675577"/>
                    <a:pt x="88811" y="675577"/>
                  </a:cubicBezTo>
                  <a:lnTo>
                    <a:pt x="512504" y="675577"/>
                  </a:lnTo>
                  <a:cubicBezTo>
                    <a:pt x="512504" y="675577"/>
                    <a:pt x="512504" y="463063"/>
                    <a:pt x="553609" y="406774"/>
                  </a:cubicBezTo>
                  <a:cubicBezTo>
                    <a:pt x="592109" y="347880"/>
                    <a:pt x="576735" y="268529"/>
                    <a:pt x="576735" y="268529"/>
                  </a:cubicBezTo>
                  <a:lnTo>
                    <a:pt x="602147" y="61225"/>
                  </a:lnTo>
                  <a:close/>
                </a:path>
              </a:pathLst>
            </a:custGeom>
            <a:solidFill>
              <a:srgbClr val="F93F57"/>
            </a:solidFill>
            <a:ln w="6346" cap="flat">
              <a:noFill/>
              <a:prstDash val="solid"/>
              <a:miter/>
            </a:ln>
          </p:spPr>
          <p:txBody>
            <a:bodyPr rtlCol="0" anchor="ctr"/>
            <a:lstStyle/>
            <a:p>
              <a:endParaRPr lang="zh-CN" altLang="en-US"/>
            </a:p>
          </p:txBody>
        </p:sp>
        <p:sp>
          <p:nvSpPr>
            <p:cNvPr id="104" name="任意多边形 54">
              <a:extLst>
                <a:ext uri="{FF2B5EF4-FFF2-40B4-BE49-F238E27FC236}">
                  <a16:creationId xmlns:a16="http://schemas.microsoft.com/office/drawing/2014/main" id="{2A00A84F-0765-45A7-8E36-98ABCAFF14DC}"/>
                </a:ext>
              </a:extLst>
            </p:cNvPr>
            <p:cNvSpPr/>
            <p:nvPr/>
          </p:nvSpPr>
          <p:spPr>
            <a:xfrm>
              <a:off x="7668222" y="2246131"/>
              <a:ext cx="203061" cy="147805"/>
            </a:xfrm>
            <a:custGeom>
              <a:avLst/>
              <a:gdLst>
                <a:gd name="connsiteX0" fmla="*/ -514 w 179347"/>
                <a:gd name="connsiteY0" fmla="*/ 71186 h 130544"/>
                <a:gd name="connsiteX1" fmla="*/ 171784 w 179347"/>
                <a:gd name="connsiteY1" fmla="*/ 4287 h 130544"/>
                <a:gd name="connsiteX2" fmla="*/ 43195 w 179347"/>
                <a:gd name="connsiteY2" fmla="*/ 130334 h 130544"/>
                <a:gd name="connsiteX3" fmla="*/ -514 w 179347"/>
                <a:gd name="connsiteY3" fmla="*/ 71186 h 130544"/>
              </a:gdLst>
              <a:ahLst/>
              <a:cxnLst>
                <a:cxn ang="0">
                  <a:pos x="connsiteX0" y="connsiteY0"/>
                </a:cxn>
                <a:cxn ang="0">
                  <a:pos x="connsiteX1" y="connsiteY1"/>
                </a:cxn>
                <a:cxn ang="0">
                  <a:pos x="connsiteX2" y="connsiteY2"/>
                </a:cxn>
                <a:cxn ang="0">
                  <a:pos x="connsiteX3" y="connsiteY3"/>
                </a:cxn>
              </a:cxnLst>
              <a:rect l="l" t="t" r="r" b="b"/>
              <a:pathLst>
                <a:path w="179347" h="130544">
                  <a:moveTo>
                    <a:pt x="-514" y="71186"/>
                  </a:moveTo>
                  <a:cubicBezTo>
                    <a:pt x="-514" y="71186"/>
                    <a:pt x="146053" y="-21379"/>
                    <a:pt x="171784" y="4287"/>
                  </a:cubicBezTo>
                  <a:cubicBezTo>
                    <a:pt x="197196" y="27477"/>
                    <a:pt x="153804" y="73728"/>
                    <a:pt x="43195" y="130334"/>
                  </a:cubicBezTo>
                  <a:lnTo>
                    <a:pt x="-514" y="71186"/>
                  </a:lnTo>
                  <a:close/>
                </a:path>
              </a:pathLst>
            </a:custGeom>
            <a:solidFill>
              <a:srgbClr val="FED0D6"/>
            </a:solidFill>
            <a:ln w="6346" cap="flat">
              <a:noFill/>
              <a:prstDash val="solid"/>
              <a:miter/>
            </a:ln>
          </p:spPr>
          <p:txBody>
            <a:bodyPr rtlCol="0" anchor="ctr"/>
            <a:lstStyle/>
            <a:p>
              <a:endParaRPr lang="zh-CN" altLang="en-US"/>
            </a:p>
          </p:txBody>
        </p:sp>
        <p:sp>
          <p:nvSpPr>
            <p:cNvPr id="105" name="任意多边形 55">
              <a:extLst>
                <a:ext uri="{FF2B5EF4-FFF2-40B4-BE49-F238E27FC236}">
                  <a16:creationId xmlns:a16="http://schemas.microsoft.com/office/drawing/2014/main" id="{57DE8809-D88C-4292-BAD1-31872F15C38C}"/>
                </a:ext>
              </a:extLst>
            </p:cNvPr>
            <p:cNvSpPr/>
            <p:nvPr/>
          </p:nvSpPr>
          <p:spPr>
            <a:xfrm>
              <a:off x="7253337" y="2273163"/>
              <a:ext cx="519616" cy="812040"/>
            </a:xfrm>
            <a:custGeom>
              <a:avLst/>
              <a:gdLst>
                <a:gd name="connsiteX0" fmla="*/ 396859 w 458935"/>
                <a:gd name="connsiteY0" fmla="*/ 560775 h 717209"/>
                <a:gd name="connsiteX1" fmla="*/ 147942 w 458935"/>
                <a:gd name="connsiteY1" fmla="*/ 358426 h 717209"/>
                <a:gd name="connsiteX2" fmla="*/ 458421 w 458935"/>
                <a:gd name="connsiteY2" fmla="*/ 107349 h 717209"/>
                <a:gd name="connsiteX3" fmla="*/ 409628 w 458935"/>
                <a:gd name="connsiteY3" fmla="*/ -210 h 717209"/>
                <a:gd name="connsiteX4" fmla="*/ 4297 w 458935"/>
                <a:gd name="connsiteY4" fmla="*/ 348134 h 717209"/>
                <a:gd name="connsiteX5" fmla="*/ 417253 w 458935"/>
                <a:gd name="connsiteY5" fmla="*/ 716999 h 717209"/>
                <a:gd name="connsiteX6" fmla="*/ 396732 w 458935"/>
                <a:gd name="connsiteY6" fmla="*/ 560775 h 71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8935" h="717209">
                  <a:moveTo>
                    <a:pt x="396859" y="560775"/>
                  </a:moveTo>
                  <a:cubicBezTo>
                    <a:pt x="396859" y="560775"/>
                    <a:pt x="158234" y="399404"/>
                    <a:pt x="147942" y="358426"/>
                  </a:cubicBezTo>
                  <a:cubicBezTo>
                    <a:pt x="137713" y="320307"/>
                    <a:pt x="458421" y="107349"/>
                    <a:pt x="458421" y="107349"/>
                  </a:cubicBezTo>
                  <a:lnTo>
                    <a:pt x="409628" y="-210"/>
                  </a:lnTo>
                  <a:cubicBezTo>
                    <a:pt x="409628" y="-210"/>
                    <a:pt x="47879" y="230346"/>
                    <a:pt x="4297" y="348134"/>
                  </a:cubicBezTo>
                  <a:cubicBezTo>
                    <a:pt x="-41891" y="465986"/>
                    <a:pt x="255691" y="696542"/>
                    <a:pt x="417253" y="716999"/>
                  </a:cubicBezTo>
                  <a:lnTo>
                    <a:pt x="396732" y="560775"/>
                  </a:lnTo>
                  <a:close/>
                </a:path>
              </a:pathLst>
            </a:custGeom>
            <a:solidFill>
              <a:srgbClr val="F93F57"/>
            </a:solidFill>
            <a:ln w="6346" cap="flat">
              <a:noFill/>
              <a:prstDash val="solid"/>
              <a:miter/>
            </a:ln>
          </p:spPr>
          <p:txBody>
            <a:bodyPr rtlCol="0" anchor="ctr"/>
            <a:lstStyle/>
            <a:p>
              <a:endParaRPr lang="zh-CN" altLang="en-US"/>
            </a:p>
          </p:txBody>
        </p:sp>
        <p:sp>
          <p:nvSpPr>
            <p:cNvPr id="106" name="任意多边形 56">
              <a:extLst>
                <a:ext uri="{FF2B5EF4-FFF2-40B4-BE49-F238E27FC236}">
                  <a16:creationId xmlns:a16="http://schemas.microsoft.com/office/drawing/2014/main" id="{59865667-276E-4856-99A3-962A76A92554}"/>
                </a:ext>
              </a:extLst>
            </p:cNvPr>
            <p:cNvSpPr/>
            <p:nvPr/>
          </p:nvSpPr>
          <p:spPr>
            <a:xfrm>
              <a:off x="7861504" y="4281217"/>
              <a:ext cx="152998" cy="1017478"/>
            </a:xfrm>
            <a:custGeom>
              <a:avLst/>
              <a:gdLst>
                <a:gd name="connsiteX0" fmla="*/ 126555 w 135131"/>
                <a:gd name="connsiteY0" fmla="*/ 898656 h 898656"/>
                <a:gd name="connsiteX1" fmla="*/ 0 w 135131"/>
                <a:gd name="connsiteY1" fmla="*/ 898656 h 898656"/>
                <a:gd name="connsiteX2" fmla="*/ 0 w 135131"/>
                <a:gd name="connsiteY2" fmla="*/ 0 h 898656"/>
                <a:gd name="connsiteX3" fmla="*/ 135132 w 135131"/>
                <a:gd name="connsiteY3" fmla="*/ 0 h 898656"/>
                <a:gd name="connsiteX4" fmla="*/ 126555 w 135131"/>
                <a:gd name="connsiteY4" fmla="*/ 898656 h 898656"/>
                <a:gd name="connsiteX5" fmla="*/ 126555 w 135131"/>
                <a:gd name="connsiteY5" fmla="*/ 898656 h 898656"/>
                <a:gd name="connsiteX6" fmla="*/ 126555 w 135131"/>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131" h="898656">
                  <a:moveTo>
                    <a:pt x="126555" y="898656"/>
                  </a:moveTo>
                  <a:lnTo>
                    <a:pt x="0" y="898656"/>
                  </a:lnTo>
                  <a:lnTo>
                    <a:pt x="0" y="0"/>
                  </a:lnTo>
                  <a:lnTo>
                    <a:pt x="135132" y="0"/>
                  </a:lnTo>
                  <a:lnTo>
                    <a:pt x="126555" y="898656"/>
                  </a:lnTo>
                  <a:lnTo>
                    <a:pt x="126555" y="898656"/>
                  </a:lnTo>
                  <a:lnTo>
                    <a:pt x="126555" y="898656"/>
                  </a:lnTo>
                  <a:close/>
                </a:path>
              </a:pathLst>
            </a:custGeom>
            <a:solidFill>
              <a:srgbClr val="FED0D6"/>
            </a:solidFill>
            <a:ln w="6346" cap="flat">
              <a:noFill/>
              <a:prstDash val="solid"/>
              <a:miter/>
            </a:ln>
          </p:spPr>
          <p:txBody>
            <a:bodyPr rtlCol="0" anchor="ctr"/>
            <a:lstStyle/>
            <a:p>
              <a:endParaRPr lang="zh-CN" altLang="en-US"/>
            </a:p>
          </p:txBody>
        </p:sp>
        <p:sp>
          <p:nvSpPr>
            <p:cNvPr id="107" name="任意多边形 57">
              <a:extLst>
                <a:ext uri="{FF2B5EF4-FFF2-40B4-BE49-F238E27FC236}">
                  <a16:creationId xmlns:a16="http://schemas.microsoft.com/office/drawing/2014/main" id="{07E771E3-090D-43CB-B9E1-1D122897B5C1}"/>
                </a:ext>
              </a:extLst>
            </p:cNvPr>
            <p:cNvSpPr/>
            <p:nvPr/>
          </p:nvSpPr>
          <p:spPr>
            <a:xfrm>
              <a:off x="7703109" y="5287978"/>
              <a:ext cx="316405" cy="123506"/>
            </a:xfrm>
            <a:custGeom>
              <a:avLst/>
              <a:gdLst>
                <a:gd name="connsiteX0" fmla="*/ 264603 w 279455"/>
                <a:gd name="connsiteY0" fmla="*/ -210 h 109083"/>
                <a:gd name="connsiteX1" fmla="*/ 138493 w 279455"/>
                <a:gd name="connsiteY1" fmla="*/ -210 h 109083"/>
                <a:gd name="connsiteX2" fmla="*/ -514 w 279455"/>
                <a:gd name="connsiteY2" fmla="*/ 96168 h 109083"/>
                <a:gd name="connsiteX3" fmla="*/ -514 w 279455"/>
                <a:gd name="connsiteY3" fmla="*/ 108874 h 109083"/>
                <a:gd name="connsiteX4" fmla="*/ 277500 w 279455"/>
                <a:gd name="connsiteY4" fmla="*/ 108874 h 109083"/>
                <a:gd name="connsiteX5" fmla="*/ 264794 w 279455"/>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455" h="109083">
                  <a:moveTo>
                    <a:pt x="264603" y="-210"/>
                  </a:moveTo>
                  <a:lnTo>
                    <a:pt x="138493" y="-210"/>
                  </a:lnTo>
                  <a:cubicBezTo>
                    <a:pt x="138493" y="-210"/>
                    <a:pt x="12382" y="68277"/>
                    <a:pt x="-514" y="96168"/>
                  </a:cubicBezTo>
                  <a:lnTo>
                    <a:pt x="-514" y="108874"/>
                  </a:lnTo>
                  <a:lnTo>
                    <a:pt x="277500" y="108874"/>
                  </a:lnTo>
                  <a:cubicBezTo>
                    <a:pt x="277500" y="108874"/>
                    <a:pt x="285251" y="27681"/>
                    <a:pt x="264794" y="-210"/>
                  </a:cubicBezTo>
                  <a:close/>
                </a:path>
              </a:pathLst>
            </a:custGeom>
            <a:solidFill>
              <a:srgbClr val="F93F57"/>
            </a:solidFill>
            <a:ln w="6346" cap="flat">
              <a:noFill/>
              <a:prstDash val="solid"/>
              <a:miter/>
            </a:ln>
          </p:spPr>
          <p:txBody>
            <a:bodyPr rtlCol="0" anchor="ctr"/>
            <a:lstStyle/>
            <a:p>
              <a:endParaRPr lang="zh-CN" altLang="en-US"/>
            </a:p>
          </p:txBody>
        </p:sp>
        <p:sp>
          <p:nvSpPr>
            <p:cNvPr id="108" name="任意多边形 58">
              <a:extLst>
                <a:ext uri="{FF2B5EF4-FFF2-40B4-BE49-F238E27FC236}">
                  <a16:creationId xmlns:a16="http://schemas.microsoft.com/office/drawing/2014/main" id="{2F379968-7512-49F9-B3DE-148195C34A38}"/>
                </a:ext>
              </a:extLst>
            </p:cNvPr>
            <p:cNvSpPr/>
            <p:nvPr/>
          </p:nvSpPr>
          <p:spPr>
            <a:xfrm>
              <a:off x="7703109" y="5411484"/>
              <a:ext cx="314126" cy="18773"/>
            </a:xfrm>
            <a:custGeom>
              <a:avLst/>
              <a:gdLst>
                <a:gd name="connsiteX0" fmla="*/ 0 w 277442"/>
                <a:gd name="connsiteY0" fmla="*/ 0 h 16581"/>
                <a:gd name="connsiteX1" fmla="*/ 277443 w 277442"/>
                <a:gd name="connsiteY1" fmla="*/ 0 h 16581"/>
                <a:gd name="connsiteX2" fmla="*/ 277443 w 277442"/>
                <a:gd name="connsiteY2" fmla="*/ 16582 h 16581"/>
                <a:gd name="connsiteX3" fmla="*/ 0 w 277442"/>
                <a:gd name="connsiteY3" fmla="*/ 16582 h 16581"/>
                <a:gd name="connsiteX4" fmla="*/ 0 w 277442"/>
                <a:gd name="connsiteY4" fmla="*/ 0 h 16581"/>
                <a:gd name="connsiteX5" fmla="*/ 0 w 277442"/>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442" h="16581">
                  <a:moveTo>
                    <a:pt x="0" y="0"/>
                  </a:moveTo>
                  <a:lnTo>
                    <a:pt x="277443" y="0"/>
                  </a:lnTo>
                  <a:lnTo>
                    <a:pt x="277443"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09" name="任意多边形 59">
              <a:extLst>
                <a:ext uri="{FF2B5EF4-FFF2-40B4-BE49-F238E27FC236}">
                  <a16:creationId xmlns:a16="http://schemas.microsoft.com/office/drawing/2014/main" id="{AE4EC5A6-AF7E-464A-AE08-E3EDDF443818}"/>
                </a:ext>
              </a:extLst>
            </p:cNvPr>
            <p:cNvSpPr/>
            <p:nvPr/>
          </p:nvSpPr>
          <p:spPr>
            <a:xfrm>
              <a:off x="8074926" y="4281217"/>
              <a:ext cx="154366" cy="1017478"/>
            </a:xfrm>
            <a:custGeom>
              <a:avLst/>
              <a:gdLst>
                <a:gd name="connsiteX0" fmla="*/ 8704 w 136339"/>
                <a:gd name="connsiteY0" fmla="*/ 898656 h 898656"/>
                <a:gd name="connsiteX1" fmla="*/ 136339 w 136339"/>
                <a:gd name="connsiteY1" fmla="*/ 898656 h 898656"/>
                <a:gd name="connsiteX2" fmla="*/ 136339 w 136339"/>
                <a:gd name="connsiteY2" fmla="*/ 0 h 898656"/>
                <a:gd name="connsiteX3" fmla="*/ 0 w 136339"/>
                <a:gd name="connsiteY3" fmla="*/ 0 h 898656"/>
                <a:gd name="connsiteX4" fmla="*/ 8704 w 136339"/>
                <a:gd name="connsiteY4" fmla="*/ 898656 h 898656"/>
                <a:gd name="connsiteX5" fmla="*/ 8704 w 136339"/>
                <a:gd name="connsiteY5" fmla="*/ 898656 h 898656"/>
                <a:gd name="connsiteX6" fmla="*/ 8704 w 136339"/>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39" h="898656">
                  <a:moveTo>
                    <a:pt x="8704" y="898656"/>
                  </a:moveTo>
                  <a:lnTo>
                    <a:pt x="136339" y="898656"/>
                  </a:lnTo>
                  <a:lnTo>
                    <a:pt x="136339" y="0"/>
                  </a:lnTo>
                  <a:lnTo>
                    <a:pt x="0" y="0"/>
                  </a:lnTo>
                  <a:lnTo>
                    <a:pt x="8704" y="898656"/>
                  </a:lnTo>
                  <a:lnTo>
                    <a:pt x="8704" y="898656"/>
                  </a:lnTo>
                  <a:lnTo>
                    <a:pt x="8704" y="898656"/>
                  </a:lnTo>
                  <a:close/>
                </a:path>
              </a:pathLst>
            </a:custGeom>
            <a:solidFill>
              <a:srgbClr val="FED0D6"/>
            </a:solidFill>
            <a:ln w="6346" cap="flat">
              <a:noFill/>
              <a:prstDash val="solid"/>
              <a:miter/>
            </a:ln>
          </p:spPr>
          <p:txBody>
            <a:bodyPr rtlCol="0" anchor="ctr"/>
            <a:lstStyle/>
            <a:p>
              <a:endParaRPr lang="zh-CN" altLang="en-US"/>
            </a:p>
          </p:txBody>
        </p:sp>
        <p:sp>
          <p:nvSpPr>
            <p:cNvPr id="110" name="任意多边形 60">
              <a:extLst>
                <a:ext uri="{FF2B5EF4-FFF2-40B4-BE49-F238E27FC236}">
                  <a16:creationId xmlns:a16="http://schemas.microsoft.com/office/drawing/2014/main" id="{65605763-2029-47C3-91BF-D288D79607BE}"/>
                </a:ext>
              </a:extLst>
            </p:cNvPr>
            <p:cNvSpPr/>
            <p:nvPr/>
          </p:nvSpPr>
          <p:spPr>
            <a:xfrm>
              <a:off x="8073764" y="5287978"/>
              <a:ext cx="312627" cy="123506"/>
            </a:xfrm>
            <a:custGeom>
              <a:avLst/>
              <a:gdLst>
                <a:gd name="connsiteX0" fmla="*/ 11376 w 276118"/>
                <a:gd name="connsiteY0" fmla="*/ -210 h 109083"/>
                <a:gd name="connsiteX1" fmla="*/ 139646 w 276118"/>
                <a:gd name="connsiteY1" fmla="*/ -210 h 109083"/>
                <a:gd name="connsiteX2" fmla="*/ 275604 w 276118"/>
                <a:gd name="connsiteY2" fmla="*/ 96168 h 109083"/>
                <a:gd name="connsiteX3" fmla="*/ 275604 w 276118"/>
                <a:gd name="connsiteY3" fmla="*/ 108874 h 109083"/>
                <a:gd name="connsiteX4" fmla="*/ 1147 w 276118"/>
                <a:gd name="connsiteY4" fmla="*/ 108874 h 109083"/>
                <a:gd name="connsiteX5" fmla="*/ 11376 w 276118"/>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118" h="109083">
                  <a:moveTo>
                    <a:pt x="11376" y="-210"/>
                  </a:moveTo>
                  <a:lnTo>
                    <a:pt x="139646" y="-210"/>
                  </a:lnTo>
                  <a:cubicBezTo>
                    <a:pt x="139646" y="-210"/>
                    <a:pt x="262771" y="68277"/>
                    <a:pt x="275604" y="96168"/>
                  </a:cubicBezTo>
                  <a:lnTo>
                    <a:pt x="275604" y="108874"/>
                  </a:lnTo>
                  <a:lnTo>
                    <a:pt x="1147" y="108874"/>
                  </a:lnTo>
                  <a:cubicBezTo>
                    <a:pt x="1147" y="108874"/>
                    <a:pt x="-6604" y="27681"/>
                    <a:pt x="11376" y="-210"/>
                  </a:cubicBezTo>
                  <a:close/>
                </a:path>
              </a:pathLst>
            </a:custGeom>
            <a:solidFill>
              <a:srgbClr val="F93F57"/>
            </a:solidFill>
            <a:ln w="6346" cap="flat">
              <a:noFill/>
              <a:prstDash val="solid"/>
              <a:miter/>
            </a:ln>
          </p:spPr>
          <p:txBody>
            <a:bodyPr rtlCol="0" anchor="ctr"/>
            <a:lstStyle/>
            <a:p>
              <a:endParaRPr lang="zh-CN" altLang="en-US"/>
            </a:p>
          </p:txBody>
        </p:sp>
        <p:sp>
          <p:nvSpPr>
            <p:cNvPr id="111" name="任意多边形 61">
              <a:extLst>
                <a:ext uri="{FF2B5EF4-FFF2-40B4-BE49-F238E27FC236}">
                  <a16:creationId xmlns:a16="http://schemas.microsoft.com/office/drawing/2014/main" id="{F6771BCC-0DE1-4467-9381-4925E14AE73A}"/>
                </a:ext>
              </a:extLst>
            </p:cNvPr>
            <p:cNvSpPr/>
            <p:nvPr/>
          </p:nvSpPr>
          <p:spPr>
            <a:xfrm>
              <a:off x="8074926" y="5411484"/>
              <a:ext cx="311393" cy="18773"/>
            </a:xfrm>
            <a:custGeom>
              <a:avLst/>
              <a:gdLst>
                <a:gd name="connsiteX0" fmla="*/ 0 w 275028"/>
                <a:gd name="connsiteY0" fmla="*/ 0 h 16581"/>
                <a:gd name="connsiteX1" fmla="*/ 275029 w 275028"/>
                <a:gd name="connsiteY1" fmla="*/ 0 h 16581"/>
                <a:gd name="connsiteX2" fmla="*/ 275029 w 275028"/>
                <a:gd name="connsiteY2" fmla="*/ 16582 h 16581"/>
                <a:gd name="connsiteX3" fmla="*/ 0 w 275028"/>
                <a:gd name="connsiteY3" fmla="*/ 16582 h 16581"/>
                <a:gd name="connsiteX4" fmla="*/ 0 w 275028"/>
                <a:gd name="connsiteY4" fmla="*/ 0 h 16581"/>
                <a:gd name="connsiteX5" fmla="*/ 0 w 275028"/>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28" h="16581">
                  <a:moveTo>
                    <a:pt x="0" y="0"/>
                  </a:moveTo>
                  <a:lnTo>
                    <a:pt x="275029" y="0"/>
                  </a:lnTo>
                  <a:lnTo>
                    <a:pt x="275029"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112" name="任意多边形 62">
              <a:extLst>
                <a:ext uri="{FF2B5EF4-FFF2-40B4-BE49-F238E27FC236}">
                  <a16:creationId xmlns:a16="http://schemas.microsoft.com/office/drawing/2014/main" id="{EAE5BE77-35C8-4589-9817-0EEF9FA8DB12}"/>
                </a:ext>
              </a:extLst>
            </p:cNvPr>
            <p:cNvSpPr/>
            <p:nvPr/>
          </p:nvSpPr>
          <p:spPr>
            <a:xfrm>
              <a:off x="7564855" y="3584555"/>
              <a:ext cx="961084" cy="1110846"/>
            </a:xfrm>
            <a:custGeom>
              <a:avLst/>
              <a:gdLst>
                <a:gd name="connsiteX0" fmla="*/ 635502 w 848847"/>
                <a:gd name="connsiteY0" fmla="*/ -210 h 981120"/>
                <a:gd name="connsiteX1" fmla="*/ 212380 w 848847"/>
                <a:gd name="connsiteY1" fmla="*/ -210 h 981120"/>
                <a:gd name="connsiteX2" fmla="*/ -514 w 848847"/>
                <a:gd name="connsiteY2" fmla="*/ 980910 h 981120"/>
                <a:gd name="connsiteX3" fmla="*/ 848334 w 848847"/>
                <a:gd name="connsiteY3" fmla="*/ 980910 h 981120"/>
                <a:gd name="connsiteX4" fmla="*/ 635502 w 848847"/>
                <a:gd name="connsiteY4" fmla="*/ -210 h 981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847" h="981120">
                  <a:moveTo>
                    <a:pt x="635502" y="-210"/>
                  </a:moveTo>
                  <a:lnTo>
                    <a:pt x="212380" y="-210"/>
                  </a:lnTo>
                  <a:cubicBezTo>
                    <a:pt x="12319" y="253281"/>
                    <a:pt x="-514" y="980910"/>
                    <a:pt x="-514" y="980910"/>
                  </a:cubicBezTo>
                  <a:lnTo>
                    <a:pt x="848334" y="980910"/>
                  </a:lnTo>
                  <a:cubicBezTo>
                    <a:pt x="848334" y="980910"/>
                    <a:pt x="838104" y="253281"/>
                    <a:pt x="635502" y="-210"/>
                  </a:cubicBezTo>
                  <a:close/>
                </a:path>
              </a:pathLst>
            </a:custGeom>
            <a:solidFill>
              <a:srgbClr val="434CC0"/>
            </a:solidFill>
            <a:ln w="6346" cap="flat">
              <a:noFill/>
              <a:prstDash val="solid"/>
              <a:miter/>
            </a:ln>
          </p:spPr>
          <p:txBody>
            <a:bodyPr rtlCol="0" anchor="ctr"/>
            <a:lstStyle/>
            <a:p>
              <a:endParaRPr lang="zh-CN" altLang="en-US"/>
            </a:p>
          </p:txBody>
        </p:sp>
        <p:sp>
          <p:nvSpPr>
            <p:cNvPr id="113" name="任意多边形 63">
              <a:extLst>
                <a:ext uri="{FF2B5EF4-FFF2-40B4-BE49-F238E27FC236}">
                  <a16:creationId xmlns:a16="http://schemas.microsoft.com/office/drawing/2014/main" id="{84A58B21-4CFE-4EFF-898F-E1C2B2E626F4}"/>
                </a:ext>
              </a:extLst>
            </p:cNvPr>
            <p:cNvSpPr/>
            <p:nvPr/>
          </p:nvSpPr>
          <p:spPr>
            <a:xfrm>
              <a:off x="6993099" y="2948350"/>
              <a:ext cx="1467130" cy="1769867"/>
            </a:xfrm>
            <a:custGeom>
              <a:avLst/>
              <a:gdLst>
                <a:gd name="connsiteX0" fmla="*/ 927593 w 1295797"/>
                <a:gd name="connsiteY0" fmla="*/ 878849 h 1563180"/>
                <a:gd name="connsiteX1" fmla="*/ 1022891 w 1295797"/>
                <a:gd name="connsiteY1" fmla="*/ 1014617 h 1563180"/>
                <a:gd name="connsiteX2" fmla="*/ 992077 w 1295797"/>
                <a:gd name="connsiteY2" fmla="*/ 1186152 h 1563180"/>
                <a:gd name="connsiteX3" fmla="*/ 821876 w 1295797"/>
                <a:gd name="connsiteY3" fmla="*/ 1157900 h 1563180"/>
                <a:gd name="connsiteX4" fmla="*/ 820161 w 1295797"/>
                <a:gd name="connsiteY4" fmla="*/ 1155403 h 1563180"/>
                <a:gd name="connsiteX5" fmla="*/ 668447 w 1295797"/>
                <a:gd name="connsiteY5" fmla="*/ 940348 h 1563180"/>
                <a:gd name="connsiteX6" fmla="*/ 668447 w 1295797"/>
                <a:gd name="connsiteY6" fmla="*/ 935202 h 1563180"/>
                <a:gd name="connsiteX7" fmla="*/ 663300 w 1295797"/>
                <a:gd name="connsiteY7" fmla="*/ 932661 h 1563180"/>
                <a:gd name="connsiteX8" fmla="*/ 694114 w 1295797"/>
                <a:gd name="connsiteY8" fmla="*/ 761125 h 1563180"/>
                <a:gd name="connsiteX9" fmla="*/ 765968 w 1295797"/>
                <a:gd name="connsiteY9" fmla="*/ 364243 h 1563180"/>
                <a:gd name="connsiteX10" fmla="*/ 368196 w 1295797"/>
                <a:gd name="connsiteY10" fmla="*/ 297661 h 1563180"/>
                <a:gd name="connsiteX11" fmla="*/ 250154 w 1295797"/>
                <a:gd name="connsiteY11" fmla="*/ 551153 h 1563180"/>
                <a:gd name="connsiteX12" fmla="*/ 134780 w 1295797"/>
                <a:gd name="connsiteY12" fmla="*/ 686793 h 1563180"/>
                <a:gd name="connsiteX13" fmla="*/ 1364 w 1295797"/>
                <a:gd name="connsiteY13" fmla="*/ 574152 h 1563180"/>
                <a:gd name="connsiteX14" fmla="*/ 224614 w 1295797"/>
                <a:gd name="connsiteY14" fmla="*/ 95313 h 1563180"/>
                <a:gd name="connsiteX15" fmla="*/ 966156 w 1295797"/>
                <a:gd name="connsiteY15" fmla="*/ 223329 h 1563180"/>
                <a:gd name="connsiteX16" fmla="*/ 927657 w 1295797"/>
                <a:gd name="connsiteY16" fmla="*/ 878849 h 1563180"/>
                <a:gd name="connsiteX17" fmla="*/ 1245823 w 1295797"/>
                <a:gd name="connsiteY17" fmla="*/ 1332149 h 1563180"/>
                <a:gd name="connsiteX18" fmla="*/ 1271236 w 1295797"/>
                <a:gd name="connsiteY18" fmla="*/ 1367980 h 1563180"/>
                <a:gd name="connsiteX19" fmla="*/ 1242965 w 1295797"/>
                <a:gd name="connsiteY19" fmla="*/ 1542121 h 1563180"/>
                <a:gd name="connsiteX20" fmla="*/ 1068506 w 1295797"/>
                <a:gd name="connsiteY20" fmla="*/ 1511371 h 1563180"/>
                <a:gd name="connsiteX21" fmla="*/ 1043093 w 1295797"/>
                <a:gd name="connsiteY21" fmla="*/ 1473252 h 1563180"/>
                <a:gd name="connsiteX22" fmla="*/ 1073906 w 1295797"/>
                <a:gd name="connsiteY22" fmla="*/ 1301717 h 1563180"/>
                <a:gd name="connsiteX23" fmla="*/ 1242583 w 1295797"/>
                <a:gd name="connsiteY23" fmla="*/ 1327847 h 1563180"/>
                <a:gd name="connsiteX24" fmla="*/ 1245823 w 1295797"/>
                <a:gd name="connsiteY24" fmla="*/ 1332466 h 1563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5797" h="1563180">
                  <a:moveTo>
                    <a:pt x="927593" y="878849"/>
                  </a:moveTo>
                  <a:lnTo>
                    <a:pt x="1022891" y="1014617"/>
                  </a:lnTo>
                  <a:cubicBezTo>
                    <a:pt x="1063932" y="1070906"/>
                    <a:pt x="1051098" y="1145174"/>
                    <a:pt x="992077" y="1186152"/>
                  </a:cubicBezTo>
                  <a:cubicBezTo>
                    <a:pt x="937313" y="1225345"/>
                    <a:pt x="861075" y="1212696"/>
                    <a:pt x="821876" y="1157900"/>
                  </a:cubicBezTo>
                  <a:cubicBezTo>
                    <a:pt x="821305" y="1157074"/>
                    <a:pt x="820732" y="1156242"/>
                    <a:pt x="820161" y="1155403"/>
                  </a:cubicBezTo>
                  <a:lnTo>
                    <a:pt x="668447" y="940348"/>
                  </a:lnTo>
                  <a:lnTo>
                    <a:pt x="668447" y="935202"/>
                  </a:lnTo>
                  <a:cubicBezTo>
                    <a:pt x="663300" y="935202"/>
                    <a:pt x="663300" y="935202"/>
                    <a:pt x="663300" y="932661"/>
                  </a:cubicBezTo>
                  <a:cubicBezTo>
                    <a:pt x="624801" y="878849"/>
                    <a:pt x="640239" y="799244"/>
                    <a:pt x="694114" y="761125"/>
                  </a:cubicBezTo>
                  <a:cubicBezTo>
                    <a:pt x="822384" y="668941"/>
                    <a:pt x="855738" y="492259"/>
                    <a:pt x="765968" y="364243"/>
                  </a:cubicBezTo>
                  <a:cubicBezTo>
                    <a:pt x="673593" y="233621"/>
                    <a:pt x="499135" y="208018"/>
                    <a:pt x="368196" y="297661"/>
                  </a:cubicBezTo>
                  <a:cubicBezTo>
                    <a:pt x="283572" y="359096"/>
                    <a:pt x="239926" y="456491"/>
                    <a:pt x="250154" y="551153"/>
                  </a:cubicBezTo>
                  <a:cubicBezTo>
                    <a:pt x="255618" y="620421"/>
                    <a:pt x="204030" y="681056"/>
                    <a:pt x="134780" y="686793"/>
                  </a:cubicBezTo>
                  <a:cubicBezTo>
                    <a:pt x="65467" y="691939"/>
                    <a:pt x="9051" y="643274"/>
                    <a:pt x="1364" y="574152"/>
                  </a:cubicBezTo>
                  <a:cubicBezTo>
                    <a:pt x="-14456" y="386231"/>
                    <a:pt x="70486" y="204003"/>
                    <a:pt x="224614" y="95313"/>
                  </a:cubicBezTo>
                  <a:cubicBezTo>
                    <a:pt x="466035" y="-71140"/>
                    <a:pt x="799386" y="-14788"/>
                    <a:pt x="966156" y="223329"/>
                  </a:cubicBezTo>
                  <a:cubicBezTo>
                    <a:pt x="1107832" y="424058"/>
                    <a:pt x="1091822" y="696081"/>
                    <a:pt x="927657" y="878849"/>
                  </a:cubicBezTo>
                  <a:close/>
                  <a:moveTo>
                    <a:pt x="1245823" y="1332149"/>
                  </a:moveTo>
                  <a:lnTo>
                    <a:pt x="1271236" y="1367980"/>
                  </a:lnTo>
                  <a:cubicBezTo>
                    <a:pt x="1312277" y="1426874"/>
                    <a:pt x="1299444" y="1501397"/>
                    <a:pt x="1242965" y="1542121"/>
                  </a:cubicBezTo>
                  <a:cubicBezTo>
                    <a:pt x="1189089" y="1577953"/>
                    <a:pt x="1109548" y="1567533"/>
                    <a:pt x="1068506" y="1511371"/>
                  </a:cubicBezTo>
                  <a:lnTo>
                    <a:pt x="1043093" y="1473252"/>
                  </a:lnTo>
                  <a:cubicBezTo>
                    <a:pt x="1004593" y="1419505"/>
                    <a:pt x="1019968" y="1339836"/>
                    <a:pt x="1073906" y="1301717"/>
                  </a:cubicBezTo>
                  <a:cubicBezTo>
                    <a:pt x="1127718" y="1262346"/>
                    <a:pt x="1203257" y="1274049"/>
                    <a:pt x="1242583" y="1327847"/>
                  </a:cubicBezTo>
                  <a:cubicBezTo>
                    <a:pt x="1243727" y="1329359"/>
                    <a:pt x="1244806" y="1330903"/>
                    <a:pt x="1245823" y="1332466"/>
                  </a:cubicBezTo>
                  <a:close/>
                </a:path>
              </a:pathLst>
            </a:custGeom>
            <a:solidFill>
              <a:srgbClr val="FFC545"/>
            </a:solidFill>
            <a:ln w="6346" cap="flat">
              <a:noFill/>
              <a:prstDash val="solid"/>
              <a:miter/>
            </a:ln>
          </p:spPr>
          <p:txBody>
            <a:bodyPr rtlCol="0" anchor="ctr"/>
            <a:lstStyle/>
            <a:p>
              <a:endParaRPr lang="zh-CN" altLang="en-US"/>
            </a:p>
          </p:txBody>
        </p:sp>
        <p:sp>
          <p:nvSpPr>
            <p:cNvPr id="114" name="任意多边形 64">
              <a:extLst>
                <a:ext uri="{FF2B5EF4-FFF2-40B4-BE49-F238E27FC236}">
                  <a16:creationId xmlns:a16="http://schemas.microsoft.com/office/drawing/2014/main" id="{C75F92FF-D878-4C29-94A5-BA2A17477431}"/>
                </a:ext>
              </a:extLst>
            </p:cNvPr>
            <p:cNvSpPr/>
            <p:nvPr/>
          </p:nvSpPr>
          <p:spPr>
            <a:xfrm>
              <a:off x="8074926" y="2908035"/>
              <a:ext cx="512041" cy="826857"/>
            </a:xfrm>
            <a:custGeom>
              <a:avLst/>
              <a:gdLst>
                <a:gd name="connsiteX0" fmla="*/ 274260 w 452244"/>
                <a:gd name="connsiteY0" fmla="*/ -210 h 730296"/>
                <a:gd name="connsiteX1" fmla="*/ 451387 w 452244"/>
                <a:gd name="connsiteY1" fmla="*/ 381616 h 730296"/>
                <a:gd name="connsiteX2" fmla="*/ 43132 w 452244"/>
                <a:gd name="connsiteY2" fmla="*/ 730087 h 730296"/>
                <a:gd name="connsiteX3" fmla="*/ -514 w 452244"/>
                <a:gd name="connsiteY3" fmla="*/ 558551 h 730296"/>
                <a:gd name="connsiteX4" fmla="*/ 315302 w 452244"/>
                <a:gd name="connsiteY4" fmla="*/ 366368 h 730296"/>
                <a:gd name="connsiteX5" fmla="*/ 248594 w 452244"/>
                <a:gd name="connsiteY5" fmla="*/ 207539 h 730296"/>
                <a:gd name="connsiteX6" fmla="*/ 274007 w 452244"/>
                <a:gd name="connsiteY6" fmla="*/ -19 h 73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244" h="730296">
                  <a:moveTo>
                    <a:pt x="274260" y="-210"/>
                  </a:moveTo>
                  <a:cubicBezTo>
                    <a:pt x="274260" y="-210"/>
                    <a:pt x="438553" y="292036"/>
                    <a:pt x="451387" y="381616"/>
                  </a:cubicBezTo>
                  <a:cubicBezTo>
                    <a:pt x="464093" y="473864"/>
                    <a:pt x="120196" y="717317"/>
                    <a:pt x="43132" y="730087"/>
                  </a:cubicBezTo>
                  <a:lnTo>
                    <a:pt x="-514" y="558551"/>
                  </a:lnTo>
                  <a:cubicBezTo>
                    <a:pt x="-514" y="558551"/>
                    <a:pt x="284489" y="425135"/>
                    <a:pt x="315302" y="366368"/>
                  </a:cubicBezTo>
                  <a:lnTo>
                    <a:pt x="248594" y="207539"/>
                  </a:lnTo>
                  <a:lnTo>
                    <a:pt x="274007" y="-19"/>
                  </a:lnTo>
                  <a:close/>
                </a:path>
              </a:pathLst>
            </a:custGeom>
            <a:solidFill>
              <a:srgbClr val="F93F57"/>
            </a:solidFill>
            <a:ln w="6346" cap="flat">
              <a:noFill/>
              <a:prstDash val="solid"/>
              <a:miter/>
            </a:ln>
          </p:spPr>
          <p:txBody>
            <a:bodyPr rtlCol="0" anchor="ctr"/>
            <a:lstStyle/>
            <a:p>
              <a:endParaRPr lang="zh-CN" altLang="en-US"/>
            </a:p>
          </p:txBody>
        </p:sp>
        <p:sp>
          <p:nvSpPr>
            <p:cNvPr id="115" name="任意多边形 65">
              <a:extLst>
                <a:ext uri="{FF2B5EF4-FFF2-40B4-BE49-F238E27FC236}">
                  <a16:creationId xmlns:a16="http://schemas.microsoft.com/office/drawing/2014/main" id="{B37E35CA-2965-44E4-B334-2913379D9CF5}"/>
                </a:ext>
              </a:extLst>
            </p:cNvPr>
            <p:cNvSpPr/>
            <p:nvPr/>
          </p:nvSpPr>
          <p:spPr>
            <a:xfrm>
              <a:off x="8008236" y="3573622"/>
              <a:ext cx="101648" cy="117572"/>
            </a:xfrm>
            <a:custGeom>
              <a:avLst/>
              <a:gdLst>
                <a:gd name="connsiteX0" fmla="*/ 66265 w 89777"/>
                <a:gd name="connsiteY0" fmla="*/ 362 h 103842"/>
                <a:gd name="connsiteX1" fmla="*/ 5147 w 89777"/>
                <a:gd name="connsiteY1" fmla="*/ 15800 h 103842"/>
                <a:gd name="connsiteX2" fmla="*/ 89263 w 89777"/>
                <a:gd name="connsiteY2" fmla="*/ 95596 h 103842"/>
                <a:gd name="connsiteX3" fmla="*/ 66265 w 89777"/>
                <a:gd name="connsiteY3" fmla="*/ 298 h 103842"/>
              </a:gdLst>
              <a:ahLst/>
              <a:cxnLst>
                <a:cxn ang="0">
                  <a:pos x="connsiteX0" y="connsiteY0"/>
                </a:cxn>
                <a:cxn ang="0">
                  <a:pos x="connsiteX1" y="connsiteY1"/>
                </a:cxn>
                <a:cxn ang="0">
                  <a:pos x="connsiteX2" y="connsiteY2"/>
                </a:cxn>
                <a:cxn ang="0">
                  <a:pos x="connsiteX3" y="connsiteY3"/>
                </a:cxn>
              </a:cxnLst>
              <a:rect l="l" t="t" r="r" b="b"/>
              <a:pathLst>
                <a:path w="89777" h="103842">
                  <a:moveTo>
                    <a:pt x="66265" y="362"/>
                  </a:moveTo>
                  <a:cubicBezTo>
                    <a:pt x="66265" y="362"/>
                    <a:pt x="15439" y="-4784"/>
                    <a:pt x="5147" y="15800"/>
                  </a:cubicBezTo>
                  <a:cubicBezTo>
                    <a:pt x="-5145" y="36384"/>
                    <a:pt x="-12705" y="131555"/>
                    <a:pt x="89263" y="95596"/>
                  </a:cubicBezTo>
                  <a:lnTo>
                    <a:pt x="66265" y="298"/>
                  </a:lnTo>
                  <a:close/>
                </a:path>
              </a:pathLst>
            </a:custGeom>
            <a:solidFill>
              <a:srgbClr val="FF93B1"/>
            </a:solidFill>
            <a:ln w="6346" cap="flat">
              <a:noFill/>
              <a:prstDash val="solid"/>
              <a:miter/>
            </a:ln>
          </p:spPr>
          <p:txBody>
            <a:bodyPr rtlCol="0" anchor="ctr"/>
            <a:lstStyle/>
            <a:p>
              <a:endParaRPr lang="zh-CN" altLang="en-US"/>
            </a:p>
          </p:txBody>
        </p:sp>
        <p:sp>
          <p:nvSpPr>
            <p:cNvPr id="116" name="任意多边形 67">
              <a:extLst>
                <a:ext uri="{FF2B5EF4-FFF2-40B4-BE49-F238E27FC236}">
                  <a16:creationId xmlns:a16="http://schemas.microsoft.com/office/drawing/2014/main" id="{AE0E352F-0399-420A-99B2-50E86345BFA9}"/>
                </a:ext>
              </a:extLst>
            </p:cNvPr>
            <p:cNvSpPr/>
            <p:nvPr/>
          </p:nvSpPr>
          <p:spPr>
            <a:xfrm rot="19901924">
              <a:off x="4001212" y="2597109"/>
              <a:ext cx="340051" cy="595716"/>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D0D4DA"/>
            </a:solidFill>
            <a:ln w="6346" cap="flat">
              <a:noFill/>
              <a:prstDash val="solid"/>
              <a:miter/>
            </a:ln>
          </p:spPr>
          <p:txBody>
            <a:bodyPr rtlCol="0" anchor="ctr"/>
            <a:lstStyle/>
            <a:p>
              <a:endParaRPr lang="zh-CN" altLang="en-US"/>
            </a:p>
          </p:txBody>
        </p:sp>
      </p:grpSp>
      <p:sp>
        <p:nvSpPr>
          <p:cNvPr id="117" name="íşlïḍè">
            <a:extLst>
              <a:ext uri="{FF2B5EF4-FFF2-40B4-BE49-F238E27FC236}">
                <a16:creationId xmlns:a16="http://schemas.microsoft.com/office/drawing/2014/main" id="{ED592D4F-C911-463C-890B-34D9154E67F5}"/>
              </a:ext>
            </a:extLst>
          </p:cNvPr>
          <p:cNvSpPr txBox="1"/>
          <p:nvPr/>
        </p:nvSpPr>
        <p:spPr>
          <a:xfrm>
            <a:off x="2293526" y="3502624"/>
            <a:ext cx="3402341" cy="649155"/>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每个码元与</a:t>
            </a:r>
            <a:r>
              <a:rPr lang="en-US" altLang="zh-CN" b="1" dirty="0">
                <a:solidFill>
                  <a:schemeClr val="accent1">
                    <a:lumMod val="75000"/>
                  </a:schemeClr>
                </a:solidFill>
              </a:rPr>
              <a:t>4</a:t>
            </a:r>
            <a:r>
              <a:rPr lang="zh-CN" altLang="en-US" b="1" dirty="0">
                <a:solidFill>
                  <a:schemeClr val="accent1">
                    <a:lumMod val="75000"/>
                  </a:schemeClr>
                </a:solidFill>
              </a:rPr>
              <a:t>个比特的对应关系可以随便定义吗？</a:t>
            </a:r>
            <a:endParaRPr lang="en-US" altLang="zh-CN" b="1" dirty="0">
              <a:solidFill>
                <a:schemeClr val="accent1">
                  <a:lumMod val="75000"/>
                </a:schemeClr>
              </a:solidFill>
            </a:endParaRPr>
          </a:p>
        </p:txBody>
      </p:sp>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8" name="椭圆 77">
            <a:extLst>
              <a:ext uri="{FF2B5EF4-FFF2-40B4-BE49-F238E27FC236}">
                <a16:creationId xmlns:a16="http://schemas.microsoft.com/office/drawing/2014/main" id="{7E18D184-A0A5-4206-8A27-FCFEBB0F4465}"/>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7" name="椭圆 76">
            <a:extLst>
              <a:ext uri="{FF2B5EF4-FFF2-40B4-BE49-F238E27FC236}">
                <a16:creationId xmlns:a16="http://schemas.microsoft.com/office/drawing/2014/main" id="{1BF03FAC-D519-4CF8-AC34-C31E0C8A7336}"/>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1830643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121"/>
                                        </p:tgtEl>
                                        <p:attrNameLst>
                                          <p:attrName>style.visibility</p:attrName>
                                        </p:attrNameLst>
                                      </p:cBhvr>
                                      <p:to>
                                        <p:strVal val="visible"/>
                                      </p:to>
                                    </p:set>
                                    <p:anim calcmode="lin" valueType="num">
                                      <p:cBhvr additive="base">
                                        <p:cTn id="7" dur="500"/>
                                        <p:tgtEl>
                                          <p:spTgt spid="121"/>
                                        </p:tgtEl>
                                        <p:attrNameLst>
                                          <p:attrName>ppt_y</p:attrName>
                                        </p:attrNameLst>
                                      </p:cBhvr>
                                      <p:tavLst>
                                        <p:tav tm="0">
                                          <p:val>
                                            <p:strVal val="#ppt_y+#ppt_h*1.125000"/>
                                          </p:val>
                                        </p:tav>
                                        <p:tav tm="100000">
                                          <p:val>
                                            <p:strVal val="#ppt_y"/>
                                          </p:val>
                                        </p:tav>
                                      </p:tavLst>
                                    </p:anim>
                                    <p:animEffect transition="in" filter="wipe(up)">
                                      <p:cBhvr>
                                        <p:cTn id="8" dur="500"/>
                                        <p:tgtEl>
                                          <p:spTgt spid="121"/>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120"/>
                                        </p:tgtEl>
                                        <p:attrNameLst>
                                          <p:attrName>style.visibility</p:attrName>
                                        </p:attrNameLst>
                                      </p:cBhvr>
                                      <p:to>
                                        <p:strVal val="visible"/>
                                      </p:to>
                                    </p:set>
                                    <p:anim calcmode="lin" valueType="num">
                                      <p:cBhvr additive="base">
                                        <p:cTn id="11" dur="500"/>
                                        <p:tgtEl>
                                          <p:spTgt spid="120"/>
                                        </p:tgtEl>
                                        <p:attrNameLst>
                                          <p:attrName>ppt_y</p:attrName>
                                        </p:attrNameLst>
                                      </p:cBhvr>
                                      <p:tavLst>
                                        <p:tav tm="0">
                                          <p:val>
                                            <p:strVal val="#ppt_y+#ppt_h*1.125000"/>
                                          </p:val>
                                        </p:tav>
                                        <p:tav tm="100000">
                                          <p:val>
                                            <p:strVal val="#ppt_y"/>
                                          </p:val>
                                        </p:tav>
                                      </p:tavLst>
                                    </p:anim>
                                    <p:animEffect transition="in" filter="wipe(up)">
                                      <p:cBhvr>
                                        <p:cTn id="12" dur="500"/>
                                        <p:tgtEl>
                                          <p:spTgt spid="120"/>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119"/>
                                        </p:tgtEl>
                                        <p:attrNameLst>
                                          <p:attrName>style.visibility</p:attrName>
                                        </p:attrNameLst>
                                      </p:cBhvr>
                                      <p:to>
                                        <p:strVal val="visible"/>
                                      </p:to>
                                    </p:set>
                                    <p:anim calcmode="lin" valueType="num">
                                      <p:cBhvr additive="base">
                                        <p:cTn id="15" dur="500"/>
                                        <p:tgtEl>
                                          <p:spTgt spid="119"/>
                                        </p:tgtEl>
                                        <p:attrNameLst>
                                          <p:attrName>ppt_y</p:attrName>
                                        </p:attrNameLst>
                                      </p:cBhvr>
                                      <p:tavLst>
                                        <p:tav tm="0">
                                          <p:val>
                                            <p:strVal val="#ppt_y+#ppt_h*1.125000"/>
                                          </p:val>
                                        </p:tav>
                                        <p:tav tm="100000">
                                          <p:val>
                                            <p:strVal val="#ppt_y"/>
                                          </p:val>
                                        </p:tav>
                                      </p:tavLst>
                                    </p:anim>
                                    <p:animEffect transition="in" filter="wipe(up)">
                                      <p:cBhvr>
                                        <p:cTn id="16" dur="500"/>
                                        <p:tgtEl>
                                          <p:spTgt spid="119"/>
                                        </p:tgtEl>
                                      </p:cBhvr>
                                    </p:animEffect>
                                  </p:childTnLst>
                                </p:cTn>
                              </p:par>
                              <p:par>
                                <p:cTn id="17" presetID="12" presetClass="entr" presetSubtype="4" fill="hold" grpId="0" nodeType="withEffect">
                                  <p:stCondLst>
                                    <p:cond delay="0"/>
                                  </p:stCondLst>
                                  <p:childTnLst>
                                    <p:set>
                                      <p:cBhvr>
                                        <p:cTn id="18" dur="1" fill="hold">
                                          <p:stCondLst>
                                            <p:cond delay="0"/>
                                          </p:stCondLst>
                                        </p:cTn>
                                        <p:tgtEl>
                                          <p:spTgt spid="118"/>
                                        </p:tgtEl>
                                        <p:attrNameLst>
                                          <p:attrName>style.visibility</p:attrName>
                                        </p:attrNameLst>
                                      </p:cBhvr>
                                      <p:to>
                                        <p:strVal val="visible"/>
                                      </p:to>
                                    </p:set>
                                    <p:anim calcmode="lin" valueType="num">
                                      <p:cBhvr additive="base">
                                        <p:cTn id="19" dur="500"/>
                                        <p:tgtEl>
                                          <p:spTgt spid="118"/>
                                        </p:tgtEl>
                                        <p:attrNameLst>
                                          <p:attrName>ppt_y</p:attrName>
                                        </p:attrNameLst>
                                      </p:cBhvr>
                                      <p:tavLst>
                                        <p:tav tm="0">
                                          <p:val>
                                            <p:strVal val="#ppt_y+#ppt_h*1.125000"/>
                                          </p:val>
                                        </p:tav>
                                        <p:tav tm="100000">
                                          <p:val>
                                            <p:strVal val="#ppt_y"/>
                                          </p:val>
                                        </p:tav>
                                      </p:tavLst>
                                    </p:anim>
                                    <p:animEffect transition="in" filter="wipe(up)">
                                      <p:cBhvr>
                                        <p:cTn id="20" dur="500"/>
                                        <p:tgtEl>
                                          <p:spTgt spid="118"/>
                                        </p:tgtEl>
                                      </p:cBhvr>
                                    </p:animEffect>
                                  </p:childTnLst>
                                </p:cTn>
                              </p:par>
                              <p:par>
                                <p:cTn id="21" presetID="12" presetClass="entr" presetSubtype="4" fill="hold" grpId="0" nodeType="withEffect">
                                  <p:stCondLst>
                                    <p:cond delay="0"/>
                                  </p:stCondLst>
                                  <p:childTnLst>
                                    <p:set>
                                      <p:cBhvr>
                                        <p:cTn id="22" dur="1" fill="hold">
                                          <p:stCondLst>
                                            <p:cond delay="0"/>
                                          </p:stCondLst>
                                        </p:cTn>
                                        <p:tgtEl>
                                          <p:spTgt spid="125"/>
                                        </p:tgtEl>
                                        <p:attrNameLst>
                                          <p:attrName>style.visibility</p:attrName>
                                        </p:attrNameLst>
                                      </p:cBhvr>
                                      <p:to>
                                        <p:strVal val="visible"/>
                                      </p:to>
                                    </p:set>
                                    <p:anim calcmode="lin" valueType="num">
                                      <p:cBhvr additive="base">
                                        <p:cTn id="23" dur="500"/>
                                        <p:tgtEl>
                                          <p:spTgt spid="125"/>
                                        </p:tgtEl>
                                        <p:attrNameLst>
                                          <p:attrName>ppt_y</p:attrName>
                                        </p:attrNameLst>
                                      </p:cBhvr>
                                      <p:tavLst>
                                        <p:tav tm="0">
                                          <p:val>
                                            <p:strVal val="#ppt_y+#ppt_h*1.125000"/>
                                          </p:val>
                                        </p:tav>
                                        <p:tav tm="100000">
                                          <p:val>
                                            <p:strVal val="#ppt_y"/>
                                          </p:val>
                                        </p:tav>
                                      </p:tavLst>
                                    </p:anim>
                                    <p:animEffect transition="in" filter="wipe(up)">
                                      <p:cBhvr>
                                        <p:cTn id="24" dur="500"/>
                                        <p:tgtEl>
                                          <p:spTgt spid="125"/>
                                        </p:tgtEl>
                                      </p:cBhvr>
                                    </p:animEffect>
                                  </p:childTnLst>
                                </p:cTn>
                              </p:par>
                              <p:par>
                                <p:cTn id="25" presetID="12" presetClass="entr" presetSubtype="4"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 calcmode="lin" valueType="num">
                                      <p:cBhvr additive="base">
                                        <p:cTn id="27" dur="500"/>
                                        <p:tgtEl>
                                          <p:spTgt spid="124"/>
                                        </p:tgtEl>
                                        <p:attrNameLst>
                                          <p:attrName>ppt_y</p:attrName>
                                        </p:attrNameLst>
                                      </p:cBhvr>
                                      <p:tavLst>
                                        <p:tav tm="0">
                                          <p:val>
                                            <p:strVal val="#ppt_y+#ppt_h*1.125000"/>
                                          </p:val>
                                        </p:tav>
                                        <p:tav tm="100000">
                                          <p:val>
                                            <p:strVal val="#ppt_y"/>
                                          </p:val>
                                        </p:tav>
                                      </p:tavLst>
                                    </p:anim>
                                    <p:animEffect transition="in" filter="wipe(up)">
                                      <p:cBhvr>
                                        <p:cTn id="28" dur="500"/>
                                        <p:tgtEl>
                                          <p:spTgt spid="124"/>
                                        </p:tgtEl>
                                      </p:cBhvr>
                                    </p:animEffect>
                                  </p:childTnLst>
                                </p:cTn>
                              </p:par>
                              <p:par>
                                <p:cTn id="29" presetID="12" presetClass="entr" presetSubtype="4" fill="hold" grpId="0" nodeType="withEffect">
                                  <p:stCondLst>
                                    <p:cond delay="0"/>
                                  </p:stCondLst>
                                  <p:childTnLst>
                                    <p:set>
                                      <p:cBhvr>
                                        <p:cTn id="30" dur="1" fill="hold">
                                          <p:stCondLst>
                                            <p:cond delay="0"/>
                                          </p:stCondLst>
                                        </p:cTn>
                                        <p:tgtEl>
                                          <p:spTgt spid="123"/>
                                        </p:tgtEl>
                                        <p:attrNameLst>
                                          <p:attrName>style.visibility</p:attrName>
                                        </p:attrNameLst>
                                      </p:cBhvr>
                                      <p:to>
                                        <p:strVal val="visible"/>
                                      </p:to>
                                    </p:set>
                                    <p:anim calcmode="lin" valueType="num">
                                      <p:cBhvr additive="base">
                                        <p:cTn id="31" dur="500"/>
                                        <p:tgtEl>
                                          <p:spTgt spid="123"/>
                                        </p:tgtEl>
                                        <p:attrNameLst>
                                          <p:attrName>ppt_y</p:attrName>
                                        </p:attrNameLst>
                                      </p:cBhvr>
                                      <p:tavLst>
                                        <p:tav tm="0">
                                          <p:val>
                                            <p:strVal val="#ppt_y+#ppt_h*1.125000"/>
                                          </p:val>
                                        </p:tav>
                                        <p:tav tm="100000">
                                          <p:val>
                                            <p:strVal val="#ppt_y"/>
                                          </p:val>
                                        </p:tav>
                                      </p:tavLst>
                                    </p:anim>
                                    <p:animEffect transition="in" filter="wipe(up)">
                                      <p:cBhvr>
                                        <p:cTn id="32" dur="500"/>
                                        <p:tgtEl>
                                          <p:spTgt spid="123"/>
                                        </p:tgtEl>
                                      </p:cBhvr>
                                    </p:animEffect>
                                  </p:childTnLst>
                                </p:cTn>
                              </p:par>
                              <p:par>
                                <p:cTn id="33" presetID="12" presetClass="entr" presetSubtype="4" fill="hold" grpId="0" nodeType="withEffect">
                                  <p:stCondLst>
                                    <p:cond delay="0"/>
                                  </p:stCondLst>
                                  <p:childTnLst>
                                    <p:set>
                                      <p:cBhvr>
                                        <p:cTn id="34" dur="1" fill="hold">
                                          <p:stCondLst>
                                            <p:cond delay="0"/>
                                          </p:stCondLst>
                                        </p:cTn>
                                        <p:tgtEl>
                                          <p:spTgt spid="122"/>
                                        </p:tgtEl>
                                        <p:attrNameLst>
                                          <p:attrName>style.visibility</p:attrName>
                                        </p:attrNameLst>
                                      </p:cBhvr>
                                      <p:to>
                                        <p:strVal val="visible"/>
                                      </p:to>
                                    </p:set>
                                    <p:anim calcmode="lin" valueType="num">
                                      <p:cBhvr additive="base">
                                        <p:cTn id="35" dur="500"/>
                                        <p:tgtEl>
                                          <p:spTgt spid="122"/>
                                        </p:tgtEl>
                                        <p:attrNameLst>
                                          <p:attrName>ppt_y</p:attrName>
                                        </p:attrNameLst>
                                      </p:cBhvr>
                                      <p:tavLst>
                                        <p:tav tm="0">
                                          <p:val>
                                            <p:strVal val="#ppt_y+#ppt_h*1.125000"/>
                                          </p:val>
                                        </p:tav>
                                        <p:tav tm="100000">
                                          <p:val>
                                            <p:strVal val="#ppt_y"/>
                                          </p:val>
                                        </p:tav>
                                      </p:tavLst>
                                    </p:anim>
                                    <p:animEffect transition="in" filter="wipe(up)">
                                      <p:cBhvr>
                                        <p:cTn id="36" dur="500"/>
                                        <p:tgtEl>
                                          <p:spTgt spid="122"/>
                                        </p:tgtEl>
                                      </p:cBhvr>
                                    </p:animEffect>
                                  </p:childTnLst>
                                </p:cTn>
                              </p:par>
                              <p:par>
                                <p:cTn id="37" presetID="12" presetClass="entr" presetSubtype="4" fill="hold" grpId="0" nodeType="withEffect">
                                  <p:stCondLst>
                                    <p:cond delay="0"/>
                                  </p:stCondLst>
                                  <p:childTnLst>
                                    <p:set>
                                      <p:cBhvr>
                                        <p:cTn id="38" dur="1" fill="hold">
                                          <p:stCondLst>
                                            <p:cond delay="0"/>
                                          </p:stCondLst>
                                        </p:cTn>
                                        <p:tgtEl>
                                          <p:spTgt spid="132"/>
                                        </p:tgtEl>
                                        <p:attrNameLst>
                                          <p:attrName>style.visibility</p:attrName>
                                        </p:attrNameLst>
                                      </p:cBhvr>
                                      <p:to>
                                        <p:strVal val="visible"/>
                                      </p:to>
                                    </p:set>
                                    <p:anim calcmode="lin" valueType="num">
                                      <p:cBhvr additive="base">
                                        <p:cTn id="39" dur="500"/>
                                        <p:tgtEl>
                                          <p:spTgt spid="132"/>
                                        </p:tgtEl>
                                        <p:attrNameLst>
                                          <p:attrName>ppt_y</p:attrName>
                                        </p:attrNameLst>
                                      </p:cBhvr>
                                      <p:tavLst>
                                        <p:tav tm="0">
                                          <p:val>
                                            <p:strVal val="#ppt_y+#ppt_h*1.125000"/>
                                          </p:val>
                                        </p:tav>
                                        <p:tav tm="100000">
                                          <p:val>
                                            <p:strVal val="#ppt_y"/>
                                          </p:val>
                                        </p:tav>
                                      </p:tavLst>
                                    </p:anim>
                                    <p:animEffect transition="in" filter="wipe(up)">
                                      <p:cBhvr>
                                        <p:cTn id="40" dur="500"/>
                                        <p:tgtEl>
                                          <p:spTgt spid="132"/>
                                        </p:tgtEl>
                                      </p:cBhvr>
                                    </p:animEffect>
                                  </p:childTnLst>
                                </p:cTn>
                              </p:par>
                              <p:par>
                                <p:cTn id="41" presetID="12" presetClass="entr" presetSubtype="4" fill="hold" grpId="0" nodeType="withEffect">
                                  <p:stCondLst>
                                    <p:cond delay="0"/>
                                  </p:stCondLst>
                                  <p:childTnLst>
                                    <p:set>
                                      <p:cBhvr>
                                        <p:cTn id="42" dur="1" fill="hold">
                                          <p:stCondLst>
                                            <p:cond delay="0"/>
                                          </p:stCondLst>
                                        </p:cTn>
                                        <p:tgtEl>
                                          <p:spTgt spid="131"/>
                                        </p:tgtEl>
                                        <p:attrNameLst>
                                          <p:attrName>style.visibility</p:attrName>
                                        </p:attrNameLst>
                                      </p:cBhvr>
                                      <p:to>
                                        <p:strVal val="visible"/>
                                      </p:to>
                                    </p:set>
                                    <p:anim calcmode="lin" valueType="num">
                                      <p:cBhvr additive="base">
                                        <p:cTn id="43" dur="500"/>
                                        <p:tgtEl>
                                          <p:spTgt spid="131"/>
                                        </p:tgtEl>
                                        <p:attrNameLst>
                                          <p:attrName>ppt_y</p:attrName>
                                        </p:attrNameLst>
                                      </p:cBhvr>
                                      <p:tavLst>
                                        <p:tav tm="0">
                                          <p:val>
                                            <p:strVal val="#ppt_y+#ppt_h*1.125000"/>
                                          </p:val>
                                        </p:tav>
                                        <p:tav tm="100000">
                                          <p:val>
                                            <p:strVal val="#ppt_y"/>
                                          </p:val>
                                        </p:tav>
                                      </p:tavLst>
                                    </p:anim>
                                    <p:animEffect transition="in" filter="wipe(up)">
                                      <p:cBhvr>
                                        <p:cTn id="44" dur="500"/>
                                        <p:tgtEl>
                                          <p:spTgt spid="131"/>
                                        </p:tgtEl>
                                      </p:cBhvr>
                                    </p:animEffect>
                                  </p:childTnLst>
                                </p:cTn>
                              </p:par>
                              <p:par>
                                <p:cTn id="45" presetID="12" presetClass="entr" presetSubtype="4" fill="hold" grpId="0" nodeType="withEffect">
                                  <p:stCondLst>
                                    <p:cond delay="0"/>
                                  </p:stCondLst>
                                  <p:childTnLst>
                                    <p:set>
                                      <p:cBhvr>
                                        <p:cTn id="46" dur="1" fill="hold">
                                          <p:stCondLst>
                                            <p:cond delay="0"/>
                                          </p:stCondLst>
                                        </p:cTn>
                                        <p:tgtEl>
                                          <p:spTgt spid="129"/>
                                        </p:tgtEl>
                                        <p:attrNameLst>
                                          <p:attrName>style.visibility</p:attrName>
                                        </p:attrNameLst>
                                      </p:cBhvr>
                                      <p:to>
                                        <p:strVal val="visible"/>
                                      </p:to>
                                    </p:set>
                                    <p:anim calcmode="lin" valueType="num">
                                      <p:cBhvr additive="base">
                                        <p:cTn id="47" dur="500"/>
                                        <p:tgtEl>
                                          <p:spTgt spid="129"/>
                                        </p:tgtEl>
                                        <p:attrNameLst>
                                          <p:attrName>ppt_y</p:attrName>
                                        </p:attrNameLst>
                                      </p:cBhvr>
                                      <p:tavLst>
                                        <p:tav tm="0">
                                          <p:val>
                                            <p:strVal val="#ppt_y+#ppt_h*1.125000"/>
                                          </p:val>
                                        </p:tav>
                                        <p:tav tm="100000">
                                          <p:val>
                                            <p:strVal val="#ppt_y"/>
                                          </p:val>
                                        </p:tav>
                                      </p:tavLst>
                                    </p:anim>
                                    <p:animEffect transition="in" filter="wipe(up)">
                                      <p:cBhvr>
                                        <p:cTn id="48" dur="500"/>
                                        <p:tgtEl>
                                          <p:spTgt spid="129"/>
                                        </p:tgtEl>
                                      </p:cBhvr>
                                    </p:animEffect>
                                  </p:childTnLst>
                                </p:cTn>
                              </p:par>
                              <p:par>
                                <p:cTn id="49" presetID="12" presetClass="entr" presetSubtype="4" fill="hold" grpId="0" nodeType="withEffect">
                                  <p:stCondLst>
                                    <p:cond delay="0"/>
                                  </p:stCondLst>
                                  <p:childTnLst>
                                    <p:set>
                                      <p:cBhvr>
                                        <p:cTn id="50" dur="1" fill="hold">
                                          <p:stCondLst>
                                            <p:cond delay="0"/>
                                          </p:stCondLst>
                                        </p:cTn>
                                        <p:tgtEl>
                                          <p:spTgt spid="127"/>
                                        </p:tgtEl>
                                        <p:attrNameLst>
                                          <p:attrName>style.visibility</p:attrName>
                                        </p:attrNameLst>
                                      </p:cBhvr>
                                      <p:to>
                                        <p:strVal val="visible"/>
                                      </p:to>
                                    </p:set>
                                    <p:anim calcmode="lin" valueType="num">
                                      <p:cBhvr additive="base">
                                        <p:cTn id="51" dur="500"/>
                                        <p:tgtEl>
                                          <p:spTgt spid="127"/>
                                        </p:tgtEl>
                                        <p:attrNameLst>
                                          <p:attrName>ppt_y</p:attrName>
                                        </p:attrNameLst>
                                      </p:cBhvr>
                                      <p:tavLst>
                                        <p:tav tm="0">
                                          <p:val>
                                            <p:strVal val="#ppt_y+#ppt_h*1.125000"/>
                                          </p:val>
                                        </p:tav>
                                        <p:tav tm="100000">
                                          <p:val>
                                            <p:strVal val="#ppt_y"/>
                                          </p:val>
                                        </p:tav>
                                      </p:tavLst>
                                    </p:anim>
                                    <p:animEffect transition="in" filter="wipe(up)">
                                      <p:cBhvr>
                                        <p:cTn id="52" dur="500"/>
                                        <p:tgtEl>
                                          <p:spTgt spid="127"/>
                                        </p:tgtEl>
                                      </p:cBhvr>
                                    </p:animEffect>
                                  </p:childTnLst>
                                </p:cTn>
                              </p:par>
                              <p:par>
                                <p:cTn id="53" presetID="12" presetClass="entr" presetSubtype="4" fill="hold" grpId="0" nodeType="withEffect">
                                  <p:stCondLst>
                                    <p:cond delay="0"/>
                                  </p:stCondLst>
                                  <p:childTnLst>
                                    <p:set>
                                      <p:cBhvr>
                                        <p:cTn id="54" dur="1" fill="hold">
                                          <p:stCondLst>
                                            <p:cond delay="0"/>
                                          </p:stCondLst>
                                        </p:cTn>
                                        <p:tgtEl>
                                          <p:spTgt spid="136"/>
                                        </p:tgtEl>
                                        <p:attrNameLst>
                                          <p:attrName>style.visibility</p:attrName>
                                        </p:attrNameLst>
                                      </p:cBhvr>
                                      <p:to>
                                        <p:strVal val="visible"/>
                                      </p:to>
                                    </p:set>
                                    <p:anim calcmode="lin" valueType="num">
                                      <p:cBhvr additive="base">
                                        <p:cTn id="55" dur="500"/>
                                        <p:tgtEl>
                                          <p:spTgt spid="136"/>
                                        </p:tgtEl>
                                        <p:attrNameLst>
                                          <p:attrName>ppt_y</p:attrName>
                                        </p:attrNameLst>
                                      </p:cBhvr>
                                      <p:tavLst>
                                        <p:tav tm="0">
                                          <p:val>
                                            <p:strVal val="#ppt_y+#ppt_h*1.125000"/>
                                          </p:val>
                                        </p:tav>
                                        <p:tav tm="100000">
                                          <p:val>
                                            <p:strVal val="#ppt_y"/>
                                          </p:val>
                                        </p:tav>
                                      </p:tavLst>
                                    </p:anim>
                                    <p:animEffect transition="in" filter="wipe(up)">
                                      <p:cBhvr>
                                        <p:cTn id="56" dur="500"/>
                                        <p:tgtEl>
                                          <p:spTgt spid="136"/>
                                        </p:tgtEl>
                                      </p:cBhvr>
                                    </p:animEffect>
                                  </p:childTnLst>
                                </p:cTn>
                              </p:par>
                              <p:par>
                                <p:cTn id="57" presetID="12" presetClass="entr" presetSubtype="4" fill="hold" grpId="0" nodeType="withEffect">
                                  <p:stCondLst>
                                    <p:cond delay="0"/>
                                  </p:stCondLst>
                                  <p:childTnLst>
                                    <p:set>
                                      <p:cBhvr>
                                        <p:cTn id="58" dur="1" fill="hold">
                                          <p:stCondLst>
                                            <p:cond delay="0"/>
                                          </p:stCondLst>
                                        </p:cTn>
                                        <p:tgtEl>
                                          <p:spTgt spid="135"/>
                                        </p:tgtEl>
                                        <p:attrNameLst>
                                          <p:attrName>style.visibility</p:attrName>
                                        </p:attrNameLst>
                                      </p:cBhvr>
                                      <p:to>
                                        <p:strVal val="visible"/>
                                      </p:to>
                                    </p:set>
                                    <p:anim calcmode="lin" valueType="num">
                                      <p:cBhvr additive="base">
                                        <p:cTn id="59" dur="500"/>
                                        <p:tgtEl>
                                          <p:spTgt spid="135"/>
                                        </p:tgtEl>
                                        <p:attrNameLst>
                                          <p:attrName>ppt_y</p:attrName>
                                        </p:attrNameLst>
                                      </p:cBhvr>
                                      <p:tavLst>
                                        <p:tav tm="0">
                                          <p:val>
                                            <p:strVal val="#ppt_y+#ppt_h*1.125000"/>
                                          </p:val>
                                        </p:tav>
                                        <p:tav tm="100000">
                                          <p:val>
                                            <p:strVal val="#ppt_y"/>
                                          </p:val>
                                        </p:tav>
                                      </p:tavLst>
                                    </p:anim>
                                    <p:animEffect transition="in" filter="wipe(up)">
                                      <p:cBhvr>
                                        <p:cTn id="60" dur="500"/>
                                        <p:tgtEl>
                                          <p:spTgt spid="135"/>
                                        </p:tgtEl>
                                      </p:cBhvr>
                                    </p:animEffect>
                                  </p:childTnLst>
                                </p:cTn>
                              </p:par>
                              <p:par>
                                <p:cTn id="61" presetID="12" presetClass="entr" presetSubtype="4" fill="hold" grpId="0" nodeType="withEffect">
                                  <p:stCondLst>
                                    <p:cond delay="0"/>
                                  </p:stCondLst>
                                  <p:childTnLst>
                                    <p:set>
                                      <p:cBhvr>
                                        <p:cTn id="62" dur="1" fill="hold">
                                          <p:stCondLst>
                                            <p:cond delay="0"/>
                                          </p:stCondLst>
                                        </p:cTn>
                                        <p:tgtEl>
                                          <p:spTgt spid="134"/>
                                        </p:tgtEl>
                                        <p:attrNameLst>
                                          <p:attrName>style.visibility</p:attrName>
                                        </p:attrNameLst>
                                      </p:cBhvr>
                                      <p:to>
                                        <p:strVal val="visible"/>
                                      </p:to>
                                    </p:set>
                                    <p:anim calcmode="lin" valueType="num">
                                      <p:cBhvr additive="base">
                                        <p:cTn id="63" dur="500"/>
                                        <p:tgtEl>
                                          <p:spTgt spid="134"/>
                                        </p:tgtEl>
                                        <p:attrNameLst>
                                          <p:attrName>ppt_y</p:attrName>
                                        </p:attrNameLst>
                                      </p:cBhvr>
                                      <p:tavLst>
                                        <p:tav tm="0">
                                          <p:val>
                                            <p:strVal val="#ppt_y+#ppt_h*1.125000"/>
                                          </p:val>
                                        </p:tav>
                                        <p:tav tm="100000">
                                          <p:val>
                                            <p:strVal val="#ppt_y"/>
                                          </p:val>
                                        </p:tav>
                                      </p:tavLst>
                                    </p:anim>
                                    <p:animEffect transition="in" filter="wipe(up)">
                                      <p:cBhvr>
                                        <p:cTn id="64" dur="500"/>
                                        <p:tgtEl>
                                          <p:spTgt spid="134"/>
                                        </p:tgtEl>
                                      </p:cBhvr>
                                    </p:animEffect>
                                  </p:childTnLst>
                                </p:cTn>
                              </p:par>
                              <p:par>
                                <p:cTn id="65" presetID="12" presetClass="entr" presetSubtype="4" fill="hold" grpId="0" nodeType="withEffect">
                                  <p:stCondLst>
                                    <p:cond delay="0"/>
                                  </p:stCondLst>
                                  <p:childTnLst>
                                    <p:set>
                                      <p:cBhvr>
                                        <p:cTn id="66" dur="1" fill="hold">
                                          <p:stCondLst>
                                            <p:cond delay="0"/>
                                          </p:stCondLst>
                                        </p:cTn>
                                        <p:tgtEl>
                                          <p:spTgt spid="133"/>
                                        </p:tgtEl>
                                        <p:attrNameLst>
                                          <p:attrName>style.visibility</p:attrName>
                                        </p:attrNameLst>
                                      </p:cBhvr>
                                      <p:to>
                                        <p:strVal val="visible"/>
                                      </p:to>
                                    </p:set>
                                    <p:anim calcmode="lin" valueType="num">
                                      <p:cBhvr additive="base">
                                        <p:cTn id="67" dur="500"/>
                                        <p:tgtEl>
                                          <p:spTgt spid="133"/>
                                        </p:tgtEl>
                                        <p:attrNameLst>
                                          <p:attrName>ppt_y</p:attrName>
                                        </p:attrNameLst>
                                      </p:cBhvr>
                                      <p:tavLst>
                                        <p:tav tm="0">
                                          <p:val>
                                            <p:strVal val="#ppt_y+#ppt_h*1.125000"/>
                                          </p:val>
                                        </p:tav>
                                        <p:tav tm="100000">
                                          <p:val>
                                            <p:strVal val="#ppt_y"/>
                                          </p:val>
                                        </p:tav>
                                      </p:tavLst>
                                    </p:anim>
                                    <p:animEffect transition="in" filter="wipe(up)">
                                      <p:cBhvr>
                                        <p:cTn id="68"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p:bldP spid="119" grpId="0"/>
      <p:bldP spid="120" grpId="0"/>
      <p:bldP spid="121" grpId="0"/>
      <p:bldP spid="122" grpId="0"/>
      <p:bldP spid="123" grpId="0"/>
      <p:bldP spid="124" grpId="0"/>
      <p:bldP spid="125" grpId="0"/>
      <p:bldP spid="127" grpId="0"/>
      <p:bldP spid="129" grpId="0"/>
      <p:bldP spid="131" grpId="0"/>
      <p:bldP spid="132" grpId="0"/>
      <p:bldP spid="133" grpId="0"/>
      <p:bldP spid="134" grpId="0"/>
      <p:bldP spid="135" grpId="0"/>
      <p:bldP spid="136"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en-US" altLang="zh-CN" b="1" dirty="0"/>
              <a:t>0010</a:t>
            </a: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en-US" altLang="zh-CN" b="1" dirty="0"/>
              <a:t>0011</a:t>
            </a: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en-US" altLang="zh-CN" b="1" dirty="0"/>
              <a:t>0100</a:t>
            </a: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en-US" altLang="zh-CN" b="1" dirty="0"/>
              <a:t>0110</a:t>
            </a: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en-US" altLang="zh-CN" b="1" dirty="0"/>
              <a:t>0000</a:t>
            </a: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en-US" altLang="zh-CN" b="1" dirty="0"/>
              <a:t>0001</a:t>
            </a: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en-US" altLang="zh-CN" b="1" dirty="0"/>
              <a:t>0101</a:t>
            </a: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en-US" altLang="zh-CN" b="1" dirty="0"/>
              <a:t>0111</a:t>
            </a: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en-US" altLang="zh-CN" b="1" dirty="0"/>
              <a:t>1111</a:t>
            </a: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en-US" altLang="zh-CN" b="1" dirty="0"/>
              <a:t>1101</a:t>
            </a: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en-US" altLang="zh-CN" b="1" dirty="0"/>
              <a:t>1001</a:t>
            </a: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en-US" altLang="zh-CN" b="1" dirty="0"/>
              <a:t>1000</a:t>
            </a: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en-US" altLang="zh-CN" b="1" dirty="0"/>
              <a:t>1110</a:t>
            </a: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en-US" altLang="zh-CN" b="1" dirty="0"/>
              <a:t>1100</a:t>
            </a: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en-US" altLang="zh-CN" b="1" dirty="0"/>
              <a:t>1011</a:t>
            </a: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en-US" altLang="zh-CN" b="1" dirty="0"/>
              <a:t>1010</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a:extLst>
              <a:ext uri="{FF2B5EF4-FFF2-40B4-BE49-F238E27FC236}">
                <a16:creationId xmlns:a16="http://schemas.microsoft.com/office/drawing/2014/main" id="{A7E91445-69EF-4216-8F0D-1680913176D4}"/>
              </a:ext>
            </a:extLst>
          </p:cNvPr>
          <p:cNvGrpSpPr/>
          <p:nvPr/>
        </p:nvGrpSpPr>
        <p:grpSpPr>
          <a:xfrm>
            <a:off x="9624212" y="3110689"/>
            <a:ext cx="1226842" cy="1255134"/>
            <a:chOff x="9624212" y="3110689"/>
            <a:chExt cx="1226842" cy="1255134"/>
          </a:xfrm>
        </p:grpSpPr>
        <p:sp>
          <p:nvSpPr>
            <p:cNvPr id="142" name="íşlïḍè">
              <a:extLst>
                <a:ext uri="{FF2B5EF4-FFF2-40B4-BE49-F238E27FC236}">
                  <a16:creationId xmlns:a16="http://schemas.microsoft.com/office/drawing/2014/main" id="{9E3B1295-A18A-420A-9CD1-F95B8AF8641A}"/>
                </a:ext>
              </a:extLst>
            </p:cNvPr>
            <p:cNvSpPr txBox="1"/>
            <p:nvPr/>
          </p:nvSpPr>
          <p:spPr>
            <a:xfrm>
              <a:off x="10354471" y="3278932"/>
              <a:ext cx="302686" cy="383056"/>
            </a:xfrm>
            <a:prstGeom prst="rect">
              <a:avLst/>
            </a:prstGeom>
            <a:noFill/>
          </p:spPr>
          <p:txBody>
            <a:bodyPr wrap="square" lIns="91440" tIns="45720" rIns="91440" bIns="45720" anchor="ctr">
              <a:noAutofit/>
            </a:bodyPr>
            <a:lstStyle/>
            <a:p>
              <a:pPr algn="ctr"/>
              <a:r>
                <a:rPr lang="en-US" altLang="zh-CN" b="1" dirty="0"/>
                <a:t>B</a:t>
              </a:r>
            </a:p>
          </p:txBody>
        </p:sp>
        <p:grpSp>
          <p:nvGrpSpPr>
            <p:cNvPr id="4" name="组合 3">
              <a:extLst>
                <a:ext uri="{FF2B5EF4-FFF2-40B4-BE49-F238E27FC236}">
                  <a16:creationId xmlns:a16="http://schemas.microsoft.com/office/drawing/2014/main" id="{C1B3E441-0533-497C-8F50-633BD17BA603}"/>
                </a:ext>
              </a:extLst>
            </p:cNvPr>
            <p:cNvGrpSpPr/>
            <p:nvPr/>
          </p:nvGrpSpPr>
          <p:grpSpPr>
            <a:xfrm>
              <a:off x="9624212" y="3110689"/>
              <a:ext cx="1226842" cy="1255134"/>
              <a:chOff x="9624212" y="3110689"/>
              <a:chExt cx="1226842" cy="1255134"/>
            </a:xfrm>
          </p:grpSpPr>
          <p:sp>
            <p:nvSpPr>
              <p:cNvPr id="139" name="椭圆 138">
                <a:extLst>
                  <a:ext uri="{FF2B5EF4-FFF2-40B4-BE49-F238E27FC236}">
                    <a16:creationId xmlns:a16="http://schemas.microsoft.com/office/drawing/2014/main" id="{4A6D9879-6C44-4478-9B67-D5B6366D4D8F}"/>
                  </a:ext>
                </a:extLst>
              </p:cNvPr>
              <p:cNvSpPr/>
              <p:nvPr/>
            </p:nvSpPr>
            <p:spPr>
              <a:xfrm>
                <a:off x="10286548" y="3191515"/>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0" name="íşlïḍè">
                <a:extLst>
                  <a:ext uri="{FF2B5EF4-FFF2-40B4-BE49-F238E27FC236}">
                    <a16:creationId xmlns:a16="http://schemas.microsoft.com/office/drawing/2014/main" id="{804F2A01-2214-479F-A25B-8C66FAE35691}"/>
                  </a:ext>
                </a:extLst>
              </p:cNvPr>
              <p:cNvSpPr txBox="1"/>
              <p:nvPr/>
            </p:nvSpPr>
            <p:spPr>
              <a:xfrm>
                <a:off x="10023303" y="3110689"/>
                <a:ext cx="302686" cy="383056"/>
              </a:xfrm>
              <a:prstGeom prst="rect">
                <a:avLst/>
              </a:prstGeom>
              <a:noFill/>
            </p:spPr>
            <p:txBody>
              <a:bodyPr wrap="square" lIns="91440" tIns="45720" rIns="91440" bIns="45720" anchor="ctr">
                <a:noAutofit/>
              </a:bodyPr>
              <a:lstStyle/>
              <a:p>
                <a:pPr algn="ctr"/>
                <a:r>
                  <a:rPr lang="en-US" altLang="zh-CN" b="1" dirty="0"/>
                  <a:t>A</a:t>
                </a:r>
              </a:p>
            </p:txBody>
          </p:sp>
          <p:sp>
            <p:nvSpPr>
              <p:cNvPr id="141" name="椭圆 140">
                <a:extLst>
                  <a:ext uri="{FF2B5EF4-FFF2-40B4-BE49-F238E27FC236}">
                    <a16:creationId xmlns:a16="http://schemas.microsoft.com/office/drawing/2014/main" id="{AE5C9DFE-172B-427D-92E3-65CD9A57C004}"/>
                  </a:ext>
                </a:extLst>
              </p:cNvPr>
              <p:cNvSpPr/>
              <p:nvPr/>
            </p:nvSpPr>
            <p:spPr>
              <a:xfrm>
                <a:off x="10481973" y="3262297"/>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3" name="椭圆 142">
                <a:extLst>
                  <a:ext uri="{FF2B5EF4-FFF2-40B4-BE49-F238E27FC236}">
                    <a16:creationId xmlns:a16="http://schemas.microsoft.com/office/drawing/2014/main" id="{CE6250CE-28C8-4417-8F14-2C2111E4BAB9}"/>
                  </a:ext>
                </a:extLst>
              </p:cNvPr>
              <p:cNvSpPr/>
              <p:nvPr/>
            </p:nvSpPr>
            <p:spPr>
              <a:xfrm>
                <a:off x="10663418" y="3146745"/>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4" name="íşlïḍè">
                <a:extLst>
                  <a:ext uri="{FF2B5EF4-FFF2-40B4-BE49-F238E27FC236}">
                    <a16:creationId xmlns:a16="http://schemas.microsoft.com/office/drawing/2014/main" id="{9E564AB2-32AA-4E07-B403-1CC839E6A1EF}"/>
                  </a:ext>
                </a:extLst>
              </p:cNvPr>
              <p:cNvSpPr txBox="1"/>
              <p:nvPr/>
            </p:nvSpPr>
            <p:spPr>
              <a:xfrm>
                <a:off x="10548368" y="3163844"/>
                <a:ext cx="302686" cy="383056"/>
              </a:xfrm>
              <a:prstGeom prst="rect">
                <a:avLst/>
              </a:prstGeom>
              <a:noFill/>
            </p:spPr>
            <p:txBody>
              <a:bodyPr wrap="square" lIns="91440" tIns="45720" rIns="91440" bIns="45720" anchor="ctr">
                <a:noAutofit/>
              </a:bodyPr>
              <a:lstStyle/>
              <a:p>
                <a:pPr algn="ctr"/>
                <a:r>
                  <a:rPr lang="en-US" altLang="zh-CN" b="1" dirty="0"/>
                  <a:t>C</a:t>
                </a:r>
              </a:p>
            </p:txBody>
          </p:sp>
          <p:grpSp>
            <p:nvGrpSpPr>
              <p:cNvPr id="3" name="组合 2">
                <a:extLst>
                  <a:ext uri="{FF2B5EF4-FFF2-40B4-BE49-F238E27FC236}">
                    <a16:creationId xmlns:a16="http://schemas.microsoft.com/office/drawing/2014/main" id="{5BF45B20-AA67-4DD2-BBB5-0015B9AC4E21}"/>
                  </a:ext>
                </a:extLst>
              </p:cNvPr>
              <p:cNvGrpSpPr/>
              <p:nvPr/>
            </p:nvGrpSpPr>
            <p:grpSpPr>
              <a:xfrm>
                <a:off x="10149250" y="3921523"/>
                <a:ext cx="331168" cy="444300"/>
                <a:chOff x="10149250" y="3921523"/>
                <a:chExt cx="331168" cy="444300"/>
              </a:xfrm>
            </p:grpSpPr>
            <p:sp>
              <p:nvSpPr>
                <p:cNvPr id="146" name="椭圆 145">
                  <a:extLst>
                    <a:ext uri="{FF2B5EF4-FFF2-40B4-BE49-F238E27FC236}">
                      <a16:creationId xmlns:a16="http://schemas.microsoft.com/office/drawing/2014/main" id="{5EC9F58E-61FC-4A8E-A6B0-05CB48455F6B}"/>
                    </a:ext>
                  </a:extLst>
                </p:cNvPr>
                <p:cNvSpPr/>
                <p:nvPr/>
              </p:nvSpPr>
              <p:spPr>
                <a:xfrm>
                  <a:off x="10267567" y="3921523"/>
                  <a:ext cx="94534" cy="94534"/>
                </a:xfrm>
                <a:prstGeom prst="ellipse">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7" name="íşlïḍè">
                  <a:extLst>
                    <a:ext uri="{FF2B5EF4-FFF2-40B4-BE49-F238E27FC236}">
                      <a16:creationId xmlns:a16="http://schemas.microsoft.com/office/drawing/2014/main" id="{52CD82DE-5DE6-428A-8FF4-685DF7479744}"/>
                    </a:ext>
                  </a:extLst>
                </p:cNvPr>
                <p:cNvSpPr txBox="1"/>
                <p:nvPr/>
              </p:nvSpPr>
              <p:spPr>
                <a:xfrm>
                  <a:off x="10149250" y="3946723"/>
                  <a:ext cx="331168" cy="419100"/>
                </a:xfrm>
                <a:prstGeom prst="rect">
                  <a:avLst/>
                </a:prstGeom>
                <a:noFill/>
              </p:spPr>
              <p:txBody>
                <a:bodyPr wrap="square" lIns="91440" tIns="45720" rIns="91440" bIns="45720" anchor="ctr">
                  <a:noAutofit/>
                </a:bodyPr>
                <a:lstStyle/>
                <a:p>
                  <a:pPr algn="ctr"/>
                  <a:r>
                    <a:rPr lang="en-US" altLang="zh-CN" b="1" dirty="0"/>
                    <a:t>E</a:t>
                  </a:r>
                </a:p>
              </p:txBody>
            </p:sp>
          </p:grpSp>
          <p:sp>
            <p:nvSpPr>
              <p:cNvPr id="148" name="椭圆 147">
                <a:extLst>
                  <a:ext uri="{FF2B5EF4-FFF2-40B4-BE49-F238E27FC236}">
                    <a16:creationId xmlns:a16="http://schemas.microsoft.com/office/drawing/2014/main" id="{B40F820E-74A5-4C83-BA40-1F10E2F37C8D}"/>
                  </a:ext>
                </a:extLst>
              </p:cNvPr>
              <p:cNvSpPr/>
              <p:nvPr/>
            </p:nvSpPr>
            <p:spPr>
              <a:xfrm>
                <a:off x="9731179" y="3125796"/>
                <a:ext cx="86404" cy="86404"/>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9" name="íşlïḍè">
                <a:extLst>
                  <a:ext uri="{FF2B5EF4-FFF2-40B4-BE49-F238E27FC236}">
                    <a16:creationId xmlns:a16="http://schemas.microsoft.com/office/drawing/2014/main" id="{89C71968-84F8-4F7B-92FE-51DD4D6EE6EF}"/>
                  </a:ext>
                </a:extLst>
              </p:cNvPr>
              <p:cNvSpPr txBox="1"/>
              <p:nvPr/>
            </p:nvSpPr>
            <p:spPr>
              <a:xfrm>
                <a:off x="9624212" y="3171448"/>
                <a:ext cx="302686" cy="383056"/>
              </a:xfrm>
              <a:prstGeom prst="rect">
                <a:avLst/>
              </a:prstGeom>
              <a:noFill/>
            </p:spPr>
            <p:txBody>
              <a:bodyPr wrap="square" lIns="91440" tIns="45720" rIns="91440" bIns="45720" anchor="ctr">
                <a:noAutofit/>
              </a:bodyPr>
              <a:lstStyle/>
              <a:p>
                <a:pPr algn="ctr"/>
                <a:r>
                  <a:rPr lang="en-US" altLang="zh-CN" b="1" dirty="0"/>
                  <a:t>D</a:t>
                </a:r>
              </a:p>
            </p:txBody>
          </p:sp>
        </p:grpSp>
      </p:grpSp>
      <p:grpSp>
        <p:nvGrpSpPr>
          <p:cNvPr id="150" name="组合 149">
            <a:extLst>
              <a:ext uri="{FF2B5EF4-FFF2-40B4-BE49-F238E27FC236}">
                <a16:creationId xmlns:a16="http://schemas.microsoft.com/office/drawing/2014/main" id="{D8F98E1E-7A5E-4856-9942-59DEF1BBF185}"/>
              </a:ext>
            </a:extLst>
          </p:cNvPr>
          <p:cNvGrpSpPr/>
          <p:nvPr/>
        </p:nvGrpSpPr>
        <p:grpSpPr>
          <a:xfrm>
            <a:off x="660917" y="3642850"/>
            <a:ext cx="3426293" cy="2755786"/>
            <a:chOff x="3207781" y="1105990"/>
            <a:chExt cx="5776438" cy="4646020"/>
          </a:xfrm>
        </p:grpSpPr>
        <p:sp>
          <p:nvSpPr>
            <p:cNvPr id="151" name="任意多边形 4">
              <a:extLst>
                <a:ext uri="{FF2B5EF4-FFF2-40B4-BE49-F238E27FC236}">
                  <a16:creationId xmlns:a16="http://schemas.microsoft.com/office/drawing/2014/main" id="{749F6726-F3F7-4CA7-8D8D-F36C9AE2C0B2}"/>
                </a:ext>
              </a:extLst>
            </p:cNvPr>
            <p:cNvSpPr/>
            <p:nvPr/>
          </p:nvSpPr>
          <p:spPr>
            <a:xfrm>
              <a:off x="3598883" y="5220505"/>
              <a:ext cx="5385336" cy="531505"/>
            </a:xfrm>
            <a:custGeom>
              <a:avLst/>
              <a:gdLst>
                <a:gd name="connsiteX0" fmla="*/ -514 w 4756429"/>
                <a:gd name="connsiteY0" fmla="*/ 234476 h 469435"/>
                <a:gd name="connsiteX1" fmla="*/ 2377732 w 4756429"/>
                <a:gd name="connsiteY1" fmla="*/ -210 h 469435"/>
                <a:gd name="connsiteX2" fmla="*/ 4755915 w 4756429"/>
                <a:gd name="connsiteY2" fmla="*/ 234476 h 469435"/>
                <a:gd name="connsiteX3" fmla="*/ 2377732 w 4756429"/>
                <a:gd name="connsiteY3" fmla="*/ 469226 h 469435"/>
                <a:gd name="connsiteX4" fmla="*/ -514 w 4756429"/>
                <a:gd name="connsiteY4" fmla="*/ 234476 h 469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6429" h="469435">
                  <a:moveTo>
                    <a:pt x="-514" y="234476"/>
                  </a:moveTo>
                  <a:cubicBezTo>
                    <a:pt x="-514" y="104871"/>
                    <a:pt x="1064277" y="-210"/>
                    <a:pt x="2377732" y="-210"/>
                  </a:cubicBezTo>
                  <a:cubicBezTo>
                    <a:pt x="3691187" y="-210"/>
                    <a:pt x="4755915" y="104871"/>
                    <a:pt x="4755915" y="234476"/>
                  </a:cubicBezTo>
                  <a:cubicBezTo>
                    <a:pt x="4755915" y="364081"/>
                    <a:pt x="3691187" y="469226"/>
                    <a:pt x="2377732" y="469226"/>
                  </a:cubicBezTo>
                  <a:cubicBezTo>
                    <a:pt x="1064277" y="469226"/>
                    <a:pt x="-514" y="364144"/>
                    <a:pt x="-514" y="234476"/>
                  </a:cubicBezTo>
                  <a:close/>
                </a:path>
              </a:pathLst>
            </a:custGeom>
            <a:solidFill>
              <a:srgbClr val="E8E8E8"/>
            </a:solidFill>
            <a:ln w="6346" cap="flat">
              <a:noFill/>
              <a:prstDash val="solid"/>
              <a:miter/>
            </a:ln>
          </p:spPr>
          <p:txBody>
            <a:bodyPr rtlCol="0" anchor="ctr"/>
            <a:lstStyle/>
            <a:p>
              <a:endParaRPr lang="zh-CN" altLang="en-US"/>
            </a:p>
          </p:txBody>
        </p:sp>
        <p:sp>
          <p:nvSpPr>
            <p:cNvPr id="152" name="任意多边形 5">
              <a:extLst>
                <a:ext uri="{FF2B5EF4-FFF2-40B4-BE49-F238E27FC236}">
                  <a16:creationId xmlns:a16="http://schemas.microsoft.com/office/drawing/2014/main" id="{9343F350-67C7-4667-A805-889D26DC7CFB}"/>
                </a:ext>
              </a:extLst>
            </p:cNvPr>
            <p:cNvSpPr/>
            <p:nvPr/>
          </p:nvSpPr>
          <p:spPr>
            <a:xfrm>
              <a:off x="4313321" y="3382454"/>
              <a:ext cx="883608" cy="1118025"/>
            </a:xfrm>
            <a:custGeom>
              <a:avLst/>
              <a:gdLst>
                <a:gd name="connsiteX0" fmla="*/ 304303 w 780419"/>
                <a:gd name="connsiteY0" fmla="*/ 118570 h 987461"/>
                <a:gd name="connsiteX1" fmla="*/ 254240 w 780419"/>
                <a:gd name="connsiteY1" fmla="*/ 127782 h 987461"/>
                <a:gd name="connsiteX2" fmla="*/ 200428 w 780419"/>
                <a:gd name="connsiteY2" fmla="*/ 182038 h 987461"/>
                <a:gd name="connsiteX3" fmla="*/ 189374 w 780419"/>
                <a:gd name="connsiteY3" fmla="*/ 260437 h 987461"/>
                <a:gd name="connsiteX4" fmla="*/ 195727 w 780419"/>
                <a:gd name="connsiteY4" fmla="*/ 517740 h 987461"/>
                <a:gd name="connsiteX5" fmla="*/ 71395 w 780419"/>
                <a:gd name="connsiteY5" fmla="*/ 592835 h 987461"/>
                <a:gd name="connsiteX6" fmla="*/ 24001 w 780419"/>
                <a:gd name="connsiteY6" fmla="*/ 840164 h 987461"/>
                <a:gd name="connsiteX7" fmla="*/ 249411 w 780419"/>
                <a:gd name="connsiteY7" fmla="*/ 982284 h 987461"/>
                <a:gd name="connsiteX8" fmla="*/ 522597 w 780419"/>
                <a:gd name="connsiteY8" fmla="*/ 959286 h 987461"/>
                <a:gd name="connsiteX9" fmla="*/ 699597 w 780419"/>
                <a:gd name="connsiteY9" fmla="*/ 889401 h 987461"/>
                <a:gd name="connsiteX10" fmla="*/ 708555 w 780419"/>
                <a:gd name="connsiteY10" fmla="*/ 575617 h 987461"/>
                <a:gd name="connsiteX11" fmla="*/ 764082 w 780419"/>
                <a:gd name="connsiteY11" fmla="*/ 389088 h 987461"/>
                <a:gd name="connsiteX12" fmla="*/ 606968 w 780419"/>
                <a:gd name="connsiteY12" fmla="*/ 27466 h 987461"/>
                <a:gd name="connsiteX13" fmla="*/ 304303 w 780419"/>
                <a:gd name="connsiteY13" fmla="*/ 118761 h 9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0419" h="987461">
                  <a:moveTo>
                    <a:pt x="304303" y="118570"/>
                  </a:moveTo>
                  <a:cubicBezTo>
                    <a:pt x="307860" y="110184"/>
                    <a:pt x="258432" y="125940"/>
                    <a:pt x="254240" y="127782"/>
                  </a:cubicBezTo>
                  <a:cubicBezTo>
                    <a:pt x="230002" y="138284"/>
                    <a:pt x="210733" y="157712"/>
                    <a:pt x="200428" y="182038"/>
                  </a:cubicBezTo>
                  <a:cubicBezTo>
                    <a:pt x="191299" y="207108"/>
                    <a:pt x="187531" y="233817"/>
                    <a:pt x="189374" y="260437"/>
                  </a:cubicBezTo>
                  <a:cubicBezTo>
                    <a:pt x="191216" y="342393"/>
                    <a:pt x="253985" y="444679"/>
                    <a:pt x="195727" y="517740"/>
                  </a:cubicBezTo>
                  <a:cubicBezTo>
                    <a:pt x="165486" y="555478"/>
                    <a:pt x="111484" y="565706"/>
                    <a:pt x="71395" y="592835"/>
                  </a:cubicBezTo>
                  <a:cubicBezTo>
                    <a:pt x="-4843" y="644295"/>
                    <a:pt x="-20154" y="759351"/>
                    <a:pt x="24001" y="840164"/>
                  </a:cubicBezTo>
                  <a:cubicBezTo>
                    <a:pt x="68155" y="920976"/>
                    <a:pt x="158306" y="968752"/>
                    <a:pt x="249411" y="982284"/>
                  </a:cubicBezTo>
                  <a:cubicBezTo>
                    <a:pt x="340516" y="995816"/>
                    <a:pt x="433081" y="979552"/>
                    <a:pt x="522597" y="959286"/>
                  </a:cubicBezTo>
                  <a:cubicBezTo>
                    <a:pt x="584986" y="945182"/>
                    <a:pt x="648835" y="928092"/>
                    <a:pt x="699597" y="889401"/>
                  </a:cubicBezTo>
                  <a:cubicBezTo>
                    <a:pt x="819354" y="797724"/>
                    <a:pt x="763510" y="682986"/>
                    <a:pt x="708555" y="575617"/>
                  </a:cubicBezTo>
                  <a:cubicBezTo>
                    <a:pt x="673358" y="506876"/>
                    <a:pt x="736509" y="474475"/>
                    <a:pt x="764082" y="389088"/>
                  </a:cubicBezTo>
                  <a:cubicBezTo>
                    <a:pt x="813700" y="235469"/>
                    <a:pt x="742608" y="86360"/>
                    <a:pt x="606968" y="27466"/>
                  </a:cubicBezTo>
                  <a:cubicBezTo>
                    <a:pt x="384225" y="-69039"/>
                    <a:pt x="304747" y="117744"/>
                    <a:pt x="304303" y="118761"/>
                  </a:cubicBezTo>
                  <a:close/>
                </a:path>
              </a:pathLst>
            </a:custGeom>
            <a:solidFill>
              <a:srgbClr val="971D05"/>
            </a:solidFill>
            <a:ln w="6346" cap="flat">
              <a:noFill/>
              <a:prstDash val="solid"/>
              <a:miter/>
            </a:ln>
          </p:spPr>
          <p:txBody>
            <a:bodyPr rtlCol="0" anchor="ctr"/>
            <a:lstStyle/>
            <a:p>
              <a:endParaRPr lang="zh-CN" altLang="en-US"/>
            </a:p>
          </p:txBody>
        </p:sp>
        <p:sp>
          <p:nvSpPr>
            <p:cNvPr id="153" name="任意多边形 6">
              <a:extLst>
                <a:ext uri="{FF2B5EF4-FFF2-40B4-BE49-F238E27FC236}">
                  <a16:creationId xmlns:a16="http://schemas.microsoft.com/office/drawing/2014/main" id="{CFCE84D8-1F61-474C-BF2B-AA908E9E80DA}"/>
                </a:ext>
              </a:extLst>
            </p:cNvPr>
            <p:cNvSpPr/>
            <p:nvPr/>
          </p:nvSpPr>
          <p:spPr>
            <a:xfrm>
              <a:off x="4743753" y="3967018"/>
              <a:ext cx="251762" cy="311178"/>
            </a:xfrm>
            <a:custGeom>
              <a:avLst/>
              <a:gdLst>
                <a:gd name="connsiteX0" fmla="*/ 110730 w 222361"/>
                <a:gd name="connsiteY0" fmla="*/ 274628 h 274838"/>
                <a:gd name="connsiteX1" fmla="*/ 110730 w 222361"/>
                <a:gd name="connsiteY1" fmla="*/ 274628 h 274838"/>
                <a:gd name="connsiteX2" fmla="*/ -514 w 222361"/>
                <a:gd name="connsiteY2" fmla="*/ 126853 h 274838"/>
                <a:gd name="connsiteX3" fmla="*/ -514 w 222361"/>
                <a:gd name="connsiteY3" fmla="*/ -210 h 274838"/>
                <a:gd name="connsiteX4" fmla="*/ 221847 w 222361"/>
                <a:gd name="connsiteY4" fmla="*/ -210 h 274838"/>
                <a:gd name="connsiteX5" fmla="*/ 221847 w 222361"/>
                <a:gd name="connsiteY5" fmla="*/ 126853 h 274838"/>
                <a:gd name="connsiteX6" fmla="*/ 111937 w 222361"/>
                <a:gd name="connsiteY6" fmla="*/ 274628 h 2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361" h="274838">
                  <a:moveTo>
                    <a:pt x="110730" y="274628"/>
                  </a:moveTo>
                  <a:lnTo>
                    <a:pt x="110730" y="274628"/>
                  </a:lnTo>
                  <a:cubicBezTo>
                    <a:pt x="49358" y="274628"/>
                    <a:pt x="-451" y="163639"/>
                    <a:pt x="-514" y="126853"/>
                  </a:cubicBezTo>
                  <a:lnTo>
                    <a:pt x="-514" y="-210"/>
                  </a:lnTo>
                  <a:lnTo>
                    <a:pt x="221847" y="-210"/>
                  </a:lnTo>
                  <a:lnTo>
                    <a:pt x="221847" y="126853"/>
                  </a:lnTo>
                  <a:cubicBezTo>
                    <a:pt x="221847" y="163448"/>
                    <a:pt x="172991" y="274438"/>
                    <a:pt x="111937" y="274628"/>
                  </a:cubicBezTo>
                  <a:close/>
                </a:path>
              </a:pathLst>
            </a:custGeom>
            <a:solidFill>
              <a:srgbClr val="FF93B1"/>
            </a:solidFill>
            <a:ln w="6346" cap="flat">
              <a:noFill/>
              <a:prstDash val="solid"/>
              <a:miter/>
            </a:ln>
          </p:spPr>
          <p:txBody>
            <a:bodyPr rtlCol="0" anchor="ctr"/>
            <a:lstStyle/>
            <a:p>
              <a:endParaRPr lang="zh-CN" altLang="en-US"/>
            </a:p>
          </p:txBody>
        </p:sp>
        <p:sp>
          <p:nvSpPr>
            <p:cNvPr id="154" name="任意多边形 7">
              <a:extLst>
                <a:ext uri="{FF2B5EF4-FFF2-40B4-BE49-F238E27FC236}">
                  <a16:creationId xmlns:a16="http://schemas.microsoft.com/office/drawing/2014/main" id="{D62A79E3-A91E-4421-8DAA-F9DAB595421E}"/>
                </a:ext>
              </a:extLst>
            </p:cNvPr>
            <p:cNvSpPr/>
            <p:nvPr/>
          </p:nvSpPr>
          <p:spPr>
            <a:xfrm>
              <a:off x="4572555" y="3764605"/>
              <a:ext cx="121406" cy="141542"/>
            </a:xfrm>
            <a:custGeom>
              <a:avLst/>
              <a:gdLst>
                <a:gd name="connsiteX0" fmla="*/ 77312 w 107228"/>
                <a:gd name="connsiteY0" fmla="*/ 27741 h 125013"/>
                <a:gd name="connsiteX1" fmla="*/ -514 w 107228"/>
                <a:gd name="connsiteY1" fmla="*/ 46801 h 125013"/>
                <a:gd name="connsiteX2" fmla="*/ 94783 w 107228"/>
                <a:gd name="connsiteY2" fmla="*/ 110332 h 125013"/>
                <a:gd name="connsiteX3" fmla="*/ 77312 w 107228"/>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28" h="125013">
                  <a:moveTo>
                    <a:pt x="77312" y="27741"/>
                  </a:moveTo>
                  <a:cubicBezTo>
                    <a:pt x="41226" y="-26515"/>
                    <a:pt x="-514" y="8364"/>
                    <a:pt x="-514" y="46801"/>
                  </a:cubicBezTo>
                  <a:cubicBezTo>
                    <a:pt x="-514" y="102073"/>
                    <a:pt x="60031" y="149722"/>
                    <a:pt x="94783" y="110332"/>
                  </a:cubicBezTo>
                  <a:cubicBezTo>
                    <a:pt x="129535" y="70943"/>
                    <a:pt x="77312" y="27741"/>
                    <a:pt x="77312" y="27741"/>
                  </a:cubicBezTo>
                  <a:close/>
                </a:path>
              </a:pathLst>
            </a:custGeom>
            <a:solidFill>
              <a:srgbClr val="FED0D6"/>
            </a:solidFill>
            <a:ln w="6346" cap="flat">
              <a:noFill/>
              <a:prstDash val="solid"/>
              <a:miter/>
            </a:ln>
          </p:spPr>
          <p:txBody>
            <a:bodyPr rtlCol="0" anchor="ctr"/>
            <a:lstStyle/>
            <a:p>
              <a:endParaRPr lang="zh-CN" altLang="en-US"/>
            </a:p>
          </p:txBody>
        </p:sp>
        <p:sp>
          <p:nvSpPr>
            <p:cNvPr id="155" name="任意多边形 8">
              <a:extLst>
                <a:ext uri="{FF2B5EF4-FFF2-40B4-BE49-F238E27FC236}">
                  <a16:creationId xmlns:a16="http://schemas.microsoft.com/office/drawing/2014/main" id="{BF13CEF6-92B4-41C4-BCB9-E96260829409}"/>
                </a:ext>
              </a:extLst>
            </p:cNvPr>
            <p:cNvSpPr/>
            <p:nvPr/>
          </p:nvSpPr>
          <p:spPr>
            <a:xfrm>
              <a:off x="5034066" y="3764605"/>
              <a:ext cx="121425" cy="141542"/>
            </a:xfrm>
            <a:custGeom>
              <a:avLst/>
              <a:gdLst>
                <a:gd name="connsiteX0" fmla="*/ 28968 w 107245"/>
                <a:gd name="connsiteY0" fmla="*/ 27741 h 125013"/>
                <a:gd name="connsiteX1" fmla="*/ 106731 w 107245"/>
                <a:gd name="connsiteY1" fmla="*/ 46801 h 125013"/>
                <a:gd name="connsiteX2" fmla="*/ 11433 w 107245"/>
                <a:gd name="connsiteY2" fmla="*/ 110332 h 125013"/>
                <a:gd name="connsiteX3" fmla="*/ 28968 w 107245"/>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45" h="125013">
                  <a:moveTo>
                    <a:pt x="28968" y="27741"/>
                  </a:moveTo>
                  <a:cubicBezTo>
                    <a:pt x="64927" y="-26515"/>
                    <a:pt x="106731" y="8364"/>
                    <a:pt x="106731" y="46801"/>
                  </a:cubicBezTo>
                  <a:cubicBezTo>
                    <a:pt x="106731" y="102073"/>
                    <a:pt x="46249" y="149722"/>
                    <a:pt x="11433" y="110332"/>
                  </a:cubicBezTo>
                  <a:cubicBezTo>
                    <a:pt x="-23382" y="70943"/>
                    <a:pt x="28968" y="27741"/>
                    <a:pt x="28968" y="27741"/>
                  </a:cubicBezTo>
                  <a:close/>
                </a:path>
              </a:pathLst>
            </a:custGeom>
            <a:solidFill>
              <a:srgbClr val="FED0D6"/>
            </a:solidFill>
            <a:ln w="6346" cap="flat">
              <a:noFill/>
              <a:prstDash val="solid"/>
              <a:miter/>
            </a:ln>
          </p:spPr>
          <p:txBody>
            <a:bodyPr rtlCol="0" anchor="ctr"/>
            <a:lstStyle/>
            <a:p>
              <a:endParaRPr lang="zh-CN" altLang="en-US"/>
            </a:p>
          </p:txBody>
        </p:sp>
        <p:sp>
          <p:nvSpPr>
            <p:cNvPr id="156" name="任意多边形 9">
              <a:extLst>
                <a:ext uri="{FF2B5EF4-FFF2-40B4-BE49-F238E27FC236}">
                  <a16:creationId xmlns:a16="http://schemas.microsoft.com/office/drawing/2014/main" id="{3FC09FF4-D20E-43A2-BDA6-CB58B1C6ED04}"/>
                </a:ext>
              </a:extLst>
            </p:cNvPr>
            <p:cNvSpPr/>
            <p:nvPr/>
          </p:nvSpPr>
          <p:spPr>
            <a:xfrm>
              <a:off x="4636485" y="3571274"/>
              <a:ext cx="453974" cy="467243"/>
            </a:xfrm>
            <a:custGeom>
              <a:avLst/>
              <a:gdLst>
                <a:gd name="connsiteX0" fmla="*/ 199817 w 400958"/>
                <a:gd name="connsiteY0" fmla="*/ 412468 h 412678"/>
                <a:gd name="connsiteX1" fmla="*/ 6744 w 400958"/>
                <a:gd name="connsiteY1" fmla="*/ 98113 h 412678"/>
                <a:gd name="connsiteX2" fmla="*/ 393207 w 400958"/>
                <a:gd name="connsiteY2" fmla="*/ 98113 h 412678"/>
                <a:gd name="connsiteX3" fmla="*/ 199817 w 400958"/>
                <a:gd name="connsiteY3" fmla="*/ 412468 h 412678"/>
              </a:gdLst>
              <a:ahLst/>
              <a:cxnLst>
                <a:cxn ang="0">
                  <a:pos x="connsiteX0" y="connsiteY0"/>
                </a:cxn>
                <a:cxn ang="0">
                  <a:pos x="connsiteX1" y="connsiteY1"/>
                </a:cxn>
                <a:cxn ang="0">
                  <a:pos x="connsiteX2" y="connsiteY2"/>
                </a:cxn>
                <a:cxn ang="0">
                  <a:pos x="connsiteX3" y="connsiteY3"/>
                </a:cxn>
              </a:cxnLst>
              <a:rect l="l" t="t" r="r" b="b"/>
              <a:pathLst>
                <a:path w="400958" h="412678">
                  <a:moveTo>
                    <a:pt x="199817" y="412468"/>
                  </a:moveTo>
                  <a:cubicBezTo>
                    <a:pt x="57569" y="412468"/>
                    <a:pt x="-26547" y="257387"/>
                    <a:pt x="6744" y="98113"/>
                  </a:cubicBezTo>
                  <a:cubicBezTo>
                    <a:pt x="34063" y="-33016"/>
                    <a:pt x="365762" y="-32953"/>
                    <a:pt x="393207" y="98113"/>
                  </a:cubicBezTo>
                  <a:cubicBezTo>
                    <a:pt x="426434" y="257387"/>
                    <a:pt x="342382" y="412595"/>
                    <a:pt x="199817" y="412468"/>
                  </a:cubicBezTo>
                  <a:close/>
                </a:path>
              </a:pathLst>
            </a:custGeom>
            <a:solidFill>
              <a:srgbClr val="FED0D6"/>
            </a:solidFill>
            <a:ln w="6346" cap="flat">
              <a:noFill/>
              <a:prstDash val="solid"/>
              <a:miter/>
            </a:ln>
          </p:spPr>
          <p:txBody>
            <a:bodyPr rtlCol="0" anchor="ctr"/>
            <a:lstStyle/>
            <a:p>
              <a:endParaRPr lang="zh-CN" altLang="en-US"/>
            </a:p>
          </p:txBody>
        </p:sp>
        <p:sp>
          <p:nvSpPr>
            <p:cNvPr id="157" name="任意多边形 10">
              <a:extLst>
                <a:ext uri="{FF2B5EF4-FFF2-40B4-BE49-F238E27FC236}">
                  <a16:creationId xmlns:a16="http://schemas.microsoft.com/office/drawing/2014/main" id="{C7EA7B66-F092-4A73-AC1F-3DA83393E96D}"/>
                </a:ext>
              </a:extLst>
            </p:cNvPr>
            <p:cNvSpPr/>
            <p:nvPr/>
          </p:nvSpPr>
          <p:spPr>
            <a:xfrm>
              <a:off x="4757636" y="3487392"/>
              <a:ext cx="367502" cy="234313"/>
            </a:xfrm>
            <a:custGeom>
              <a:avLst/>
              <a:gdLst>
                <a:gd name="connsiteX0" fmla="*/ -514 w 324585"/>
                <a:gd name="connsiteY0" fmla="*/ 31541 h 206950"/>
                <a:gd name="connsiteX1" fmla="*/ 303231 w 324585"/>
                <a:gd name="connsiteY1" fmla="*/ 198693 h 206950"/>
                <a:gd name="connsiteX2" fmla="*/ 184045 w 324585"/>
                <a:gd name="connsiteY2" fmla="*/ 21757 h 206950"/>
                <a:gd name="connsiteX3" fmla="*/ -514 w 324585"/>
                <a:gd name="connsiteY3" fmla="*/ 31541 h 206950"/>
              </a:gdLst>
              <a:ahLst/>
              <a:cxnLst>
                <a:cxn ang="0">
                  <a:pos x="connsiteX0" y="connsiteY0"/>
                </a:cxn>
                <a:cxn ang="0">
                  <a:pos x="connsiteX1" y="connsiteY1"/>
                </a:cxn>
                <a:cxn ang="0">
                  <a:pos x="connsiteX2" y="connsiteY2"/>
                </a:cxn>
                <a:cxn ang="0">
                  <a:pos x="connsiteX3" y="connsiteY3"/>
                </a:cxn>
              </a:cxnLst>
              <a:rect l="l" t="t" r="r" b="b"/>
              <a:pathLst>
                <a:path w="324585" h="206950">
                  <a:moveTo>
                    <a:pt x="-514" y="31541"/>
                  </a:moveTo>
                  <a:cubicBezTo>
                    <a:pt x="-514" y="165911"/>
                    <a:pt x="253612" y="230650"/>
                    <a:pt x="303231" y="198693"/>
                  </a:cubicBezTo>
                  <a:cubicBezTo>
                    <a:pt x="352849" y="166737"/>
                    <a:pt x="314158" y="52951"/>
                    <a:pt x="184045" y="21757"/>
                  </a:cubicBezTo>
                  <a:cubicBezTo>
                    <a:pt x="53932" y="-9437"/>
                    <a:pt x="-197" y="-8484"/>
                    <a:pt x="-514" y="31541"/>
                  </a:cubicBezTo>
                  <a:close/>
                </a:path>
              </a:pathLst>
            </a:custGeom>
            <a:solidFill>
              <a:srgbClr val="971D05"/>
            </a:solidFill>
            <a:ln w="6346" cap="flat">
              <a:noFill/>
              <a:prstDash val="solid"/>
              <a:miter/>
            </a:ln>
          </p:spPr>
          <p:txBody>
            <a:bodyPr rtlCol="0" anchor="ctr"/>
            <a:lstStyle/>
            <a:p>
              <a:endParaRPr lang="zh-CN" altLang="en-US"/>
            </a:p>
          </p:txBody>
        </p:sp>
        <p:sp>
          <p:nvSpPr>
            <p:cNvPr id="158" name="任意多边形 11">
              <a:extLst>
                <a:ext uri="{FF2B5EF4-FFF2-40B4-BE49-F238E27FC236}">
                  <a16:creationId xmlns:a16="http://schemas.microsoft.com/office/drawing/2014/main" id="{94B1AFD0-8AB3-40A6-9200-F72F385AE0AB}"/>
                </a:ext>
              </a:extLst>
            </p:cNvPr>
            <p:cNvSpPr/>
            <p:nvPr/>
          </p:nvSpPr>
          <p:spPr>
            <a:xfrm>
              <a:off x="4592900" y="3508707"/>
              <a:ext cx="173053" cy="238281"/>
            </a:xfrm>
            <a:custGeom>
              <a:avLst/>
              <a:gdLst>
                <a:gd name="connsiteX0" fmla="*/ 145428 w 152844"/>
                <a:gd name="connsiteY0" fmla="*/ 11762 h 210454"/>
                <a:gd name="connsiteX1" fmla="*/ 38759 w 152844"/>
                <a:gd name="connsiteY1" fmla="*/ 209790 h 210454"/>
                <a:gd name="connsiteX2" fmla="*/ 27704 w 152844"/>
                <a:gd name="connsiteY2" fmla="*/ 78089 h 210454"/>
                <a:gd name="connsiteX3" fmla="*/ 145428 w 152844"/>
                <a:gd name="connsiteY3" fmla="*/ 11762 h 210454"/>
              </a:gdLst>
              <a:ahLst/>
              <a:cxnLst>
                <a:cxn ang="0">
                  <a:pos x="connsiteX0" y="connsiteY0"/>
                </a:cxn>
                <a:cxn ang="0">
                  <a:pos x="connsiteX1" y="connsiteY1"/>
                </a:cxn>
                <a:cxn ang="0">
                  <a:pos x="connsiteX2" y="connsiteY2"/>
                </a:cxn>
                <a:cxn ang="0">
                  <a:pos x="connsiteX3" y="connsiteY3"/>
                </a:cxn>
              </a:cxnLst>
              <a:rect l="l" t="t" r="r" b="b"/>
              <a:pathLst>
                <a:path w="152844" h="210454">
                  <a:moveTo>
                    <a:pt x="145428" y="11762"/>
                  </a:moveTo>
                  <a:cubicBezTo>
                    <a:pt x="177703" y="76501"/>
                    <a:pt x="89076" y="219320"/>
                    <a:pt x="38759" y="209790"/>
                  </a:cubicBezTo>
                  <a:cubicBezTo>
                    <a:pt x="-11559" y="200261"/>
                    <a:pt x="-11622" y="144416"/>
                    <a:pt x="27704" y="78089"/>
                  </a:cubicBezTo>
                  <a:cubicBezTo>
                    <a:pt x="67030" y="11762"/>
                    <a:pt x="130117" y="-18987"/>
                    <a:pt x="145428" y="11762"/>
                  </a:cubicBezTo>
                  <a:close/>
                </a:path>
              </a:pathLst>
            </a:custGeom>
            <a:solidFill>
              <a:srgbClr val="971D05"/>
            </a:solidFill>
            <a:ln w="6346" cap="flat">
              <a:noFill/>
              <a:prstDash val="solid"/>
              <a:miter/>
            </a:ln>
          </p:spPr>
          <p:txBody>
            <a:bodyPr rtlCol="0" anchor="ctr"/>
            <a:lstStyle/>
            <a:p>
              <a:endParaRPr lang="zh-CN" altLang="en-US"/>
            </a:p>
          </p:txBody>
        </p:sp>
        <p:sp>
          <p:nvSpPr>
            <p:cNvPr id="159" name="任意多边形 12">
              <a:extLst>
                <a:ext uri="{FF2B5EF4-FFF2-40B4-BE49-F238E27FC236}">
                  <a16:creationId xmlns:a16="http://schemas.microsoft.com/office/drawing/2014/main" id="{F67DA333-2301-4E4C-9A8E-2F2BDC2D250F}"/>
                </a:ext>
              </a:extLst>
            </p:cNvPr>
            <p:cNvSpPr/>
            <p:nvPr/>
          </p:nvSpPr>
          <p:spPr>
            <a:xfrm>
              <a:off x="3612370" y="4281731"/>
              <a:ext cx="915035" cy="627652"/>
            </a:xfrm>
            <a:custGeom>
              <a:avLst/>
              <a:gdLst>
                <a:gd name="connsiteX0" fmla="*/ 797158 w 808176"/>
                <a:gd name="connsiteY0" fmla="*/ 72207 h 554354"/>
                <a:gd name="connsiteX1" fmla="*/ 561011 w 808176"/>
                <a:gd name="connsiteY1" fmla="*/ 325698 h 554354"/>
                <a:gd name="connsiteX2" fmla="*/ 47611 w 808176"/>
                <a:gd name="connsiteY2" fmla="*/ 553523 h 554354"/>
                <a:gd name="connsiteX3" fmla="*/ 47611 w 808176"/>
                <a:gd name="connsiteY3" fmla="*/ 451110 h 554354"/>
                <a:gd name="connsiteX4" fmla="*/ 496844 w 808176"/>
                <a:gd name="connsiteY4" fmla="*/ 243743 h 554354"/>
                <a:gd name="connsiteX5" fmla="*/ 650844 w 808176"/>
                <a:gd name="connsiteY5" fmla="*/ 90123 h 554354"/>
                <a:gd name="connsiteX6" fmla="*/ 699637 w 808176"/>
                <a:gd name="connsiteY6" fmla="*/ 36375 h 554354"/>
                <a:gd name="connsiteX7" fmla="*/ 709866 w 808176"/>
                <a:gd name="connsiteY7" fmla="*/ 18459 h 554354"/>
                <a:gd name="connsiteX8" fmla="*/ 709866 w 808176"/>
                <a:gd name="connsiteY8" fmla="*/ 21000 h 554354"/>
                <a:gd name="connsiteX9" fmla="*/ 797158 w 808176"/>
                <a:gd name="connsiteY9" fmla="*/ 72207 h 55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8176" h="554354">
                  <a:moveTo>
                    <a:pt x="797158" y="72207"/>
                  </a:moveTo>
                  <a:cubicBezTo>
                    <a:pt x="727280" y="164525"/>
                    <a:pt x="648151" y="249460"/>
                    <a:pt x="561011" y="325698"/>
                  </a:cubicBezTo>
                  <a:cubicBezTo>
                    <a:pt x="422385" y="446027"/>
                    <a:pt x="242717" y="563752"/>
                    <a:pt x="47611" y="553523"/>
                  </a:cubicBezTo>
                  <a:cubicBezTo>
                    <a:pt x="-16556" y="548377"/>
                    <a:pt x="-16556" y="446027"/>
                    <a:pt x="47611" y="451110"/>
                  </a:cubicBezTo>
                  <a:cubicBezTo>
                    <a:pt x="219591" y="461339"/>
                    <a:pt x="376197" y="351302"/>
                    <a:pt x="496844" y="243743"/>
                  </a:cubicBezTo>
                  <a:cubicBezTo>
                    <a:pt x="553323" y="197682"/>
                    <a:pt x="602052" y="143871"/>
                    <a:pt x="650844" y="90123"/>
                  </a:cubicBezTo>
                  <a:cubicBezTo>
                    <a:pt x="668824" y="72207"/>
                    <a:pt x="684199" y="54291"/>
                    <a:pt x="699637" y="36375"/>
                  </a:cubicBezTo>
                  <a:cubicBezTo>
                    <a:pt x="703589" y="30727"/>
                    <a:pt x="707013" y="24730"/>
                    <a:pt x="709866" y="18459"/>
                  </a:cubicBezTo>
                  <a:cubicBezTo>
                    <a:pt x="717553" y="10772"/>
                    <a:pt x="702178" y="31165"/>
                    <a:pt x="709866" y="21000"/>
                  </a:cubicBezTo>
                  <a:cubicBezTo>
                    <a:pt x="748366" y="-30206"/>
                    <a:pt x="838199" y="21000"/>
                    <a:pt x="797158" y="72207"/>
                  </a:cubicBezTo>
                  <a:close/>
                </a:path>
              </a:pathLst>
            </a:custGeom>
            <a:solidFill>
              <a:srgbClr val="FED0D6"/>
            </a:solidFill>
            <a:ln w="6346" cap="flat">
              <a:noFill/>
              <a:prstDash val="solid"/>
              <a:miter/>
            </a:ln>
          </p:spPr>
          <p:txBody>
            <a:bodyPr rtlCol="0" anchor="ctr"/>
            <a:lstStyle/>
            <a:p>
              <a:endParaRPr lang="zh-CN" altLang="en-US"/>
            </a:p>
          </p:txBody>
        </p:sp>
        <p:sp>
          <p:nvSpPr>
            <p:cNvPr id="160" name="任意多边形 13">
              <a:extLst>
                <a:ext uri="{FF2B5EF4-FFF2-40B4-BE49-F238E27FC236}">
                  <a16:creationId xmlns:a16="http://schemas.microsoft.com/office/drawing/2014/main" id="{3A77D705-7153-44C7-BC20-441695662DE2}"/>
                </a:ext>
              </a:extLst>
            </p:cNvPr>
            <p:cNvSpPr/>
            <p:nvPr/>
          </p:nvSpPr>
          <p:spPr>
            <a:xfrm>
              <a:off x="5248839" y="3957542"/>
              <a:ext cx="415701" cy="712692"/>
            </a:xfrm>
            <a:custGeom>
              <a:avLst/>
              <a:gdLst>
                <a:gd name="connsiteX0" fmla="*/ 90290 w 367155"/>
                <a:gd name="connsiteY0" fmla="*/ 275691 h 629463"/>
                <a:gd name="connsiteX1" fmla="*/ 229361 w 367155"/>
                <a:gd name="connsiteY1" fmla="*/ 451738 h 629463"/>
                <a:gd name="connsiteX2" fmla="*/ 246959 w 367155"/>
                <a:gd name="connsiteY2" fmla="*/ 471877 h 629463"/>
                <a:gd name="connsiteX3" fmla="*/ 201979 w 367155"/>
                <a:gd name="connsiteY3" fmla="*/ 211016 h 629463"/>
                <a:gd name="connsiteX4" fmla="*/ 194292 w 367155"/>
                <a:gd name="connsiteY4" fmla="*/ 113241 h 629463"/>
                <a:gd name="connsiteX5" fmla="*/ 298420 w 367155"/>
                <a:gd name="connsiteY5" fmla="*/ 6952 h 629463"/>
                <a:gd name="connsiteX6" fmla="*/ 340732 w 367155"/>
                <a:gd name="connsiteY6" fmla="*/ 100280 h 629463"/>
                <a:gd name="connsiteX7" fmla="*/ 314748 w 367155"/>
                <a:gd name="connsiteY7" fmla="*/ 117624 h 629463"/>
                <a:gd name="connsiteX8" fmla="*/ 294544 w 367155"/>
                <a:gd name="connsiteY8" fmla="*/ 135286 h 629463"/>
                <a:gd name="connsiteX9" fmla="*/ 296006 w 367155"/>
                <a:gd name="connsiteY9" fmla="*/ 157077 h 629463"/>
                <a:gd name="connsiteX10" fmla="*/ 320402 w 367155"/>
                <a:gd name="connsiteY10" fmla="*/ 297927 h 629463"/>
                <a:gd name="connsiteX11" fmla="*/ 354518 w 367155"/>
                <a:gd name="connsiteY11" fmla="*/ 572194 h 629463"/>
                <a:gd name="connsiteX12" fmla="*/ 268560 w 367155"/>
                <a:gd name="connsiteY12" fmla="*/ 625243 h 629463"/>
                <a:gd name="connsiteX13" fmla="*/ 170785 w 367155"/>
                <a:gd name="connsiteY13" fmla="*/ 540237 h 629463"/>
                <a:gd name="connsiteX14" fmla="*/ 9668 w 367155"/>
                <a:gd name="connsiteY14" fmla="*/ 340176 h 629463"/>
                <a:gd name="connsiteX15" fmla="*/ 90290 w 367155"/>
                <a:gd name="connsiteY15" fmla="*/ 275437 h 629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7155" h="629463">
                  <a:moveTo>
                    <a:pt x="90290" y="275691"/>
                  </a:moveTo>
                  <a:cubicBezTo>
                    <a:pt x="134762" y="336999"/>
                    <a:pt x="181013" y="394877"/>
                    <a:pt x="229361" y="451738"/>
                  </a:cubicBezTo>
                  <a:cubicBezTo>
                    <a:pt x="235714" y="459997"/>
                    <a:pt x="241432" y="465969"/>
                    <a:pt x="246959" y="471877"/>
                  </a:cubicBezTo>
                  <a:cubicBezTo>
                    <a:pt x="235460" y="384267"/>
                    <a:pt x="213478" y="298626"/>
                    <a:pt x="201979" y="211016"/>
                  </a:cubicBezTo>
                  <a:cubicBezTo>
                    <a:pt x="196325" y="179822"/>
                    <a:pt x="189273" y="146277"/>
                    <a:pt x="194292" y="113241"/>
                  </a:cubicBezTo>
                  <a:cubicBezTo>
                    <a:pt x="199692" y="62923"/>
                    <a:pt x="258395" y="30649"/>
                    <a:pt x="298420" y="6952"/>
                  </a:cubicBezTo>
                  <a:cubicBezTo>
                    <a:pt x="353692" y="-26593"/>
                    <a:pt x="396068" y="66735"/>
                    <a:pt x="340732" y="100280"/>
                  </a:cubicBezTo>
                  <a:cubicBezTo>
                    <a:pt x="351342" y="92593"/>
                    <a:pt x="319449" y="115528"/>
                    <a:pt x="314748" y="117624"/>
                  </a:cubicBezTo>
                  <a:cubicBezTo>
                    <a:pt x="304138" y="125311"/>
                    <a:pt x="296705" y="139924"/>
                    <a:pt x="294544" y="135286"/>
                  </a:cubicBezTo>
                  <a:cubicBezTo>
                    <a:pt x="294544" y="141004"/>
                    <a:pt x="296451" y="145642"/>
                    <a:pt x="296006" y="157077"/>
                  </a:cubicBezTo>
                  <a:cubicBezTo>
                    <a:pt x="303375" y="204409"/>
                    <a:pt x="310682" y="251740"/>
                    <a:pt x="320402" y="297927"/>
                  </a:cubicBezTo>
                  <a:cubicBezTo>
                    <a:pt x="335523" y="381090"/>
                    <a:pt x="369321" y="486744"/>
                    <a:pt x="354518" y="572194"/>
                  </a:cubicBezTo>
                  <a:cubicBezTo>
                    <a:pt x="348165" y="614442"/>
                    <a:pt x="311698" y="639474"/>
                    <a:pt x="268560" y="625243"/>
                  </a:cubicBezTo>
                  <a:cubicBezTo>
                    <a:pt x="230124" y="608915"/>
                    <a:pt x="198358" y="569906"/>
                    <a:pt x="170785" y="540237"/>
                  </a:cubicBezTo>
                  <a:cubicBezTo>
                    <a:pt x="113695" y="476343"/>
                    <a:pt x="59922" y="409571"/>
                    <a:pt x="9668" y="340176"/>
                  </a:cubicBezTo>
                  <a:cubicBezTo>
                    <a:pt x="-28451" y="287127"/>
                    <a:pt x="49821" y="223468"/>
                    <a:pt x="90290" y="275437"/>
                  </a:cubicBezTo>
                  <a:close/>
                </a:path>
              </a:pathLst>
            </a:custGeom>
            <a:solidFill>
              <a:srgbClr val="FED0D6"/>
            </a:solidFill>
            <a:ln w="6346" cap="flat">
              <a:noFill/>
              <a:prstDash val="solid"/>
              <a:miter/>
            </a:ln>
          </p:spPr>
          <p:txBody>
            <a:bodyPr rtlCol="0" anchor="ctr"/>
            <a:lstStyle/>
            <a:p>
              <a:endParaRPr lang="zh-CN" altLang="en-US"/>
            </a:p>
          </p:txBody>
        </p:sp>
        <p:sp>
          <p:nvSpPr>
            <p:cNvPr id="161" name="任意多边形 14">
              <a:extLst>
                <a:ext uri="{FF2B5EF4-FFF2-40B4-BE49-F238E27FC236}">
                  <a16:creationId xmlns:a16="http://schemas.microsoft.com/office/drawing/2014/main" id="{35F2ECA1-20B8-4A2B-8FE6-B9830B42F378}"/>
                </a:ext>
              </a:extLst>
            </p:cNvPr>
            <p:cNvSpPr/>
            <p:nvPr/>
          </p:nvSpPr>
          <p:spPr>
            <a:xfrm>
              <a:off x="4494869" y="4089375"/>
              <a:ext cx="731188" cy="915335"/>
            </a:xfrm>
            <a:custGeom>
              <a:avLst/>
              <a:gdLst>
                <a:gd name="connsiteX0" fmla="*/ -514 w 645799"/>
                <a:gd name="connsiteY0" fmla="*/ 61416 h 808441"/>
                <a:gd name="connsiteX1" fmla="*/ 219877 w 645799"/>
                <a:gd name="connsiteY1" fmla="*/ -210 h 808441"/>
                <a:gd name="connsiteX2" fmla="*/ 333662 w 645799"/>
                <a:gd name="connsiteY2" fmla="*/ 71263 h 808441"/>
                <a:gd name="connsiteX3" fmla="*/ 441666 w 645799"/>
                <a:gd name="connsiteY3" fmla="*/ -210 h 808441"/>
                <a:gd name="connsiteX4" fmla="*/ 481564 w 645799"/>
                <a:gd name="connsiteY4" fmla="*/ 3475 h 808441"/>
                <a:gd name="connsiteX5" fmla="*/ 625527 w 645799"/>
                <a:gd name="connsiteY5" fmla="*/ 23360 h 808441"/>
                <a:gd name="connsiteX6" fmla="*/ 637598 w 645799"/>
                <a:gd name="connsiteY6" fmla="*/ 333459 h 808441"/>
                <a:gd name="connsiteX7" fmla="*/ 645285 w 645799"/>
                <a:gd name="connsiteY7" fmla="*/ 792920 h 808441"/>
                <a:gd name="connsiteX8" fmla="*/ 384488 w 645799"/>
                <a:gd name="connsiteY8" fmla="*/ 808231 h 808441"/>
                <a:gd name="connsiteX9" fmla="*/ 20006 w 645799"/>
                <a:gd name="connsiteY9" fmla="*/ 792920 h 808441"/>
                <a:gd name="connsiteX10" fmla="*/ 27694 w 645799"/>
                <a:gd name="connsiteY10" fmla="*/ 333459 h 808441"/>
                <a:gd name="connsiteX11" fmla="*/ -514 w 645799"/>
                <a:gd name="connsiteY11" fmla="*/ 61416 h 80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799" h="808441">
                  <a:moveTo>
                    <a:pt x="-514" y="61416"/>
                  </a:moveTo>
                  <a:lnTo>
                    <a:pt x="219877" y="-210"/>
                  </a:lnTo>
                  <a:cubicBezTo>
                    <a:pt x="235252" y="69103"/>
                    <a:pt x="308250" y="71263"/>
                    <a:pt x="333662" y="71263"/>
                  </a:cubicBezTo>
                  <a:cubicBezTo>
                    <a:pt x="365428" y="71263"/>
                    <a:pt x="426292" y="69103"/>
                    <a:pt x="441666" y="-210"/>
                  </a:cubicBezTo>
                  <a:lnTo>
                    <a:pt x="481564" y="3475"/>
                  </a:lnTo>
                  <a:cubicBezTo>
                    <a:pt x="594142" y="14085"/>
                    <a:pt x="625527" y="23360"/>
                    <a:pt x="625527" y="23360"/>
                  </a:cubicBezTo>
                  <a:cubicBezTo>
                    <a:pt x="597382" y="336508"/>
                    <a:pt x="658436" y="258428"/>
                    <a:pt x="637598" y="333459"/>
                  </a:cubicBezTo>
                  <a:cubicBezTo>
                    <a:pt x="581436" y="535045"/>
                    <a:pt x="645285" y="792920"/>
                    <a:pt x="645285" y="792920"/>
                  </a:cubicBezTo>
                  <a:cubicBezTo>
                    <a:pt x="543317" y="808231"/>
                    <a:pt x="455770" y="808231"/>
                    <a:pt x="384488" y="808231"/>
                  </a:cubicBezTo>
                  <a:cubicBezTo>
                    <a:pt x="17401" y="808231"/>
                    <a:pt x="20006" y="792920"/>
                    <a:pt x="20006" y="792920"/>
                  </a:cubicBezTo>
                  <a:cubicBezTo>
                    <a:pt x="20006" y="792920"/>
                    <a:pt x="85889" y="477866"/>
                    <a:pt x="27694" y="333459"/>
                  </a:cubicBezTo>
                  <a:cubicBezTo>
                    <a:pt x="2281" y="269927"/>
                    <a:pt x="-514" y="61416"/>
                    <a:pt x="-514" y="61416"/>
                  </a:cubicBezTo>
                  <a:close/>
                </a:path>
              </a:pathLst>
            </a:custGeom>
            <a:solidFill>
              <a:srgbClr val="BE5ED3"/>
            </a:solidFill>
            <a:ln w="6346" cap="flat">
              <a:noFill/>
              <a:prstDash val="solid"/>
              <a:miter/>
            </a:ln>
          </p:spPr>
          <p:txBody>
            <a:bodyPr rtlCol="0" anchor="ctr"/>
            <a:lstStyle/>
            <a:p>
              <a:endParaRPr lang="zh-CN" altLang="en-US"/>
            </a:p>
          </p:txBody>
        </p:sp>
        <p:sp>
          <p:nvSpPr>
            <p:cNvPr id="162" name="任意多边形 15">
              <a:extLst>
                <a:ext uri="{FF2B5EF4-FFF2-40B4-BE49-F238E27FC236}">
                  <a16:creationId xmlns:a16="http://schemas.microsoft.com/office/drawing/2014/main" id="{0E1FE82B-F4CE-49B1-B205-7971A7617D97}"/>
                </a:ext>
              </a:extLst>
            </p:cNvPr>
            <p:cNvSpPr/>
            <p:nvPr/>
          </p:nvSpPr>
          <p:spPr>
            <a:xfrm>
              <a:off x="4736560" y="4414867"/>
              <a:ext cx="302114" cy="302114"/>
            </a:xfrm>
            <a:custGeom>
              <a:avLst/>
              <a:gdLst>
                <a:gd name="connsiteX0" fmla="*/ 266833 w 266833"/>
                <a:gd name="connsiteY0" fmla="*/ 133417 h 266833"/>
                <a:gd name="connsiteX1" fmla="*/ 133417 w 266833"/>
                <a:gd name="connsiteY1" fmla="*/ 266833 h 266833"/>
                <a:gd name="connsiteX2" fmla="*/ 0 w 266833"/>
                <a:gd name="connsiteY2" fmla="*/ 133417 h 266833"/>
                <a:gd name="connsiteX3" fmla="*/ 133417 w 266833"/>
                <a:gd name="connsiteY3" fmla="*/ 0 h 266833"/>
                <a:gd name="connsiteX4" fmla="*/ 266833 w 266833"/>
                <a:gd name="connsiteY4" fmla="*/ 133417 h 26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833" h="266833">
                  <a:moveTo>
                    <a:pt x="266833" y="133417"/>
                  </a:moveTo>
                  <a:cubicBezTo>
                    <a:pt x="266833" y="207101"/>
                    <a:pt x="207101" y="266833"/>
                    <a:pt x="133417" y="266833"/>
                  </a:cubicBezTo>
                  <a:cubicBezTo>
                    <a:pt x="59733" y="266833"/>
                    <a:pt x="0" y="207101"/>
                    <a:pt x="0" y="133417"/>
                  </a:cubicBezTo>
                  <a:cubicBezTo>
                    <a:pt x="0" y="59733"/>
                    <a:pt x="59733" y="0"/>
                    <a:pt x="133417" y="0"/>
                  </a:cubicBezTo>
                  <a:cubicBezTo>
                    <a:pt x="207101" y="0"/>
                    <a:pt x="266833" y="59733"/>
                    <a:pt x="266833" y="133417"/>
                  </a:cubicBezTo>
                  <a:close/>
                </a:path>
              </a:pathLst>
            </a:custGeom>
            <a:solidFill>
              <a:srgbClr val="FFC545"/>
            </a:solidFill>
            <a:ln w="6346" cap="flat">
              <a:noFill/>
              <a:prstDash val="solid"/>
              <a:miter/>
            </a:ln>
          </p:spPr>
          <p:txBody>
            <a:bodyPr rtlCol="0" anchor="ctr"/>
            <a:lstStyle/>
            <a:p>
              <a:endParaRPr lang="zh-CN" altLang="en-US"/>
            </a:p>
          </p:txBody>
        </p:sp>
        <p:sp>
          <p:nvSpPr>
            <p:cNvPr id="163" name="任意多边形 16">
              <a:extLst>
                <a:ext uri="{FF2B5EF4-FFF2-40B4-BE49-F238E27FC236}">
                  <a16:creationId xmlns:a16="http://schemas.microsoft.com/office/drawing/2014/main" id="{9506973F-E6C5-4343-9AA7-3D5CD2F86EE9}"/>
                </a:ext>
              </a:extLst>
            </p:cNvPr>
            <p:cNvSpPr/>
            <p:nvPr/>
          </p:nvSpPr>
          <p:spPr>
            <a:xfrm>
              <a:off x="4808492"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164" name="任意多边形 17">
              <a:extLst>
                <a:ext uri="{FF2B5EF4-FFF2-40B4-BE49-F238E27FC236}">
                  <a16:creationId xmlns:a16="http://schemas.microsoft.com/office/drawing/2014/main" id="{58BD5C62-DAE4-4700-8CBC-F1083C2EC7E2}"/>
                </a:ext>
              </a:extLst>
            </p:cNvPr>
            <p:cNvSpPr/>
            <p:nvPr/>
          </p:nvSpPr>
          <p:spPr>
            <a:xfrm>
              <a:off x="4937970"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165" name="任意多边形 18">
              <a:extLst>
                <a:ext uri="{FF2B5EF4-FFF2-40B4-BE49-F238E27FC236}">
                  <a16:creationId xmlns:a16="http://schemas.microsoft.com/office/drawing/2014/main" id="{0C298386-C16A-4131-8650-3EF2246B28DE}"/>
                </a:ext>
              </a:extLst>
            </p:cNvPr>
            <p:cNvSpPr/>
            <p:nvPr/>
          </p:nvSpPr>
          <p:spPr>
            <a:xfrm>
              <a:off x="4809355" y="4601890"/>
              <a:ext cx="156524" cy="64640"/>
            </a:xfrm>
            <a:custGeom>
              <a:avLst/>
              <a:gdLst>
                <a:gd name="connsiteX0" fmla="*/ -514 w 138245"/>
                <a:gd name="connsiteY0" fmla="*/ -210 h 57091"/>
                <a:gd name="connsiteX1" fmla="*/ 81924 w 138245"/>
                <a:gd name="connsiteY1" fmla="*/ 55596 h 57091"/>
                <a:gd name="connsiteX2" fmla="*/ 137731 w 138245"/>
                <a:gd name="connsiteY2" fmla="*/ -210 h 57091"/>
              </a:gdLst>
              <a:ahLst/>
              <a:cxnLst>
                <a:cxn ang="0">
                  <a:pos x="connsiteX0" y="connsiteY0"/>
                </a:cxn>
                <a:cxn ang="0">
                  <a:pos x="connsiteX1" y="connsiteY1"/>
                </a:cxn>
                <a:cxn ang="0">
                  <a:pos x="connsiteX2" y="connsiteY2"/>
                </a:cxn>
              </a:cxnLst>
              <a:rect l="l" t="t" r="r" b="b"/>
              <a:pathLst>
                <a:path w="138245" h="57091">
                  <a:moveTo>
                    <a:pt x="-514" y="-210"/>
                  </a:moveTo>
                  <a:cubicBezTo>
                    <a:pt x="6836" y="37966"/>
                    <a:pt x="43748" y="62953"/>
                    <a:pt x="81924" y="55596"/>
                  </a:cubicBezTo>
                  <a:cubicBezTo>
                    <a:pt x="110183" y="50152"/>
                    <a:pt x="132286" y="28055"/>
                    <a:pt x="137731" y="-210"/>
                  </a:cubicBezTo>
                  <a:close/>
                </a:path>
              </a:pathLst>
            </a:custGeom>
            <a:solidFill>
              <a:srgbClr val="E27AA5"/>
            </a:solidFill>
            <a:ln w="6346" cap="flat">
              <a:noFill/>
              <a:prstDash val="solid"/>
              <a:miter/>
            </a:ln>
          </p:spPr>
          <p:txBody>
            <a:bodyPr rtlCol="0" anchor="ctr"/>
            <a:lstStyle/>
            <a:p>
              <a:endParaRPr lang="zh-CN" altLang="en-US"/>
            </a:p>
          </p:txBody>
        </p:sp>
        <p:sp>
          <p:nvSpPr>
            <p:cNvPr id="166" name="任意多边形 19">
              <a:extLst>
                <a:ext uri="{FF2B5EF4-FFF2-40B4-BE49-F238E27FC236}">
                  <a16:creationId xmlns:a16="http://schemas.microsoft.com/office/drawing/2014/main" id="{939408B7-6F3E-4CF8-B2D7-EFB2066CED14}"/>
                </a:ext>
              </a:extLst>
            </p:cNvPr>
            <p:cNvSpPr/>
            <p:nvPr/>
          </p:nvSpPr>
          <p:spPr>
            <a:xfrm>
              <a:off x="4509837" y="4987374"/>
              <a:ext cx="724245" cy="307437"/>
            </a:xfrm>
            <a:custGeom>
              <a:avLst/>
              <a:gdLst>
                <a:gd name="connsiteX0" fmla="*/ 6214 w 639667"/>
                <a:gd name="connsiteY0" fmla="*/ -210 h 271534"/>
                <a:gd name="connsiteX1" fmla="*/ 632637 w 639667"/>
                <a:gd name="connsiteY1" fmla="*/ -210 h 271534"/>
                <a:gd name="connsiteX2" fmla="*/ 537657 w 639667"/>
                <a:gd name="connsiteY2" fmla="*/ 271325 h 271534"/>
                <a:gd name="connsiteX3" fmla="*/ 101194 w 639667"/>
                <a:gd name="connsiteY3" fmla="*/ 271325 h 271534"/>
                <a:gd name="connsiteX4" fmla="*/ 5897 w 639667"/>
                <a:gd name="connsiteY4" fmla="*/ -210 h 27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667" h="271534">
                  <a:moveTo>
                    <a:pt x="6214" y="-210"/>
                  </a:moveTo>
                  <a:cubicBezTo>
                    <a:pt x="295029" y="15101"/>
                    <a:pt x="632637" y="-210"/>
                    <a:pt x="632637" y="-210"/>
                  </a:cubicBezTo>
                  <a:cubicBezTo>
                    <a:pt x="632637" y="-210"/>
                    <a:pt x="676283" y="271325"/>
                    <a:pt x="537657" y="271325"/>
                  </a:cubicBezTo>
                  <a:lnTo>
                    <a:pt x="101194" y="271325"/>
                  </a:lnTo>
                  <a:cubicBezTo>
                    <a:pt x="-37432" y="271325"/>
                    <a:pt x="5897" y="-210"/>
                    <a:pt x="5897" y="-210"/>
                  </a:cubicBezTo>
                  <a:close/>
                </a:path>
              </a:pathLst>
            </a:custGeom>
            <a:solidFill>
              <a:srgbClr val="00002B"/>
            </a:solidFill>
            <a:ln w="6346" cap="flat">
              <a:noFill/>
              <a:prstDash val="solid"/>
              <a:miter/>
            </a:ln>
          </p:spPr>
          <p:txBody>
            <a:bodyPr rtlCol="0" anchor="ctr"/>
            <a:lstStyle/>
            <a:p>
              <a:endParaRPr lang="zh-CN" altLang="en-US"/>
            </a:p>
          </p:txBody>
        </p:sp>
        <p:sp>
          <p:nvSpPr>
            <p:cNvPr id="167" name="任意多边形 20">
              <a:extLst>
                <a:ext uri="{FF2B5EF4-FFF2-40B4-BE49-F238E27FC236}">
                  <a16:creationId xmlns:a16="http://schemas.microsoft.com/office/drawing/2014/main" id="{71376B19-0A0D-41BE-854F-FEAB0158E268}"/>
                </a:ext>
              </a:extLst>
            </p:cNvPr>
            <p:cNvSpPr/>
            <p:nvPr/>
          </p:nvSpPr>
          <p:spPr>
            <a:xfrm>
              <a:off x="5524719" y="5246473"/>
              <a:ext cx="230304" cy="183920"/>
            </a:xfrm>
            <a:custGeom>
              <a:avLst/>
              <a:gdLst>
                <a:gd name="connsiteX0" fmla="*/ 27630 w 203409"/>
                <a:gd name="connsiteY0" fmla="*/ -210 h 162442"/>
                <a:gd name="connsiteX1" fmla="*/ 202787 w 203409"/>
                <a:gd name="connsiteY1" fmla="*/ 97057 h 162442"/>
                <a:gd name="connsiteX2" fmla="*/ -514 w 203409"/>
                <a:gd name="connsiteY2" fmla="*/ 161034 h 162442"/>
                <a:gd name="connsiteX3" fmla="*/ 27630 w 203409"/>
                <a:gd name="connsiteY3" fmla="*/ -210 h 162442"/>
              </a:gdLst>
              <a:ahLst/>
              <a:cxnLst>
                <a:cxn ang="0">
                  <a:pos x="connsiteX0" y="connsiteY0"/>
                </a:cxn>
                <a:cxn ang="0">
                  <a:pos x="connsiteX1" y="connsiteY1"/>
                </a:cxn>
                <a:cxn ang="0">
                  <a:pos x="connsiteX2" y="connsiteY2"/>
                </a:cxn>
                <a:cxn ang="0">
                  <a:pos x="connsiteX3" y="connsiteY3"/>
                </a:cxn>
              </a:cxnLst>
              <a:rect l="l" t="t" r="r" b="b"/>
              <a:pathLst>
                <a:path w="203409" h="162442">
                  <a:moveTo>
                    <a:pt x="27630" y="-210"/>
                  </a:moveTo>
                  <a:cubicBezTo>
                    <a:pt x="27630" y="-210"/>
                    <a:pt x="207933" y="20247"/>
                    <a:pt x="202787" y="97057"/>
                  </a:cubicBezTo>
                  <a:cubicBezTo>
                    <a:pt x="200246" y="176408"/>
                    <a:pt x="-514" y="161034"/>
                    <a:pt x="-514" y="161034"/>
                  </a:cubicBezTo>
                  <a:lnTo>
                    <a:pt x="27630" y="-210"/>
                  </a:lnTo>
                  <a:close/>
                </a:path>
              </a:pathLst>
            </a:custGeom>
            <a:solidFill>
              <a:srgbClr val="00002B"/>
            </a:solidFill>
            <a:ln w="6346" cap="flat">
              <a:noFill/>
              <a:prstDash val="solid"/>
              <a:miter/>
            </a:ln>
          </p:spPr>
          <p:txBody>
            <a:bodyPr rtlCol="0" anchor="ctr"/>
            <a:lstStyle/>
            <a:p>
              <a:endParaRPr lang="zh-CN" altLang="en-US"/>
            </a:p>
          </p:txBody>
        </p:sp>
        <p:sp>
          <p:nvSpPr>
            <p:cNvPr id="168" name="任意多边形 21">
              <a:extLst>
                <a:ext uri="{FF2B5EF4-FFF2-40B4-BE49-F238E27FC236}">
                  <a16:creationId xmlns:a16="http://schemas.microsoft.com/office/drawing/2014/main" id="{C5B82B0D-9BA8-43A3-B771-ADAA89F5F3C5}"/>
                </a:ext>
              </a:extLst>
            </p:cNvPr>
            <p:cNvSpPr/>
            <p:nvPr/>
          </p:nvSpPr>
          <p:spPr>
            <a:xfrm>
              <a:off x="4100646" y="5006258"/>
              <a:ext cx="1488236" cy="437236"/>
            </a:xfrm>
            <a:custGeom>
              <a:avLst/>
              <a:gdLst>
                <a:gd name="connsiteX0" fmla="*/ 1313924 w 1314438"/>
                <a:gd name="connsiteY0" fmla="*/ 208966 h 386175"/>
                <a:gd name="connsiteX1" fmla="*/ 2820 w 1314438"/>
                <a:gd name="connsiteY1" fmla="*/ 90797 h 386175"/>
                <a:gd name="connsiteX2" fmla="*/ 1293403 w 1314438"/>
                <a:gd name="connsiteY2" fmla="*/ 385966 h 386175"/>
                <a:gd name="connsiteX3" fmla="*/ 1313924 w 1314438"/>
                <a:gd name="connsiteY3" fmla="*/ 208712 h 386175"/>
              </a:gdLst>
              <a:ahLst/>
              <a:cxnLst>
                <a:cxn ang="0">
                  <a:pos x="connsiteX0" y="connsiteY0"/>
                </a:cxn>
                <a:cxn ang="0">
                  <a:pos x="connsiteX1" y="connsiteY1"/>
                </a:cxn>
                <a:cxn ang="0">
                  <a:pos x="connsiteX2" y="connsiteY2"/>
                </a:cxn>
                <a:cxn ang="0">
                  <a:pos x="connsiteX3" y="connsiteY3"/>
                </a:cxn>
              </a:cxnLst>
              <a:rect l="l" t="t" r="r" b="b"/>
              <a:pathLst>
                <a:path w="1314438" h="386175">
                  <a:moveTo>
                    <a:pt x="1313924" y="208966"/>
                  </a:moveTo>
                  <a:cubicBezTo>
                    <a:pt x="1313924" y="208966"/>
                    <a:pt x="82361" y="-168603"/>
                    <a:pt x="2820" y="90797"/>
                  </a:cubicBezTo>
                  <a:cubicBezTo>
                    <a:pt x="-76722" y="347847"/>
                    <a:pt x="1293403" y="385966"/>
                    <a:pt x="1293403" y="385966"/>
                  </a:cubicBezTo>
                  <a:lnTo>
                    <a:pt x="1313924" y="208712"/>
                  </a:lnTo>
                  <a:close/>
                </a:path>
              </a:pathLst>
            </a:custGeom>
            <a:solidFill>
              <a:srgbClr val="1E2160"/>
            </a:solidFill>
            <a:ln w="6346" cap="flat">
              <a:noFill/>
              <a:prstDash val="solid"/>
              <a:miter/>
            </a:ln>
          </p:spPr>
          <p:txBody>
            <a:bodyPr rtlCol="0" anchor="ctr"/>
            <a:lstStyle/>
            <a:p>
              <a:endParaRPr lang="zh-CN" altLang="en-US"/>
            </a:p>
          </p:txBody>
        </p:sp>
        <p:sp>
          <p:nvSpPr>
            <p:cNvPr id="169" name="任意多边形 22">
              <a:extLst>
                <a:ext uri="{FF2B5EF4-FFF2-40B4-BE49-F238E27FC236}">
                  <a16:creationId xmlns:a16="http://schemas.microsoft.com/office/drawing/2014/main" id="{E44756F0-D23B-4FE7-B42C-3BE66552B520}"/>
                </a:ext>
              </a:extLst>
            </p:cNvPr>
            <p:cNvSpPr/>
            <p:nvPr/>
          </p:nvSpPr>
          <p:spPr>
            <a:xfrm>
              <a:off x="4002665" y="5286755"/>
              <a:ext cx="235837" cy="184637"/>
            </a:xfrm>
            <a:custGeom>
              <a:avLst/>
              <a:gdLst>
                <a:gd name="connsiteX0" fmla="*/ 169282 w 208296"/>
                <a:gd name="connsiteY0" fmla="*/ -210 h 163075"/>
                <a:gd name="connsiteX1" fmla="*/ -94 w 208296"/>
                <a:gd name="connsiteY1" fmla="*/ 109382 h 163075"/>
                <a:gd name="connsiteX2" fmla="*/ 207782 w 208296"/>
                <a:gd name="connsiteY2" fmla="*/ 157857 h 163075"/>
                <a:gd name="connsiteX3" fmla="*/ 169282 w 208296"/>
                <a:gd name="connsiteY3" fmla="*/ -210 h 163075"/>
              </a:gdLst>
              <a:ahLst/>
              <a:cxnLst>
                <a:cxn ang="0">
                  <a:pos x="connsiteX0" y="connsiteY0"/>
                </a:cxn>
                <a:cxn ang="0">
                  <a:pos x="connsiteX1" y="connsiteY1"/>
                </a:cxn>
                <a:cxn ang="0">
                  <a:pos x="connsiteX2" y="connsiteY2"/>
                </a:cxn>
                <a:cxn ang="0">
                  <a:pos x="connsiteX3" y="connsiteY3"/>
                </a:cxn>
              </a:cxnLst>
              <a:rect l="l" t="t" r="r" b="b"/>
              <a:pathLst>
                <a:path w="208296" h="163075">
                  <a:moveTo>
                    <a:pt x="169282" y="-210"/>
                  </a:moveTo>
                  <a:cubicBezTo>
                    <a:pt x="169282" y="-210"/>
                    <a:pt x="-10322" y="32890"/>
                    <a:pt x="-94" y="109382"/>
                  </a:cubicBezTo>
                  <a:cubicBezTo>
                    <a:pt x="10135" y="185874"/>
                    <a:pt x="207782" y="157857"/>
                    <a:pt x="207782" y="157857"/>
                  </a:cubicBezTo>
                  <a:lnTo>
                    <a:pt x="169282" y="-210"/>
                  </a:lnTo>
                  <a:close/>
                </a:path>
              </a:pathLst>
            </a:custGeom>
            <a:solidFill>
              <a:srgbClr val="00002B"/>
            </a:solidFill>
            <a:ln w="6346" cap="flat">
              <a:noFill/>
              <a:prstDash val="solid"/>
              <a:miter/>
            </a:ln>
          </p:spPr>
          <p:txBody>
            <a:bodyPr rtlCol="0" anchor="ctr"/>
            <a:lstStyle/>
            <a:p>
              <a:endParaRPr lang="zh-CN" altLang="en-US"/>
            </a:p>
          </p:txBody>
        </p:sp>
        <p:sp>
          <p:nvSpPr>
            <p:cNvPr id="170" name="任意多边形 23">
              <a:extLst>
                <a:ext uri="{FF2B5EF4-FFF2-40B4-BE49-F238E27FC236}">
                  <a16:creationId xmlns:a16="http://schemas.microsoft.com/office/drawing/2014/main" id="{4082B188-5EB9-48B6-9533-E31D18FBD0A3}"/>
                </a:ext>
              </a:extLst>
            </p:cNvPr>
            <p:cNvSpPr/>
            <p:nvPr/>
          </p:nvSpPr>
          <p:spPr>
            <a:xfrm>
              <a:off x="4163334" y="4959760"/>
              <a:ext cx="1475212" cy="524448"/>
            </a:xfrm>
            <a:custGeom>
              <a:avLst/>
              <a:gdLst>
                <a:gd name="connsiteX0" fmla="*/ -514 w 1302935"/>
                <a:gd name="connsiteY0" fmla="*/ 288407 h 463202"/>
                <a:gd name="connsiteX1" fmla="*/ 1297439 w 1302935"/>
                <a:gd name="connsiteY1" fmla="*/ 75449 h 463202"/>
                <a:gd name="connsiteX2" fmla="*/ 30298 w 1302935"/>
                <a:gd name="connsiteY2" fmla="*/ 462992 h 463202"/>
                <a:gd name="connsiteX3" fmla="*/ -514 w 1302935"/>
                <a:gd name="connsiteY3" fmla="*/ 288535 h 463202"/>
              </a:gdLst>
              <a:ahLst/>
              <a:cxnLst>
                <a:cxn ang="0">
                  <a:pos x="connsiteX0" y="connsiteY0"/>
                </a:cxn>
                <a:cxn ang="0">
                  <a:pos x="connsiteX1" y="connsiteY1"/>
                </a:cxn>
                <a:cxn ang="0">
                  <a:pos x="connsiteX2" y="connsiteY2"/>
                </a:cxn>
                <a:cxn ang="0">
                  <a:pos x="connsiteX3" y="connsiteY3"/>
                </a:cxn>
              </a:cxnLst>
              <a:rect l="l" t="t" r="r" b="b"/>
              <a:pathLst>
                <a:path w="1302935" h="463202">
                  <a:moveTo>
                    <a:pt x="-514" y="288407"/>
                  </a:moveTo>
                  <a:cubicBezTo>
                    <a:pt x="-514" y="288407"/>
                    <a:pt x="1197376" y="-178551"/>
                    <a:pt x="1297439" y="75449"/>
                  </a:cubicBezTo>
                  <a:cubicBezTo>
                    <a:pt x="1394896" y="326908"/>
                    <a:pt x="30298" y="462992"/>
                    <a:pt x="30298" y="462992"/>
                  </a:cubicBezTo>
                  <a:lnTo>
                    <a:pt x="-514" y="288535"/>
                  </a:lnTo>
                  <a:close/>
                </a:path>
              </a:pathLst>
            </a:custGeom>
            <a:solidFill>
              <a:srgbClr val="2A3072"/>
            </a:solidFill>
            <a:ln w="6346" cap="flat">
              <a:noFill/>
              <a:prstDash val="solid"/>
              <a:miter/>
            </a:ln>
          </p:spPr>
          <p:txBody>
            <a:bodyPr rtlCol="0" anchor="ctr"/>
            <a:lstStyle/>
            <a:p>
              <a:endParaRPr lang="zh-CN" altLang="en-US"/>
            </a:p>
          </p:txBody>
        </p:sp>
        <p:sp>
          <p:nvSpPr>
            <p:cNvPr id="171" name="任意多边形 24">
              <a:extLst>
                <a:ext uri="{FF2B5EF4-FFF2-40B4-BE49-F238E27FC236}">
                  <a16:creationId xmlns:a16="http://schemas.microsoft.com/office/drawing/2014/main" id="{57E43868-AF0F-4100-A097-6230A664CB42}"/>
                </a:ext>
              </a:extLst>
            </p:cNvPr>
            <p:cNvSpPr/>
            <p:nvPr/>
          </p:nvSpPr>
          <p:spPr>
            <a:xfrm>
              <a:off x="4197069" y="4159220"/>
              <a:ext cx="334881" cy="457055"/>
            </a:xfrm>
            <a:custGeom>
              <a:avLst/>
              <a:gdLst>
                <a:gd name="connsiteX0" fmla="*/ 262507 w 295773"/>
                <a:gd name="connsiteY0" fmla="*/ -210 h 403680"/>
                <a:gd name="connsiteX1" fmla="*/ -514 w 295773"/>
                <a:gd name="connsiteY1" fmla="*/ 206522 h 403680"/>
                <a:gd name="connsiteX2" fmla="*/ 151962 w 295773"/>
                <a:gd name="connsiteY2" fmla="*/ 403470 h 403680"/>
                <a:gd name="connsiteX3" fmla="*/ 290969 w 295773"/>
                <a:gd name="connsiteY3" fmla="*/ 272468 h 403680"/>
                <a:gd name="connsiteX4" fmla="*/ 262507 w 295773"/>
                <a:gd name="connsiteY4" fmla="*/ -210 h 403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773" h="403680">
                  <a:moveTo>
                    <a:pt x="262507" y="-210"/>
                  </a:moveTo>
                  <a:cubicBezTo>
                    <a:pt x="262507" y="-210"/>
                    <a:pt x="113843" y="47693"/>
                    <a:pt x="-514" y="206522"/>
                  </a:cubicBezTo>
                  <a:lnTo>
                    <a:pt x="151962" y="403470"/>
                  </a:lnTo>
                  <a:cubicBezTo>
                    <a:pt x="151962" y="403470"/>
                    <a:pt x="278326" y="317766"/>
                    <a:pt x="290969" y="272468"/>
                  </a:cubicBezTo>
                  <a:cubicBezTo>
                    <a:pt x="309393" y="206395"/>
                    <a:pt x="262507" y="-210"/>
                    <a:pt x="262507" y="-210"/>
                  </a:cubicBezTo>
                  <a:close/>
                </a:path>
              </a:pathLst>
            </a:custGeom>
            <a:solidFill>
              <a:srgbClr val="BE5ED3"/>
            </a:solidFill>
            <a:ln w="6346" cap="flat">
              <a:noFill/>
              <a:prstDash val="solid"/>
              <a:miter/>
            </a:ln>
          </p:spPr>
          <p:txBody>
            <a:bodyPr rtlCol="0" anchor="ctr"/>
            <a:lstStyle/>
            <a:p>
              <a:endParaRPr lang="zh-CN" altLang="en-US"/>
            </a:p>
          </p:txBody>
        </p:sp>
        <p:sp>
          <p:nvSpPr>
            <p:cNvPr id="172" name="任意多边形 25">
              <a:extLst>
                <a:ext uri="{FF2B5EF4-FFF2-40B4-BE49-F238E27FC236}">
                  <a16:creationId xmlns:a16="http://schemas.microsoft.com/office/drawing/2014/main" id="{0446006F-2DAB-4077-9067-5CD0BD7CB1EB}"/>
                </a:ext>
              </a:extLst>
            </p:cNvPr>
            <p:cNvSpPr/>
            <p:nvPr/>
          </p:nvSpPr>
          <p:spPr>
            <a:xfrm>
              <a:off x="5168201" y="4116061"/>
              <a:ext cx="316452" cy="449862"/>
            </a:xfrm>
            <a:custGeom>
              <a:avLst/>
              <a:gdLst>
                <a:gd name="connsiteX0" fmla="*/ 30827 w 279496"/>
                <a:gd name="connsiteY0" fmla="*/ -210 h 397327"/>
                <a:gd name="connsiteX1" fmla="*/ 278982 w 279496"/>
                <a:gd name="connsiteY1" fmla="*/ 203092 h 397327"/>
                <a:gd name="connsiteX2" fmla="*/ 134892 w 279496"/>
                <a:gd name="connsiteY2" fmla="*/ 397117 h 397327"/>
                <a:gd name="connsiteX3" fmla="*/ 3508 w 279496"/>
                <a:gd name="connsiteY3" fmla="*/ 268148 h 397327"/>
                <a:gd name="connsiteX4" fmla="*/ 30827 w 279496"/>
                <a:gd name="connsiteY4" fmla="*/ -210 h 397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96" h="397327">
                  <a:moveTo>
                    <a:pt x="30827" y="-210"/>
                  </a:moveTo>
                  <a:cubicBezTo>
                    <a:pt x="30827" y="-210"/>
                    <a:pt x="161575" y="21899"/>
                    <a:pt x="278982" y="203092"/>
                  </a:cubicBezTo>
                  <a:lnTo>
                    <a:pt x="134892" y="397117"/>
                  </a:lnTo>
                  <a:cubicBezTo>
                    <a:pt x="134892" y="397117"/>
                    <a:pt x="15452" y="312747"/>
                    <a:pt x="3508" y="268148"/>
                  </a:cubicBezTo>
                  <a:cubicBezTo>
                    <a:pt x="-13899" y="203155"/>
                    <a:pt x="30827" y="-210"/>
                    <a:pt x="30827" y="-210"/>
                  </a:cubicBezTo>
                  <a:close/>
                </a:path>
              </a:pathLst>
            </a:custGeom>
            <a:solidFill>
              <a:srgbClr val="BE5ED3"/>
            </a:solidFill>
            <a:ln w="6346" cap="flat">
              <a:noFill/>
              <a:prstDash val="solid"/>
              <a:miter/>
            </a:ln>
          </p:spPr>
          <p:txBody>
            <a:bodyPr rtlCol="0" anchor="ctr"/>
            <a:lstStyle/>
            <a:p>
              <a:endParaRPr lang="zh-CN" altLang="en-US"/>
            </a:p>
          </p:txBody>
        </p:sp>
        <p:sp>
          <p:nvSpPr>
            <p:cNvPr id="173" name="任意多边形 26">
              <a:extLst>
                <a:ext uri="{FF2B5EF4-FFF2-40B4-BE49-F238E27FC236}">
                  <a16:creationId xmlns:a16="http://schemas.microsoft.com/office/drawing/2014/main" id="{3F297C67-528B-439F-84A2-8C08B05F2852}"/>
                </a:ext>
              </a:extLst>
            </p:cNvPr>
            <p:cNvSpPr/>
            <p:nvPr/>
          </p:nvSpPr>
          <p:spPr>
            <a:xfrm>
              <a:off x="3207781" y="3560975"/>
              <a:ext cx="1486066" cy="1759003"/>
            </a:xfrm>
            <a:custGeom>
              <a:avLst/>
              <a:gdLst>
                <a:gd name="connsiteX0" fmla="*/ 933471 w 1312521"/>
                <a:gd name="connsiteY0" fmla="*/ 872704 h 1553585"/>
                <a:gd name="connsiteX1" fmla="*/ 1030738 w 1312521"/>
                <a:gd name="connsiteY1" fmla="*/ 1006121 h 1553585"/>
                <a:gd name="connsiteX2" fmla="*/ 1002848 w 1312521"/>
                <a:gd name="connsiteY2" fmla="*/ 1177656 h 1553585"/>
                <a:gd name="connsiteX3" fmla="*/ 831211 w 1312521"/>
                <a:gd name="connsiteY3" fmla="*/ 1152962 h 1553585"/>
                <a:gd name="connsiteX4" fmla="*/ 830677 w 1312521"/>
                <a:gd name="connsiteY4" fmla="*/ 1152244 h 1553585"/>
                <a:gd name="connsiteX5" fmla="*/ 674897 w 1312521"/>
                <a:gd name="connsiteY5" fmla="*/ 940874 h 1553585"/>
                <a:gd name="connsiteX6" fmla="*/ 674008 w 1312521"/>
                <a:gd name="connsiteY6" fmla="*/ 935220 h 1553585"/>
                <a:gd name="connsiteX7" fmla="*/ 669942 w 1312521"/>
                <a:gd name="connsiteY7" fmla="*/ 931217 h 1553585"/>
                <a:gd name="connsiteX8" fmla="*/ 695354 w 1312521"/>
                <a:gd name="connsiteY8" fmla="*/ 758792 h 1553585"/>
                <a:gd name="connsiteX9" fmla="*/ 761046 w 1312521"/>
                <a:gd name="connsiteY9" fmla="*/ 359495 h 1553585"/>
                <a:gd name="connsiteX10" fmla="*/ 364075 w 1312521"/>
                <a:gd name="connsiteY10" fmla="*/ 301001 h 1553585"/>
                <a:gd name="connsiteX11" fmla="*/ 362321 w 1312521"/>
                <a:gd name="connsiteY11" fmla="*/ 302316 h 1553585"/>
                <a:gd name="connsiteX12" fmla="*/ 248727 w 1312521"/>
                <a:gd name="connsiteY12" fmla="*/ 557015 h 1553585"/>
                <a:gd name="connsiteX13" fmla="*/ 137946 w 1312521"/>
                <a:gd name="connsiteY13" fmla="*/ 696670 h 1553585"/>
                <a:gd name="connsiteX14" fmla="*/ 136910 w 1312521"/>
                <a:gd name="connsiteY14" fmla="*/ 696785 h 1553585"/>
                <a:gd name="connsiteX15" fmla="*/ 2668 w 1312521"/>
                <a:gd name="connsiteY15" fmla="*/ 586557 h 1553585"/>
                <a:gd name="connsiteX16" fmla="*/ 216389 w 1312521"/>
                <a:gd name="connsiteY16" fmla="*/ 102509 h 1553585"/>
                <a:gd name="connsiteX17" fmla="*/ 960282 w 1312521"/>
                <a:gd name="connsiteY17" fmla="*/ 215786 h 1553585"/>
                <a:gd name="connsiteX18" fmla="*/ 933471 w 1312521"/>
                <a:gd name="connsiteY18" fmla="*/ 872704 h 1553585"/>
                <a:gd name="connsiteX19" fmla="*/ 1259071 w 1312521"/>
                <a:gd name="connsiteY19" fmla="*/ 1318824 h 1553585"/>
                <a:gd name="connsiteX20" fmla="*/ 1287153 w 1312521"/>
                <a:gd name="connsiteY20" fmla="*/ 1357388 h 1553585"/>
                <a:gd name="connsiteX21" fmla="*/ 1259199 w 1312521"/>
                <a:gd name="connsiteY21" fmla="*/ 1528923 h 1553585"/>
                <a:gd name="connsiteX22" fmla="*/ 1087644 w 1312521"/>
                <a:gd name="connsiteY22" fmla="*/ 1504260 h 1553585"/>
                <a:gd name="connsiteX23" fmla="*/ 1087091 w 1312521"/>
                <a:gd name="connsiteY23" fmla="*/ 1503511 h 1553585"/>
                <a:gd name="connsiteX24" fmla="*/ 1061678 w 1312521"/>
                <a:gd name="connsiteY24" fmla="*/ 1465391 h 1553585"/>
                <a:gd name="connsiteX25" fmla="*/ 1087091 w 1312521"/>
                <a:gd name="connsiteY25" fmla="*/ 1292967 h 1553585"/>
                <a:gd name="connsiteX26" fmla="*/ 1259199 w 1312521"/>
                <a:gd name="connsiteY26" fmla="*/ 1318379 h 155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12521" h="1553585">
                  <a:moveTo>
                    <a:pt x="933471" y="872704"/>
                  </a:moveTo>
                  <a:lnTo>
                    <a:pt x="1030738" y="1006121"/>
                  </a:lnTo>
                  <a:cubicBezTo>
                    <a:pt x="1071971" y="1062410"/>
                    <a:pt x="1061551" y="1137187"/>
                    <a:pt x="1002848" y="1177656"/>
                  </a:cubicBezTo>
                  <a:cubicBezTo>
                    <a:pt x="948630" y="1218234"/>
                    <a:pt x="871788" y="1207179"/>
                    <a:pt x="831211" y="1152962"/>
                  </a:cubicBezTo>
                  <a:cubicBezTo>
                    <a:pt x="831033" y="1152720"/>
                    <a:pt x="830855" y="1152485"/>
                    <a:pt x="830677" y="1152244"/>
                  </a:cubicBezTo>
                  <a:lnTo>
                    <a:pt x="674897" y="940874"/>
                  </a:lnTo>
                  <a:cubicBezTo>
                    <a:pt x="673246" y="937633"/>
                    <a:pt x="676486" y="935982"/>
                    <a:pt x="674008" y="935220"/>
                  </a:cubicBezTo>
                  <a:cubicBezTo>
                    <a:pt x="671530" y="934457"/>
                    <a:pt x="671594" y="934457"/>
                    <a:pt x="669942" y="931217"/>
                  </a:cubicBezTo>
                  <a:cubicBezTo>
                    <a:pt x="630362" y="878168"/>
                    <a:pt x="642369" y="798499"/>
                    <a:pt x="695354" y="758792"/>
                  </a:cubicBezTo>
                  <a:cubicBezTo>
                    <a:pt x="824769" y="665400"/>
                    <a:pt x="855010" y="486495"/>
                    <a:pt x="761046" y="359495"/>
                  </a:cubicBezTo>
                  <a:cubicBezTo>
                    <a:pt x="667578" y="233721"/>
                    <a:pt x="489849" y="207534"/>
                    <a:pt x="364075" y="301001"/>
                  </a:cubicBezTo>
                  <a:cubicBezTo>
                    <a:pt x="363490" y="301439"/>
                    <a:pt x="362906" y="301878"/>
                    <a:pt x="362321" y="302316"/>
                  </a:cubicBezTo>
                  <a:cubicBezTo>
                    <a:pt x="281636" y="360797"/>
                    <a:pt x="238326" y="457912"/>
                    <a:pt x="248727" y="557015"/>
                  </a:cubicBezTo>
                  <a:cubicBezTo>
                    <a:pt x="256700" y="626169"/>
                    <a:pt x="207101" y="688697"/>
                    <a:pt x="137946" y="696670"/>
                  </a:cubicBezTo>
                  <a:cubicBezTo>
                    <a:pt x="137603" y="696708"/>
                    <a:pt x="137254" y="696747"/>
                    <a:pt x="136910" y="696785"/>
                  </a:cubicBezTo>
                  <a:cubicBezTo>
                    <a:pt x="68106" y="701741"/>
                    <a:pt x="9847" y="656252"/>
                    <a:pt x="2668" y="586557"/>
                  </a:cubicBezTo>
                  <a:cubicBezTo>
                    <a:pt x="-18056" y="398554"/>
                    <a:pt x="63493" y="213855"/>
                    <a:pt x="216389" y="102509"/>
                  </a:cubicBezTo>
                  <a:cubicBezTo>
                    <a:pt x="453375" y="-70456"/>
                    <a:pt x="785519" y="-19878"/>
                    <a:pt x="960282" y="215786"/>
                  </a:cubicBezTo>
                  <a:cubicBezTo>
                    <a:pt x="1106405" y="415975"/>
                    <a:pt x="1089251" y="688017"/>
                    <a:pt x="933471" y="872704"/>
                  </a:cubicBezTo>
                  <a:close/>
                  <a:moveTo>
                    <a:pt x="1259071" y="1318824"/>
                  </a:moveTo>
                  <a:lnTo>
                    <a:pt x="1287153" y="1357388"/>
                  </a:lnTo>
                  <a:cubicBezTo>
                    <a:pt x="1328321" y="1413677"/>
                    <a:pt x="1317902" y="1488454"/>
                    <a:pt x="1259199" y="1528923"/>
                  </a:cubicBezTo>
                  <a:cubicBezTo>
                    <a:pt x="1205012" y="1569488"/>
                    <a:pt x="1128209" y="1558440"/>
                    <a:pt x="1087644" y="1504260"/>
                  </a:cubicBezTo>
                  <a:cubicBezTo>
                    <a:pt x="1087460" y="1504013"/>
                    <a:pt x="1087275" y="1503758"/>
                    <a:pt x="1087091" y="1503511"/>
                  </a:cubicBezTo>
                  <a:lnTo>
                    <a:pt x="1061678" y="1465391"/>
                  </a:lnTo>
                  <a:cubicBezTo>
                    <a:pt x="1019684" y="1411517"/>
                    <a:pt x="1034106" y="1332610"/>
                    <a:pt x="1087091" y="1292967"/>
                  </a:cubicBezTo>
                  <a:cubicBezTo>
                    <a:pt x="1141671" y="1252592"/>
                    <a:pt x="1218621" y="1263958"/>
                    <a:pt x="1259199" y="1318379"/>
                  </a:cubicBezTo>
                  <a:close/>
                </a:path>
              </a:pathLst>
            </a:custGeom>
            <a:solidFill>
              <a:srgbClr val="FFC545"/>
            </a:solidFill>
            <a:ln w="6346" cap="flat">
              <a:noFill/>
              <a:prstDash val="solid"/>
              <a:miter/>
            </a:ln>
          </p:spPr>
          <p:txBody>
            <a:bodyPr rtlCol="0" anchor="ctr"/>
            <a:lstStyle/>
            <a:p>
              <a:endParaRPr lang="zh-CN" altLang="en-US"/>
            </a:p>
          </p:txBody>
        </p:sp>
        <p:sp>
          <p:nvSpPr>
            <p:cNvPr id="174" name="任意多边形 27">
              <a:extLst>
                <a:ext uri="{FF2B5EF4-FFF2-40B4-BE49-F238E27FC236}">
                  <a16:creationId xmlns:a16="http://schemas.microsoft.com/office/drawing/2014/main" id="{AAC5396B-D045-4C93-87B1-716284219325}"/>
                </a:ext>
              </a:extLst>
            </p:cNvPr>
            <p:cNvSpPr/>
            <p:nvPr/>
          </p:nvSpPr>
          <p:spPr>
            <a:xfrm>
              <a:off x="6164723" y="1962102"/>
              <a:ext cx="703194" cy="564027"/>
            </a:xfrm>
            <a:custGeom>
              <a:avLst/>
              <a:gdLst>
                <a:gd name="connsiteX0" fmla="*/ 577794 w 621074"/>
                <a:gd name="connsiteY0" fmla="*/ 416455 h 498159"/>
                <a:gd name="connsiteX1" fmla="*/ 538976 w 621074"/>
                <a:gd name="connsiteY1" fmla="*/ 192061 h 498159"/>
                <a:gd name="connsiteX2" fmla="*/ 398317 w 621074"/>
                <a:gd name="connsiteY2" fmla="*/ 31135 h 498159"/>
                <a:gd name="connsiteX3" fmla="*/ 10265 w 621074"/>
                <a:gd name="connsiteY3" fmla="*/ 121159 h 498159"/>
                <a:gd name="connsiteX4" fmla="*/ 38156 w 621074"/>
                <a:gd name="connsiteY4" fmla="*/ 265504 h 498159"/>
                <a:gd name="connsiteX5" fmla="*/ 65983 w 621074"/>
                <a:gd name="connsiteY5" fmla="*/ 440152 h 498159"/>
                <a:gd name="connsiteX6" fmla="*/ 577794 w 621074"/>
                <a:gd name="connsiteY6" fmla="*/ 416455 h 49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1074" h="498159">
                  <a:moveTo>
                    <a:pt x="577794" y="416455"/>
                  </a:moveTo>
                  <a:cubicBezTo>
                    <a:pt x="667819" y="254576"/>
                    <a:pt x="596536" y="161629"/>
                    <a:pt x="538976" y="192061"/>
                  </a:cubicBezTo>
                  <a:cubicBezTo>
                    <a:pt x="538976" y="192061"/>
                    <a:pt x="530399" y="91617"/>
                    <a:pt x="398317" y="31135"/>
                  </a:cubicBezTo>
                  <a:cubicBezTo>
                    <a:pt x="245841" y="-38750"/>
                    <a:pt x="48893" y="15633"/>
                    <a:pt x="10265" y="121159"/>
                  </a:cubicBezTo>
                  <a:cubicBezTo>
                    <a:pt x="-25186" y="218554"/>
                    <a:pt x="38156" y="265504"/>
                    <a:pt x="38156" y="265504"/>
                  </a:cubicBezTo>
                  <a:cubicBezTo>
                    <a:pt x="38156" y="265504"/>
                    <a:pt x="-1043" y="335388"/>
                    <a:pt x="65983" y="440152"/>
                  </a:cubicBezTo>
                  <a:cubicBezTo>
                    <a:pt x="133009" y="544916"/>
                    <a:pt x="537515" y="488945"/>
                    <a:pt x="577794" y="416455"/>
                  </a:cubicBezTo>
                  <a:close/>
                </a:path>
              </a:pathLst>
            </a:custGeom>
            <a:solidFill>
              <a:srgbClr val="981D04"/>
            </a:solidFill>
            <a:ln w="6346" cap="flat">
              <a:noFill/>
              <a:prstDash val="solid"/>
              <a:miter/>
            </a:ln>
          </p:spPr>
          <p:txBody>
            <a:bodyPr rtlCol="0" anchor="ctr"/>
            <a:lstStyle/>
            <a:p>
              <a:endParaRPr lang="zh-CN" altLang="en-US"/>
            </a:p>
          </p:txBody>
        </p:sp>
        <p:sp>
          <p:nvSpPr>
            <p:cNvPr id="175" name="任意多边形 28">
              <a:extLst>
                <a:ext uri="{FF2B5EF4-FFF2-40B4-BE49-F238E27FC236}">
                  <a16:creationId xmlns:a16="http://schemas.microsoft.com/office/drawing/2014/main" id="{4EFBB486-21CD-4798-9D79-9B95FDFDB980}"/>
                </a:ext>
              </a:extLst>
            </p:cNvPr>
            <p:cNvSpPr/>
            <p:nvPr/>
          </p:nvSpPr>
          <p:spPr>
            <a:xfrm>
              <a:off x="6390997" y="2695691"/>
              <a:ext cx="273341" cy="276362"/>
            </a:xfrm>
            <a:custGeom>
              <a:avLst/>
              <a:gdLst>
                <a:gd name="connsiteX0" fmla="*/ 120196 w 241420"/>
                <a:gd name="connsiteY0" fmla="*/ 243879 h 244088"/>
                <a:gd name="connsiteX1" fmla="*/ 120196 w 241420"/>
                <a:gd name="connsiteY1" fmla="*/ 243879 h 244088"/>
                <a:gd name="connsiteX2" fmla="*/ -514 w 241420"/>
                <a:gd name="connsiteY2" fmla="*/ 160017 h 244088"/>
                <a:gd name="connsiteX3" fmla="*/ -514 w 241420"/>
                <a:gd name="connsiteY3" fmla="*/ -210 h 244088"/>
                <a:gd name="connsiteX4" fmla="*/ 240906 w 241420"/>
                <a:gd name="connsiteY4" fmla="*/ -210 h 244088"/>
                <a:gd name="connsiteX5" fmla="*/ 240906 w 241420"/>
                <a:gd name="connsiteY5" fmla="*/ 160335 h 244088"/>
                <a:gd name="connsiteX6" fmla="*/ 120958 w 241420"/>
                <a:gd name="connsiteY6" fmla="*/ 243752 h 24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20" h="244088">
                  <a:moveTo>
                    <a:pt x="120196" y="243879"/>
                  </a:moveTo>
                  <a:lnTo>
                    <a:pt x="120196" y="243879"/>
                  </a:lnTo>
                  <a:cubicBezTo>
                    <a:pt x="53551" y="243879"/>
                    <a:pt x="-514" y="206332"/>
                    <a:pt x="-514" y="160017"/>
                  </a:cubicBezTo>
                  <a:lnTo>
                    <a:pt x="-514" y="-210"/>
                  </a:lnTo>
                  <a:lnTo>
                    <a:pt x="240906" y="-210"/>
                  </a:lnTo>
                  <a:lnTo>
                    <a:pt x="240906" y="160335"/>
                  </a:lnTo>
                  <a:cubicBezTo>
                    <a:pt x="240906" y="206395"/>
                    <a:pt x="187222" y="243752"/>
                    <a:pt x="120958" y="243752"/>
                  </a:cubicBezTo>
                  <a:close/>
                </a:path>
              </a:pathLst>
            </a:custGeom>
            <a:solidFill>
              <a:srgbClr val="FF93B1"/>
            </a:solidFill>
            <a:ln w="6346" cap="flat">
              <a:noFill/>
              <a:prstDash val="solid"/>
              <a:miter/>
            </a:ln>
          </p:spPr>
          <p:txBody>
            <a:bodyPr rtlCol="0" anchor="ctr"/>
            <a:lstStyle/>
            <a:p>
              <a:endParaRPr lang="zh-CN" altLang="en-US"/>
            </a:p>
          </p:txBody>
        </p:sp>
        <p:sp>
          <p:nvSpPr>
            <p:cNvPr id="176" name="任意多边形 29">
              <a:extLst>
                <a:ext uri="{FF2B5EF4-FFF2-40B4-BE49-F238E27FC236}">
                  <a16:creationId xmlns:a16="http://schemas.microsoft.com/office/drawing/2014/main" id="{AF6A87E0-E334-45FF-A363-E73371C9E131}"/>
                </a:ext>
              </a:extLst>
            </p:cNvPr>
            <p:cNvSpPr/>
            <p:nvPr/>
          </p:nvSpPr>
          <p:spPr>
            <a:xfrm>
              <a:off x="6190954" y="2434905"/>
              <a:ext cx="140645" cy="163868"/>
            </a:xfrm>
            <a:custGeom>
              <a:avLst/>
              <a:gdLst>
                <a:gd name="connsiteX0" fmla="*/ 89827 w 124220"/>
                <a:gd name="connsiteY0" fmla="*/ 32284 h 144731"/>
                <a:gd name="connsiteX1" fmla="*/ -514 w 124220"/>
                <a:gd name="connsiteY1" fmla="*/ 54139 h 144731"/>
                <a:gd name="connsiteX2" fmla="*/ 109904 w 124220"/>
                <a:gd name="connsiteY2" fmla="*/ 127518 h 144731"/>
                <a:gd name="connsiteX3" fmla="*/ 89827 w 124220"/>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220" h="144731">
                  <a:moveTo>
                    <a:pt x="89827" y="32284"/>
                  </a:moveTo>
                  <a:cubicBezTo>
                    <a:pt x="47960" y="-30739"/>
                    <a:pt x="-514" y="9730"/>
                    <a:pt x="-514" y="54139"/>
                  </a:cubicBezTo>
                  <a:cubicBezTo>
                    <a:pt x="-514" y="118306"/>
                    <a:pt x="69752" y="173579"/>
                    <a:pt x="109904" y="127518"/>
                  </a:cubicBezTo>
                  <a:cubicBezTo>
                    <a:pt x="150056" y="81458"/>
                    <a:pt x="89827" y="32221"/>
                    <a:pt x="89827" y="32221"/>
                  </a:cubicBezTo>
                  <a:close/>
                </a:path>
              </a:pathLst>
            </a:custGeom>
            <a:solidFill>
              <a:srgbClr val="FED0D6"/>
            </a:solidFill>
            <a:ln w="6346" cap="flat">
              <a:noFill/>
              <a:prstDash val="solid"/>
              <a:miter/>
            </a:ln>
          </p:spPr>
          <p:txBody>
            <a:bodyPr rtlCol="0" anchor="ctr"/>
            <a:lstStyle/>
            <a:p>
              <a:endParaRPr lang="zh-CN" altLang="en-US"/>
            </a:p>
          </p:txBody>
        </p:sp>
        <p:sp>
          <p:nvSpPr>
            <p:cNvPr id="177" name="任意多边形 30">
              <a:extLst>
                <a:ext uri="{FF2B5EF4-FFF2-40B4-BE49-F238E27FC236}">
                  <a16:creationId xmlns:a16="http://schemas.microsoft.com/office/drawing/2014/main" id="{5EBC7419-E8D6-41E3-BD1B-3E6882D9CD39}"/>
                </a:ext>
              </a:extLst>
            </p:cNvPr>
            <p:cNvSpPr/>
            <p:nvPr/>
          </p:nvSpPr>
          <p:spPr>
            <a:xfrm>
              <a:off x="6727091" y="2434905"/>
              <a:ext cx="140816" cy="163868"/>
            </a:xfrm>
            <a:custGeom>
              <a:avLst/>
              <a:gdLst>
                <a:gd name="connsiteX0" fmla="*/ 33579 w 124371"/>
                <a:gd name="connsiteY0" fmla="*/ 32284 h 144731"/>
                <a:gd name="connsiteX1" fmla="*/ 123857 w 124371"/>
                <a:gd name="connsiteY1" fmla="*/ 54139 h 144731"/>
                <a:gd name="connsiteX2" fmla="*/ 13439 w 124371"/>
                <a:gd name="connsiteY2" fmla="*/ 127518 h 144731"/>
                <a:gd name="connsiteX3" fmla="*/ 33579 w 124371"/>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371" h="144731">
                  <a:moveTo>
                    <a:pt x="33579" y="32284"/>
                  </a:moveTo>
                  <a:cubicBezTo>
                    <a:pt x="75319" y="-30739"/>
                    <a:pt x="123857" y="9730"/>
                    <a:pt x="123857" y="54139"/>
                  </a:cubicBezTo>
                  <a:cubicBezTo>
                    <a:pt x="123857" y="118306"/>
                    <a:pt x="53972" y="173579"/>
                    <a:pt x="13439" y="127518"/>
                  </a:cubicBezTo>
                  <a:cubicBezTo>
                    <a:pt x="-27095" y="81458"/>
                    <a:pt x="33579" y="32221"/>
                    <a:pt x="33579" y="32221"/>
                  </a:cubicBezTo>
                  <a:close/>
                </a:path>
              </a:pathLst>
            </a:custGeom>
            <a:solidFill>
              <a:srgbClr val="FED0D6"/>
            </a:solidFill>
            <a:ln w="6346" cap="flat">
              <a:noFill/>
              <a:prstDash val="solid"/>
              <a:miter/>
            </a:ln>
          </p:spPr>
          <p:txBody>
            <a:bodyPr rtlCol="0" anchor="ctr"/>
            <a:lstStyle/>
            <a:p>
              <a:endParaRPr lang="zh-CN" altLang="en-US"/>
            </a:p>
          </p:txBody>
        </p:sp>
        <p:sp>
          <p:nvSpPr>
            <p:cNvPr id="178" name="任意多边形 31">
              <a:extLst>
                <a:ext uri="{FF2B5EF4-FFF2-40B4-BE49-F238E27FC236}">
                  <a16:creationId xmlns:a16="http://schemas.microsoft.com/office/drawing/2014/main" id="{3C6FBA10-394B-4224-AE24-14FC316C6269}"/>
                </a:ext>
              </a:extLst>
            </p:cNvPr>
            <p:cNvSpPr/>
            <p:nvPr/>
          </p:nvSpPr>
          <p:spPr>
            <a:xfrm>
              <a:off x="6265196" y="2209296"/>
              <a:ext cx="527030" cy="543940"/>
            </a:xfrm>
            <a:custGeom>
              <a:avLst/>
              <a:gdLst>
                <a:gd name="connsiteX0" fmla="*/ 232068 w 465483"/>
                <a:gd name="connsiteY0" fmla="*/ 480209 h 480418"/>
                <a:gd name="connsiteX1" fmla="*/ 7928 w 465483"/>
                <a:gd name="connsiteY1" fmla="*/ 114266 h 480418"/>
                <a:gd name="connsiteX2" fmla="*/ 456589 w 465483"/>
                <a:gd name="connsiteY2" fmla="*/ 114266 h 480418"/>
                <a:gd name="connsiteX3" fmla="*/ 232068 w 465483"/>
                <a:gd name="connsiteY3" fmla="*/ 480209 h 480418"/>
              </a:gdLst>
              <a:ahLst/>
              <a:cxnLst>
                <a:cxn ang="0">
                  <a:pos x="connsiteX0" y="connsiteY0"/>
                </a:cxn>
                <a:cxn ang="0">
                  <a:pos x="connsiteX1" y="connsiteY1"/>
                </a:cxn>
                <a:cxn ang="0">
                  <a:pos x="connsiteX2" y="connsiteY2"/>
                </a:cxn>
                <a:cxn ang="0">
                  <a:pos x="connsiteX3" y="connsiteY3"/>
                </a:cxn>
              </a:cxnLst>
              <a:rect l="l" t="t" r="r" b="b"/>
              <a:pathLst>
                <a:path w="465483" h="480418">
                  <a:moveTo>
                    <a:pt x="232068" y="480209"/>
                  </a:moveTo>
                  <a:cubicBezTo>
                    <a:pt x="66886" y="480209"/>
                    <a:pt x="-30763" y="299588"/>
                    <a:pt x="7928" y="114266"/>
                  </a:cubicBezTo>
                  <a:cubicBezTo>
                    <a:pt x="39694" y="-38527"/>
                    <a:pt x="424696" y="-38210"/>
                    <a:pt x="456589" y="114266"/>
                  </a:cubicBezTo>
                  <a:cubicBezTo>
                    <a:pt x="495153" y="299588"/>
                    <a:pt x="397251" y="480209"/>
                    <a:pt x="232068" y="480209"/>
                  </a:cubicBezTo>
                  <a:close/>
                </a:path>
              </a:pathLst>
            </a:custGeom>
            <a:solidFill>
              <a:srgbClr val="FED0D6"/>
            </a:solidFill>
            <a:ln w="6346" cap="flat">
              <a:noFill/>
              <a:prstDash val="solid"/>
              <a:miter/>
            </a:ln>
          </p:spPr>
          <p:txBody>
            <a:bodyPr rtlCol="0" anchor="ctr"/>
            <a:lstStyle/>
            <a:p>
              <a:endParaRPr lang="zh-CN" altLang="en-US"/>
            </a:p>
          </p:txBody>
        </p:sp>
        <p:sp>
          <p:nvSpPr>
            <p:cNvPr id="179" name="任意多边形 32">
              <a:extLst>
                <a:ext uri="{FF2B5EF4-FFF2-40B4-BE49-F238E27FC236}">
                  <a16:creationId xmlns:a16="http://schemas.microsoft.com/office/drawing/2014/main" id="{E08EFEED-20AE-4B5F-9F18-E522745A6E38}"/>
                </a:ext>
              </a:extLst>
            </p:cNvPr>
            <p:cNvSpPr/>
            <p:nvPr/>
          </p:nvSpPr>
          <p:spPr>
            <a:xfrm>
              <a:off x="6255890" y="2082565"/>
              <a:ext cx="448236" cy="230262"/>
            </a:xfrm>
            <a:custGeom>
              <a:avLst/>
              <a:gdLst>
                <a:gd name="connsiteX0" fmla="*/ 386663 w 395890"/>
                <a:gd name="connsiteY0" fmla="*/ 112221 h 203372"/>
                <a:gd name="connsiteX1" fmla="*/ 250388 w 395890"/>
                <a:gd name="connsiteY1" fmla="*/ 153708 h 203372"/>
                <a:gd name="connsiteX2" fmla="*/ 94799 w 395890"/>
                <a:gd name="connsiteY2" fmla="*/ 202246 h 203372"/>
                <a:gd name="connsiteX3" fmla="*/ 66146 w 395890"/>
                <a:gd name="connsiteY3" fmla="*/ 31028 h 203372"/>
                <a:gd name="connsiteX4" fmla="*/ 386663 w 395890"/>
                <a:gd name="connsiteY4" fmla="*/ 112221 h 20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890" h="203372">
                  <a:moveTo>
                    <a:pt x="386663" y="112221"/>
                  </a:moveTo>
                  <a:cubicBezTo>
                    <a:pt x="344034" y="208472"/>
                    <a:pt x="250388" y="153708"/>
                    <a:pt x="250388" y="153708"/>
                  </a:cubicBezTo>
                  <a:cubicBezTo>
                    <a:pt x="207091" y="190022"/>
                    <a:pt x="151062" y="207500"/>
                    <a:pt x="94799" y="202246"/>
                  </a:cubicBezTo>
                  <a:cubicBezTo>
                    <a:pt x="581" y="192970"/>
                    <a:pt x="-48592" y="79439"/>
                    <a:pt x="66146" y="31028"/>
                  </a:cubicBezTo>
                  <a:cubicBezTo>
                    <a:pt x="180884" y="-17383"/>
                    <a:pt x="446701" y="-22784"/>
                    <a:pt x="386663" y="112221"/>
                  </a:cubicBezTo>
                  <a:close/>
                </a:path>
              </a:pathLst>
            </a:custGeom>
            <a:solidFill>
              <a:srgbClr val="981D04"/>
            </a:solidFill>
            <a:ln w="6346" cap="flat">
              <a:noFill/>
              <a:prstDash val="solid"/>
              <a:miter/>
            </a:ln>
          </p:spPr>
          <p:txBody>
            <a:bodyPr rtlCol="0" anchor="ctr"/>
            <a:lstStyle/>
            <a:p>
              <a:endParaRPr lang="zh-CN" altLang="en-US"/>
            </a:p>
          </p:txBody>
        </p:sp>
        <p:sp>
          <p:nvSpPr>
            <p:cNvPr id="180" name="任意多边形 33">
              <a:extLst>
                <a:ext uri="{FF2B5EF4-FFF2-40B4-BE49-F238E27FC236}">
                  <a16:creationId xmlns:a16="http://schemas.microsoft.com/office/drawing/2014/main" id="{FB2779CD-D2BE-4827-889A-E1B39BFCD41C}"/>
                </a:ext>
              </a:extLst>
            </p:cNvPr>
            <p:cNvSpPr/>
            <p:nvPr/>
          </p:nvSpPr>
          <p:spPr>
            <a:xfrm>
              <a:off x="5999615" y="5296537"/>
              <a:ext cx="484830" cy="136671"/>
            </a:xfrm>
            <a:custGeom>
              <a:avLst/>
              <a:gdLst>
                <a:gd name="connsiteX0" fmla="*/ 415046 w 428211"/>
                <a:gd name="connsiteY0" fmla="*/ -210 h 120710"/>
                <a:gd name="connsiteX1" fmla="*/ 150755 w 428211"/>
                <a:gd name="connsiteY1" fmla="*/ -210 h 120710"/>
                <a:gd name="connsiteX2" fmla="*/ -514 w 428211"/>
                <a:gd name="connsiteY2" fmla="*/ 107794 h 120710"/>
                <a:gd name="connsiteX3" fmla="*/ -514 w 428211"/>
                <a:gd name="connsiteY3" fmla="*/ 120500 h 120710"/>
                <a:gd name="connsiteX4" fmla="*/ 425148 w 428211"/>
                <a:gd name="connsiteY4" fmla="*/ 120500 h 120710"/>
                <a:gd name="connsiteX5" fmla="*/ 414856 w 428211"/>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11" h="120710">
                  <a:moveTo>
                    <a:pt x="415046" y="-210"/>
                  </a:moveTo>
                  <a:lnTo>
                    <a:pt x="150755" y="-210"/>
                  </a:lnTo>
                  <a:cubicBezTo>
                    <a:pt x="150755" y="-210"/>
                    <a:pt x="14924" y="76981"/>
                    <a:pt x="-514" y="107794"/>
                  </a:cubicBezTo>
                  <a:lnTo>
                    <a:pt x="-514" y="120500"/>
                  </a:lnTo>
                  <a:lnTo>
                    <a:pt x="425148" y="120500"/>
                  </a:lnTo>
                  <a:cubicBezTo>
                    <a:pt x="425148" y="120500"/>
                    <a:pt x="435377" y="30412"/>
                    <a:pt x="414856" y="-210"/>
                  </a:cubicBezTo>
                  <a:close/>
                </a:path>
              </a:pathLst>
            </a:custGeom>
            <a:solidFill>
              <a:srgbClr val="00065B"/>
            </a:solidFill>
            <a:ln w="6346" cap="flat">
              <a:noFill/>
              <a:prstDash val="solid"/>
              <a:miter/>
            </a:ln>
          </p:spPr>
          <p:txBody>
            <a:bodyPr rtlCol="0" anchor="ctr"/>
            <a:lstStyle/>
            <a:p>
              <a:endParaRPr lang="zh-CN" altLang="en-US"/>
            </a:p>
          </p:txBody>
        </p:sp>
        <p:sp>
          <p:nvSpPr>
            <p:cNvPr id="181" name="任意多边形 34">
              <a:extLst>
                <a:ext uri="{FF2B5EF4-FFF2-40B4-BE49-F238E27FC236}">
                  <a16:creationId xmlns:a16="http://schemas.microsoft.com/office/drawing/2014/main" id="{A7CFB555-1EB2-4A92-AAEC-DE04A2B5ED41}"/>
                </a:ext>
              </a:extLst>
            </p:cNvPr>
            <p:cNvSpPr/>
            <p:nvPr/>
          </p:nvSpPr>
          <p:spPr>
            <a:xfrm>
              <a:off x="5999255" y="5433496"/>
              <a:ext cx="483023" cy="22802"/>
            </a:xfrm>
            <a:custGeom>
              <a:avLst/>
              <a:gdLst>
                <a:gd name="connsiteX0" fmla="*/ 426615 w 426615"/>
                <a:gd name="connsiteY0" fmla="*/ 0 h 20139"/>
                <a:gd name="connsiteX1" fmla="*/ 0 w 426615"/>
                <a:gd name="connsiteY1" fmla="*/ 0 h 20139"/>
                <a:gd name="connsiteX2" fmla="*/ 0 w 426615"/>
                <a:gd name="connsiteY2" fmla="*/ 20140 h 20139"/>
                <a:gd name="connsiteX3" fmla="*/ 426615 w 426615"/>
                <a:gd name="connsiteY3" fmla="*/ 20140 h 20139"/>
                <a:gd name="connsiteX4" fmla="*/ 426615 w 426615"/>
                <a:gd name="connsiteY4" fmla="*/ 0 h 20139"/>
                <a:gd name="connsiteX5" fmla="*/ 426615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426615" y="0"/>
                  </a:moveTo>
                  <a:lnTo>
                    <a:pt x="0" y="0"/>
                  </a:lnTo>
                  <a:lnTo>
                    <a:pt x="0" y="20140"/>
                  </a:lnTo>
                  <a:lnTo>
                    <a:pt x="426615" y="20140"/>
                  </a:lnTo>
                  <a:lnTo>
                    <a:pt x="426615" y="0"/>
                  </a:lnTo>
                  <a:lnTo>
                    <a:pt x="426615" y="0"/>
                  </a:lnTo>
                  <a:close/>
                </a:path>
              </a:pathLst>
            </a:custGeom>
            <a:solidFill>
              <a:srgbClr val="434CC0"/>
            </a:solidFill>
            <a:ln w="6346" cap="flat">
              <a:noFill/>
              <a:prstDash val="solid"/>
              <a:miter/>
            </a:ln>
          </p:spPr>
          <p:txBody>
            <a:bodyPr rtlCol="0" anchor="ctr"/>
            <a:lstStyle/>
            <a:p>
              <a:endParaRPr lang="zh-CN" altLang="en-US"/>
            </a:p>
          </p:txBody>
        </p:sp>
        <p:sp>
          <p:nvSpPr>
            <p:cNvPr id="182" name="任意多边形 35">
              <a:extLst>
                <a:ext uri="{FF2B5EF4-FFF2-40B4-BE49-F238E27FC236}">
                  <a16:creationId xmlns:a16="http://schemas.microsoft.com/office/drawing/2014/main" id="{41FFF7DF-895B-4EAC-A4D1-20F305562533}"/>
                </a:ext>
              </a:extLst>
            </p:cNvPr>
            <p:cNvSpPr/>
            <p:nvPr/>
          </p:nvSpPr>
          <p:spPr>
            <a:xfrm>
              <a:off x="6140242" y="3782441"/>
              <a:ext cx="395626" cy="1526181"/>
            </a:xfrm>
            <a:custGeom>
              <a:avLst/>
              <a:gdLst>
                <a:gd name="connsiteX0" fmla="*/ 348910 w 349424"/>
                <a:gd name="connsiteY0" fmla="*/ -210 h 1347952"/>
                <a:gd name="connsiteX1" fmla="*/ 17656 w 349424"/>
                <a:gd name="connsiteY1" fmla="*/ -210 h 1347952"/>
                <a:gd name="connsiteX2" fmla="*/ -514 w 349424"/>
                <a:gd name="connsiteY2" fmla="*/ 1347742 h 1347952"/>
                <a:gd name="connsiteX3" fmla="*/ 305200 w 349424"/>
                <a:gd name="connsiteY3" fmla="*/ 1347742 h 1347952"/>
                <a:gd name="connsiteX4" fmla="*/ 346369 w 349424"/>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24" h="1347952">
                  <a:moveTo>
                    <a:pt x="348910" y="-210"/>
                  </a:moveTo>
                  <a:lnTo>
                    <a:pt x="17656" y="-210"/>
                  </a:lnTo>
                  <a:lnTo>
                    <a:pt x="-514" y="1347742"/>
                  </a:lnTo>
                  <a:lnTo>
                    <a:pt x="305200" y="1347742"/>
                  </a:lnTo>
                  <a:cubicBezTo>
                    <a:pt x="305200" y="1347742"/>
                    <a:pt x="303548" y="602833"/>
                    <a:pt x="346369" y="202583"/>
                  </a:cubicBezTo>
                  <a:close/>
                </a:path>
              </a:pathLst>
            </a:custGeom>
            <a:solidFill>
              <a:srgbClr val="981D04"/>
            </a:solidFill>
            <a:ln w="6346" cap="flat">
              <a:noFill/>
              <a:prstDash val="solid"/>
              <a:miter/>
            </a:ln>
          </p:spPr>
          <p:txBody>
            <a:bodyPr rtlCol="0" anchor="ctr"/>
            <a:lstStyle/>
            <a:p>
              <a:endParaRPr lang="zh-CN" altLang="en-US"/>
            </a:p>
          </p:txBody>
        </p:sp>
        <p:sp>
          <p:nvSpPr>
            <p:cNvPr id="183" name="任意多边形 36">
              <a:extLst>
                <a:ext uri="{FF2B5EF4-FFF2-40B4-BE49-F238E27FC236}">
                  <a16:creationId xmlns:a16="http://schemas.microsoft.com/office/drawing/2014/main" id="{98C640D9-FBAB-497D-AE44-08C16BEA81C4}"/>
                </a:ext>
              </a:extLst>
            </p:cNvPr>
            <p:cNvSpPr/>
            <p:nvPr/>
          </p:nvSpPr>
          <p:spPr>
            <a:xfrm>
              <a:off x="6583298" y="5296537"/>
              <a:ext cx="484866" cy="136671"/>
            </a:xfrm>
            <a:custGeom>
              <a:avLst/>
              <a:gdLst>
                <a:gd name="connsiteX0" fmla="*/ 12168 w 428243"/>
                <a:gd name="connsiteY0" fmla="*/ -210 h 120710"/>
                <a:gd name="connsiteX1" fmla="*/ 276460 w 428243"/>
                <a:gd name="connsiteY1" fmla="*/ -210 h 120710"/>
                <a:gd name="connsiteX2" fmla="*/ 427729 w 428243"/>
                <a:gd name="connsiteY2" fmla="*/ 107794 h 120710"/>
                <a:gd name="connsiteX3" fmla="*/ 427729 w 428243"/>
                <a:gd name="connsiteY3" fmla="*/ 120500 h 120710"/>
                <a:gd name="connsiteX4" fmla="*/ 2067 w 428243"/>
                <a:gd name="connsiteY4" fmla="*/ 120500 h 120710"/>
                <a:gd name="connsiteX5" fmla="*/ 12295 w 428243"/>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43" h="120710">
                  <a:moveTo>
                    <a:pt x="12168" y="-210"/>
                  </a:moveTo>
                  <a:lnTo>
                    <a:pt x="276460" y="-210"/>
                  </a:lnTo>
                  <a:cubicBezTo>
                    <a:pt x="276460" y="-210"/>
                    <a:pt x="412354" y="76981"/>
                    <a:pt x="427729" y="107794"/>
                  </a:cubicBezTo>
                  <a:lnTo>
                    <a:pt x="427729" y="120500"/>
                  </a:lnTo>
                  <a:lnTo>
                    <a:pt x="2067" y="120500"/>
                  </a:lnTo>
                  <a:cubicBezTo>
                    <a:pt x="2067" y="120500"/>
                    <a:pt x="-8226" y="30412"/>
                    <a:pt x="12295" y="-210"/>
                  </a:cubicBezTo>
                  <a:close/>
                </a:path>
              </a:pathLst>
            </a:custGeom>
            <a:solidFill>
              <a:srgbClr val="00065B"/>
            </a:solidFill>
            <a:ln w="6346" cap="flat">
              <a:noFill/>
              <a:prstDash val="solid"/>
              <a:miter/>
            </a:ln>
          </p:spPr>
          <p:txBody>
            <a:bodyPr rtlCol="0" anchor="ctr"/>
            <a:lstStyle/>
            <a:p>
              <a:endParaRPr lang="zh-CN" altLang="en-US"/>
            </a:p>
          </p:txBody>
        </p:sp>
        <p:sp>
          <p:nvSpPr>
            <p:cNvPr id="184" name="任意多边形 37">
              <a:extLst>
                <a:ext uri="{FF2B5EF4-FFF2-40B4-BE49-F238E27FC236}">
                  <a16:creationId xmlns:a16="http://schemas.microsoft.com/office/drawing/2014/main" id="{E9CF6545-3C6C-433E-8CB7-1DE69FBDF2E6}"/>
                </a:ext>
              </a:extLst>
            </p:cNvPr>
            <p:cNvSpPr/>
            <p:nvPr/>
          </p:nvSpPr>
          <p:spPr>
            <a:xfrm>
              <a:off x="6585142" y="5433496"/>
              <a:ext cx="483023" cy="22802"/>
            </a:xfrm>
            <a:custGeom>
              <a:avLst/>
              <a:gdLst>
                <a:gd name="connsiteX0" fmla="*/ 0 w 426615"/>
                <a:gd name="connsiteY0" fmla="*/ 0 h 20139"/>
                <a:gd name="connsiteX1" fmla="*/ 426615 w 426615"/>
                <a:gd name="connsiteY1" fmla="*/ 0 h 20139"/>
                <a:gd name="connsiteX2" fmla="*/ 426615 w 426615"/>
                <a:gd name="connsiteY2" fmla="*/ 20140 h 20139"/>
                <a:gd name="connsiteX3" fmla="*/ 0 w 426615"/>
                <a:gd name="connsiteY3" fmla="*/ 20140 h 20139"/>
                <a:gd name="connsiteX4" fmla="*/ 0 w 426615"/>
                <a:gd name="connsiteY4" fmla="*/ 0 h 20139"/>
                <a:gd name="connsiteX5" fmla="*/ 0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0" y="0"/>
                  </a:moveTo>
                  <a:lnTo>
                    <a:pt x="426615" y="0"/>
                  </a:lnTo>
                  <a:lnTo>
                    <a:pt x="426615" y="20140"/>
                  </a:lnTo>
                  <a:lnTo>
                    <a:pt x="0" y="20140"/>
                  </a:lnTo>
                  <a:lnTo>
                    <a:pt x="0" y="0"/>
                  </a:lnTo>
                  <a:lnTo>
                    <a:pt x="0" y="0"/>
                  </a:lnTo>
                  <a:close/>
                </a:path>
              </a:pathLst>
            </a:custGeom>
            <a:solidFill>
              <a:srgbClr val="434CC0"/>
            </a:solidFill>
            <a:ln w="6346" cap="flat">
              <a:noFill/>
              <a:prstDash val="solid"/>
              <a:miter/>
            </a:ln>
          </p:spPr>
          <p:txBody>
            <a:bodyPr rtlCol="0" anchor="ctr"/>
            <a:lstStyle/>
            <a:p>
              <a:endParaRPr lang="zh-CN" altLang="en-US"/>
            </a:p>
          </p:txBody>
        </p:sp>
        <p:sp>
          <p:nvSpPr>
            <p:cNvPr id="185" name="任意多边形 38">
              <a:extLst>
                <a:ext uri="{FF2B5EF4-FFF2-40B4-BE49-F238E27FC236}">
                  <a16:creationId xmlns:a16="http://schemas.microsoft.com/office/drawing/2014/main" id="{4E20A124-ABF2-4F97-8324-E0A43E4A33E2}"/>
                </a:ext>
              </a:extLst>
            </p:cNvPr>
            <p:cNvSpPr/>
            <p:nvPr/>
          </p:nvSpPr>
          <p:spPr>
            <a:xfrm>
              <a:off x="6531551" y="3782441"/>
              <a:ext cx="395698" cy="1526181"/>
            </a:xfrm>
            <a:custGeom>
              <a:avLst/>
              <a:gdLst>
                <a:gd name="connsiteX0" fmla="*/ -514 w 349488"/>
                <a:gd name="connsiteY0" fmla="*/ -210 h 1347952"/>
                <a:gd name="connsiteX1" fmla="*/ 330803 w 349488"/>
                <a:gd name="connsiteY1" fmla="*/ -210 h 1347952"/>
                <a:gd name="connsiteX2" fmla="*/ 348974 w 349488"/>
                <a:gd name="connsiteY2" fmla="*/ 1347742 h 1347952"/>
                <a:gd name="connsiteX3" fmla="*/ 43259 w 349488"/>
                <a:gd name="connsiteY3" fmla="*/ 1347742 h 1347952"/>
                <a:gd name="connsiteX4" fmla="*/ 2408 w 349488"/>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8" h="1347952">
                  <a:moveTo>
                    <a:pt x="-514" y="-210"/>
                  </a:moveTo>
                  <a:lnTo>
                    <a:pt x="330803" y="-210"/>
                  </a:lnTo>
                  <a:lnTo>
                    <a:pt x="348974" y="1347742"/>
                  </a:lnTo>
                  <a:lnTo>
                    <a:pt x="43259" y="1347742"/>
                  </a:lnTo>
                  <a:cubicBezTo>
                    <a:pt x="43259" y="1347742"/>
                    <a:pt x="44911" y="602833"/>
                    <a:pt x="2408" y="202583"/>
                  </a:cubicBezTo>
                  <a:close/>
                </a:path>
              </a:pathLst>
            </a:custGeom>
            <a:solidFill>
              <a:srgbClr val="981D04"/>
            </a:solidFill>
            <a:ln w="6346" cap="flat">
              <a:noFill/>
              <a:prstDash val="solid"/>
              <a:miter/>
            </a:ln>
          </p:spPr>
          <p:txBody>
            <a:bodyPr rtlCol="0" anchor="ctr"/>
            <a:lstStyle/>
            <a:p>
              <a:endParaRPr lang="zh-CN" altLang="en-US"/>
            </a:p>
          </p:txBody>
        </p:sp>
        <p:sp>
          <p:nvSpPr>
            <p:cNvPr id="186" name="任意多边形 39">
              <a:extLst>
                <a:ext uri="{FF2B5EF4-FFF2-40B4-BE49-F238E27FC236}">
                  <a16:creationId xmlns:a16="http://schemas.microsoft.com/office/drawing/2014/main" id="{92739608-5A5B-4480-9E14-3ABD85EF7D64}"/>
                </a:ext>
              </a:extLst>
            </p:cNvPr>
            <p:cNvSpPr/>
            <p:nvPr/>
          </p:nvSpPr>
          <p:spPr>
            <a:xfrm>
              <a:off x="6096076" y="2836102"/>
              <a:ext cx="877570" cy="1154292"/>
            </a:xfrm>
            <a:custGeom>
              <a:avLst/>
              <a:gdLst>
                <a:gd name="connsiteX0" fmla="*/ 259966 w 775086"/>
                <a:gd name="connsiteY0" fmla="*/ -210 h 1019493"/>
                <a:gd name="connsiteX1" fmla="*/ 380676 w 775086"/>
                <a:gd name="connsiteY1" fmla="*/ 81873 h 1019493"/>
                <a:gd name="connsiteX2" fmla="*/ 383217 w 775086"/>
                <a:gd name="connsiteY2" fmla="*/ 81873 h 1019493"/>
                <a:gd name="connsiteX3" fmla="*/ 501132 w 775086"/>
                <a:gd name="connsiteY3" fmla="*/ -210 h 1019493"/>
                <a:gd name="connsiteX4" fmla="*/ 703735 w 775086"/>
                <a:gd name="connsiteY4" fmla="*/ 40832 h 1019493"/>
                <a:gd name="connsiteX5" fmla="*/ 774573 w 775086"/>
                <a:gd name="connsiteY5" fmla="*/ 943109 h 1019493"/>
                <a:gd name="connsiteX6" fmla="*/ -514 w 775086"/>
                <a:gd name="connsiteY6" fmla="*/ 924050 h 1019493"/>
                <a:gd name="connsiteX7" fmla="*/ 66893 w 775086"/>
                <a:gd name="connsiteY7" fmla="*/ 30603 h 1019493"/>
                <a:gd name="connsiteX8" fmla="*/ 260029 w 775086"/>
                <a:gd name="connsiteY8" fmla="*/ -210 h 101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5086" h="1019493">
                  <a:moveTo>
                    <a:pt x="259966" y="-210"/>
                  </a:moveTo>
                  <a:cubicBezTo>
                    <a:pt x="277882" y="79268"/>
                    <a:pt x="372734" y="81873"/>
                    <a:pt x="380676" y="81873"/>
                  </a:cubicBezTo>
                  <a:lnTo>
                    <a:pt x="383217" y="81873"/>
                  </a:lnTo>
                  <a:cubicBezTo>
                    <a:pt x="390904" y="81873"/>
                    <a:pt x="480611" y="79268"/>
                    <a:pt x="501132" y="-210"/>
                  </a:cubicBezTo>
                  <a:lnTo>
                    <a:pt x="703735" y="40832"/>
                  </a:lnTo>
                  <a:lnTo>
                    <a:pt x="774573" y="943109"/>
                  </a:lnTo>
                  <a:cubicBezTo>
                    <a:pt x="615743" y="1025700"/>
                    <a:pt x="132394" y="1069347"/>
                    <a:pt x="-514" y="924050"/>
                  </a:cubicBezTo>
                  <a:lnTo>
                    <a:pt x="66893" y="30603"/>
                  </a:lnTo>
                  <a:lnTo>
                    <a:pt x="260029" y="-210"/>
                  </a:lnTo>
                  <a:close/>
                </a:path>
              </a:pathLst>
            </a:custGeom>
            <a:solidFill>
              <a:srgbClr val="00065B"/>
            </a:solidFill>
            <a:ln w="6346" cap="flat">
              <a:noFill/>
              <a:prstDash val="solid"/>
              <a:miter/>
            </a:ln>
          </p:spPr>
          <p:txBody>
            <a:bodyPr rtlCol="0" anchor="ctr"/>
            <a:lstStyle/>
            <a:p>
              <a:endParaRPr lang="zh-CN" altLang="en-US"/>
            </a:p>
          </p:txBody>
        </p:sp>
        <p:sp>
          <p:nvSpPr>
            <p:cNvPr id="187" name="任意多边形 40">
              <a:extLst>
                <a:ext uri="{FF2B5EF4-FFF2-40B4-BE49-F238E27FC236}">
                  <a16:creationId xmlns:a16="http://schemas.microsoft.com/office/drawing/2014/main" id="{24186420-66A7-4DCA-BF15-9F278220A4ED}"/>
                </a:ext>
              </a:extLst>
            </p:cNvPr>
            <p:cNvSpPr/>
            <p:nvPr/>
          </p:nvSpPr>
          <p:spPr>
            <a:xfrm>
              <a:off x="5368249" y="3005839"/>
              <a:ext cx="792980" cy="422613"/>
            </a:xfrm>
            <a:custGeom>
              <a:avLst/>
              <a:gdLst>
                <a:gd name="connsiteX0" fmla="*/ 698477 w 700375"/>
                <a:gd name="connsiteY0" fmla="*/ 67344 h 373260"/>
                <a:gd name="connsiteX1" fmla="*/ 582976 w 700375"/>
                <a:gd name="connsiteY1" fmla="*/ 238880 h 373260"/>
                <a:gd name="connsiteX2" fmla="*/ 51470 w 700375"/>
                <a:gd name="connsiteY2" fmla="*/ 369755 h 373260"/>
                <a:gd name="connsiteX3" fmla="*/ 51470 w 700375"/>
                <a:gd name="connsiteY3" fmla="*/ 261751 h 373260"/>
                <a:gd name="connsiteX4" fmla="*/ 505786 w 700375"/>
                <a:gd name="connsiteY4" fmla="*/ 161816 h 373260"/>
                <a:gd name="connsiteX5" fmla="*/ 580181 w 700375"/>
                <a:gd name="connsiteY5" fmla="*/ 74714 h 373260"/>
                <a:gd name="connsiteX6" fmla="*/ 587932 w 700375"/>
                <a:gd name="connsiteY6" fmla="*/ 56798 h 373260"/>
                <a:gd name="connsiteX7" fmla="*/ 587932 w 700375"/>
                <a:gd name="connsiteY7" fmla="*/ 59339 h 373260"/>
                <a:gd name="connsiteX8" fmla="*/ 590474 w 700375"/>
                <a:gd name="connsiteY8" fmla="*/ 51652 h 373260"/>
                <a:gd name="connsiteX9" fmla="*/ 593015 w 700375"/>
                <a:gd name="connsiteY9" fmla="*/ 38945 h 373260"/>
                <a:gd name="connsiteX10" fmla="*/ 698287 w 700375"/>
                <a:gd name="connsiteY10" fmla="*/ 67154 h 373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0375" h="373260">
                  <a:moveTo>
                    <a:pt x="698477" y="67344"/>
                  </a:moveTo>
                  <a:cubicBezTo>
                    <a:pt x="683039" y="133989"/>
                    <a:pt x="634310" y="195488"/>
                    <a:pt x="582976" y="238880"/>
                  </a:cubicBezTo>
                  <a:cubicBezTo>
                    <a:pt x="439014" y="362068"/>
                    <a:pt x="233933" y="382525"/>
                    <a:pt x="51470" y="369755"/>
                  </a:cubicBezTo>
                  <a:cubicBezTo>
                    <a:pt x="-17843" y="364609"/>
                    <a:pt x="-17843" y="256986"/>
                    <a:pt x="51470" y="261751"/>
                  </a:cubicBezTo>
                  <a:cubicBezTo>
                    <a:pt x="202930" y="274457"/>
                    <a:pt x="385139" y="264356"/>
                    <a:pt x="505786" y="161816"/>
                  </a:cubicBezTo>
                  <a:cubicBezTo>
                    <a:pt x="541681" y="131066"/>
                    <a:pt x="559660" y="110609"/>
                    <a:pt x="580181" y="74714"/>
                  </a:cubicBezTo>
                  <a:cubicBezTo>
                    <a:pt x="582284" y="68545"/>
                    <a:pt x="584876" y="62554"/>
                    <a:pt x="587932" y="56798"/>
                  </a:cubicBezTo>
                  <a:cubicBezTo>
                    <a:pt x="593015" y="46506"/>
                    <a:pt x="582786" y="69504"/>
                    <a:pt x="587932" y="59339"/>
                  </a:cubicBezTo>
                  <a:cubicBezTo>
                    <a:pt x="587932" y="56798"/>
                    <a:pt x="590474" y="54193"/>
                    <a:pt x="590474" y="51652"/>
                  </a:cubicBezTo>
                  <a:cubicBezTo>
                    <a:pt x="591077" y="47370"/>
                    <a:pt x="591928" y="43132"/>
                    <a:pt x="593015" y="38945"/>
                  </a:cubicBezTo>
                  <a:cubicBezTo>
                    <a:pt x="610994" y="-30241"/>
                    <a:pt x="713725" y="509"/>
                    <a:pt x="698287" y="67154"/>
                  </a:cubicBezTo>
                  <a:close/>
                </a:path>
              </a:pathLst>
            </a:custGeom>
            <a:solidFill>
              <a:srgbClr val="FED0D6"/>
            </a:solidFill>
            <a:ln w="6346" cap="flat">
              <a:noFill/>
              <a:prstDash val="solid"/>
              <a:miter/>
            </a:ln>
          </p:spPr>
          <p:txBody>
            <a:bodyPr rtlCol="0" anchor="ctr"/>
            <a:lstStyle/>
            <a:p>
              <a:endParaRPr lang="zh-CN" altLang="en-US"/>
            </a:p>
          </p:txBody>
        </p:sp>
        <p:sp>
          <p:nvSpPr>
            <p:cNvPr id="188" name="任意多边形 41">
              <a:extLst>
                <a:ext uri="{FF2B5EF4-FFF2-40B4-BE49-F238E27FC236}">
                  <a16:creationId xmlns:a16="http://schemas.microsoft.com/office/drawing/2014/main" id="{3323907A-6B2C-438E-893F-8BEF6341192E}"/>
                </a:ext>
              </a:extLst>
            </p:cNvPr>
            <p:cNvSpPr/>
            <p:nvPr/>
          </p:nvSpPr>
          <p:spPr>
            <a:xfrm>
              <a:off x="5555003" y="2870989"/>
              <a:ext cx="617392" cy="613005"/>
            </a:xfrm>
            <a:custGeom>
              <a:avLst/>
              <a:gdLst>
                <a:gd name="connsiteX0" fmla="*/ 14860 w 545292"/>
                <a:gd name="connsiteY0" fmla="*/ 541208 h 541418"/>
                <a:gd name="connsiteX1" fmla="*/ 534550 w 545292"/>
                <a:gd name="connsiteY1" fmla="*/ 283332 h 541418"/>
                <a:gd name="connsiteX2" fmla="*/ 544778 w 545292"/>
                <a:gd name="connsiteY2" fmla="*/ -210 h 541418"/>
                <a:gd name="connsiteX3" fmla="*/ 544778 w 545292"/>
                <a:gd name="connsiteY3" fmla="*/ -210 h 541418"/>
                <a:gd name="connsiteX4" fmla="*/ 356661 w 545292"/>
                <a:gd name="connsiteY4" fmla="*/ 143562 h 541418"/>
                <a:gd name="connsiteX5" fmla="*/ -514 w 545292"/>
                <a:gd name="connsiteY5" fmla="*/ 353662 h 54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292" h="541418">
                  <a:moveTo>
                    <a:pt x="14860" y="541208"/>
                  </a:moveTo>
                  <a:cubicBezTo>
                    <a:pt x="14860" y="541208"/>
                    <a:pt x="369367" y="543812"/>
                    <a:pt x="534550" y="283332"/>
                  </a:cubicBezTo>
                  <a:lnTo>
                    <a:pt x="544778" y="-210"/>
                  </a:lnTo>
                  <a:lnTo>
                    <a:pt x="544778" y="-210"/>
                  </a:lnTo>
                  <a:cubicBezTo>
                    <a:pt x="544778" y="-210"/>
                    <a:pt x="471018" y="3793"/>
                    <a:pt x="356661" y="143562"/>
                  </a:cubicBezTo>
                  <a:cubicBezTo>
                    <a:pt x="285251" y="230855"/>
                    <a:pt x="140653" y="363890"/>
                    <a:pt x="-514" y="353662"/>
                  </a:cubicBezTo>
                  <a:close/>
                </a:path>
              </a:pathLst>
            </a:custGeom>
            <a:solidFill>
              <a:srgbClr val="434CC0"/>
            </a:solidFill>
            <a:ln w="6346" cap="flat">
              <a:noFill/>
              <a:prstDash val="solid"/>
              <a:miter/>
            </a:ln>
          </p:spPr>
          <p:txBody>
            <a:bodyPr rtlCol="0" anchor="ctr"/>
            <a:lstStyle/>
            <a:p>
              <a:endParaRPr lang="zh-CN" altLang="en-US"/>
            </a:p>
          </p:txBody>
        </p:sp>
        <p:sp>
          <p:nvSpPr>
            <p:cNvPr id="189" name="任意多边形 42">
              <a:extLst>
                <a:ext uri="{FF2B5EF4-FFF2-40B4-BE49-F238E27FC236}">
                  <a16:creationId xmlns:a16="http://schemas.microsoft.com/office/drawing/2014/main" id="{2FE9B3D8-7911-4F4F-9B05-7080AC60F4CB}"/>
                </a:ext>
              </a:extLst>
            </p:cNvPr>
            <p:cNvSpPr/>
            <p:nvPr/>
          </p:nvSpPr>
          <p:spPr>
            <a:xfrm>
              <a:off x="4621893" y="1105990"/>
              <a:ext cx="1140920" cy="1998720"/>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FFC545"/>
            </a:solidFill>
            <a:ln w="6346" cap="flat">
              <a:noFill/>
              <a:prstDash val="solid"/>
              <a:miter/>
            </a:ln>
          </p:spPr>
          <p:txBody>
            <a:bodyPr rtlCol="0" anchor="ctr"/>
            <a:lstStyle/>
            <a:p>
              <a:endParaRPr lang="zh-CN" altLang="en-US"/>
            </a:p>
          </p:txBody>
        </p:sp>
        <p:sp>
          <p:nvSpPr>
            <p:cNvPr id="190" name="任意多边形 43">
              <a:extLst>
                <a:ext uri="{FF2B5EF4-FFF2-40B4-BE49-F238E27FC236}">
                  <a16:creationId xmlns:a16="http://schemas.microsoft.com/office/drawing/2014/main" id="{77C536FA-7434-4B93-8171-2B0D4FA71DAE}"/>
                </a:ext>
              </a:extLst>
            </p:cNvPr>
            <p:cNvSpPr/>
            <p:nvPr/>
          </p:nvSpPr>
          <p:spPr>
            <a:xfrm>
              <a:off x="6447837" y="2687348"/>
              <a:ext cx="549892" cy="723736"/>
            </a:xfrm>
            <a:custGeom>
              <a:avLst/>
              <a:gdLst>
                <a:gd name="connsiteX0" fmla="*/ 104936 w 485675"/>
                <a:gd name="connsiteY0" fmla="*/ 49599 h 639217"/>
                <a:gd name="connsiteX1" fmla="*/ 228188 w 485675"/>
                <a:gd name="connsiteY1" fmla="*/ 397943 h 639217"/>
                <a:gd name="connsiteX2" fmla="*/ 282126 w 485675"/>
                <a:gd name="connsiteY2" fmla="*/ 492733 h 639217"/>
                <a:gd name="connsiteX3" fmla="*/ 305252 w 485675"/>
                <a:gd name="connsiteY3" fmla="*/ 523482 h 639217"/>
                <a:gd name="connsiteX4" fmla="*/ 315544 w 485675"/>
                <a:gd name="connsiteY4" fmla="*/ 533711 h 639217"/>
                <a:gd name="connsiteX5" fmla="*/ 294959 w 485675"/>
                <a:gd name="connsiteY5" fmla="*/ 533711 h 639217"/>
                <a:gd name="connsiteX6" fmla="*/ 310398 w 485675"/>
                <a:gd name="connsiteY6" fmla="*/ 513253 h 639217"/>
                <a:gd name="connsiteX7" fmla="*/ 341210 w 485675"/>
                <a:gd name="connsiteY7" fmla="*/ 456837 h 639217"/>
                <a:gd name="connsiteX8" fmla="*/ 379711 w 485675"/>
                <a:gd name="connsiteY8" fmla="*/ 308300 h 639217"/>
                <a:gd name="connsiteX9" fmla="*/ 484982 w 485675"/>
                <a:gd name="connsiteY9" fmla="*/ 308300 h 639217"/>
                <a:gd name="connsiteX10" fmla="*/ 364272 w 485675"/>
                <a:gd name="connsiteY10" fmla="*/ 613252 h 639217"/>
                <a:gd name="connsiteX11" fmla="*/ 179395 w 485675"/>
                <a:gd name="connsiteY11" fmla="*/ 528692 h 639217"/>
                <a:gd name="connsiteX12" fmla="*/ 53602 w 485675"/>
                <a:gd name="connsiteY12" fmla="*/ 267449 h 639217"/>
                <a:gd name="connsiteX13" fmla="*/ -336 w 485675"/>
                <a:gd name="connsiteY13" fmla="*/ 49726 h 639217"/>
                <a:gd name="connsiteX14" fmla="*/ 104936 w 485675"/>
                <a:gd name="connsiteY14" fmla="*/ 49726 h 63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5675" h="639217">
                  <a:moveTo>
                    <a:pt x="104936" y="49599"/>
                  </a:moveTo>
                  <a:cubicBezTo>
                    <a:pt x="115228" y="172533"/>
                    <a:pt x="174312" y="290384"/>
                    <a:pt x="228188" y="397943"/>
                  </a:cubicBezTo>
                  <a:cubicBezTo>
                    <a:pt x="246167" y="431234"/>
                    <a:pt x="261605" y="461983"/>
                    <a:pt x="282126" y="492733"/>
                  </a:cubicBezTo>
                  <a:lnTo>
                    <a:pt x="305252" y="523482"/>
                  </a:lnTo>
                  <a:cubicBezTo>
                    <a:pt x="307793" y="528565"/>
                    <a:pt x="320626" y="536188"/>
                    <a:pt x="315544" y="533711"/>
                  </a:cubicBezTo>
                  <a:cubicBezTo>
                    <a:pt x="297564" y="541398"/>
                    <a:pt x="290131" y="541398"/>
                    <a:pt x="294959" y="533711"/>
                  </a:cubicBezTo>
                  <a:cubicBezTo>
                    <a:pt x="302647" y="528565"/>
                    <a:pt x="305252" y="521004"/>
                    <a:pt x="310398" y="513253"/>
                  </a:cubicBezTo>
                  <a:cubicBezTo>
                    <a:pt x="322596" y="495566"/>
                    <a:pt x="332951" y="476659"/>
                    <a:pt x="341210" y="456837"/>
                  </a:cubicBezTo>
                  <a:cubicBezTo>
                    <a:pt x="364145" y="410497"/>
                    <a:pt x="377233" y="359932"/>
                    <a:pt x="379711" y="308300"/>
                  </a:cubicBezTo>
                  <a:cubicBezTo>
                    <a:pt x="382252" y="241719"/>
                    <a:pt x="490129" y="241719"/>
                    <a:pt x="484982" y="308300"/>
                  </a:cubicBezTo>
                  <a:cubicBezTo>
                    <a:pt x="479837" y="410777"/>
                    <a:pt x="441336" y="541398"/>
                    <a:pt x="364272" y="613252"/>
                  </a:cubicBezTo>
                  <a:cubicBezTo>
                    <a:pt x="287208" y="685107"/>
                    <a:pt x="218149" y="590190"/>
                    <a:pt x="179395" y="528692"/>
                  </a:cubicBezTo>
                  <a:cubicBezTo>
                    <a:pt x="128061" y="446736"/>
                    <a:pt x="92102" y="357156"/>
                    <a:pt x="53602" y="267449"/>
                  </a:cubicBezTo>
                  <a:cubicBezTo>
                    <a:pt x="25185" y="197869"/>
                    <a:pt x="7014" y="124528"/>
                    <a:pt x="-336" y="49726"/>
                  </a:cubicBezTo>
                  <a:cubicBezTo>
                    <a:pt x="-5419" y="-16855"/>
                    <a:pt x="99853" y="-16855"/>
                    <a:pt x="104936" y="49726"/>
                  </a:cubicBezTo>
                  <a:close/>
                </a:path>
              </a:pathLst>
            </a:custGeom>
            <a:solidFill>
              <a:srgbClr val="FED0D6"/>
            </a:solidFill>
            <a:ln w="6346" cap="flat">
              <a:noFill/>
              <a:prstDash val="solid"/>
              <a:miter/>
            </a:ln>
          </p:spPr>
          <p:txBody>
            <a:bodyPr rtlCol="0" anchor="ctr"/>
            <a:lstStyle/>
            <a:p>
              <a:endParaRPr lang="zh-CN" altLang="en-US"/>
            </a:p>
          </p:txBody>
        </p:sp>
        <p:sp>
          <p:nvSpPr>
            <p:cNvPr id="191" name="任意多边形 44">
              <a:extLst>
                <a:ext uri="{FF2B5EF4-FFF2-40B4-BE49-F238E27FC236}">
                  <a16:creationId xmlns:a16="http://schemas.microsoft.com/office/drawing/2014/main" id="{EDE56088-0857-4AA0-8B58-86D609FE08DA}"/>
                </a:ext>
              </a:extLst>
            </p:cNvPr>
            <p:cNvSpPr/>
            <p:nvPr/>
          </p:nvSpPr>
          <p:spPr>
            <a:xfrm>
              <a:off x="6450484" y="2821356"/>
              <a:ext cx="595677" cy="626971"/>
            </a:xfrm>
            <a:custGeom>
              <a:avLst/>
              <a:gdLst>
                <a:gd name="connsiteX0" fmla="*/ 391667 w 526113"/>
                <a:gd name="connsiteY0" fmla="*/ 53983 h 553753"/>
                <a:gd name="connsiteX1" fmla="*/ 525083 w 526113"/>
                <a:gd name="connsiteY1" fmla="*/ 215734 h 553753"/>
                <a:gd name="connsiteX2" fmla="*/ 273815 w 526113"/>
                <a:gd name="connsiteY2" fmla="*/ 552135 h 553753"/>
                <a:gd name="connsiteX3" fmla="*/ -514 w 526113"/>
                <a:gd name="connsiteY3" fmla="*/ 53983 h 553753"/>
                <a:gd name="connsiteX4" fmla="*/ 137540 w 526113"/>
                <a:gd name="connsiteY4" fmla="*/ -210 h 553753"/>
                <a:gd name="connsiteX5" fmla="*/ 299037 w 526113"/>
                <a:gd name="connsiteY5" fmla="*/ 364398 h 553753"/>
                <a:gd name="connsiteX6" fmla="*/ 391667 w 526113"/>
                <a:gd name="connsiteY6" fmla="*/ 53983 h 55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113" h="553753">
                  <a:moveTo>
                    <a:pt x="391667" y="53983"/>
                  </a:moveTo>
                  <a:cubicBezTo>
                    <a:pt x="391667" y="53983"/>
                    <a:pt x="535248" y="69357"/>
                    <a:pt x="525083" y="215734"/>
                  </a:cubicBezTo>
                  <a:cubicBezTo>
                    <a:pt x="514791" y="364653"/>
                    <a:pt x="391667" y="572656"/>
                    <a:pt x="273815" y="552135"/>
                  </a:cubicBezTo>
                  <a:cubicBezTo>
                    <a:pt x="155837" y="529009"/>
                    <a:pt x="27630" y="187463"/>
                    <a:pt x="-514" y="53983"/>
                  </a:cubicBezTo>
                  <a:lnTo>
                    <a:pt x="137540" y="-210"/>
                  </a:lnTo>
                  <a:cubicBezTo>
                    <a:pt x="137540" y="-210"/>
                    <a:pt x="275975" y="356711"/>
                    <a:pt x="299037" y="364398"/>
                  </a:cubicBezTo>
                  <a:lnTo>
                    <a:pt x="391667" y="53983"/>
                  </a:lnTo>
                  <a:close/>
                </a:path>
              </a:pathLst>
            </a:custGeom>
            <a:solidFill>
              <a:srgbClr val="434CC0"/>
            </a:solidFill>
            <a:ln w="6346" cap="flat">
              <a:noFill/>
              <a:prstDash val="solid"/>
              <a:miter/>
            </a:ln>
          </p:spPr>
          <p:txBody>
            <a:bodyPr rtlCol="0" anchor="ctr"/>
            <a:lstStyle/>
            <a:p>
              <a:endParaRPr lang="zh-CN" altLang="en-US"/>
            </a:p>
          </p:txBody>
        </p:sp>
        <p:sp>
          <p:nvSpPr>
            <p:cNvPr id="192" name="任意多边形 45">
              <a:extLst>
                <a:ext uri="{FF2B5EF4-FFF2-40B4-BE49-F238E27FC236}">
                  <a16:creationId xmlns:a16="http://schemas.microsoft.com/office/drawing/2014/main" id="{A95A9976-1532-4F9A-B8F6-05126E68A968}"/>
                </a:ext>
              </a:extLst>
            </p:cNvPr>
            <p:cNvSpPr/>
            <p:nvPr/>
          </p:nvSpPr>
          <p:spPr>
            <a:xfrm>
              <a:off x="8263601" y="2004798"/>
              <a:ext cx="273214" cy="237195"/>
            </a:xfrm>
            <a:custGeom>
              <a:avLst/>
              <a:gdLst>
                <a:gd name="connsiteX0" fmla="*/ -513 w 241308"/>
                <a:gd name="connsiteY0" fmla="*/ 130082 h 209495"/>
                <a:gd name="connsiteX1" fmla="*/ 215813 w 241308"/>
                <a:gd name="connsiteY1" fmla="*/ 56513 h 209495"/>
                <a:gd name="connsiteX2" fmla="*/ 122294 w 241308"/>
                <a:gd name="connsiteY2" fmla="*/ 208608 h 209495"/>
                <a:gd name="connsiteX3" fmla="*/ 21470 w 241308"/>
                <a:gd name="connsiteY3" fmla="*/ 130972 h 209495"/>
              </a:gdLst>
              <a:ahLst/>
              <a:cxnLst>
                <a:cxn ang="0">
                  <a:pos x="connsiteX0" y="connsiteY0"/>
                </a:cxn>
                <a:cxn ang="0">
                  <a:pos x="connsiteX1" y="connsiteY1"/>
                </a:cxn>
                <a:cxn ang="0">
                  <a:pos x="connsiteX2" y="connsiteY2"/>
                </a:cxn>
                <a:cxn ang="0">
                  <a:pos x="connsiteX3" y="connsiteY3"/>
                </a:cxn>
              </a:cxnLst>
              <a:rect l="l" t="t" r="r" b="b"/>
              <a:pathLst>
                <a:path w="241308" h="209495">
                  <a:moveTo>
                    <a:pt x="-513" y="130082"/>
                  </a:moveTo>
                  <a:cubicBezTo>
                    <a:pt x="-1084" y="1177"/>
                    <a:pt x="150439" y="-48188"/>
                    <a:pt x="215813" y="56513"/>
                  </a:cubicBezTo>
                  <a:cubicBezTo>
                    <a:pt x="281187" y="161213"/>
                    <a:pt x="207046" y="216104"/>
                    <a:pt x="122294" y="208608"/>
                  </a:cubicBezTo>
                  <a:cubicBezTo>
                    <a:pt x="37543" y="201111"/>
                    <a:pt x="21470" y="130972"/>
                    <a:pt x="21470" y="130972"/>
                  </a:cubicBezTo>
                  <a:close/>
                </a:path>
              </a:pathLst>
            </a:custGeom>
            <a:solidFill>
              <a:srgbClr val="981D04"/>
            </a:solidFill>
            <a:ln w="6346" cap="flat">
              <a:noFill/>
              <a:prstDash val="solid"/>
              <a:miter/>
            </a:ln>
          </p:spPr>
          <p:txBody>
            <a:bodyPr rtlCol="0" anchor="ctr"/>
            <a:lstStyle/>
            <a:p>
              <a:endParaRPr lang="zh-CN" altLang="en-US"/>
            </a:p>
          </p:txBody>
        </p:sp>
        <p:sp>
          <p:nvSpPr>
            <p:cNvPr id="193" name="任意多边形 46">
              <a:extLst>
                <a:ext uri="{FF2B5EF4-FFF2-40B4-BE49-F238E27FC236}">
                  <a16:creationId xmlns:a16="http://schemas.microsoft.com/office/drawing/2014/main" id="{9386E6B5-C1E4-4B0A-9AA5-275EA3FB5425}"/>
                </a:ext>
              </a:extLst>
            </p:cNvPr>
            <p:cNvSpPr/>
            <p:nvPr/>
          </p:nvSpPr>
          <p:spPr>
            <a:xfrm>
              <a:off x="8197929" y="2105151"/>
              <a:ext cx="197911" cy="239513"/>
            </a:xfrm>
            <a:custGeom>
              <a:avLst/>
              <a:gdLst>
                <a:gd name="connsiteX0" fmla="*/ -514 w 174799"/>
                <a:gd name="connsiteY0" fmla="*/ 24739 h 211542"/>
                <a:gd name="connsiteX1" fmla="*/ 166701 w 174799"/>
                <a:gd name="connsiteY1" fmla="*/ 92020 h 211542"/>
                <a:gd name="connsiteX2" fmla="*/ 160348 w 174799"/>
                <a:gd name="connsiteY2" fmla="*/ 211332 h 211542"/>
              </a:gdLst>
              <a:ahLst/>
              <a:cxnLst>
                <a:cxn ang="0">
                  <a:pos x="connsiteX0" y="connsiteY0"/>
                </a:cxn>
                <a:cxn ang="0">
                  <a:pos x="connsiteX1" y="connsiteY1"/>
                </a:cxn>
                <a:cxn ang="0">
                  <a:pos x="connsiteX2" y="connsiteY2"/>
                </a:cxn>
              </a:cxnLst>
              <a:rect l="l" t="t" r="r" b="b"/>
              <a:pathLst>
                <a:path w="174799" h="211542">
                  <a:moveTo>
                    <a:pt x="-514" y="24739"/>
                  </a:moveTo>
                  <a:cubicBezTo>
                    <a:pt x="35890" y="-41461"/>
                    <a:pt x="146498" y="39161"/>
                    <a:pt x="166701" y="92020"/>
                  </a:cubicBezTo>
                  <a:cubicBezTo>
                    <a:pt x="186904" y="144878"/>
                    <a:pt x="160348" y="211332"/>
                    <a:pt x="160348" y="211332"/>
                  </a:cubicBezTo>
                  <a:close/>
                </a:path>
              </a:pathLst>
            </a:custGeom>
            <a:solidFill>
              <a:srgbClr val="F93F57"/>
            </a:solidFill>
            <a:ln w="6346" cap="flat">
              <a:noFill/>
              <a:prstDash val="solid"/>
              <a:miter/>
            </a:ln>
          </p:spPr>
          <p:txBody>
            <a:bodyPr rtlCol="0" anchor="ctr"/>
            <a:lstStyle/>
            <a:p>
              <a:endParaRPr lang="zh-CN" altLang="en-US"/>
            </a:p>
          </p:txBody>
        </p:sp>
        <p:sp>
          <p:nvSpPr>
            <p:cNvPr id="194" name="任意多边形 47">
              <a:extLst>
                <a:ext uri="{FF2B5EF4-FFF2-40B4-BE49-F238E27FC236}">
                  <a16:creationId xmlns:a16="http://schemas.microsoft.com/office/drawing/2014/main" id="{BFDA20EF-7C53-4F28-8B4C-702A73ACFB6A}"/>
                </a:ext>
              </a:extLst>
            </p:cNvPr>
            <p:cNvSpPr/>
            <p:nvPr/>
          </p:nvSpPr>
          <p:spPr>
            <a:xfrm>
              <a:off x="7774250" y="2086348"/>
              <a:ext cx="652587" cy="579300"/>
            </a:xfrm>
            <a:custGeom>
              <a:avLst/>
              <a:gdLst>
                <a:gd name="connsiteX0" fmla="*/ -514 w 576377"/>
                <a:gd name="connsiteY0" fmla="*/ 291788 h 511649"/>
                <a:gd name="connsiteX1" fmla="*/ 355898 w 576377"/>
                <a:gd name="connsiteY1" fmla="*/ 7992 h 511649"/>
                <a:gd name="connsiteX2" fmla="*/ 556976 w 576377"/>
                <a:gd name="connsiteY2" fmla="*/ 175842 h 511649"/>
                <a:gd name="connsiteX3" fmla="*/ 473114 w 576377"/>
                <a:gd name="connsiteY3" fmla="*/ 482701 h 511649"/>
                <a:gd name="connsiteX4" fmla="*/ -514 w 576377"/>
                <a:gd name="connsiteY4" fmla="*/ 291661 h 511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377" h="511649">
                  <a:moveTo>
                    <a:pt x="-514" y="291788"/>
                  </a:moveTo>
                  <a:cubicBezTo>
                    <a:pt x="10667" y="33341"/>
                    <a:pt x="203739" y="-24473"/>
                    <a:pt x="355898" y="7992"/>
                  </a:cubicBezTo>
                  <a:cubicBezTo>
                    <a:pt x="508056" y="40456"/>
                    <a:pt x="556976" y="175842"/>
                    <a:pt x="556976" y="175842"/>
                  </a:cubicBezTo>
                  <a:cubicBezTo>
                    <a:pt x="556976" y="175842"/>
                    <a:pt x="635247" y="359195"/>
                    <a:pt x="473114" y="482701"/>
                  </a:cubicBezTo>
                  <a:cubicBezTo>
                    <a:pt x="310981" y="606206"/>
                    <a:pt x="-514" y="291661"/>
                    <a:pt x="-514" y="291661"/>
                  </a:cubicBezTo>
                  <a:close/>
                </a:path>
              </a:pathLst>
            </a:custGeom>
            <a:solidFill>
              <a:srgbClr val="981D04"/>
            </a:solidFill>
            <a:ln w="6346" cap="flat">
              <a:noFill/>
              <a:prstDash val="solid"/>
              <a:miter/>
            </a:ln>
          </p:spPr>
          <p:txBody>
            <a:bodyPr rtlCol="0" anchor="ctr"/>
            <a:lstStyle/>
            <a:p>
              <a:endParaRPr lang="zh-CN" altLang="en-US"/>
            </a:p>
          </p:txBody>
        </p:sp>
        <p:sp>
          <p:nvSpPr>
            <p:cNvPr id="195" name="任意多边形 48">
              <a:extLst>
                <a:ext uri="{FF2B5EF4-FFF2-40B4-BE49-F238E27FC236}">
                  <a16:creationId xmlns:a16="http://schemas.microsoft.com/office/drawing/2014/main" id="{4BCE360B-C17A-438F-BB0F-CFE2B78CA734}"/>
                </a:ext>
              </a:extLst>
            </p:cNvPr>
            <p:cNvSpPr/>
            <p:nvPr/>
          </p:nvSpPr>
          <p:spPr>
            <a:xfrm>
              <a:off x="7926027" y="2682959"/>
              <a:ext cx="248884" cy="276290"/>
            </a:xfrm>
            <a:custGeom>
              <a:avLst/>
              <a:gdLst>
                <a:gd name="connsiteX0" fmla="*/ 109395 w 219819"/>
                <a:gd name="connsiteY0" fmla="*/ 243815 h 244025"/>
                <a:gd name="connsiteX1" fmla="*/ 109395 w 219819"/>
                <a:gd name="connsiteY1" fmla="*/ 243815 h 244025"/>
                <a:gd name="connsiteX2" fmla="*/ -514 w 219819"/>
                <a:gd name="connsiteY2" fmla="*/ 160906 h 244025"/>
                <a:gd name="connsiteX3" fmla="*/ -514 w 219819"/>
                <a:gd name="connsiteY3" fmla="*/ -210 h 244025"/>
                <a:gd name="connsiteX4" fmla="*/ 219305 w 219819"/>
                <a:gd name="connsiteY4" fmla="*/ -210 h 244025"/>
                <a:gd name="connsiteX5" fmla="*/ 219305 w 219819"/>
                <a:gd name="connsiteY5" fmla="*/ 160017 h 244025"/>
                <a:gd name="connsiteX6" fmla="*/ 110602 w 219819"/>
                <a:gd name="connsiteY6" fmla="*/ 243815 h 24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19" h="244025">
                  <a:moveTo>
                    <a:pt x="109395" y="243815"/>
                  </a:moveTo>
                  <a:lnTo>
                    <a:pt x="109395" y="243815"/>
                  </a:lnTo>
                  <a:cubicBezTo>
                    <a:pt x="48976" y="243815"/>
                    <a:pt x="-197" y="206967"/>
                    <a:pt x="-514" y="160906"/>
                  </a:cubicBezTo>
                  <a:lnTo>
                    <a:pt x="-514" y="-210"/>
                  </a:lnTo>
                  <a:lnTo>
                    <a:pt x="219305" y="-210"/>
                  </a:lnTo>
                  <a:lnTo>
                    <a:pt x="219305" y="160017"/>
                  </a:lnTo>
                  <a:cubicBezTo>
                    <a:pt x="219305" y="206014"/>
                    <a:pt x="170958" y="243498"/>
                    <a:pt x="110602" y="243815"/>
                  </a:cubicBezTo>
                  <a:close/>
                </a:path>
              </a:pathLst>
            </a:custGeom>
            <a:solidFill>
              <a:srgbClr val="FF93B1"/>
            </a:solidFill>
            <a:ln w="6346" cap="flat">
              <a:noFill/>
              <a:prstDash val="solid"/>
              <a:miter/>
            </a:ln>
          </p:spPr>
          <p:txBody>
            <a:bodyPr rtlCol="0" anchor="ctr"/>
            <a:lstStyle/>
            <a:p>
              <a:endParaRPr lang="zh-CN" altLang="en-US"/>
            </a:p>
          </p:txBody>
        </p:sp>
        <p:sp>
          <p:nvSpPr>
            <p:cNvPr id="196" name="任意多边形 49">
              <a:extLst>
                <a:ext uri="{FF2B5EF4-FFF2-40B4-BE49-F238E27FC236}">
                  <a16:creationId xmlns:a16="http://schemas.microsoft.com/office/drawing/2014/main" id="{3B81CA8A-92F2-467C-8420-9FDDAB556D6D}"/>
                </a:ext>
              </a:extLst>
            </p:cNvPr>
            <p:cNvSpPr/>
            <p:nvPr/>
          </p:nvSpPr>
          <p:spPr>
            <a:xfrm>
              <a:off x="7730087" y="2415564"/>
              <a:ext cx="132524" cy="169000"/>
            </a:xfrm>
            <a:custGeom>
              <a:avLst/>
              <a:gdLst>
                <a:gd name="connsiteX0" fmla="*/ 93764 w 117048"/>
                <a:gd name="connsiteY0" fmla="*/ 41043 h 149264"/>
                <a:gd name="connsiteX1" fmla="*/ 1072 w 117048"/>
                <a:gd name="connsiteY1" fmla="*/ 45490 h 149264"/>
                <a:gd name="connsiteX2" fmla="*/ 95670 w 117048"/>
                <a:gd name="connsiteY2" fmla="*/ 138183 h 149264"/>
                <a:gd name="connsiteX3" fmla="*/ 93764 w 117048"/>
                <a:gd name="connsiteY3" fmla="*/ 41043 h 149264"/>
              </a:gdLst>
              <a:ahLst/>
              <a:cxnLst>
                <a:cxn ang="0">
                  <a:pos x="connsiteX0" y="connsiteY0"/>
                </a:cxn>
                <a:cxn ang="0">
                  <a:pos x="connsiteX1" y="connsiteY1"/>
                </a:cxn>
                <a:cxn ang="0">
                  <a:pos x="connsiteX2" y="connsiteY2"/>
                </a:cxn>
                <a:cxn ang="0">
                  <a:pos x="connsiteX3" y="connsiteY3"/>
                </a:cxn>
              </a:cxnLst>
              <a:rect l="l" t="t" r="r" b="b"/>
              <a:pathLst>
                <a:path w="117048" h="149264">
                  <a:moveTo>
                    <a:pt x="93764" y="41043"/>
                  </a:moveTo>
                  <a:cubicBezTo>
                    <a:pt x="64540" y="-28842"/>
                    <a:pt x="9394" y="2098"/>
                    <a:pt x="1072" y="45490"/>
                  </a:cubicBezTo>
                  <a:cubicBezTo>
                    <a:pt x="-10936" y="108450"/>
                    <a:pt x="47640" y="175857"/>
                    <a:pt x="95670" y="138183"/>
                  </a:cubicBezTo>
                  <a:cubicBezTo>
                    <a:pt x="143700" y="100509"/>
                    <a:pt x="93764" y="41043"/>
                    <a:pt x="93764" y="41043"/>
                  </a:cubicBezTo>
                  <a:close/>
                </a:path>
              </a:pathLst>
            </a:custGeom>
            <a:solidFill>
              <a:srgbClr val="FED0D6"/>
            </a:solidFill>
            <a:ln w="6346" cap="flat">
              <a:noFill/>
              <a:prstDash val="solid"/>
              <a:miter/>
            </a:ln>
          </p:spPr>
          <p:txBody>
            <a:bodyPr rtlCol="0" anchor="ctr"/>
            <a:lstStyle/>
            <a:p>
              <a:endParaRPr lang="zh-CN" altLang="en-US"/>
            </a:p>
          </p:txBody>
        </p:sp>
        <p:sp>
          <p:nvSpPr>
            <p:cNvPr id="197" name="任意多边形 50">
              <a:extLst>
                <a:ext uri="{FF2B5EF4-FFF2-40B4-BE49-F238E27FC236}">
                  <a16:creationId xmlns:a16="http://schemas.microsoft.com/office/drawing/2014/main" id="{63556029-6AE9-4D6F-B7D7-16BED74BF303}"/>
                </a:ext>
              </a:extLst>
            </p:cNvPr>
            <p:cNvSpPr/>
            <p:nvPr/>
          </p:nvSpPr>
          <p:spPr>
            <a:xfrm>
              <a:off x="8248927" y="2523567"/>
              <a:ext cx="148402" cy="155616"/>
            </a:xfrm>
            <a:custGeom>
              <a:avLst/>
              <a:gdLst>
                <a:gd name="connsiteX0" fmla="*/ 44850 w 131071"/>
                <a:gd name="connsiteY0" fmla="*/ 23606 h 137443"/>
                <a:gd name="connsiteX1" fmla="*/ 129474 w 131071"/>
                <a:gd name="connsiteY1" fmla="*/ 61725 h 137443"/>
                <a:gd name="connsiteX2" fmla="*/ 7430 w 131071"/>
                <a:gd name="connsiteY2" fmla="*/ 113122 h 137443"/>
                <a:gd name="connsiteX3" fmla="*/ 44850 w 131071"/>
                <a:gd name="connsiteY3" fmla="*/ 23479 h 137443"/>
              </a:gdLst>
              <a:ahLst/>
              <a:cxnLst>
                <a:cxn ang="0">
                  <a:pos x="connsiteX0" y="connsiteY0"/>
                </a:cxn>
                <a:cxn ang="0">
                  <a:pos x="connsiteX1" y="connsiteY1"/>
                </a:cxn>
                <a:cxn ang="0">
                  <a:pos x="connsiteX2" y="connsiteY2"/>
                </a:cxn>
                <a:cxn ang="0">
                  <a:pos x="connsiteX3" y="connsiteY3"/>
                </a:cxn>
              </a:cxnLst>
              <a:rect l="l" t="t" r="r" b="b"/>
              <a:pathLst>
                <a:path w="131071" h="137443">
                  <a:moveTo>
                    <a:pt x="44850" y="23606"/>
                  </a:moveTo>
                  <a:cubicBezTo>
                    <a:pt x="97708" y="-30396"/>
                    <a:pt x="137734" y="18397"/>
                    <a:pt x="129474" y="61725"/>
                  </a:cubicBezTo>
                  <a:cubicBezTo>
                    <a:pt x="117466" y="124685"/>
                    <a:pt x="38115" y="165790"/>
                    <a:pt x="7430" y="113122"/>
                  </a:cubicBezTo>
                  <a:cubicBezTo>
                    <a:pt x="-23256" y="60455"/>
                    <a:pt x="44850" y="23479"/>
                    <a:pt x="44850" y="23479"/>
                  </a:cubicBezTo>
                  <a:close/>
                </a:path>
              </a:pathLst>
            </a:custGeom>
            <a:solidFill>
              <a:srgbClr val="FED0D6"/>
            </a:solidFill>
            <a:ln w="6346" cap="flat">
              <a:noFill/>
              <a:prstDash val="solid"/>
              <a:miter/>
            </a:ln>
          </p:spPr>
          <p:txBody>
            <a:bodyPr rtlCol="0" anchor="ctr"/>
            <a:lstStyle/>
            <a:p>
              <a:endParaRPr lang="zh-CN" altLang="en-US"/>
            </a:p>
          </p:txBody>
        </p:sp>
        <p:sp>
          <p:nvSpPr>
            <p:cNvPr id="198" name="任意多边形 51">
              <a:extLst>
                <a:ext uri="{FF2B5EF4-FFF2-40B4-BE49-F238E27FC236}">
                  <a16:creationId xmlns:a16="http://schemas.microsoft.com/office/drawing/2014/main" id="{C789DF17-586C-40D4-B0D8-82AE88800ECD}"/>
                </a:ext>
              </a:extLst>
            </p:cNvPr>
            <p:cNvSpPr/>
            <p:nvPr/>
          </p:nvSpPr>
          <p:spPr>
            <a:xfrm>
              <a:off x="7809723" y="2240589"/>
              <a:ext cx="532212" cy="546181"/>
            </a:xfrm>
            <a:custGeom>
              <a:avLst/>
              <a:gdLst>
                <a:gd name="connsiteX0" fmla="*/ 180923 w 470060"/>
                <a:gd name="connsiteY0" fmla="*/ 478301 h 482397"/>
                <a:gd name="connsiteX1" fmla="*/ 29463 w 470060"/>
                <a:gd name="connsiteY1" fmla="*/ 77479 h 482397"/>
                <a:gd name="connsiteX2" fmla="*/ 469484 w 470060"/>
                <a:gd name="connsiteY2" fmla="*/ 161341 h 482397"/>
                <a:gd name="connsiteX3" fmla="*/ 180923 w 470060"/>
                <a:gd name="connsiteY3" fmla="*/ 478301 h 482397"/>
              </a:gdLst>
              <a:ahLst/>
              <a:cxnLst>
                <a:cxn ang="0">
                  <a:pos x="connsiteX0" y="connsiteY0"/>
                </a:cxn>
                <a:cxn ang="0">
                  <a:pos x="connsiteX1" y="connsiteY1"/>
                </a:cxn>
                <a:cxn ang="0">
                  <a:pos x="connsiteX2" y="connsiteY2"/>
                </a:cxn>
                <a:cxn ang="0">
                  <a:pos x="connsiteX3" y="connsiteY3"/>
                </a:cxn>
              </a:cxnLst>
              <a:rect l="l" t="t" r="r" b="b"/>
              <a:pathLst>
                <a:path w="470060" h="482397">
                  <a:moveTo>
                    <a:pt x="180923" y="478301"/>
                  </a:moveTo>
                  <a:cubicBezTo>
                    <a:pt x="19045" y="447488"/>
                    <a:pt x="-42962" y="252065"/>
                    <a:pt x="29463" y="77479"/>
                  </a:cubicBezTo>
                  <a:cubicBezTo>
                    <a:pt x="89247" y="-66293"/>
                    <a:pt x="466880" y="5688"/>
                    <a:pt x="469484" y="161341"/>
                  </a:cubicBezTo>
                  <a:cubicBezTo>
                    <a:pt x="472788" y="350348"/>
                    <a:pt x="342929" y="509304"/>
                    <a:pt x="180923" y="478301"/>
                  </a:cubicBezTo>
                  <a:close/>
                </a:path>
              </a:pathLst>
            </a:custGeom>
            <a:solidFill>
              <a:srgbClr val="FED0D6"/>
            </a:solidFill>
            <a:ln w="6346" cap="flat">
              <a:noFill/>
              <a:prstDash val="solid"/>
              <a:miter/>
            </a:ln>
          </p:spPr>
          <p:txBody>
            <a:bodyPr rtlCol="0" anchor="ctr"/>
            <a:lstStyle/>
            <a:p>
              <a:endParaRPr lang="zh-CN" altLang="en-US"/>
            </a:p>
          </p:txBody>
        </p:sp>
        <p:sp>
          <p:nvSpPr>
            <p:cNvPr id="199" name="任意多边形 52">
              <a:extLst>
                <a:ext uri="{FF2B5EF4-FFF2-40B4-BE49-F238E27FC236}">
                  <a16:creationId xmlns:a16="http://schemas.microsoft.com/office/drawing/2014/main" id="{530B55B1-C246-4038-9832-83EB75A80CA4}"/>
                </a:ext>
              </a:extLst>
            </p:cNvPr>
            <p:cNvSpPr/>
            <p:nvPr/>
          </p:nvSpPr>
          <p:spPr>
            <a:xfrm>
              <a:off x="7789201" y="2165401"/>
              <a:ext cx="375782" cy="560573"/>
            </a:xfrm>
            <a:custGeom>
              <a:avLst/>
              <a:gdLst>
                <a:gd name="connsiteX0" fmla="*/ 331384 w 331898"/>
                <a:gd name="connsiteY0" fmla="*/ 36709 h 495109"/>
                <a:gd name="connsiteX1" fmla="*/ 61184 w 331898"/>
                <a:gd name="connsiteY1" fmla="*/ 494899 h 495109"/>
                <a:gd name="connsiteX2" fmla="*/ 61184 w 331898"/>
                <a:gd name="connsiteY2" fmla="*/ 494899 h 495109"/>
                <a:gd name="connsiteX3" fmla="*/ 42633 w 331898"/>
                <a:gd name="connsiteY3" fmla="*/ 73430 h 495109"/>
                <a:gd name="connsiteX4" fmla="*/ 331384 w 331898"/>
                <a:gd name="connsiteY4" fmla="*/ 36709 h 49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8" h="495109">
                  <a:moveTo>
                    <a:pt x="331384" y="36709"/>
                  </a:moveTo>
                  <a:cubicBezTo>
                    <a:pt x="45491" y="74002"/>
                    <a:pt x="40409" y="335308"/>
                    <a:pt x="61184" y="494899"/>
                  </a:cubicBezTo>
                  <a:lnTo>
                    <a:pt x="61184" y="494899"/>
                  </a:lnTo>
                  <a:cubicBezTo>
                    <a:pt x="61184" y="494899"/>
                    <a:pt x="-64292" y="213962"/>
                    <a:pt x="42633" y="73430"/>
                  </a:cubicBezTo>
                  <a:cubicBezTo>
                    <a:pt x="149556" y="-67102"/>
                    <a:pt x="331384" y="36709"/>
                    <a:pt x="331384" y="36709"/>
                  </a:cubicBezTo>
                  <a:close/>
                </a:path>
              </a:pathLst>
            </a:custGeom>
            <a:solidFill>
              <a:srgbClr val="981D04"/>
            </a:solidFill>
            <a:ln w="6346" cap="flat">
              <a:noFill/>
              <a:prstDash val="solid"/>
              <a:miter/>
            </a:ln>
          </p:spPr>
          <p:txBody>
            <a:bodyPr rtlCol="0" anchor="ctr"/>
            <a:lstStyle/>
            <a:p>
              <a:endParaRPr lang="zh-CN" altLang="en-US"/>
            </a:p>
          </p:txBody>
        </p:sp>
        <p:sp>
          <p:nvSpPr>
            <p:cNvPr id="200" name="任意多边形 53">
              <a:extLst>
                <a:ext uri="{FF2B5EF4-FFF2-40B4-BE49-F238E27FC236}">
                  <a16:creationId xmlns:a16="http://schemas.microsoft.com/office/drawing/2014/main" id="{AA12B971-AC35-41E4-BA34-A7744872D1D4}"/>
                </a:ext>
              </a:extLst>
            </p:cNvPr>
            <p:cNvSpPr/>
            <p:nvPr/>
          </p:nvSpPr>
          <p:spPr>
            <a:xfrm>
              <a:off x="7703109" y="2838260"/>
              <a:ext cx="683282" cy="765140"/>
            </a:xfrm>
            <a:custGeom>
              <a:avLst/>
              <a:gdLst>
                <a:gd name="connsiteX0" fmla="*/ 602973 w 603487"/>
                <a:gd name="connsiteY0" fmla="*/ 61225 h 675786"/>
                <a:gd name="connsiteX1" fmla="*/ 415491 w 603487"/>
                <a:gd name="connsiteY1" fmla="*/ -210 h 675786"/>
                <a:gd name="connsiteX2" fmla="*/ 302532 w 603487"/>
                <a:gd name="connsiteY2" fmla="*/ 86828 h 675786"/>
                <a:gd name="connsiteX3" fmla="*/ 299927 w 603487"/>
                <a:gd name="connsiteY3" fmla="*/ 86828 h 675786"/>
                <a:gd name="connsiteX4" fmla="*/ 197260 w 603487"/>
                <a:gd name="connsiteY4" fmla="*/ -210 h 675786"/>
                <a:gd name="connsiteX5" fmla="*/ -514 w 603487"/>
                <a:gd name="connsiteY5" fmla="*/ 61225 h 675786"/>
                <a:gd name="connsiteX6" fmla="*/ 24898 w 603487"/>
                <a:gd name="connsiteY6" fmla="*/ 268529 h 675786"/>
                <a:gd name="connsiteX7" fmla="*/ 50311 w 603487"/>
                <a:gd name="connsiteY7" fmla="*/ 406774 h 675786"/>
                <a:gd name="connsiteX8" fmla="*/ 88811 w 603487"/>
                <a:gd name="connsiteY8" fmla="*/ 675577 h 675786"/>
                <a:gd name="connsiteX9" fmla="*/ 512504 w 603487"/>
                <a:gd name="connsiteY9" fmla="*/ 675577 h 675786"/>
                <a:gd name="connsiteX10" fmla="*/ 553609 w 603487"/>
                <a:gd name="connsiteY10" fmla="*/ 406774 h 675786"/>
                <a:gd name="connsiteX11" fmla="*/ 576735 w 603487"/>
                <a:gd name="connsiteY11" fmla="*/ 268529 h 675786"/>
                <a:gd name="connsiteX12" fmla="*/ 602147 w 603487"/>
                <a:gd name="connsiteY12" fmla="*/ 61225 h 67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487" h="675786">
                  <a:moveTo>
                    <a:pt x="602973" y="61225"/>
                  </a:moveTo>
                  <a:lnTo>
                    <a:pt x="415491" y="-210"/>
                  </a:lnTo>
                  <a:cubicBezTo>
                    <a:pt x="400116" y="66308"/>
                    <a:pt x="315365" y="86828"/>
                    <a:pt x="302532" y="86828"/>
                  </a:cubicBezTo>
                  <a:lnTo>
                    <a:pt x="299927" y="86828"/>
                  </a:lnTo>
                  <a:cubicBezTo>
                    <a:pt x="287220" y="86828"/>
                    <a:pt x="212634" y="66308"/>
                    <a:pt x="197260" y="-210"/>
                  </a:cubicBezTo>
                  <a:lnTo>
                    <a:pt x="-514" y="61225"/>
                  </a:lnTo>
                  <a:lnTo>
                    <a:pt x="24898" y="268529"/>
                  </a:lnTo>
                  <a:cubicBezTo>
                    <a:pt x="24898" y="268529"/>
                    <a:pt x="9460" y="347880"/>
                    <a:pt x="50311" y="406774"/>
                  </a:cubicBezTo>
                  <a:cubicBezTo>
                    <a:pt x="88811" y="463063"/>
                    <a:pt x="88811" y="675577"/>
                    <a:pt x="88811" y="675577"/>
                  </a:cubicBezTo>
                  <a:lnTo>
                    <a:pt x="512504" y="675577"/>
                  </a:lnTo>
                  <a:cubicBezTo>
                    <a:pt x="512504" y="675577"/>
                    <a:pt x="512504" y="463063"/>
                    <a:pt x="553609" y="406774"/>
                  </a:cubicBezTo>
                  <a:cubicBezTo>
                    <a:pt x="592109" y="347880"/>
                    <a:pt x="576735" y="268529"/>
                    <a:pt x="576735" y="268529"/>
                  </a:cubicBezTo>
                  <a:lnTo>
                    <a:pt x="602147" y="61225"/>
                  </a:lnTo>
                  <a:close/>
                </a:path>
              </a:pathLst>
            </a:custGeom>
            <a:solidFill>
              <a:srgbClr val="F93F57"/>
            </a:solidFill>
            <a:ln w="6346" cap="flat">
              <a:noFill/>
              <a:prstDash val="solid"/>
              <a:miter/>
            </a:ln>
          </p:spPr>
          <p:txBody>
            <a:bodyPr rtlCol="0" anchor="ctr"/>
            <a:lstStyle/>
            <a:p>
              <a:endParaRPr lang="zh-CN" altLang="en-US"/>
            </a:p>
          </p:txBody>
        </p:sp>
        <p:sp>
          <p:nvSpPr>
            <p:cNvPr id="201" name="任意多边形 54">
              <a:extLst>
                <a:ext uri="{FF2B5EF4-FFF2-40B4-BE49-F238E27FC236}">
                  <a16:creationId xmlns:a16="http://schemas.microsoft.com/office/drawing/2014/main" id="{4854FC0F-8C4A-42FD-BED8-2B8C2613FE83}"/>
                </a:ext>
              </a:extLst>
            </p:cNvPr>
            <p:cNvSpPr/>
            <p:nvPr/>
          </p:nvSpPr>
          <p:spPr>
            <a:xfrm>
              <a:off x="7668222" y="2246131"/>
              <a:ext cx="203061" cy="147805"/>
            </a:xfrm>
            <a:custGeom>
              <a:avLst/>
              <a:gdLst>
                <a:gd name="connsiteX0" fmla="*/ -514 w 179347"/>
                <a:gd name="connsiteY0" fmla="*/ 71186 h 130544"/>
                <a:gd name="connsiteX1" fmla="*/ 171784 w 179347"/>
                <a:gd name="connsiteY1" fmla="*/ 4287 h 130544"/>
                <a:gd name="connsiteX2" fmla="*/ 43195 w 179347"/>
                <a:gd name="connsiteY2" fmla="*/ 130334 h 130544"/>
                <a:gd name="connsiteX3" fmla="*/ -514 w 179347"/>
                <a:gd name="connsiteY3" fmla="*/ 71186 h 130544"/>
              </a:gdLst>
              <a:ahLst/>
              <a:cxnLst>
                <a:cxn ang="0">
                  <a:pos x="connsiteX0" y="connsiteY0"/>
                </a:cxn>
                <a:cxn ang="0">
                  <a:pos x="connsiteX1" y="connsiteY1"/>
                </a:cxn>
                <a:cxn ang="0">
                  <a:pos x="connsiteX2" y="connsiteY2"/>
                </a:cxn>
                <a:cxn ang="0">
                  <a:pos x="connsiteX3" y="connsiteY3"/>
                </a:cxn>
              </a:cxnLst>
              <a:rect l="l" t="t" r="r" b="b"/>
              <a:pathLst>
                <a:path w="179347" h="130544">
                  <a:moveTo>
                    <a:pt x="-514" y="71186"/>
                  </a:moveTo>
                  <a:cubicBezTo>
                    <a:pt x="-514" y="71186"/>
                    <a:pt x="146053" y="-21379"/>
                    <a:pt x="171784" y="4287"/>
                  </a:cubicBezTo>
                  <a:cubicBezTo>
                    <a:pt x="197196" y="27477"/>
                    <a:pt x="153804" y="73728"/>
                    <a:pt x="43195" y="130334"/>
                  </a:cubicBezTo>
                  <a:lnTo>
                    <a:pt x="-514" y="71186"/>
                  </a:lnTo>
                  <a:close/>
                </a:path>
              </a:pathLst>
            </a:custGeom>
            <a:solidFill>
              <a:srgbClr val="FED0D6"/>
            </a:solidFill>
            <a:ln w="6346" cap="flat">
              <a:noFill/>
              <a:prstDash val="solid"/>
              <a:miter/>
            </a:ln>
          </p:spPr>
          <p:txBody>
            <a:bodyPr rtlCol="0" anchor="ctr"/>
            <a:lstStyle/>
            <a:p>
              <a:endParaRPr lang="zh-CN" altLang="en-US"/>
            </a:p>
          </p:txBody>
        </p:sp>
        <p:sp>
          <p:nvSpPr>
            <p:cNvPr id="202" name="任意多边形 55">
              <a:extLst>
                <a:ext uri="{FF2B5EF4-FFF2-40B4-BE49-F238E27FC236}">
                  <a16:creationId xmlns:a16="http://schemas.microsoft.com/office/drawing/2014/main" id="{C86255F0-C18A-4D41-ABA9-ED6B7620673E}"/>
                </a:ext>
              </a:extLst>
            </p:cNvPr>
            <p:cNvSpPr/>
            <p:nvPr/>
          </p:nvSpPr>
          <p:spPr>
            <a:xfrm>
              <a:off x="7253337" y="2273163"/>
              <a:ext cx="519616" cy="812040"/>
            </a:xfrm>
            <a:custGeom>
              <a:avLst/>
              <a:gdLst>
                <a:gd name="connsiteX0" fmla="*/ 396859 w 458935"/>
                <a:gd name="connsiteY0" fmla="*/ 560775 h 717209"/>
                <a:gd name="connsiteX1" fmla="*/ 147942 w 458935"/>
                <a:gd name="connsiteY1" fmla="*/ 358426 h 717209"/>
                <a:gd name="connsiteX2" fmla="*/ 458421 w 458935"/>
                <a:gd name="connsiteY2" fmla="*/ 107349 h 717209"/>
                <a:gd name="connsiteX3" fmla="*/ 409628 w 458935"/>
                <a:gd name="connsiteY3" fmla="*/ -210 h 717209"/>
                <a:gd name="connsiteX4" fmla="*/ 4297 w 458935"/>
                <a:gd name="connsiteY4" fmla="*/ 348134 h 717209"/>
                <a:gd name="connsiteX5" fmla="*/ 417253 w 458935"/>
                <a:gd name="connsiteY5" fmla="*/ 716999 h 717209"/>
                <a:gd name="connsiteX6" fmla="*/ 396732 w 458935"/>
                <a:gd name="connsiteY6" fmla="*/ 560775 h 71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8935" h="717209">
                  <a:moveTo>
                    <a:pt x="396859" y="560775"/>
                  </a:moveTo>
                  <a:cubicBezTo>
                    <a:pt x="396859" y="560775"/>
                    <a:pt x="158234" y="399404"/>
                    <a:pt x="147942" y="358426"/>
                  </a:cubicBezTo>
                  <a:cubicBezTo>
                    <a:pt x="137713" y="320307"/>
                    <a:pt x="458421" y="107349"/>
                    <a:pt x="458421" y="107349"/>
                  </a:cubicBezTo>
                  <a:lnTo>
                    <a:pt x="409628" y="-210"/>
                  </a:lnTo>
                  <a:cubicBezTo>
                    <a:pt x="409628" y="-210"/>
                    <a:pt x="47879" y="230346"/>
                    <a:pt x="4297" y="348134"/>
                  </a:cubicBezTo>
                  <a:cubicBezTo>
                    <a:pt x="-41891" y="465986"/>
                    <a:pt x="255691" y="696542"/>
                    <a:pt x="417253" y="716999"/>
                  </a:cubicBezTo>
                  <a:lnTo>
                    <a:pt x="396732" y="560775"/>
                  </a:lnTo>
                  <a:close/>
                </a:path>
              </a:pathLst>
            </a:custGeom>
            <a:solidFill>
              <a:srgbClr val="F93F57"/>
            </a:solidFill>
            <a:ln w="6346" cap="flat">
              <a:noFill/>
              <a:prstDash val="solid"/>
              <a:miter/>
            </a:ln>
          </p:spPr>
          <p:txBody>
            <a:bodyPr rtlCol="0" anchor="ctr"/>
            <a:lstStyle/>
            <a:p>
              <a:endParaRPr lang="zh-CN" altLang="en-US"/>
            </a:p>
          </p:txBody>
        </p:sp>
        <p:sp>
          <p:nvSpPr>
            <p:cNvPr id="203" name="任意多边形 56">
              <a:extLst>
                <a:ext uri="{FF2B5EF4-FFF2-40B4-BE49-F238E27FC236}">
                  <a16:creationId xmlns:a16="http://schemas.microsoft.com/office/drawing/2014/main" id="{E8219EFB-00AC-40B4-8654-A045656349AD}"/>
                </a:ext>
              </a:extLst>
            </p:cNvPr>
            <p:cNvSpPr/>
            <p:nvPr/>
          </p:nvSpPr>
          <p:spPr>
            <a:xfrm>
              <a:off x="7861504" y="4281217"/>
              <a:ext cx="152998" cy="1017478"/>
            </a:xfrm>
            <a:custGeom>
              <a:avLst/>
              <a:gdLst>
                <a:gd name="connsiteX0" fmla="*/ 126555 w 135131"/>
                <a:gd name="connsiteY0" fmla="*/ 898656 h 898656"/>
                <a:gd name="connsiteX1" fmla="*/ 0 w 135131"/>
                <a:gd name="connsiteY1" fmla="*/ 898656 h 898656"/>
                <a:gd name="connsiteX2" fmla="*/ 0 w 135131"/>
                <a:gd name="connsiteY2" fmla="*/ 0 h 898656"/>
                <a:gd name="connsiteX3" fmla="*/ 135132 w 135131"/>
                <a:gd name="connsiteY3" fmla="*/ 0 h 898656"/>
                <a:gd name="connsiteX4" fmla="*/ 126555 w 135131"/>
                <a:gd name="connsiteY4" fmla="*/ 898656 h 898656"/>
                <a:gd name="connsiteX5" fmla="*/ 126555 w 135131"/>
                <a:gd name="connsiteY5" fmla="*/ 898656 h 898656"/>
                <a:gd name="connsiteX6" fmla="*/ 126555 w 135131"/>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131" h="898656">
                  <a:moveTo>
                    <a:pt x="126555" y="898656"/>
                  </a:moveTo>
                  <a:lnTo>
                    <a:pt x="0" y="898656"/>
                  </a:lnTo>
                  <a:lnTo>
                    <a:pt x="0" y="0"/>
                  </a:lnTo>
                  <a:lnTo>
                    <a:pt x="135132" y="0"/>
                  </a:lnTo>
                  <a:lnTo>
                    <a:pt x="126555" y="898656"/>
                  </a:lnTo>
                  <a:lnTo>
                    <a:pt x="126555" y="898656"/>
                  </a:lnTo>
                  <a:lnTo>
                    <a:pt x="126555" y="898656"/>
                  </a:lnTo>
                  <a:close/>
                </a:path>
              </a:pathLst>
            </a:custGeom>
            <a:solidFill>
              <a:srgbClr val="FED0D6"/>
            </a:solidFill>
            <a:ln w="6346" cap="flat">
              <a:noFill/>
              <a:prstDash val="solid"/>
              <a:miter/>
            </a:ln>
          </p:spPr>
          <p:txBody>
            <a:bodyPr rtlCol="0" anchor="ctr"/>
            <a:lstStyle/>
            <a:p>
              <a:endParaRPr lang="zh-CN" altLang="en-US"/>
            </a:p>
          </p:txBody>
        </p:sp>
        <p:sp>
          <p:nvSpPr>
            <p:cNvPr id="204" name="任意多边形 57">
              <a:extLst>
                <a:ext uri="{FF2B5EF4-FFF2-40B4-BE49-F238E27FC236}">
                  <a16:creationId xmlns:a16="http://schemas.microsoft.com/office/drawing/2014/main" id="{EBC3B512-5539-4DF4-91F1-1393DDA80BAB}"/>
                </a:ext>
              </a:extLst>
            </p:cNvPr>
            <p:cNvSpPr/>
            <p:nvPr/>
          </p:nvSpPr>
          <p:spPr>
            <a:xfrm>
              <a:off x="7703109" y="5287978"/>
              <a:ext cx="316405" cy="123506"/>
            </a:xfrm>
            <a:custGeom>
              <a:avLst/>
              <a:gdLst>
                <a:gd name="connsiteX0" fmla="*/ 264603 w 279455"/>
                <a:gd name="connsiteY0" fmla="*/ -210 h 109083"/>
                <a:gd name="connsiteX1" fmla="*/ 138493 w 279455"/>
                <a:gd name="connsiteY1" fmla="*/ -210 h 109083"/>
                <a:gd name="connsiteX2" fmla="*/ -514 w 279455"/>
                <a:gd name="connsiteY2" fmla="*/ 96168 h 109083"/>
                <a:gd name="connsiteX3" fmla="*/ -514 w 279455"/>
                <a:gd name="connsiteY3" fmla="*/ 108874 h 109083"/>
                <a:gd name="connsiteX4" fmla="*/ 277500 w 279455"/>
                <a:gd name="connsiteY4" fmla="*/ 108874 h 109083"/>
                <a:gd name="connsiteX5" fmla="*/ 264794 w 279455"/>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455" h="109083">
                  <a:moveTo>
                    <a:pt x="264603" y="-210"/>
                  </a:moveTo>
                  <a:lnTo>
                    <a:pt x="138493" y="-210"/>
                  </a:lnTo>
                  <a:cubicBezTo>
                    <a:pt x="138493" y="-210"/>
                    <a:pt x="12382" y="68277"/>
                    <a:pt x="-514" y="96168"/>
                  </a:cubicBezTo>
                  <a:lnTo>
                    <a:pt x="-514" y="108874"/>
                  </a:lnTo>
                  <a:lnTo>
                    <a:pt x="277500" y="108874"/>
                  </a:lnTo>
                  <a:cubicBezTo>
                    <a:pt x="277500" y="108874"/>
                    <a:pt x="285251" y="27681"/>
                    <a:pt x="264794" y="-210"/>
                  </a:cubicBezTo>
                  <a:close/>
                </a:path>
              </a:pathLst>
            </a:custGeom>
            <a:solidFill>
              <a:srgbClr val="F93F57"/>
            </a:solidFill>
            <a:ln w="6346" cap="flat">
              <a:noFill/>
              <a:prstDash val="solid"/>
              <a:miter/>
            </a:ln>
          </p:spPr>
          <p:txBody>
            <a:bodyPr rtlCol="0" anchor="ctr"/>
            <a:lstStyle/>
            <a:p>
              <a:endParaRPr lang="zh-CN" altLang="en-US"/>
            </a:p>
          </p:txBody>
        </p:sp>
        <p:sp>
          <p:nvSpPr>
            <p:cNvPr id="205" name="任意多边形 58">
              <a:extLst>
                <a:ext uri="{FF2B5EF4-FFF2-40B4-BE49-F238E27FC236}">
                  <a16:creationId xmlns:a16="http://schemas.microsoft.com/office/drawing/2014/main" id="{A1F29E0E-F065-4E80-9C8E-8DBAAF5FF45D}"/>
                </a:ext>
              </a:extLst>
            </p:cNvPr>
            <p:cNvSpPr/>
            <p:nvPr/>
          </p:nvSpPr>
          <p:spPr>
            <a:xfrm>
              <a:off x="7703109" y="5411484"/>
              <a:ext cx="314126" cy="18773"/>
            </a:xfrm>
            <a:custGeom>
              <a:avLst/>
              <a:gdLst>
                <a:gd name="connsiteX0" fmla="*/ 0 w 277442"/>
                <a:gd name="connsiteY0" fmla="*/ 0 h 16581"/>
                <a:gd name="connsiteX1" fmla="*/ 277443 w 277442"/>
                <a:gd name="connsiteY1" fmla="*/ 0 h 16581"/>
                <a:gd name="connsiteX2" fmla="*/ 277443 w 277442"/>
                <a:gd name="connsiteY2" fmla="*/ 16582 h 16581"/>
                <a:gd name="connsiteX3" fmla="*/ 0 w 277442"/>
                <a:gd name="connsiteY3" fmla="*/ 16582 h 16581"/>
                <a:gd name="connsiteX4" fmla="*/ 0 w 277442"/>
                <a:gd name="connsiteY4" fmla="*/ 0 h 16581"/>
                <a:gd name="connsiteX5" fmla="*/ 0 w 277442"/>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442" h="16581">
                  <a:moveTo>
                    <a:pt x="0" y="0"/>
                  </a:moveTo>
                  <a:lnTo>
                    <a:pt x="277443" y="0"/>
                  </a:lnTo>
                  <a:lnTo>
                    <a:pt x="277443"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206" name="任意多边形 59">
              <a:extLst>
                <a:ext uri="{FF2B5EF4-FFF2-40B4-BE49-F238E27FC236}">
                  <a16:creationId xmlns:a16="http://schemas.microsoft.com/office/drawing/2014/main" id="{DC67DEB0-A84B-4490-B54B-9FFD66E202E8}"/>
                </a:ext>
              </a:extLst>
            </p:cNvPr>
            <p:cNvSpPr/>
            <p:nvPr/>
          </p:nvSpPr>
          <p:spPr>
            <a:xfrm>
              <a:off x="8074926" y="4281217"/>
              <a:ext cx="154366" cy="1017478"/>
            </a:xfrm>
            <a:custGeom>
              <a:avLst/>
              <a:gdLst>
                <a:gd name="connsiteX0" fmla="*/ 8704 w 136339"/>
                <a:gd name="connsiteY0" fmla="*/ 898656 h 898656"/>
                <a:gd name="connsiteX1" fmla="*/ 136339 w 136339"/>
                <a:gd name="connsiteY1" fmla="*/ 898656 h 898656"/>
                <a:gd name="connsiteX2" fmla="*/ 136339 w 136339"/>
                <a:gd name="connsiteY2" fmla="*/ 0 h 898656"/>
                <a:gd name="connsiteX3" fmla="*/ 0 w 136339"/>
                <a:gd name="connsiteY3" fmla="*/ 0 h 898656"/>
                <a:gd name="connsiteX4" fmla="*/ 8704 w 136339"/>
                <a:gd name="connsiteY4" fmla="*/ 898656 h 898656"/>
                <a:gd name="connsiteX5" fmla="*/ 8704 w 136339"/>
                <a:gd name="connsiteY5" fmla="*/ 898656 h 898656"/>
                <a:gd name="connsiteX6" fmla="*/ 8704 w 136339"/>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39" h="898656">
                  <a:moveTo>
                    <a:pt x="8704" y="898656"/>
                  </a:moveTo>
                  <a:lnTo>
                    <a:pt x="136339" y="898656"/>
                  </a:lnTo>
                  <a:lnTo>
                    <a:pt x="136339" y="0"/>
                  </a:lnTo>
                  <a:lnTo>
                    <a:pt x="0" y="0"/>
                  </a:lnTo>
                  <a:lnTo>
                    <a:pt x="8704" y="898656"/>
                  </a:lnTo>
                  <a:lnTo>
                    <a:pt x="8704" y="898656"/>
                  </a:lnTo>
                  <a:lnTo>
                    <a:pt x="8704" y="898656"/>
                  </a:lnTo>
                  <a:close/>
                </a:path>
              </a:pathLst>
            </a:custGeom>
            <a:solidFill>
              <a:srgbClr val="FED0D6"/>
            </a:solidFill>
            <a:ln w="6346" cap="flat">
              <a:noFill/>
              <a:prstDash val="solid"/>
              <a:miter/>
            </a:ln>
          </p:spPr>
          <p:txBody>
            <a:bodyPr rtlCol="0" anchor="ctr"/>
            <a:lstStyle/>
            <a:p>
              <a:endParaRPr lang="zh-CN" altLang="en-US"/>
            </a:p>
          </p:txBody>
        </p:sp>
        <p:sp>
          <p:nvSpPr>
            <p:cNvPr id="207" name="任意多边形 60">
              <a:extLst>
                <a:ext uri="{FF2B5EF4-FFF2-40B4-BE49-F238E27FC236}">
                  <a16:creationId xmlns:a16="http://schemas.microsoft.com/office/drawing/2014/main" id="{1E9C0432-F3C0-49F6-9AFA-0D4E05E3412F}"/>
                </a:ext>
              </a:extLst>
            </p:cNvPr>
            <p:cNvSpPr/>
            <p:nvPr/>
          </p:nvSpPr>
          <p:spPr>
            <a:xfrm>
              <a:off x="8073764" y="5287978"/>
              <a:ext cx="312627" cy="123506"/>
            </a:xfrm>
            <a:custGeom>
              <a:avLst/>
              <a:gdLst>
                <a:gd name="connsiteX0" fmla="*/ 11376 w 276118"/>
                <a:gd name="connsiteY0" fmla="*/ -210 h 109083"/>
                <a:gd name="connsiteX1" fmla="*/ 139646 w 276118"/>
                <a:gd name="connsiteY1" fmla="*/ -210 h 109083"/>
                <a:gd name="connsiteX2" fmla="*/ 275604 w 276118"/>
                <a:gd name="connsiteY2" fmla="*/ 96168 h 109083"/>
                <a:gd name="connsiteX3" fmla="*/ 275604 w 276118"/>
                <a:gd name="connsiteY3" fmla="*/ 108874 h 109083"/>
                <a:gd name="connsiteX4" fmla="*/ 1147 w 276118"/>
                <a:gd name="connsiteY4" fmla="*/ 108874 h 109083"/>
                <a:gd name="connsiteX5" fmla="*/ 11376 w 276118"/>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118" h="109083">
                  <a:moveTo>
                    <a:pt x="11376" y="-210"/>
                  </a:moveTo>
                  <a:lnTo>
                    <a:pt x="139646" y="-210"/>
                  </a:lnTo>
                  <a:cubicBezTo>
                    <a:pt x="139646" y="-210"/>
                    <a:pt x="262771" y="68277"/>
                    <a:pt x="275604" y="96168"/>
                  </a:cubicBezTo>
                  <a:lnTo>
                    <a:pt x="275604" y="108874"/>
                  </a:lnTo>
                  <a:lnTo>
                    <a:pt x="1147" y="108874"/>
                  </a:lnTo>
                  <a:cubicBezTo>
                    <a:pt x="1147" y="108874"/>
                    <a:pt x="-6604" y="27681"/>
                    <a:pt x="11376" y="-210"/>
                  </a:cubicBezTo>
                  <a:close/>
                </a:path>
              </a:pathLst>
            </a:custGeom>
            <a:solidFill>
              <a:srgbClr val="F93F57"/>
            </a:solidFill>
            <a:ln w="6346" cap="flat">
              <a:noFill/>
              <a:prstDash val="solid"/>
              <a:miter/>
            </a:ln>
          </p:spPr>
          <p:txBody>
            <a:bodyPr rtlCol="0" anchor="ctr"/>
            <a:lstStyle/>
            <a:p>
              <a:endParaRPr lang="zh-CN" altLang="en-US"/>
            </a:p>
          </p:txBody>
        </p:sp>
        <p:sp>
          <p:nvSpPr>
            <p:cNvPr id="208" name="任意多边形 61">
              <a:extLst>
                <a:ext uri="{FF2B5EF4-FFF2-40B4-BE49-F238E27FC236}">
                  <a16:creationId xmlns:a16="http://schemas.microsoft.com/office/drawing/2014/main" id="{F7DA1B6D-43C5-4177-B134-1B0A2CB224D6}"/>
                </a:ext>
              </a:extLst>
            </p:cNvPr>
            <p:cNvSpPr/>
            <p:nvPr/>
          </p:nvSpPr>
          <p:spPr>
            <a:xfrm>
              <a:off x="8074926" y="5411484"/>
              <a:ext cx="311393" cy="18773"/>
            </a:xfrm>
            <a:custGeom>
              <a:avLst/>
              <a:gdLst>
                <a:gd name="connsiteX0" fmla="*/ 0 w 275028"/>
                <a:gd name="connsiteY0" fmla="*/ 0 h 16581"/>
                <a:gd name="connsiteX1" fmla="*/ 275029 w 275028"/>
                <a:gd name="connsiteY1" fmla="*/ 0 h 16581"/>
                <a:gd name="connsiteX2" fmla="*/ 275029 w 275028"/>
                <a:gd name="connsiteY2" fmla="*/ 16582 h 16581"/>
                <a:gd name="connsiteX3" fmla="*/ 0 w 275028"/>
                <a:gd name="connsiteY3" fmla="*/ 16582 h 16581"/>
                <a:gd name="connsiteX4" fmla="*/ 0 w 275028"/>
                <a:gd name="connsiteY4" fmla="*/ 0 h 16581"/>
                <a:gd name="connsiteX5" fmla="*/ 0 w 275028"/>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28" h="16581">
                  <a:moveTo>
                    <a:pt x="0" y="0"/>
                  </a:moveTo>
                  <a:lnTo>
                    <a:pt x="275029" y="0"/>
                  </a:lnTo>
                  <a:lnTo>
                    <a:pt x="275029"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209" name="任意多边形 62">
              <a:extLst>
                <a:ext uri="{FF2B5EF4-FFF2-40B4-BE49-F238E27FC236}">
                  <a16:creationId xmlns:a16="http://schemas.microsoft.com/office/drawing/2014/main" id="{604FF1FE-6D90-48C8-A24D-CE35FCACBF76}"/>
                </a:ext>
              </a:extLst>
            </p:cNvPr>
            <p:cNvSpPr/>
            <p:nvPr/>
          </p:nvSpPr>
          <p:spPr>
            <a:xfrm>
              <a:off x="7564855" y="3584555"/>
              <a:ext cx="961084" cy="1110846"/>
            </a:xfrm>
            <a:custGeom>
              <a:avLst/>
              <a:gdLst>
                <a:gd name="connsiteX0" fmla="*/ 635502 w 848847"/>
                <a:gd name="connsiteY0" fmla="*/ -210 h 981120"/>
                <a:gd name="connsiteX1" fmla="*/ 212380 w 848847"/>
                <a:gd name="connsiteY1" fmla="*/ -210 h 981120"/>
                <a:gd name="connsiteX2" fmla="*/ -514 w 848847"/>
                <a:gd name="connsiteY2" fmla="*/ 980910 h 981120"/>
                <a:gd name="connsiteX3" fmla="*/ 848334 w 848847"/>
                <a:gd name="connsiteY3" fmla="*/ 980910 h 981120"/>
                <a:gd name="connsiteX4" fmla="*/ 635502 w 848847"/>
                <a:gd name="connsiteY4" fmla="*/ -210 h 981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847" h="981120">
                  <a:moveTo>
                    <a:pt x="635502" y="-210"/>
                  </a:moveTo>
                  <a:lnTo>
                    <a:pt x="212380" y="-210"/>
                  </a:lnTo>
                  <a:cubicBezTo>
                    <a:pt x="12319" y="253281"/>
                    <a:pt x="-514" y="980910"/>
                    <a:pt x="-514" y="980910"/>
                  </a:cubicBezTo>
                  <a:lnTo>
                    <a:pt x="848334" y="980910"/>
                  </a:lnTo>
                  <a:cubicBezTo>
                    <a:pt x="848334" y="980910"/>
                    <a:pt x="838104" y="253281"/>
                    <a:pt x="635502" y="-210"/>
                  </a:cubicBezTo>
                  <a:close/>
                </a:path>
              </a:pathLst>
            </a:custGeom>
            <a:solidFill>
              <a:srgbClr val="434CC0"/>
            </a:solidFill>
            <a:ln w="6346" cap="flat">
              <a:noFill/>
              <a:prstDash val="solid"/>
              <a:miter/>
            </a:ln>
          </p:spPr>
          <p:txBody>
            <a:bodyPr rtlCol="0" anchor="ctr"/>
            <a:lstStyle/>
            <a:p>
              <a:endParaRPr lang="zh-CN" altLang="en-US"/>
            </a:p>
          </p:txBody>
        </p:sp>
        <p:sp>
          <p:nvSpPr>
            <p:cNvPr id="210" name="任意多边形 63">
              <a:extLst>
                <a:ext uri="{FF2B5EF4-FFF2-40B4-BE49-F238E27FC236}">
                  <a16:creationId xmlns:a16="http://schemas.microsoft.com/office/drawing/2014/main" id="{FB50F387-A2FA-4438-8F67-6373B28D221D}"/>
                </a:ext>
              </a:extLst>
            </p:cNvPr>
            <p:cNvSpPr/>
            <p:nvPr/>
          </p:nvSpPr>
          <p:spPr>
            <a:xfrm>
              <a:off x="6993099" y="2948350"/>
              <a:ext cx="1467130" cy="1769867"/>
            </a:xfrm>
            <a:custGeom>
              <a:avLst/>
              <a:gdLst>
                <a:gd name="connsiteX0" fmla="*/ 927593 w 1295797"/>
                <a:gd name="connsiteY0" fmla="*/ 878849 h 1563180"/>
                <a:gd name="connsiteX1" fmla="*/ 1022891 w 1295797"/>
                <a:gd name="connsiteY1" fmla="*/ 1014617 h 1563180"/>
                <a:gd name="connsiteX2" fmla="*/ 992077 w 1295797"/>
                <a:gd name="connsiteY2" fmla="*/ 1186152 h 1563180"/>
                <a:gd name="connsiteX3" fmla="*/ 821876 w 1295797"/>
                <a:gd name="connsiteY3" fmla="*/ 1157900 h 1563180"/>
                <a:gd name="connsiteX4" fmla="*/ 820161 w 1295797"/>
                <a:gd name="connsiteY4" fmla="*/ 1155403 h 1563180"/>
                <a:gd name="connsiteX5" fmla="*/ 668447 w 1295797"/>
                <a:gd name="connsiteY5" fmla="*/ 940348 h 1563180"/>
                <a:gd name="connsiteX6" fmla="*/ 668447 w 1295797"/>
                <a:gd name="connsiteY6" fmla="*/ 935202 h 1563180"/>
                <a:gd name="connsiteX7" fmla="*/ 663300 w 1295797"/>
                <a:gd name="connsiteY7" fmla="*/ 932661 h 1563180"/>
                <a:gd name="connsiteX8" fmla="*/ 694114 w 1295797"/>
                <a:gd name="connsiteY8" fmla="*/ 761125 h 1563180"/>
                <a:gd name="connsiteX9" fmla="*/ 765968 w 1295797"/>
                <a:gd name="connsiteY9" fmla="*/ 364243 h 1563180"/>
                <a:gd name="connsiteX10" fmla="*/ 368196 w 1295797"/>
                <a:gd name="connsiteY10" fmla="*/ 297661 h 1563180"/>
                <a:gd name="connsiteX11" fmla="*/ 250154 w 1295797"/>
                <a:gd name="connsiteY11" fmla="*/ 551153 h 1563180"/>
                <a:gd name="connsiteX12" fmla="*/ 134780 w 1295797"/>
                <a:gd name="connsiteY12" fmla="*/ 686793 h 1563180"/>
                <a:gd name="connsiteX13" fmla="*/ 1364 w 1295797"/>
                <a:gd name="connsiteY13" fmla="*/ 574152 h 1563180"/>
                <a:gd name="connsiteX14" fmla="*/ 224614 w 1295797"/>
                <a:gd name="connsiteY14" fmla="*/ 95313 h 1563180"/>
                <a:gd name="connsiteX15" fmla="*/ 966156 w 1295797"/>
                <a:gd name="connsiteY15" fmla="*/ 223329 h 1563180"/>
                <a:gd name="connsiteX16" fmla="*/ 927657 w 1295797"/>
                <a:gd name="connsiteY16" fmla="*/ 878849 h 1563180"/>
                <a:gd name="connsiteX17" fmla="*/ 1245823 w 1295797"/>
                <a:gd name="connsiteY17" fmla="*/ 1332149 h 1563180"/>
                <a:gd name="connsiteX18" fmla="*/ 1271236 w 1295797"/>
                <a:gd name="connsiteY18" fmla="*/ 1367980 h 1563180"/>
                <a:gd name="connsiteX19" fmla="*/ 1242965 w 1295797"/>
                <a:gd name="connsiteY19" fmla="*/ 1542121 h 1563180"/>
                <a:gd name="connsiteX20" fmla="*/ 1068506 w 1295797"/>
                <a:gd name="connsiteY20" fmla="*/ 1511371 h 1563180"/>
                <a:gd name="connsiteX21" fmla="*/ 1043093 w 1295797"/>
                <a:gd name="connsiteY21" fmla="*/ 1473252 h 1563180"/>
                <a:gd name="connsiteX22" fmla="*/ 1073906 w 1295797"/>
                <a:gd name="connsiteY22" fmla="*/ 1301717 h 1563180"/>
                <a:gd name="connsiteX23" fmla="*/ 1242583 w 1295797"/>
                <a:gd name="connsiteY23" fmla="*/ 1327847 h 1563180"/>
                <a:gd name="connsiteX24" fmla="*/ 1245823 w 1295797"/>
                <a:gd name="connsiteY24" fmla="*/ 1332466 h 1563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5797" h="1563180">
                  <a:moveTo>
                    <a:pt x="927593" y="878849"/>
                  </a:moveTo>
                  <a:lnTo>
                    <a:pt x="1022891" y="1014617"/>
                  </a:lnTo>
                  <a:cubicBezTo>
                    <a:pt x="1063932" y="1070906"/>
                    <a:pt x="1051098" y="1145174"/>
                    <a:pt x="992077" y="1186152"/>
                  </a:cubicBezTo>
                  <a:cubicBezTo>
                    <a:pt x="937313" y="1225345"/>
                    <a:pt x="861075" y="1212696"/>
                    <a:pt x="821876" y="1157900"/>
                  </a:cubicBezTo>
                  <a:cubicBezTo>
                    <a:pt x="821305" y="1157074"/>
                    <a:pt x="820732" y="1156242"/>
                    <a:pt x="820161" y="1155403"/>
                  </a:cubicBezTo>
                  <a:lnTo>
                    <a:pt x="668447" y="940348"/>
                  </a:lnTo>
                  <a:lnTo>
                    <a:pt x="668447" y="935202"/>
                  </a:lnTo>
                  <a:cubicBezTo>
                    <a:pt x="663300" y="935202"/>
                    <a:pt x="663300" y="935202"/>
                    <a:pt x="663300" y="932661"/>
                  </a:cubicBezTo>
                  <a:cubicBezTo>
                    <a:pt x="624801" y="878849"/>
                    <a:pt x="640239" y="799244"/>
                    <a:pt x="694114" y="761125"/>
                  </a:cubicBezTo>
                  <a:cubicBezTo>
                    <a:pt x="822384" y="668941"/>
                    <a:pt x="855738" y="492259"/>
                    <a:pt x="765968" y="364243"/>
                  </a:cubicBezTo>
                  <a:cubicBezTo>
                    <a:pt x="673593" y="233621"/>
                    <a:pt x="499135" y="208018"/>
                    <a:pt x="368196" y="297661"/>
                  </a:cubicBezTo>
                  <a:cubicBezTo>
                    <a:pt x="283572" y="359096"/>
                    <a:pt x="239926" y="456491"/>
                    <a:pt x="250154" y="551153"/>
                  </a:cubicBezTo>
                  <a:cubicBezTo>
                    <a:pt x="255618" y="620421"/>
                    <a:pt x="204030" y="681056"/>
                    <a:pt x="134780" y="686793"/>
                  </a:cubicBezTo>
                  <a:cubicBezTo>
                    <a:pt x="65467" y="691939"/>
                    <a:pt x="9051" y="643274"/>
                    <a:pt x="1364" y="574152"/>
                  </a:cubicBezTo>
                  <a:cubicBezTo>
                    <a:pt x="-14456" y="386231"/>
                    <a:pt x="70486" y="204003"/>
                    <a:pt x="224614" y="95313"/>
                  </a:cubicBezTo>
                  <a:cubicBezTo>
                    <a:pt x="466035" y="-71140"/>
                    <a:pt x="799386" y="-14788"/>
                    <a:pt x="966156" y="223329"/>
                  </a:cubicBezTo>
                  <a:cubicBezTo>
                    <a:pt x="1107832" y="424058"/>
                    <a:pt x="1091822" y="696081"/>
                    <a:pt x="927657" y="878849"/>
                  </a:cubicBezTo>
                  <a:close/>
                  <a:moveTo>
                    <a:pt x="1245823" y="1332149"/>
                  </a:moveTo>
                  <a:lnTo>
                    <a:pt x="1271236" y="1367980"/>
                  </a:lnTo>
                  <a:cubicBezTo>
                    <a:pt x="1312277" y="1426874"/>
                    <a:pt x="1299444" y="1501397"/>
                    <a:pt x="1242965" y="1542121"/>
                  </a:cubicBezTo>
                  <a:cubicBezTo>
                    <a:pt x="1189089" y="1577953"/>
                    <a:pt x="1109548" y="1567533"/>
                    <a:pt x="1068506" y="1511371"/>
                  </a:cubicBezTo>
                  <a:lnTo>
                    <a:pt x="1043093" y="1473252"/>
                  </a:lnTo>
                  <a:cubicBezTo>
                    <a:pt x="1004593" y="1419505"/>
                    <a:pt x="1019968" y="1339836"/>
                    <a:pt x="1073906" y="1301717"/>
                  </a:cubicBezTo>
                  <a:cubicBezTo>
                    <a:pt x="1127718" y="1262346"/>
                    <a:pt x="1203257" y="1274049"/>
                    <a:pt x="1242583" y="1327847"/>
                  </a:cubicBezTo>
                  <a:cubicBezTo>
                    <a:pt x="1243727" y="1329359"/>
                    <a:pt x="1244806" y="1330903"/>
                    <a:pt x="1245823" y="1332466"/>
                  </a:cubicBezTo>
                  <a:close/>
                </a:path>
              </a:pathLst>
            </a:custGeom>
            <a:solidFill>
              <a:srgbClr val="FFC545"/>
            </a:solidFill>
            <a:ln w="6346" cap="flat">
              <a:noFill/>
              <a:prstDash val="solid"/>
              <a:miter/>
            </a:ln>
          </p:spPr>
          <p:txBody>
            <a:bodyPr rtlCol="0" anchor="ctr"/>
            <a:lstStyle/>
            <a:p>
              <a:endParaRPr lang="zh-CN" altLang="en-US"/>
            </a:p>
          </p:txBody>
        </p:sp>
        <p:sp>
          <p:nvSpPr>
            <p:cNvPr id="211" name="任意多边形 64">
              <a:extLst>
                <a:ext uri="{FF2B5EF4-FFF2-40B4-BE49-F238E27FC236}">
                  <a16:creationId xmlns:a16="http://schemas.microsoft.com/office/drawing/2014/main" id="{CA20F493-4D62-41C3-AA96-CE38254BC58B}"/>
                </a:ext>
              </a:extLst>
            </p:cNvPr>
            <p:cNvSpPr/>
            <p:nvPr/>
          </p:nvSpPr>
          <p:spPr>
            <a:xfrm>
              <a:off x="8074926" y="2908035"/>
              <a:ext cx="512041" cy="826857"/>
            </a:xfrm>
            <a:custGeom>
              <a:avLst/>
              <a:gdLst>
                <a:gd name="connsiteX0" fmla="*/ 274260 w 452244"/>
                <a:gd name="connsiteY0" fmla="*/ -210 h 730296"/>
                <a:gd name="connsiteX1" fmla="*/ 451387 w 452244"/>
                <a:gd name="connsiteY1" fmla="*/ 381616 h 730296"/>
                <a:gd name="connsiteX2" fmla="*/ 43132 w 452244"/>
                <a:gd name="connsiteY2" fmla="*/ 730087 h 730296"/>
                <a:gd name="connsiteX3" fmla="*/ -514 w 452244"/>
                <a:gd name="connsiteY3" fmla="*/ 558551 h 730296"/>
                <a:gd name="connsiteX4" fmla="*/ 315302 w 452244"/>
                <a:gd name="connsiteY4" fmla="*/ 366368 h 730296"/>
                <a:gd name="connsiteX5" fmla="*/ 248594 w 452244"/>
                <a:gd name="connsiteY5" fmla="*/ 207539 h 730296"/>
                <a:gd name="connsiteX6" fmla="*/ 274007 w 452244"/>
                <a:gd name="connsiteY6" fmla="*/ -19 h 73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244" h="730296">
                  <a:moveTo>
                    <a:pt x="274260" y="-210"/>
                  </a:moveTo>
                  <a:cubicBezTo>
                    <a:pt x="274260" y="-210"/>
                    <a:pt x="438553" y="292036"/>
                    <a:pt x="451387" y="381616"/>
                  </a:cubicBezTo>
                  <a:cubicBezTo>
                    <a:pt x="464093" y="473864"/>
                    <a:pt x="120196" y="717317"/>
                    <a:pt x="43132" y="730087"/>
                  </a:cubicBezTo>
                  <a:lnTo>
                    <a:pt x="-514" y="558551"/>
                  </a:lnTo>
                  <a:cubicBezTo>
                    <a:pt x="-514" y="558551"/>
                    <a:pt x="284489" y="425135"/>
                    <a:pt x="315302" y="366368"/>
                  </a:cubicBezTo>
                  <a:lnTo>
                    <a:pt x="248594" y="207539"/>
                  </a:lnTo>
                  <a:lnTo>
                    <a:pt x="274007" y="-19"/>
                  </a:lnTo>
                  <a:close/>
                </a:path>
              </a:pathLst>
            </a:custGeom>
            <a:solidFill>
              <a:srgbClr val="F93F57"/>
            </a:solidFill>
            <a:ln w="6346" cap="flat">
              <a:noFill/>
              <a:prstDash val="solid"/>
              <a:miter/>
            </a:ln>
          </p:spPr>
          <p:txBody>
            <a:bodyPr rtlCol="0" anchor="ctr"/>
            <a:lstStyle/>
            <a:p>
              <a:endParaRPr lang="zh-CN" altLang="en-US"/>
            </a:p>
          </p:txBody>
        </p:sp>
        <p:sp>
          <p:nvSpPr>
            <p:cNvPr id="212" name="任意多边形 65">
              <a:extLst>
                <a:ext uri="{FF2B5EF4-FFF2-40B4-BE49-F238E27FC236}">
                  <a16:creationId xmlns:a16="http://schemas.microsoft.com/office/drawing/2014/main" id="{FAF56E98-769C-4EFA-97FD-D0FA8731ADAC}"/>
                </a:ext>
              </a:extLst>
            </p:cNvPr>
            <p:cNvSpPr/>
            <p:nvPr/>
          </p:nvSpPr>
          <p:spPr>
            <a:xfrm>
              <a:off x="8008236" y="3573622"/>
              <a:ext cx="101648" cy="117572"/>
            </a:xfrm>
            <a:custGeom>
              <a:avLst/>
              <a:gdLst>
                <a:gd name="connsiteX0" fmla="*/ 66265 w 89777"/>
                <a:gd name="connsiteY0" fmla="*/ 362 h 103842"/>
                <a:gd name="connsiteX1" fmla="*/ 5147 w 89777"/>
                <a:gd name="connsiteY1" fmla="*/ 15800 h 103842"/>
                <a:gd name="connsiteX2" fmla="*/ 89263 w 89777"/>
                <a:gd name="connsiteY2" fmla="*/ 95596 h 103842"/>
                <a:gd name="connsiteX3" fmla="*/ 66265 w 89777"/>
                <a:gd name="connsiteY3" fmla="*/ 298 h 103842"/>
              </a:gdLst>
              <a:ahLst/>
              <a:cxnLst>
                <a:cxn ang="0">
                  <a:pos x="connsiteX0" y="connsiteY0"/>
                </a:cxn>
                <a:cxn ang="0">
                  <a:pos x="connsiteX1" y="connsiteY1"/>
                </a:cxn>
                <a:cxn ang="0">
                  <a:pos x="connsiteX2" y="connsiteY2"/>
                </a:cxn>
                <a:cxn ang="0">
                  <a:pos x="connsiteX3" y="connsiteY3"/>
                </a:cxn>
              </a:cxnLst>
              <a:rect l="l" t="t" r="r" b="b"/>
              <a:pathLst>
                <a:path w="89777" h="103842">
                  <a:moveTo>
                    <a:pt x="66265" y="362"/>
                  </a:moveTo>
                  <a:cubicBezTo>
                    <a:pt x="66265" y="362"/>
                    <a:pt x="15439" y="-4784"/>
                    <a:pt x="5147" y="15800"/>
                  </a:cubicBezTo>
                  <a:cubicBezTo>
                    <a:pt x="-5145" y="36384"/>
                    <a:pt x="-12705" y="131555"/>
                    <a:pt x="89263" y="95596"/>
                  </a:cubicBezTo>
                  <a:lnTo>
                    <a:pt x="66265" y="298"/>
                  </a:lnTo>
                  <a:close/>
                </a:path>
              </a:pathLst>
            </a:custGeom>
            <a:solidFill>
              <a:srgbClr val="FF93B1"/>
            </a:solidFill>
            <a:ln w="6346" cap="flat">
              <a:noFill/>
              <a:prstDash val="solid"/>
              <a:miter/>
            </a:ln>
          </p:spPr>
          <p:txBody>
            <a:bodyPr rtlCol="0" anchor="ctr"/>
            <a:lstStyle/>
            <a:p>
              <a:endParaRPr lang="zh-CN" altLang="en-US"/>
            </a:p>
          </p:txBody>
        </p:sp>
        <p:sp>
          <p:nvSpPr>
            <p:cNvPr id="213" name="任意多边形 67">
              <a:extLst>
                <a:ext uri="{FF2B5EF4-FFF2-40B4-BE49-F238E27FC236}">
                  <a16:creationId xmlns:a16="http://schemas.microsoft.com/office/drawing/2014/main" id="{1FB62B00-86D6-4724-A6DF-0981B8FFEAF6}"/>
                </a:ext>
              </a:extLst>
            </p:cNvPr>
            <p:cNvSpPr/>
            <p:nvPr/>
          </p:nvSpPr>
          <p:spPr>
            <a:xfrm rot="19901924">
              <a:off x="4001212" y="2597109"/>
              <a:ext cx="340051" cy="595716"/>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D0D4DA"/>
            </a:solidFill>
            <a:ln w="6346" cap="flat">
              <a:noFill/>
              <a:prstDash val="solid"/>
              <a:miter/>
            </a:ln>
          </p:spPr>
          <p:txBody>
            <a:bodyPr rtlCol="0" anchor="ctr"/>
            <a:lstStyle/>
            <a:p>
              <a:endParaRPr lang="zh-CN" altLang="en-US"/>
            </a:p>
          </p:txBody>
        </p:sp>
      </p:grpSp>
      <p:sp>
        <p:nvSpPr>
          <p:cNvPr id="214" name="íşlïḍè">
            <a:extLst>
              <a:ext uri="{FF2B5EF4-FFF2-40B4-BE49-F238E27FC236}">
                <a16:creationId xmlns:a16="http://schemas.microsoft.com/office/drawing/2014/main" id="{A0705285-FA54-4C64-BEE3-CB8B2B786CD3}"/>
              </a:ext>
            </a:extLst>
          </p:cNvPr>
          <p:cNvSpPr txBox="1"/>
          <p:nvPr/>
        </p:nvSpPr>
        <p:spPr>
          <a:xfrm>
            <a:off x="2293526" y="3502624"/>
            <a:ext cx="3402341" cy="649155"/>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每个码元与</a:t>
            </a:r>
            <a:r>
              <a:rPr lang="en-US" altLang="zh-CN" b="1" dirty="0">
                <a:solidFill>
                  <a:schemeClr val="accent1">
                    <a:lumMod val="75000"/>
                  </a:schemeClr>
                </a:solidFill>
              </a:rPr>
              <a:t>4</a:t>
            </a:r>
            <a:r>
              <a:rPr lang="zh-CN" altLang="en-US" b="1" dirty="0">
                <a:solidFill>
                  <a:schemeClr val="accent1">
                    <a:lumMod val="75000"/>
                  </a:schemeClr>
                </a:solidFill>
              </a:rPr>
              <a:t>个比特的对应关系可以随便定义吗？</a:t>
            </a:r>
            <a:endParaRPr lang="en-US" altLang="zh-CN" b="1" dirty="0">
              <a:solidFill>
                <a:schemeClr val="accent1">
                  <a:lumMod val="75000"/>
                </a:schemeClr>
              </a:solidFill>
            </a:endParaRPr>
          </a:p>
        </p:txBody>
      </p:sp>
      <p:sp>
        <p:nvSpPr>
          <p:cNvPr id="215" name="椭圆 214">
            <a:extLst>
              <a:ext uri="{FF2B5EF4-FFF2-40B4-BE49-F238E27FC236}">
                <a16:creationId xmlns:a16="http://schemas.microsoft.com/office/drawing/2014/main" id="{C131D4B9-E594-4B07-A969-A94E864D0AE0}"/>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16" name="椭圆 215">
            <a:extLst>
              <a:ext uri="{FF2B5EF4-FFF2-40B4-BE49-F238E27FC236}">
                <a16:creationId xmlns:a16="http://schemas.microsoft.com/office/drawing/2014/main" id="{27081DBC-677D-4907-AD50-2A9ACB77547D}"/>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Tree>
    <p:custDataLst>
      <p:tags r:id="rId1"/>
    </p:custDataLst>
    <p:extLst>
      <p:ext uri="{BB962C8B-B14F-4D97-AF65-F5344CB8AC3E}">
        <p14:creationId xmlns:p14="http://schemas.microsoft.com/office/powerpoint/2010/main" val="166396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en-US" altLang="zh-CN" b="1" dirty="0"/>
              <a:t>0010</a:t>
            </a: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en-US" altLang="zh-CN" b="1" dirty="0"/>
              <a:t>0011</a:t>
            </a: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en-US" altLang="zh-CN" b="1" dirty="0"/>
              <a:t>0100</a:t>
            </a: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en-US" altLang="zh-CN" b="1" dirty="0"/>
              <a:t>0110</a:t>
            </a: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en-US" altLang="zh-CN" b="1" dirty="0"/>
              <a:t>0000</a:t>
            </a: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en-US" altLang="zh-CN" b="1" dirty="0"/>
              <a:t>0001</a:t>
            </a: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en-US" altLang="zh-CN" b="1" dirty="0"/>
              <a:t>0101</a:t>
            </a: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en-US" altLang="zh-CN" b="1" dirty="0"/>
              <a:t>0111</a:t>
            </a: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en-US" altLang="zh-CN" b="1" dirty="0"/>
              <a:t>1111</a:t>
            </a: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en-US" altLang="zh-CN" b="1" dirty="0"/>
              <a:t>1101</a:t>
            </a: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en-US" altLang="zh-CN" b="1" dirty="0"/>
              <a:t>1001</a:t>
            </a: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en-US" altLang="zh-CN" b="1" dirty="0"/>
              <a:t>1000</a:t>
            </a: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en-US" altLang="zh-CN" b="1" dirty="0"/>
              <a:t>1110</a:t>
            </a: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en-US" altLang="zh-CN" b="1" dirty="0"/>
              <a:t>1100</a:t>
            </a: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en-US" altLang="zh-CN" b="1" dirty="0"/>
              <a:t>1011</a:t>
            </a: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en-US" altLang="zh-CN" b="1" dirty="0"/>
              <a:t>1010</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íşlïḍè">
            <a:extLst>
              <a:ext uri="{FF2B5EF4-FFF2-40B4-BE49-F238E27FC236}">
                <a16:creationId xmlns:a16="http://schemas.microsoft.com/office/drawing/2014/main" id="{9E3B1295-A18A-420A-9CD1-F95B8AF8641A}"/>
              </a:ext>
            </a:extLst>
          </p:cNvPr>
          <p:cNvSpPr txBox="1"/>
          <p:nvPr/>
        </p:nvSpPr>
        <p:spPr>
          <a:xfrm>
            <a:off x="10354471" y="3278932"/>
            <a:ext cx="302686" cy="383056"/>
          </a:xfrm>
          <a:prstGeom prst="rect">
            <a:avLst/>
          </a:prstGeom>
          <a:noFill/>
        </p:spPr>
        <p:txBody>
          <a:bodyPr wrap="square" lIns="91440" tIns="45720" rIns="91440" bIns="45720" anchor="ctr">
            <a:noAutofit/>
          </a:bodyPr>
          <a:lstStyle/>
          <a:p>
            <a:pPr algn="ctr"/>
            <a:r>
              <a:rPr lang="en-US" altLang="zh-CN" b="1" dirty="0"/>
              <a:t>B</a:t>
            </a:r>
          </a:p>
        </p:txBody>
      </p:sp>
      <p:sp>
        <p:nvSpPr>
          <p:cNvPr id="145" name="椭圆 144">
            <a:extLst>
              <a:ext uri="{FF2B5EF4-FFF2-40B4-BE49-F238E27FC236}">
                <a16:creationId xmlns:a16="http://schemas.microsoft.com/office/drawing/2014/main" id="{4CCE92DA-4A36-46B4-B447-AF36DCAA7023}"/>
              </a:ext>
            </a:extLst>
          </p:cNvPr>
          <p:cNvSpPr/>
          <p:nvPr/>
        </p:nvSpPr>
        <p:spPr>
          <a:xfrm>
            <a:off x="9945727" y="2408944"/>
            <a:ext cx="1167016" cy="1167016"/>
          </a:xfrm>
          <a:prstGeom prst="ellipse">
            <a:avLst/>
          </a:prstGeom>
          <a:noFill/>
          <a:ln w="25400">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4" name="组合 3">
            <a:extLst>
              <a:ext uri="{FF2B5EF4-FFF2-40B4-BE49-F238E27FC236}">
                <a16:creationId xmlns:a16="http://schemas.microsoft.com/office/drawing/2014/main" id="{C1B3E441-0533-497C-8F50-633BD17BA603}"/>
              </a:ext>
            </a:extLst>
          </p:cNvPr>
          <p:cNvGrpSpPr/>
          <p:nvPr/>
        </p:nvGrpSpPr>
        <p:grpSpPr>
          <a:xfrm>
            <a:off x="9624212" y="3110689"/>
            <a:ext cx="1226842" cy="1255134"/>
            <a:chOff x="9624212" y="3110689"/>
            <a:chExt cx="1226842" cy="1255134"/>
          </a:xfrm>
        </p:grpSpPr>
        <p:sp>
          <p:nvSpPr>
            <p:cNvPr id="139" name="椭圆 138">
              <a:extLst>
                <a:ext uri="{FF2B5EF4-FFF2-40B4-BE49-F238E27FC236}">
                  <a16:creationId xmlns:a16="http://schemas.microsoft.com/office/drawing/2014/main" id="{4A6D9879-6C44-4478-9B67-D5B6366D4D8F}"/>
                </a:ext>
              </a:extLst>
            </p:cNvPr>
            <p:cNvSpPr/>
            <p:nvPr/>
          </p:nvSpPr>
          <p:spPr>
            <a:xfrm>
              <a:off x="10286548" y="3191515"/>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0" name="íşlïḍè">
              <a:extLst>
                <a:ext uri="{FF2B5EF4-FFF2-40B4-BE49-F238E27FC236}">
                  <a16:creationId xmlns:a16="http://schemas.microsoft.com/office/drawing/2014/main" id="{804F2A01-2214-479F-A25B-8C66FAE35691}"/>
                </a:ext>
              </a:extLst>
            </p:cNvPr>
            <p:cNvSpPr txBox="1"/>
            <p:nvPr/>
          </p:nvSpPr>
          <p:spPr>
            <a:xfrm>
              <a:off x="10023303" y="3110689"/>
              <a:ext cx="302686" cy="383056"/>
            </a:xfrm>
            <a:prstGeom prst="rect">
              <a:avLst/>
            </a:prstGeom>
            <a:noFill/>
          </p:spPr>
          <p:txBody>
            <a:bodyPr wrap="square" lIns="91440" tIns="45720" rIns="91440" bIns="45720" anchor="ctr">
              <a:noAutofit/>
            </a:bodyPr>
            <a:lstStyle/>
            <a:p>
              <a:pPr algn="ctr"/>
              <a:r>
                <a:rPr lang="en-US" altLang="zh-CN" b="1" dirty="0"/>
                <a:t>A</a:t>
              </a:r>
            </a:p>
          </p:txBody>
        </p:sp>
        <p:sp>
          <p:nvSpPr>
            <p:cNvPr id="141" name="椭圆 140">
              <a:extLst>
                <a:ext uri="{FF2B5EF4-FFF2-40B4-BE49-F238E27FC236}">
                  <a16:creationId xmlns:a16="http://schemas.microsoft.com/office/drawing/2014/main" id="{AE5C9DFE-172B-427D-92E3-65CD9A57C004}"/>
                </a:ext>
              </a:extLst>
            </p:cNvPr>
            <p:cNvSpPr/>
            <p:nvPr/>
          </p:nvSpPr>
          <p:spPr>
            <a:xfrm>
              <a:off x="10481973" y="3262297"/>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3" name="椭圆 142">
              <a:extLst>
                <a:ext uri="{FF2B5EF4-FFF2-40B4-BE49-F238E27FC236}">
                  <a16:creationId xmlns:a16="http://schemas.microsoft.com/office/drawing/2014/main" id="{CE6250CE-28C8-4417-8F14-2C2111E4BAB9}"/>
                </a:ext>
              </a:extLst>
            </p:cNvPr>
            <p:cNvSpPr/>
            <p:nvPr/>
          </p:nvSpPr>
          <p:spPr>
            <a:xfrm>
              <a:off x="10663418" y="3146745"/>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4" name="íşlïḍè">
              <a:extLst>
                <a:ext uri="{FF2B5EF4-FFF2-40B4-BE49-F238E27FC236}">
                  <a16:creationId xmlns:a16="http://schemas.microsoft.com/office/drawing/2014/main" id="{9E564AB2-32AA-4E07-B403-1CC839E6A1EF}"/>
                </a:ext>
              </a:extLst>
            </p:cNvPr>
            <p:cNvSpPr txBox="1"/>
            <p:nvPr/>
          </p:nvSpPr>
          <p:spPr>
            <a:xfrm>
              <a:off x="10548368" y="3163844"/>
              <a:ext cx="302686" cy="383056"/>
            </a:xfrm>
            <a:prstGeom prst="rect">
              <a:avLst/>
            </a:prstGeom>
            <a:noFill/>
          </p:spPr>
          <p:txBody>
            <a:bodyPr wrap="square" lIns="91440" tIns="45720" rIns="91440" bIns="45720" anchor="ctr">
              <a:noAutofit/>
            </a:bodyPr>
            <a:lstStyle/>
            <a:p>
              <a:pPr algn="ctr"/>
              <a:r>
                <a:rPr lang="en-US" altLang="zh-CN" b="1" dirty="0"/>
                <a:t>C</a:t>
              </a:r>
            </a:p>
          </p:txBody>
        </p:sp>
        <p:grpSp>
          <p:nvGrpSpPr>
            <p:cNvPr id="3" name="组合 2">
              <a:extLst>
                <a:ext uri="{FF2B5EF4-FFF2-40B4-BE49-F238E27FC236}">
                  <a16:creationId xmlns:a16="http://schemas.microsoft.com/office/drawing/2014/main" id="{5BF45B20-AA67-4DD2-BBB5-0015B9AC4E21}"/>
                </a:ext>
              </a:extLst>
            </p:cNvPr>
            <p:cNvGrpSpPr/>
            <p:nvPr/>
          </p:nvGrpSpPr>
          <p:grpSpPr>
            <a:xfrm>
              <a:off x="10149250" y="3921523"/>
              <a:ext cx="331168" cy="444300"/>
              <a:chOff x="10149250" y="3921523"/>
              <a:chExt cx="331168" cy="444300"/>
            </a:xfrm>
          </p:grpSpPr>
          <p:sp>
            <p:nvSpPr>
              <p:cNvPr id="146" name="椭圆 145">
                <a:extLst>
                  <a:ext uri="{FF2B5EF4-FFF2-40B4-BE49-F238E27FC236}">
                    <a16:creationId xmlns:a16="http://schemas.microsoft.com/office/drawing/2014/main" id="{5EC9F58E-61FC-4A8E-A6B0-05CB48455F6B}"/>
                  </a:ext>
                </a:extLst>
              </p:cNvPr>
              <p:cNvSpPr/>
              <p:nvPr/>
            </p:nvSpPr>
            <p:spPr>
              <a:xfrm>
                <a:off x="10267567" y="3921523"/>
                <a:ext cx="94534" cy="94534"/>
              </a:xfrm>
              <a:prstGeom prst="ellipse">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7" name="íşlïḍè">
                <a:extLst>
                  <a:ext uri="{FF2B5EF4-FFF2-40B4-BE49-F238E27FC236}">
                    <a16:creationId xmlns:a16="http://schemas.microsoft.com/office/drawing/2014/main" id="{52CD82DE-5DE6-428A-8FF4-685DF7479744}"/>
                  </a:ext>
                </a:extLst>
              </p:cNvPr>
              <p:cNvSpPr txBox="1"/>
              <p:nvPr/>
            </p:nvSpPr>
            <p:spPr>
              <a:xfrm>
                <a:off x="10149250" y="3946723"/>
                <a:ext cx="331168" cy="419100"/>
              </a:xfrm>
              <a:prstGeom prst="rect">
                <a:avLst/>
              </a:prstGeom>
              <a:noFill/>
            </p:spPr>
            <p:txBody>
              <a:bodyPr wrap="square" lIns="91440" tIns="45720" rIns="91440" bIns="45720" anchor="ctr">
                <a:noAutofit/>
              </a:bodyPr>
              <a:lstStyle/>
              <a:p>
                <a:pPr algn="ctr"/>
                <a:r>
                  <a:rPr lang="en-US" altLang="zh-CN" b="1" dirty="0"/>
                  <a:t>E</a:t>
                </a:r>
              </a:p>
            </p:txBody>
          </p:sp>
        </p:grpSp>
        <p:sp>
          <p:nvSpPr>
            <p:cNvPr id="148" name="椭圆 147">
              <a:extLst>
                <a:ext uri="{FF2B5EF4-FFF2-40B4-BE49-F238E27FC236}">
                  <a16:creationId xmlns:a16="http://schemas.microsoft.com/office/drawing/2014/main" id="{B40F820E-74A5-4C83-BA40-1F10E2F37C8D}"/>
                </a:ext>
              </a:extLst>
            </p:cNvPr>
            <p:cNvSpPr/>
            <p:nvPr/>
          </p:nvSpPr>
          <p:spPr>
            <a:xfrm>
              <a:off x="9731179" y="3125796"/>
              <a:ext cx="86404" cy="86404"/>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9" name="íşlïḍè">
              <a:extLst>
                <a:ext uri="{FF2B5EF4-FFF2-40B4-BE49-F238E27FC236}">
                  <a16:creationId xmlns:a16="http://schemas.microsoft.com/office/drawing/2014/main" id="{89C71968-84F8-4F7B-92FE-51DD4D6EE6EF}"/>
                </a:ext>
              </a:extLst>
            </p:cNvPr>
            <p:cNvSpPr txBox="1"/>
            <p:nvPr/>
          </p:nvSpPr>
          <p:spPr>
            <a:xfrm>
              <a:off x="9624212" y="3171448"/>
              <a:ext cx="302686" cy="383056"/>
            </a:xfrm>
            <a:prstGeom prst="rect">
              <a:avLst/>
            </a:prstGeom>
            <a:noFill/>
          </p:spPr>
          <p:txBody>
            <a:bodyPr wrap="square" lIns="91440" tIns="45720" rIns="91440" bIns="45720" anchor="ctr">
              <a:noAutofit/>
            </a:bodyPr>
            <a:lstStyle/>
            <a:p>
              <a:pPr algn="ctr"/>
              <a:r>
                <a:rPr lang="en-US" altLang="zh-CN" b="1" dirty="0"/>
                <a:t>D</a:t>
              </a:r>
            </a:p>
          </p:txBody>
        </p:sp>
      </p:grpSp>
      <p:sp>
        <p:nvSpPr>
          <p:cNvPr id="214" name="íşlïḍè">
            <a:extLst>
              <a:ext uri="{FF2B5EF4-FFF2-40B4-BE49-F238E27FC236}">
                <a16:creationId xmlns:a16="http://schemas.microsoft.com/office/drawing/2014/main" id="{A0705285-FA54-4C64-BEE3-CB8B2B786CD3}"/>
              </a:ext>
            </a:extLst>
          </p:cNvPr>
          <p:cNvSpPr txBox="1"/>
          <p:nvPr/>
        </p:nvSpPr>
        <p:spPr>
          <a:xfrm>
            <a:off x="1085439" y="3743434"/>
            <a:ext cx="4730580" cy="374427"/>
          </a:xfrm>
          <a:prstGeom prst="rect">
            <a:avLst/>
          </a:prstGeom>
          <a:noFill/>
        </p:spPr>
        <p:txBody>
          <a:bodyPr wrap="square" lIns="91440" tIns="45720" rIns="91440" bIns="45720" anchor="ctr">
            <a:noAutofit/>
          </a:bodyPr>
          <a:lstStyle/>
          <a:p>
            <a:r>
              <a:rPr lang="zh-CN" altLang="en-US" b="1" dirty="0">
                <a:solidFill>
                  <a:schemeClr val="accent4"/>
                </a:solidFill>
              </a:rPr>
              <a:t>码元</a:t>
            </a:r>
            <a:r>
              <a:rPr lang="en-US" altLang="zh-CN" b="1" dirty="0">
                <a:solidFill>
                  <a:schemeClr val="accent4"/>
                </a:solidFill>
              </a:rPr>
              <a:t>A</a:t>
            </a:r>
            <a:r>
              <a:rPr lang="zh-CN" altLang="en-US" b="1" dirty="0">
                <a:solidFill>
                  <a:schemeClr val="accent4"/>
                </a:solidFill>
              </a:rPr>
              <a:t>、</a:t>
            </a:r>
            <a:r>
              <a:rPr lang="en-US" altLang="zh-CN" b="1" dirty="0">
                <a:solidFill>
                  <a:schemeClr val="accent4"/>
                </a:solidFill>
              </a:rPr>
              <a:t>B</a:t>
            </a:r>
            <a:r>
              <a:rPr lang="zh-CN" altLang="en-US" b="1" dirty="0">
                <a:solidFill>
                  <a:schemeClr val="accent4"/>
                </a:solidFill>
              </a:rPr>
              <a:t>、</a:t>
            </a:r>
            <a:r>
              <a:rPr lang="en-US" altLang="zh-CN" b="1" dirty="0">
                <a:solidFill>
                  <a:schemeClr val="accent4"/>
                </a:solidFill>
              </a:rPr>
              <a:t>C</a:t>
            </a:r>
            <a:r>
              <a:rPr lang="zh-CN" altLang="en-US" b="1" dirty="0">
                <a:solidFill>
                  <a:schemeClr val="accent4"/>
                </a:solidFill>
              </a:rPr>
              <a:t>都可以被解调为</a:t>
            </a:r>
            <a:r>
              <a:rPr lang="en-US" altLang="zh-CN" b="1" dirty="0">
                <a:solidFill>
                  <a:schemeClr val="accent4"/>
                </a:solidFill>
              </a:rPr>
              <a:t>0000</a:t>
            </a:r>
            <a:r>
              <a:rPr lang="zh-CN" altLang="en-US" b="1" dirty="0">
                <a:solidFill>
                  <a:schemeClr val="accent4"/>
                </a:solidFill>
              </a:rPr>
              <a:t>（正确）。</a:t>
            </a:r>
            <a:endParaRPr lang="en-US" altLang="zh-CN" b="1" dirty="0">
              <a:solidFill>
                <a:schemeClr val="accent4"/>
              </a:solidFill>
            </a:endParaRPr>
          </a:p>
        </p:txBody>
      </p:sp>
      <p:sp>
        <p:nvSpPr>
          <p:cNvPr id="215" name="椭圆 214">
            <a:extLst>
              <a:ext uri="{FF2B5EF4-FFF2-40B4-BE49-F238E27FC236}">
                <a16:creationId xmlns:a16="http://schemas.microsoft.com/office/drawing/2014/main" id="{14A4E086-6E4C-48D7-A4E5-6A7CEA731E10}"/>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16" name="椭圆 215">
            <a:extLst>
              <a:ext uri="{FF2B5EF4-FFF2-40B4-BE49-F238E27FC236}">
                <a16:creationId xmlns:a16="http://schemas.microsoft.com/office/drawing/2014/main" id="{E4C5AC05-7BFA-4B6A-82C0-761C12214A64}"/>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Tree>
    <p:custDataLst>
      <p:tags r:id="rId1"/>
    </p:custDataLst>
    <p:extLst>
      <p:ext uri="{BB962C8B-B14F-4D97-AF65-F5344CB8AC3E}">
        <p14:creationId xmlns:p14="http://schemas.microsoft.com/office/powerpoint/2010/main" val="2545002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5"/>
                                        </p:tgtEl>
                                        <p:attrNameLst>
                                          <p:attrName>style.visibility</p:attrName>
                                        </p:attrNameLst>
                                      </p:cBhvr>
                                      <p:to>
                                        <p:strVal val="visible"/>
                                      </p:to>
                                    </p:set>
                                    <p:anim calcmode="lin" valueType="num">
                                      <p:cBhvr>
                                        <p:cTn id="7" dur="500" fill="hold"/>
                                        <p:tgtEl>
                                          <p:spTgt spid="145"/>
                                        </p:tgtEl>
                                        <p:attrNameLst>
                                          <p:attrName>ppt_w</p:attrName>
                                        </p:attrNameLst>
                                      </p:cBhvr>
                                      <p:tavLst>
                                        <p:tav tm="0">
                                          <p:val>
                                            <p:fltVal val="0"/>
                                          </p:val>
                                        </p:tav>
                                        <p:tav tm="100000">
                                          <p:val>
                                            <p:strVal val="#ppt_w"/>
                                          </p:val>
                                        </p:tav>
                                      </p:tavLst>
                                    </p:anim>
                                    <p:anim calcmode="lin" valueType="num">
                                      <p:cBhvr>
                                        <p:cTn id="8" dur="500" fill="hold"/>
                                        <p:tgtEl>
                                          <p:spTgt spid="145"/>
                                        </p:tgtEl>
                                        <p:attrNameLst>
                                          <p:attrName>ppt_h</p:attrName>
                                        </p:attrNameLst>
                                      </p:cBhvr>
                                      <p:tavLst>
                                        <p:tav tm="0">
                                          <p:val>
                                            <p:fltVal val="0"/>
                                          </p:val>
                                        </p:tav>
                                        <p:tav tm="100000">
                                          <p:val>
                                            <p:strVal val="#ppt_h"/>
                                          </p:val>
                                        </p:tav>
                                      </p:tavLst>
                                    </p:anim>
                                    <p:animEffect transition="in" filter="fade">
                                      <p:cBhvr>
                                        <p:cTn id="9" dur="500"/>
                                        <p:tgtEl>
                                          <p:spTgt spid="145"/>
                                        </p:tgtEl>
                                      </p:cBhvr>
                                    </p:animEffect>
                                  </p:childTnLst>
                                </p:cTn>
                              </p:par>
                            </p:childTnLst>
                          </p:cTn>
                        </p:par>
                        <p:par>
                          <p:cTn id="10" fill="hold">
                            <p:stCondLst>
                              <p:cond delay="500"/>
                            </p:stCondLst>
                            <p:childTnLst>
                              <p:par>
                                <p:cTn id="11" presetID="12" presetClass="entr" presetSubtype="2" fill="hold" grpId="0" nodeType="afterEffect">
                                  <p:stCondLst>
                                    <p:cond delay="0"/>
                                  </p:stCondLst>
                                  <p:childTnLst>
                                    <p:set>
                                      <p:cBhvr>
                                        <p:cTn id="12" dur="1" fill="hold">
                                          <p:stCondLst>
                                            <p:cond delay="0"/>
                                          </p:stCondLst>
                                        </p:cTn>
                                        <p:tgtEl>
                                          <p:spTgt spid="214"/>
                                        </p:tgtEl>
                                        <p:attrNameLst>
                                          <p:attrName>style.visibility</p:attrName>
                                        </p:attrNameLst>
                                      </p:cBhvr>
                                      <p:to>
                                        <p:strVal val="visible"/>
                                      </p:to>
                                    </p:set>
                                    <p:anim calcmode="lin" valueType="num">
                                      <p:cBhvr additive="base">
                                        <p:cTn id="13" dur="500"/>
                                        <p:tgtEl>
                                          <p:spTgt spid="214"/>
                                        </p:tgtEl>
                                        <p:attrNameLst>
                                          <p:attrName>ppt_x</p:attrName>
                                        </p:attrNameLst>
                                      </p:cBhvr>
                                      <p:tavLst>
                                        <p:tav tm="0">
                                          <p:val>
                                            <p:strVal val="#ppt_x+#ppt_w*1.125000"/>
                                          </p:val>
                                        </p:tav>
                                        <p:tav tm="100000">
                                          <p:val>
                                            <p:strVal val="#ppt_x"/>
                                          </p:val>
                                        </p:tav>
                                      </p:tavLst>
                                    </p:anim>
                                    <p:animEffect transition="in" filter="wipe(left)">
                                      <p:cBhvr>
                                        <p:cTn id="14" dur="500"/>
                                        <p:tgtEl>
                                          <p:spTgt spid="2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animBg="1"/>
      <p:bldP spid="214"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en-US" altLang="zh-CN" b="1" dirty="0"/>
              <a:t>0010</a:t>
            </a: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en-US" altLang="zh-CN" b="1" dirty="0"/>
              <a:t>0011</a:t>
            </a: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en-US" altLang="zh-CN" b="1" dirty="0"/>
              <a:t>0100</a:t>
            </a: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en-US" altLang="zh-CN" b="1" dirty="0"/>
              <a:t>0110</a:t>
            </a: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en-US" altLang="zh-CN" b="1" dirty="0"/>
              <a:t>0000</a:t>
            </a: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en-US" altLang="zh-CN" b="1" dirty="0"/>
              <a:t>0001</a:t>
            </a: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en-US" altLang="zh-CN" b="1" dirty="0"/>
              <a:t>0101</a:t>
            </a: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en-US" altLang="zh-CN" b="1" dirty="0"/>
              <a:t>0111</a:t>
            </a: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en-US" altLang="zh-CN" b="1" dirty="0"/>
              <a:t>1111</a:t>
            </a: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en-US" altLang="zh-CN" b="1" dirty="0"/>
              <a:t>1101</a:t>
            </a: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en-US" altLang="zh-CN" b="1" dirty="0"/>
              <a:t>1001</a:t>
            </a: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en-US" altLang="zh-CN" b="1" dirty="0"/>
              <a:t>1000</a:t>
            </a: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en-US" altLang="zh-CN" b="1" dirty="0"/>
              <a:t>1110</a:t>
            </a: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en-US" altLang="zh-CN" b="1" dirty="0"/>
              <a:t>1100</a:t>
            </a: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en-US" altLang="zh-CN" b="1" dirty="0"/>
              <a:t>1011</a:t>
            </a: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en-US" altLang="zh-CN" b="1" dirty="0"/>
              <a:t>1010</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íşlïḍè">
            <a:extLst>
              <a:ext uri="{FF2B5EF4-FFF2-40B4-BE49-F238E27FC236}">
                <a16:creationId xmlns:a16="http://schemas.microsoft.com/office/drawing/2014/main" id="{9E3B1295-A18A-420A-9CD1-F95B8AF8641A}"/>
              </a:ext>
            </a:extLst>
          </p:cNvPr>
          <p:cNvSpPr txBox="1"/>
          <p:nvPr/>
        </p:nvSpPr>
        <p:spPr>
          <a:xfrm>
            <a:off x="10354471" y="3278932"/>
            <a:ext cx="302686" cy="383056"/>
          </a:xfrm>
          <a:prstGeom prst="rect">
            <a:avLst/>
          </a:prstGeom>
          <a:noFill/>
        </p:spPr>
        <p:txBody>
          <a:bodyPr wrap="square" lIns="91440" tIns="45720" rIns="91440" bIns="45720" anchor="ctr">
            <a:noAutofit/>
          </a:bodyPr>
          <a:lstStyle/>
          <a:p>
            <a:pPr algn="ctr"/>
            <a:r>
              <a:rPr lang="en-US" altLang="zh-CN" b="1" dirty="0"/>
              <a:t>B</a:t>
            </a:r>
          </a:p>
        </p:txBody>
      </p:sp>
      <p:sp>
        <p:nvSpPr>
          <p:cNvPr id="145" name="椭圆 144">
            <a:extLst>
              <a:ext uri="{FF2B5EF4-FFF2-40B4-BE49-F238E27FC236}">
                <a16:creationId xmlns:a16="http://schemas.microsoft.com/office/drawing/2014/main" id="{4CCE92DA-4A36-46B4-B447-AF36DCAA7023}"/>
              </a:ext>
            </a:extLst>
          </p:cNvPr>
          <p:cNvSpPr/>
          <p:nvPr/>
        </p:nvSpPr>
        <p:spPr>
          <a:xfrm>
            <a:off x="9077373" y="2516864"/>
            <a:ext cx="1071878" cy="1059095"/>
          </a:xfrm>
          <a:prstGeom prst="ellipse">
            <a:avLst/>
          </a:prstGeom>
          <a:noFill/>
          <a:ln w="25400">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4" name="组合 3">
            <a:extLst>
              <a:ext uri="{FF2B5EF4-FFF2-40B4-BE49-F238E27FC236}">
                <a16:creationId xmlns:a16="http://schemas.microsoft.com/office/drawing/2014/main" id="{C1B3E441-0533-497C-8F50-633BD17BA603}"/>
              </a:ext>
            </a:extLst>
          </p:cNvPr>
          <p:cNvGrpSpPr/>
          <p:nvPr/>
        </p:nvGrpSpPr>
        <p:grpSpPr>
          <a:xfrm>
            <a:off x="9624212" y="3110689"/>
            <a:ext cx="1226842" cy="1255134"/>
            <a:chOff x="9624212" y="3110689"/>
            <a:chExt cx="1226842" cy="1255134"/>
          </a:xfrm>
        </p:grpSpPr>
        <p:sp>
          <p:nvSpPr>
            <p:cNvPr id="139" name="椭圆 138">
              <a:extLst>
                <a:ext uri="{FF2B5EF4-FFF2-40B4-BE49-F238E27FC236}">
                  <a16:creationId xmlns:a16="http://schemas.microsoft.com/office/drawing/2014/main" id="{4A6D9879-6C44-4478-9B67-D5B6366D4D8F}"/>
                </a:ext>
              </a:extLst>
            </p:cNvPr>
            <p:cNvSpPr/>
            <p:nvPr/>
          </p:nvSpPr>
          <p:spPr>
            <a:xfrm>
              <a:off x="10286548" y="3191515"/>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0" name="íşlïḍè">
              <a:extLst>
                <a:ext uri="{FF2B5EF4-FFF2-40B4-BE49-F238E27FC236}">
                  <a16:creationId xmlns:a16="http://schemas.microsoft.com/office/drawing/2014/main" id="{804F2A01-2214-479F-A25B-8C66FAE35691}"/>
                </a:ext>
              </a:extLst>
            </p:cNvPr>
            <p:cNvSpPr txBox="1"/>
            <p:nvPr/>
          </p:nvSpPr>
          <p:spPr>
            <a:xfrm>
              <a:off x="10023303" y="3110689"/>
              <a:ext cx="302686" cy="383056"/>
            </a:xfrm>
            <a:prstGeom prst="rect">
              <a:avLst/>
            </a:prstGeom>
            <a:noFill/>
          </p:spPr>
          <p:txBody>
            <a:bodyPr wrap="square" lIns="91440" tIns="45720" rIns="91440" bIns="45720" anchor="ctr">
              <a:noAutofit/>
            </a:bodyPr>
            <a:lstStyle/>
            <a:p>
              <a:pPr algn="ctr"/>
              <a:r>
                <a:rPr lang="en-US" altLang="zh-CN" b="1" dirty="0"/>
                <a:t>A</a:t>
              </a:r>
            </a:p>
          </p:txBody>
        </p:sp>
        <p:sp>
          <p:nvSpPr>
            <p:cNvPr id="141" name="椭圆 140">
              <a:extLst>
                <a:ext uri="{FF2B5EF4-FFF2-40B4-BE49-F238E27FC236}">
                  <a16:creationId xmlns:a16="http://schemas.microsoft.com/office/drawing/2014/main" id="{AE5C9DFE-172B-427D-92E3-65CD9A57C004}"/>
                </a:ext>
              </a:extLst>
            </p:cNvPr>
            <p:cNvSpPr/>
            <p:nvPr/>
          </p:nvSpPr>
          <p:spPr>
            <a:xfrm>
              <a:off x="10481973" y="3262297"/>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3" name="椭圆 142">
              <a:extLst>
                <a:ext uri="{FF2B5EF4-FFF2-40B4-BE49-F238E27FC236}">
                  <a16:creationId xmlns:a16="http://schemas.microsoft.com/office/drawing/2014/main" id="{CE6250CE-28C8-4417-8F14-2C2111E4BAB9}"/>
                </a:ext>
              </a:extLst>
            </p:cNvPr>
            <p:cNvSpPr/>
            <p:nvPr/>
          </p:nvSpPr>
          <p:spPr>
            <a:xfrm>
              <a:off x="10663418" y="3146745"/>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4" name="íşlïḍè">
              <a:extLst>
                <a:ext uri="{FF2B5EF4-FFF2-40B4-BE49-F238E27FC236}">
                  <a16:creationId xmlns:a16="http://schemas.microsoft.com/office/drawing/2014/main" id="{9E564AB2-32AA-4E07-B403-1CC839E6A1EF}"/>
                </a:ext>
              </a:extLst>
            </p:cNvPr>
            <p:cNvSpPr txBox="1"/>
            <p:nvPr/>
          </p:nvSpPr>
          <p:spPr>
            <a:xfrm>
              <a:off x="10548368" y="3163844"/>
              <a:ext cx="302686" cy="383056"/>
            </a:xfrm>
            <a:prstGeom prst="rect">
              <a:avLst/>
            </a:prstGeom>
            <a:noFill/>
          </p:spPr>
          <p:txBody>
            <a:bodyPr wrap="square" lIns="91440" tIns="45720" rIns="91440" bIns="45720" anchor="ctr">
              <a:noAutofit/>
            </a:bodyPr>
            <a:lstStyle/>
            <a:p>
              <a:pPr algn="ctr"/>
              <a:r>
                <a:rPr lang="en-US" altLang="zh-CN" b="1" dirty="0"/>
                <a:t>C</a:t>
              </a:r>
            </a:p>
          </p:txBody>
        </p:sp>
        <p:grpSp>
          <p:nvGrpSpPr>
            <p:cNvPr id="3" name="组合 2">
              <a:extLst>
                <a:ext uri="{FF2B5EF4-FFF2-40B4-BE49-F238E27FC236}">
                  <a16:creationId xmlns:a16="http://schemas.microsoft.com/office/drawing/2014/main" id="{5BF45B20-AA67-4DD2-BBB5-0015B9AC4E21}"/>
                </a:ext>
              </a:extLst>
            </p:cNvPr>
            <p:cNvGrpSpPr/>
            <p:nvPr/>
          </p:nvGrpSpPr>
          <p:grpSpPr>
            <a:xfrm>
              <a:off x="10149250" y="3921523"/>
              <a:ext cx="331168" cy="444300"/>
              <a:chOff x="10149250" y="3921523"/>
              <a:chExt cx="331168" cy="444300"/>
            </a:xfrm>
          </p:grpSpPr>
          <p:sp>
            <p:nvSpPr>
              <p:cNvPr id="146" name="椭圆 145">
                <a:extLst>
                  <a:ext uri="{FF2B5EF4-FFF2-40B4-BE49-F238E27FC236}">
                    <a16:creationId xmlns:a16="http://schemas.microsoft.com/office/drawing/2014/main" id="{5EC9F58E-61FC-4A8E-A6B0-05CB48455F6B}"/>
                  </a:ext>
                </a:extLst>
              </p:cNvPr>
              <p:cNvSpPr/>
              <p:nvPr/>
            </p:nvSpPr>
            <p:spPr>
              <a:xfrm>
                <a:off x="10267567" y="3921523"/>
                <a:ext cx="94534" cy="94534"/>
              </a:xfrm>
              <a:prstGeom prst="ellipse">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7" name="íşlïḍè">
                <a:extLst>
                  <a:ext uri="{FF2B5EF4-FFF2-40B4-BE49-F238E27FC236}">
                    <a16:creationId xmlns:a16="http://schemas.microsoft.com/office/drawing/2014/main" id="{52CD82DE-5DE6-428A-8FF4-685DF7479744}"/>
                  </a:ext>
                </a:extLst>
              </p:cNvPr>
              <p:cNvSpPr txBox="1"/>
              <p:nvPr/>
            </p:nvSpPr>
            <p:spPr>
              <a:xfrm>
                <a:off x="10149250" y="3946723"/>
                <a:ext cx="331168" cy="419100"/>
              </a:xfrm>
              <a:prstGeom prst="rect">
                <a:avLst/>
              </a:prstGeom>
              <a:noFill/>
            </p:spPr>
            <p:txBody>
              <a:bodyPr wrap="square" lIns="91440" tIns="45720" rIns="91440" bIns="45720" anchor="ctr">
                <a:noAutofit/>
              </a:bodyPr>
              <a:lstStyle/>
              <a:p>
                <a:pPr algn="ctr"/>
                <a:r>
                  <a:rPr lang="en-US" altLang="zh-CN" b="1" dirty="0"/>
                  <a:t>E</a:t>
                </a:r>
              </a:p>
            </p:txBody>
          </p:sp>
        </p:grpSp>
        <p:sp>
          <p:nvSpPr>
            <p:cNvPr id="148" name="椭圆 147">
              <a:extLst>
                <a:ext uri="{FF2B5EF4-FFF2-40B4-BE49-F238E27FC236}">
                  <a16:creationId xmlns:a16="http://schemas.microsoft.com/office/drawing/2014/main" id="{B40F820E-74A5-4C83-BA40-1F10E2F37C8D}"/>
                </a:ext>
              </a:extLst>
            </p:cNvPr>
            <p:cNvSpPr/>
            <p:nvPr/>
          </p:nvSpPr>
          <p:spPr>
            <a:xfrm>
              <a:off x="9731179" y="3125796"/>
              <a:ext cx="86404" cy="86404"/>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9" name="íşlïḍè">
              <a:extLst>
                <a:ext uri="{FF2B5EF4-FFF2-40B4-BE49-F238E27FC236}">
                  <a16:creationId xmlns:a16="http://schemas.microsoft.com/office/drawing/2014/main" id="{89C71968-84F8-4F7B-92FE-51DD4D6EE6EF}"/>
                </a:ext>
              </a:extLst>
            </p:cNvPr>
            <p:cNvSpPr txBox="1"/>
            <p:nvPr/>
          </p:nvSpPr>
          <p:spPr>
            <a:xfrm>
              <a:off x="9624212" y="3171448"/>
              <a:ext cx="302686" cy="383056"/>
            </a:xfrm>
            <a:prstGeom prst="rect">
              <a:avLst/>
            </a:prstGeom>
            <a:noFill/>
          </p:spPr>
          <p:txBody>
            <a:bodyPr wrap="square" lIns="91440" tIns="45720" rIns="91440" bIns="45720" anchor="ctr">
              <a:noAutofit/>
            </a:bodyPr>
            <a:lstStyle/>
            <a:p>
              <a:pPr algn="ctr"/>
              <a:r>
                <a:rPr lang="en-US" altLang="zh-CN" b="1" dirty="0"/>
                <a:t>D</a:t>
              </a:r>
            </a:p>
          </p:txBody>
        </p:sp>
      </p:grpSp>
      <p:sp>
        <p:nvSpPr>
          <p:cNvPr id="214" name="íşlïḍè">
            <a:extLst>
              <a:ext uri="{FF2B5EF4-FFF2-40B4-BE49-F238E27FC236}">
                <a16:creationId xmlns:a16="http://schemas.microsoft.com/office/drawing/2014/main" id="{A0705285-FA54-4C64-BEE3-CB8B2B786CD3}"/>
              </a:ext>
            </a:extLst>
          </p:cNvPr>
          <p:cNvSpPr txBox="1"/>
          <p:nvPr/>
        </p:nvSpPr>
        <p:spPr>
          <a:xfrm>
            <a:off x="1085439" y="3743434"/>
            <a:ext cx="4730580" cy="374427"/>
          </a:xfrm>
          <a:prstGeom prst="rect">
            <a:avLst/>
          </a:prstGeom>
          <a:noFill/>
        </p:spPr>
        <p:txBody>
          <a:bodyPr wrap="square" lIns="91440" tIns="45720" rIns="91440" bIns="45720" anchor="ctr">
            <a:noAutofit/>
          </a:bodyPr>
          <a:lstStyle/>
          <a:p>
            <a:r>
              <a:rPr lang="zh-CN" altLang="en-US" b="1" dirty="0">
                <a:solidFill>
                  <a:schemeClr val="accent4"/>
                </a:solidFill>
              </a:rPr>
              <a:t>码元</a:t>
            </a:r>
            <a:r>
              <a:rPr lang="en-US" altLang="zh-CN" b="1" dirty="0">
                <a:solidFill>
                  <a:schemeClr val="accent4"/>
                </a:solidFill>
              </a:rPr>
              <a:t>A</a:t>
            </a:r>
            <a:r>
              <a:rPr lang="zh-CN" altLang="en-US" b="1" dirty="0">
                <a:solidFill>
                  <a:schemeClr val="accent4"/>
                </a:solidFill>
              </a:rPr>
              <a:t>、</a:t>
            </a:r>
            <a:r>
              <a:rPr lang="en-US" altLang="zh-CN" b="1" dirty="0">
                <a:solidFill>
                  <a:schemeClr val="accent4"/>
                </a:solidFill>
              </a:rPr>
              <a:t>B</a:t>
            </a:r>
            <a:r>
              <a:rPr lang="zh-CN" altLang="en-US" b="1" dirty="0">
                <a:solidFill>
                  <a:schemeClr val="accent4"/>
                </a:solidFill>
              </a:rPr>
              <a:t>、</a:t>
            </a:r>
            <a:r>
              <a:rPr lang="en-US" altLang="zh-CN" b="1" dirty="0">
                <a:solidFill>
                  <a:schemeClr val="accent4"/>
                </a:solidFill>
              </a:rPr>
              <a:t>C</a:t>
            </a:r>
            <a:r>
              <a:rPr lang="zh-CN" altLang="en-US" b="1" dirty="0">
                <a:solidFill>
                  <a:schemeClr val="accent4"/>
                </a:solidFill>
              </a:rPr>
              <a:t>都可以被解调为</a:t>
            </a:r>
            <a:r>
              <a:rPr lang="en-US" altLang="zh-CN" b="1" dirty="0">
                <a:solidFill>
                  <a:schemeClr val="accent4"/>
                </a:solidFill>
              </a:rPr>
              <a:t>0000</a:t>
            </a:r>
            <a:r>
              <a:rPr lang="zh-CN" altLang="en-US" b="1" dirty="0">
                <a:solidFill>
                  <a:schemeClr val="accent4"/>
                </a:solidFill>
              </a:rPr>
              <a:t>（正确）。</a:t>
            </a:r>
            <a:endParaRPr lang="en-US" altLang="zh-CN" b="1" dirty="0">
              <a:solidFill>
                <a:schemeClr val="accent4"/>
              </a:solidFill>
            </a:endParaRPr>
          </a:p>
        </p:txBody>
      </p:sp>
      <p:sp>
        <p:nvSpPr>
          <p:cNvPr id="215" name="椭圆 214">
            <a:extLst>
              <a:ext uri="{FF2B5EF4-FFF2-40B4-BE49-F238E27FC236}">
                <a16:creationId xmlns:a16="http://schemas.microsoft.com/office/drawing/2014/main" id="{14A4E086-6E4C-48D7-A4E5-6A7CEA731E10}"/>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16" name="椭圆 215">
            <a:extLst>
              <a:ext uri="{FF2B5EF4-FFF2-40B4-BE49-F238E27FC236}">
                <a16:creationId xmlns:a16="http://schemas.microsoft.com/office/drawing/2014/main" id="{E4C5AC05-7BFA-4B6A-82C0-761C12214A64}"/>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65" name="íşlïḍè">
            <a:extLst>
              <a:ext uri="{FF2B5EF4-FFF2-40B4-BE49-F238E27FC236}">
                <a16:creationId xmlns:a16="http://schemas.microsoft.com/office/drawing/2014/main" id="{71BC038F-7B11-4FC9-888E-2130675ECB8A}"/>
              </a:ext>
            </a:extLst>
          </p:cNvPr>
          <p:cNvSpPr txBox="1"/>
          <p:nvPr/>
        </p:nvSpPr>
        <p:spPr>
          <a:xfrm>
            <a:off x="1085439" y="4307507"/>
            <a:ext cx="4730580" cy="374427"/>
          </a:xfrm>
          <a:prstGeom prst="rect">
            <a:avLst/>
          </a:prstGeom>
          <a:noFill/>
        </p:spPr>
        <p:txBody>
          <a:bodyPr wrap="square" lIns="91440" tIns="45720" rIns="91440" bIns="45720" anchor="ctr">
            <a:noAutofit/>
          </a:bodyPr>
          <a:lstStyle/>
          <a:p>
            <a:r>
              <a:rPr lang="zh-CN" altLang="en-US" b="1" dirty="0">
                <a:solidFill>
                  <a:schemeClr val="accent2"/>
                </a:solidFill>
              </a:rPr>
              <a:t>码元</a:t>
            </a:r>
            <a:r>
              <a:rPr lang="en-US" altLang="zh-CN" b="1" dirty="0">
                <a:solidFill>
                  <a:schemeClr val="accent2"/>
                </a:solidFill>
              </a:rPr>
              <a:t>D</a:t>
            </a:r>
            <a:r>
              <a:rPr lang="zh-CN" altLang="en-US" b="1" dirty="0">
                <a:solidFill>
                  <a:schemeClr val="accent2"/>
                </a:solidFill>
              </a:rPr>
              <a:t>被解调为</a:t>
            </a:r>
            <a:r>
              <a:rPr lang="en-US" altLang="zh-CN" b="1" dirty="0">
                <a:solidFill>
                  <a:schemeClr val="accent2"/>
                </a:solidFill>
              </a:rPr>
              <a:t>0001</a:t>
            </a:r>
            <a:r>
              <a:rPr lang="zh-CN" altLang="en-US" b="1" dirty="0">
                <a:solidFill>
                  <a:schemeClr val="accent2"/>
                </a:solidFill>
              </a:rPr>
              <a:t>（</a:t>
            </a:r>
            <a:r>
              <a:rPr lang="en-US" altLang="zh-CN" b="1" dirty="0">
                <a:solidFill>
                  <a:schemeClr val="accent2"/>
                </a:solidFill>
              </a:rPr>
              <a:t>1</a:t>
            </a:r>
            <a:r>
              <a:rPr lang="zh-CN" altLang="en-US" b="1" dirty="0">
                <a:solidFill>
                  <a:schemeClr val="accent2"/>
                </a:solidFill>
              </a:rPr>
              <a:t>位错误）。</a:t>
            </a:r>
            <a:endParaRPr lang="en-US" altLang="zh-CN" b="1" dirty="0">
              <a:solidFill>
                <a:schemeClr val="accent2"/>
              </a:solidFill>
            </a:endParaRPr>
          </a:p>
        </p:txBody>
      </p:sp>
    </p:spTree>
    <p:custDataLst>
      <p:tags r:id="rId1"/>
    </p:custDataLst>
    <p:extLst>
      <p:ext uri="{BB962C8B-B14F-4D97-AF65-F5344CB8AC3E}">
        <p14:creationId xmlns:p14="http://schemas.microsoft.com/office/powerpoint/2010/main" val="1871015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5"/>
                                        </p:tgtEl>
                                        <p:attrNameLst>
                                          <p:attrName>style.visibility</p:attrName>
                                        </p:attrNameLst>
                                      </p:cBhvr>
                                      <p:to>
                                        <p:strVal val="visible"/>
                                      </p:to>
                                    </p:set>
                                    <p:anim calcmode="lin" valueType="num">
                                      <p:cBhvr>
                                        <p:cTn id="7" dur="500" fill="hold"/>
                                        <p:tgtEl>
                                          <p:spTgt spid="145"/>
                                        </p:tgtEl>
                                        <p:attrNameLst>
                                          <p:attrName>ppt_w</p:attrName>
                                        </p:attrNameLst>
                                      </p:cBhvr>
                                      <p:tavLst>
                                        <p:tav tm="0">
                                          <p:val>
                                            <p:fltVal val="0"/>
                                          </p:val>
                                        </p:tav>
                                        <p:tav tm="100000">
                                          <p:val>
                                            <p:strVal val="#ppt_w"/>
                                          </p:val>
                                        </p:tav>
                                      </p:tavLst>
                                    </p:anim>
                                    <p:anim calcmode="lin" valueType="num">
                                      <p:cBhvr>
                                        <p:cTn id="8" dur="500" fill="hold"/>
                                        <p:tgtEl>
                                          <p:spTgt spid="145"/>
                                        </p:tgtEl>
                                        <p:attrNameLst>
                                          <p:attrName>ppt_h</p:attrName>
                                        </p:attrNameLst>
                                      </p:cBhvr>
                                      <p:tavLst>
                                        <p:tav tm="0">
                                          <p:val>
                                            <p:fltVal val="0"/>
                                          </p:val>
                                        </p:tav>
                                        <p:tav tm="100000">
                                          <p:val>
                                            <p:strVal val="#ppt_h"/>
                                          </p:val>
                                        </p:tav>
                                      </p:tavLst>
                                    </p:anim>
                                    <p:animEffect transition="in" filter="fade">
                                      <p:cBhvr>
                                        <p:cTn id="9" dur="500"/>
                                        <p:tgtEl>
                                          <p:spTgt spid="145"/>
                                        </p:tgtEl>
                                      </p:cBhvr>
                                    </p:animEffect>
                                  </p:childTnLst>
                                </p:cTn>
                              </p:par>
                            </p:childTnLst>
                          </p:cTn>
                        </p:par>
                        <p:par>
                          <p:cTn id="10" fill="hold">
                            <p:stCondLst>
                              <p:cond delay="500"/>
                            </p:stCondLst>
                            <p:childTnLst>
                              <p:par>
                                <p:cTn id="11" presetID="12" presetClass="entr" presetSubtype="2" fill="hold" grpId="0" nodeType="after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additive="base">
                                        <p:cTn id="13" dur="500"/>
                                        <p:tgtEl>
                                          <p:spTgt spid="65"/>
                                        </p:tgtEl>
                                        <p:attrNameLst>
                                          <p:attrName>ppt_x</p:attrName>
                                        </p:attrNameLst>
                                      </p:cBhvr>
                                      <p:tavLst>
                                        <p:tav tm="0">
                                          <p:val>
                                            <p:strVal val="#ppt_x+#ppt_w*1.125000"/>
                                          </p:val>
                                        </p:tav>
                                        <p:tav tm="100000">
                                          <p:val>
                                            <p:strVal val="#ppt_x"/>
                                          </p:val>
                                        </p:tav>
                                      </p:tavLst>
                                    </p:anim>
                                    <p:animEffect transition="in" filter="wipe(left)">
                                      <p:cBhvr>
                                        <p:cTn id="14"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animBg="1"/>
      <p:bldP spid="65"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en-US" altLang="zh-CN" b="1" dirty="0"/>
              <a:t>0010</a:t>
            </a: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en-US" altLang="zh-CN" b="1" dirty="0"/>
              <a:t>0011</a:t>
            </a: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en-US" altLang="zh-CN" b="1" dirty="0"/>
              <a:t>0100</a:t>
            </a: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en-US" altLang="zh-CN" b="1" dirty="0"/>
              <a:t>0110</a:t>
            </a: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en-US" altLang="zh-CN" b="1" dirty="0"/>
              <a:t>0000</a:t>
            </a: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en-US" altLang="zh-CN" b="1" dirty="0"/>
              <a:t>0001</a:t>
            </a: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en-US" altLang="zh-CN" b="1" dirty="0"/>
              <a:t>0101</a:t>
            </a: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en-US" altLang="zh-CN" b="1" dirty="0"/>
              <a:t>0111</a:t>
            </a: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en-US" altLang="zh-CN" b="1" dirty="0"/>
              <a:t>1111</a:t>
            </a: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en-US" altLang="zh-CN" b="1" dirty="0"/>
              <a:t>1101</a:t>
            </a: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en-US" altLang="zh-CN" b="1" dirty="0"/>
              <a:t>1001</a:t>
            </a: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en-US" altLang="zh-CN" b="1" dirty="0"/>
              <a:t>1000</a:t>
            </a: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en-US" altLang="zh-CN" b="1" dirty="0"/>
              <a:t>1110</a:t>
            </a: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en-US" altLang="zh-CN" b="1" dirty="0"/>
              <a:t>1100</a:t>
            </a: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en-US" altLang="zh-CN" b="1" dirty="0"/>
              <a:t>1011</a:t>
            </a: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en-US" altLang="zh-CN" b="1" dirty="0"/>
              <a:t>1010</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íşlïḍè">
            <a:extLst>
              <a:ext uri="{FF2B5EF4-FFF2-40B4-BE49-F238E27FC236}">
                <a16:creationId xmlns:a16="http://schemas.microsoft.com/office/drawing/2014/main" id="{9E3B1295-A18A-420A-9CD1-F95B8AF8641A}"/>
              </a:ext>
            </a:extLst>
          </p:cNvPr>
          <p:cNvSpPr txBox="1"/>
          <p:nvPr/>
        </p:nvSpPr>
        <p:spPr>
          <a:xfrm>
            <a:off x="10354471" y="3278932"/>
            <a:ext cx="302686" cy="383056"/>
          </a:xfrm>
          <a:prstGeom prst="rect">
            <a:avLst/>
          </a:prstGeom>
          <a:noFill/>
        </p:spPr>
        <p:txBody>
          <a:bodyPr wrap="square" lIns="91440" tIns="45720" rIns="91440" bIns="45720" anchor="ctr">
            <a:noAutofit/>
          </a:bodyPr>
          <a:lstStyle/>
          <a:p>
            <a:pPr algn="ctr"/>
            <a:r>
              <a:rPr lang="en-US" altLang="zh-CN" b="1" dirty="0"/>
              <a:t>B</a:t>
            </a:r>
          </a:p>
        </p:txBody>
      </p:sp>
      <p:sp>
        <p:nvSpPr>
          <p:cNvPr id="145" name="椭圆 144">
            <a:extLst>
              <a:ext uri="{FF2B5EF4-FFF2-40B4-BE49-F238E27FC236}">
                <a16:creationId xmlns:a16="http://schemas.microsoft.com/office/drawing/2014/main" id="{4CCE92DA-4A36-46B4-B447-AF36DCAA7023}"/>
              </a:ext>
            </a:extLst>
          </p:cNvPr>
          <p:cNvSpPr/>
          <p:nvPr/>
        </p:nvSpPr>
        <p:spPr>
          <a:xfrm>
            <a:off x="9989236" y="3600525"/>
            <a:ext cx="1071878" cy="1059095"/>
          </a:xfrm>
          <a:prstGeom prst="ellipse">
            <a:avLst/>
          </a:prstGeom>
          <a:noFill/>
          <a:ln w="25400">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4" name="组合 3">
            <a:extLst>
              <a:ext uri="{FF2B5EF4-FFF2-40B4-BE49-F238E27FC236}">
                <a16:creationId xmlns:a16="http://schemas.microsoft.com/office/drawing/2014/main" id="{C1B3E441-0533-497C-8F50-633BD17BA603}"/>
              </a:ext>
            </a:extLst>
          </p:cNvPr>
          <p:cNvGrpSpPr/>
          <p:nvPr/>
        </p:nvGrpSpPr>
        <p:grpSpPr>
          <a:xfrm>
            <a:off x="9624212" y="3110689"/>
            <a:ext cx="1226842" cy="1255134"/>
            <a:chOff x="9624212" y="3110689"/>
            <a:chExt cx="1226842" cy="1255134"/>
          </a:xfrm>
        </p:grpSpPr>
        <p:sp>
          <p:nvSpPr>
            <p:cNvPr id="139" name="椭圆 138">
              <a:extLst>
                <a:ext uri="{FF2B5EF4-FFF2-40B4-BE49-F238E27FC236}">
                  <a16:creationId xmlns:a16="http://schemas.microsoft.com/office/drawing/2014/main" id="{4A6D9879-6C44-4478-9B67-D5B6366D4D8F}"/>
                </a:ext>
              </a:extLst>
            </p:cNvPr>
            <p:cNvSpPr/>
            <p:nvPr/>
          </p:nvSpPr>
          <p:spPr>
            <a:xfrm>
              <a:off x="10286548" y="3191515"/>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0" name="íşlïḍè">
              <a:extLst>
                <a:ext uri="{FF2B5EF4-FFF2-40B4-BE49-F238E27FC236}">
                  <a16:creationId xmlns:a16="http://schemas.microsoft.com/office/drawing/2014/main" id="{804F2A01-2214-479F-A25B-8C66FAE35691}"/>
                </a:ext>
              </a:extLst>
            </p:cNvPr>
            <p:cNvSpPr txBox="1"/>
            <p:nvPr/>
          </p:nvSpPr>
          <p:spPr>
            <a:xfrm>
              <a:off x="10023303" y="3110689"/>
              <a:ext cx="302686" cy="383056"/>
            </a:xfrm>
            <a:prstGeom prst="rect">
              <a:avLst/>
            </a:prstGeom>
            <a:noFill/>
          </p:spPr>
          <p:txBody>
            <a:bodyPr wrap="square" lIns="91440" tIns="45720" rIns="91440" bIns="45720" anchor="ctr">
              <a:noAutofit/>
            </a:bodyPr>
            <a:lstStyle/>
            <a:p>
              <a:pPr algn="ctr"/>
              <a:r>
                <a:rPr lang="en-US" altLang="zh-CN" b="1" dirty="0"/>
                <a:t>A</a:t>
              </a:r>
            </a:p>
          </p:txBody>
        </p:sp>
        <p:sp>
          <p:nvSpPr>
            <p:cNvPr id="141" name="椭圆 140">
              <a:extLst>
                <a:ext uri="{FF2B5EF4-FFF2-40B4-BE49-F238E27FC236}">
                  <a16:creationId xmlns:a16="http://schemas.microsoft.com/office/drawing/2014/main" id="{AE5C9DFE-172B-427D-92E3-65CD9A57C004}"/>
                </a:ext>
              </a:extLst>
            </p:cNvPr>
            <p:cNvSpPr/>
            <p:nvPr/>
          </p:nvSpPr>
          <p:spPr>
            <a:xfrm>
              <a:off x="10481973" y="3262297"/>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3" name="椭圆 142">
              <a:extLst>
                <a:ext uri="{FF2B5EF4-FFF2-40B4-BE49-F238E27FC236}">
                  <a16:creationId xmlns:a16="http://schemas.microsoft.com/office/drawing/2014/main" id="{CE6250CE-28C8-4417-8F14-2C2111E4BAB9}"/>
                </a:ext>
              </a:extLst>
            </p:cNvPr>
            <p:cNvSpPr/>
            <p:nvPr/>
          </p:nvSpPr>
          <p:spPr>
            <a:xfrm>
              <a:off x="10663418" y="3146745"/>
              <a:ext cx="86404" cy="86404"/>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4" name="íşlïḍè">
              <a:extLst>
                <a:ext uri="{FF2B5EF4-FFF2-40B4-BE49-F238E27FC236}">
                  <a16:creationId xmlns:a16="http://schemas.microsoft.com/office/drawing/2014/main" id="{9E564AB2-32AA-4E07-B403-1CC839E6A1EF}"/>
                </a:ext>
              </a:extLst>
            </p:cNvPr>
            <p:cNvSpPr txBox="1"/>
            <p:nvPr/>
          </p:nvSpPr>
          <p:spPr>
            <a:xfrm>
              <a:off x="10548368" y="3163844"/>
              <a:ext cx="302686" cy="383056"/>
            </a:xfrm>
            <a:prstGeom prst="rect">
              <a:avLst/>
            </a:prstGeom>
            <a:noFill/>
          </p:spPr>
          <p:txBody>
            <a:bodyPr wrap="square" lIns="91440" tIns="45720" rIns="91440" bIns="45720" anchor="ctr">
              <a:noAutofit/>
            </a:bodyPr>
            <a:lstStyle/>
            <a:p>
              <a:pPr algn="ctr"/>
              <a:r>
                <a:rPr lang="en-US" altLang="zh-CN" b="1" dirty="0"/>
                <a:t>C</a:t>
              </a:r>
            </a:p>
          </p:txBody>
        </p:sp>
        <p:grpSp>
          <p:nvGrpSpPr>
            <p:cNvPr id="3" name="组合 2">
              <a:extLst>
                <a:ext uri="{FF2B5EF4-FFF2-40B4-BE49-F238E27FC236}">
                  <a16:creationId xmlns:a16="http://schemas.microsoft.com/office/drawing/2014/main" id="{5BF45B20-AA67-4DD2-BBB5-0015B9AC4E21}"/>
                </a:ext>
              </a:extLst>
            </p:cNvPr>
            <p:cNvGrpSpPr/>
            <p:nvPr/>
          </p:nvGrpSpPr>
          <p:grpSpPr>
            <a:xfrm>
              <a:off x="10149250" y="3921523"/>
              <a:ext cx="331168" cy="444300"/>
              <a:chOff x="10149250" y="3921523"/>
              <a:chExt cx="331168" cy="444300"/>
            </a:xfrm>
          </p:grpSpPr>
          <p:sp>
            <p:nvSpPr>
              <p:cNvPr id="146" name="椭圆 145">
                <a:extLst>
                  <a:ext uri="{FF2B5EF4-FFF2-40B4-BE49-F238E27FC236}">
                    <a16:creationId xmlns:a16="http://schemas.microsoft.com/office/drawing/2014/main" id="{5EC9F58E-61FC-4A8E-A6B0-05CB48455F6B}"/>
                  </a:ext>
                </a:extLst>
              </p:cNvPr>
              <p:cNvSpPr/>
              <p:nvPr/>
            </p:nvSpPr>
            <p:spPr>
              <a:xfrm>
                <a:off x="10267567" y="3921523"/>
                <a:ext cx="94534" cy="94534"/>
              </a:xfrm>
              <a:prstGeom prst="ellipse">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7" name="íşlïḍè">
                <a:extLst>
                  <a:ext uri="{FF2B5EF4-FFF2-40B4-BE49-F238E27FC236}">
                    <a16:creationId xmlns:a16="http://schemas.microsoft.com/office/drawing/2014/main" id="{52CD82DE-5DE6-428A-8FF4-685DF7479744}"/>
                  </a:ext>
                </a:extLst>
              </p:cNvPr>
              <p:cNvSpPr txBox="1"/>
              <p:nvPr/>
            </p:nvSpPr>
            <p:spPr>
              <a:xfrm>
                <a:off x="10149250" y="3946723"/>
                <a:ext cx="331168" cy="419100"/>
              </a:xfrm>
              <a:prstGeom prst="rect">
                <a:avLst/>
              </a:prstGeom>
              <a:noFill/>
            </p:spPr>
            <p:txBody>
              <a:bodyPr wrap="square" lIns="91440" tIns="45720" rIns="91440" bIns="45720" anchor="ctr">
                <a:noAutofit/>
              </a:bodyPr>
              <a:lstStyle/>
              <a:p>
                <a:pPr algn="ctr"/>
                <a:r>
                  <a:rPr lang="en-US" altLang="zh-CN" b="1" dirty="0"/>
                  <a:t>E</a:t>
                </a:r>
              </a:p>
            </p:txBody>
          </p:sp>
        </p:grpSp>
        <p:sp>
          <p:nvSpPr>
            <p:cNvPr id="148" name="椭圆 147">
              <a:extLst>
                <a:ext uri="{FF2B5EF4-FFF2-40B4-BE49-F238E27FC236}">
                  <a16:creationId xmlns:a16="http://schemas.microsoft.com/office/drawing/2014/main" id="{B40F820E-74A5-4C83-BA40-1F10E2F37C8D}"/>
                </a:ext>
              </a:extLst>
            </p:cNvPr>
            <p:cNvSpPr/>
            <p:nvPr/>
          </p:nvSpPr>
          <p:spPr>
            <a:xfrm>
              <a:off x="9731179" y="3125796"/>
              <a:ext cx="86404" cy="86404"/>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49" name="íşlïḍè">
              <a:extLst>
                <a:ext uri="{FF2B5EF4-FFF2-40B4-BE49-F238E27FC236}">
                  <a16:creationId xmlns:a16="http://schemas.microsoft.com/office/drawing/2014/main" id="{89C71968-84F8-4F7B-92FE-51DD4D6EE6EF}"/>
                </a:ext>
              </a:extLst>
            </p:cNvPr>
            <p:cNvSpPr txBox="1"/>
            <p:nvPr/>
          </p:nvSpPr>
          <p:spPr>
            <a:xfrm>
              <a:off x="9624212" y="3171448"/>
              <a:ext cx="302686" cy="383056"/>
            </a:xfrm>
            <a:prstGeom prst="rect">
              <a:avLst/>
            </a:prstGeom>
            <a:noFill/>
          </p:spPr>
          <p:txBody>
            <a:bodyPr wrap="square" lIns="91440" tIns="45720" rIns="91440" bIns="45720" anchor="ctr">
              <a:noAutofit/>
            </a:bodyPr>
            <a:lstStyle/>
            <a:p>
              <a:pPr algn="ctr"/>
              <a:r>
                <a:rPr lang="en-US" altLang="zh-CN" b="1" dirty="0"/>
                <a:t>D</a:t>
              </a:r>
            </a:p>
          </p:txBody>
        </p:sp>
      </p:grpSp>
      <p:sp>
        <p:nvSpPr>
          <p:cNvPr id="214" name="íşlïḍè">
            <a:extLst>
              <a:ext uri="{FF2B5EF4-FFF2-40B4-BE49-F238E27FC236}">
                <a16:creationId xmlns:a16="http://schemas.microsoft.com/office/drawing/2014/main" id="{A0705285-FA54-4C64-BEE3-CB8B2B786CD3}"/>
              </a:ext>
            </a:extLst>
          </p:cNvPr>
          <p:cNvSpPr txBox="1"/>
          <p:nvPr/>
        </p:nvSpPr>
        <p:spPr>
          <a:xfrm>
            <a:off x="1085439" y="3743434"/>
            <a:ext cx="4730580" cy="374427"/>
          </a:xfrm>
          <a:prstGeom prst="rect">
            <a:avLst/>
          </a:prstGeom>
          <a:noFill/>
        </p:spPr>
        <p:txBody>
          <a:bodyPr wrap="square" lIns="91440" tIns="45720" rIns="91440" bIns="45720" anchor="ctr">
            <a:noAutofit/>
          </a:bodyPr>
          <a:lstStyle/>
          <a:p>
            <a:r>
              <a:rPr lang="zh-CN" altLang="en-US" b="1" dirty="0">
                <a:solidFill>
                  <a:schemeClr val="accent4"/>
                </a:solidFill>
              </a:rPr>
              <a:t>码元</a:t>
            </a:r>
            <a:r>
              <a:rPr lang="en-US" altLang="zh-CN" b="1" dirty="0">
                <a:solidFill>
                  <a:schemeClr val="accent4"/>
                </a:solidFill>
              </a:rPr>
              <a:t>A</a:t>
            </a:r>
            <a:r>
              <a:rPr lang="zh-CN" altLang="en-US" b="1" dirty="0">
                <a:solidFill>
                  <a:schemeClr val="accent4"/>
                </a:solidFill>
              </a:rPr>
              <a:t>、</a:t>
            </a:r>
            <a:r>
              <a:rPr lang="en-US" altLang="zh-CN" b="1" dirty="0">
                <a:solidFill>
                  <a:schemeClr val="accent4"/>
                </a:solidFill>
              </a:rPr>
              <a:t>B</a:t>
            </a:r>
            <a:r>
              <a:rPr lang="zh-CN" altLang="en-US" b="1" dirty="0">
                <a:solidFill>
                  <a:schemeClr val="accent4"/>
                </a:solidFill>
              </a:rPr>
              <a:t>、</a:t>
            </a:r>
            <a:r>
              <a:rPr lang="en-US" altLang="zh-CN" b="1" dirty="0">
                <a:solidFill>
                  <a:schemeClr val="accent4"/>
                </a:solidFill>
              </a:rPr>
              <a:t>C</a:t>
            </a:r>
            <a:r>
              <a:rPr lang="zh-CN" altLang="en-US" b="1" dirty="0">
                <a:solidFill>
                  <a:schemeClr val="accent4"/>
                </a:solidFill>
              </a:rPr>
              <a:t>都可以被解调为</a:t>
            </a:r>
            <a:r>
              <a:rPr lang="en-US" altLang="zh-CN" b="1" dirty="0">
                <a:solidFill>
                  <a:schemeClr val="accent4"/>
                </a:solidFill>
              </a:rPr>
              <a:t>0000</a:t>
            </a:r>
            <a:r>
              <a:rPr lang="zh-CN" altLang="en-US" b="1" dirty="0">
                <a:solidFill>
                  <a:schemeClr val="accent4"/>
                </a:solidFill>
              </a:rPr>
              <a:t>（正确）。</a:t>
            </a:r>
            <a:endParaRPr lang="en-US" altLang="zh-CN" b="1" dirty="0">
              <a:solidFill>
                <a:schemeClr val="accent4"/>
              </a:solidFill>
            </a:endParaRPr>
          </a:p>
        </p:txBody>
      </p:sp>
      <p:sp>
        <p:nvSpPr>
          <p:cNvPr id="215" name="椭圆 214">
            <a:extLst>
              <a:ext uri="{FF2B5EF4-FFF2-40B4-BE49-F238E27FC236}">
                <a16:creationId xmlns:a16="http://schemas.microsoft.com/office/drawing/2014/main" id="{14A4E086-6E4C-48D7-A4E5-6A7CEA731E10}"/>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16" name="椭圆 215">
            <a:extLst>
              <a:ext uri="{FF2B5EF4-FFF2-40B4-BE49-F238E27FC236}">
                <a16:creationId xmlns:a16="http://schemas.microsoft.com/office/drawing/2014/main" id="{E4C5AC05-7BFA-4B6A-82C0-761C12214A64}"/>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65" name="íşlïḍè">
            <a:extLst>
              <a:ext uri="{FF2B5EF4-FFF2-40B4-BE49-F238E27FC236}">
                <a16:creationId xmlns:a16="http://schemas.microsoft.com/office/drawing/2014/main" id="{71BC038F-7B11-4FC9-888E-2130675ECB8A}"/>
              </a:ext>
            </a:extLst>
          </p:cNvPr>
          <p:cNvSpPr txBox="1"/>
          <p:nvPr/>
        </p:nvSpPr>
        <p:spPr>
          <a:xfrm>
            <a:off x="1085439" y="4307507"/>
            <a:ext cx="4730580" cy="374427"/>
          </a:xfrm>
          <a:prstGeom prst="rect">
            <a:avLst/>
          </a:prstGeom>
          <a:noFill/>
        </p:spPr>
        <p:txBody>
          <a:bodyPr wrap="square" lIns="91440" tIns="45720" rIns="91440" bIns="45720" anchor="ctr">
            <a:noAutofit/>
          </a:bodyPr>
          <a:lstStyle/>
          <a:p>
            <a:r>
              <a:rPr lang="zh-CN" altLang="en-US" b="1" dirty="0">
                <a:solidFill>
                  <a:schemeClr val="accent2"/>
                </a:solidFill>
              </a:rPr>
              <a:t>码元</a:t>
            </a:r>
            <a:r>
              <a:rPr lang="en-US" altLang="zh-CN" b="1" dirty="0">
                <a:solidFill>
                  <a:schemeClr val="accent2"/>
                </a:solidFill>
              </a:rPr>
              <a:t>D</a:t>
            </a:r>
            <a:r>
              <a:rPr lang="zh-CN" altLang="en-US" b="1" dirty="0">
                <a:solidFill>
                  <a:schemeClr val="accent2"/>
                </a:solidFill>
              </a:rPr>
              <a:t>被解调为</a:t>
            </a:r>
            <a:r>
              <a:rPr lang="en-US" altLang="zh-CN" b="1" dirty="0">
                <a:solidFill>
                  <a:schemeClr val="accent2"/>
                </a:solidFill>
              </a:rPr>
              <a:t>0001</a:t>
            </a:r>
            <a:r>
              <a:rPr lang="zh-CN" altLang="en-US" b="1" dirty="0">
                <a:solidFill>
                  <a:schemeClr val="accent2"/>
                </a:solidFill>
              </a:rPr>
              <a:t>（</a:t>
            </a:r>
            <a:r>
              <a:rPr lang="en-US" altLang="zh-CN" b="1" dirty="0">
                <a:solidFill>
                  <a:schemeClr val="accent2"/>
                </a:solidFill>
              </a:rPr>
              <a:t>1</a:t>
            </a:r>
            <a:r>
              <a:rPr lang="zh-CN" altLang="en-US" b="1" dirty="0">
                <a:solidFill>
                  <a:schemeClr val="accent2"/>
                </a:solidFill>
              </a:rPr>
              <a:t>位错误）。</a:t>
            </a:r>
            <a:endParaRPr lang="en-US" altLang="zh-CN" b="1" dirty="0">
              <a:solidFill>
                <a:schemeClr val="accent2"/>
              </a:solidFill>
            </a:endParaRPr>
          </a:p>
        </p:txBody>
      </p:sp>
      <p:sp>
        <p:nvSpPr>
          <p:cNvPr id="66" name="íşlïḍè">
            <a:extLst>
              <a:ext uri="{FF2B5EF4-FFF2-40B4-BE49-F238E27FC236}">
                <a16:creationId xmlns:a16="http://schemas.microsoft.com/office/drawing/2014/main" id="{99760454-C04E-45E0-9863-BBADFACA3301}"/>
              </a:ext>
            </a:extLst>
          </p:cNvPr>
          <p:cNvSpPr txBox="1"/>
          <p:nvPr/>
        </p:nvSpPr>
        <p:spPr>
          <a:xfrm>
            <a:off x="1085439" y="4871580"/>
            <a:ext cx="4730580" cy="374427"/>
          </a:xfrm>
          <a:prstGeom prst="rect">
            <a:avLst/>
          </a:prstGeom>
          <a:noFill/>
        </p:spPr>
        <p:txBody>
          <a:bodyPr wrap="square" lIns="91440" tIns="45720" rIns="91440" bIns="45720" anchor="ctr">
            <a:noAutofit/>
          </a:bodyPr>
          <a:lstStyle/>
          <a:p>
            <a:r>
              <a:rPr lang="zh-CN" altLang="en-US" b="1" dirty="0">
                <a:solidFill>
                  <a:schemeClr val="accent1">
                    <a:lumMod val="75000"/>
                  </a:schemeClr>
                </a:solidFill>
              </a:rPr>
              <a:t>码元</a:t>
            </a:r>
            <a:r>
              <a:rPr lang="en-US" altLang="zh-CN" b="1" dirty="0">
                <a:solidFill>
                  <a:schemeClr val="accent1">
                    <a:lumMod val="75000"/>
                  </a:schemeClr>
                </a:solidFill>
              </a:rPr>
              <a:t>E</a:t>
            </a:r>
            <a:r>
              <a:rPr lang="zh-CN" altLang="en-US" b="1" dirty="0">
                <a:solidFill>
                  <a:schemeClr val="accent1">
                    <a:lumMod val="75000"/>
                  </a:schemeClr>
                </a:solidFill>
              </a:rPr>
              <a:t>被解调为</a:t>
            </a:r>
            <a:r>
              <a:rPr lang="en-US" altLang="zh-CN" b="1" dirty="0">
                <a:solidFill>
                  <a:schemeClr val="accent1">
                    <a:lumMod val="75000"/>
                  </a:schemeClr>
                </a:solidFill>
              </a:rPr>
              <a:t>1111</a:t>
            </a:r>
            <a:r>
              <a:rPr lang="zh-CN" altLang="en-US" b="1" dirty="0">
                <a:solidFill>
                  <a:schemeClr val="accent1">
                    <a:lumMod val="75000"/>
                  </a:schemeClr>
                </a:solidFill>
              </a:rPr>
              <a:t>（</a:t>
            </a:r>
            <a:r>
              <a:rPr lang="en-US" altLang="zh-CN" b="1" dirty="0">
                <a:solidFill>
                  <a:schemeClr val="accent1">
                    <a:lumMod val="75000"/>
                  </a:schemeClr>
                </a:solidFill>
              </a:rPr>
              <a:t>4</a:t>
            </a:r>
            <a:r>
              <a:rPr lang="zh-CN" altLang="en-US" b="1" dirty="0">
                <a:solidFill>
                  <a:schemeClr val="accent1">
                    <a:lumMod val="75000"/>
                  </a:schemeClr>
                </a:solidFill>
              </a:rPr>
              <a:t>位全错）。</a:t>
            </a:r>
            <a:endParaRPr lang="en-US" altLang="zh-CN" b="1" dirty="0">
              <a:solidFill>
                <a:schemeClr val="accent1">
                  <a:lumMod val="75000"/>
                </a:schemeClr>
              </a:solidFill>
            </a:endParaRPr>
          </a:p>
        </p:txBody>
      </p:sp>
    </p:spTree>
    <p:custDataLst>
      <p:tags r:id="rId1"/>
    </p:custDataLst>
    <p:extLst>
      <p:ext uri="{BB962C8B-B14F-4D97-AF65-F5344CB8AC3E}">
        <p14:creationId xmlns:p14="http://schemas.microsoft.com/office/powerpoint/2010/main" val="119749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5"/>
                                        </p:tgtEl>
                                        <p:attrNameLst>
                                          <p:attrName>style.visibility</p:attrName>
                                        </p:attrNameLst>
                                      </p:cBhvr>
                                      <p:to>
                                        <p:strVal val="visible"/>
                                      </p:to>
                                    </p:set>
                                    <p:anim calcmode="lin" valueType="num">
                                      <p:cBhvr>
                                        <p:cTn id="7" dur="500" fill="hold"/>
                                        <p:tgtEl>
                                          <p:spTgt spid="145"/>
                                        </p:tgtEl>
                                        <p:attrNameLst>
                                          <p:attrName>ppt_w</p:attrName>
                                        </p:attrNameLst>
                                      </p:cBhvr>
                                      <p:tavLst>
                                        <p:tav tm="0">
                                          <p:val>
                                            <p:fltVal val="0"/>
                                          </p:val>
                                        </p:tav>
                                        <p:tav tm="100000">
                                          <p:val>
                                            <p:strVal val="#ppt_w"/>
                                          </p:val>
                                        </p:tav>
                                      </p:tavLst>
                                    </p:anim>
                                    <p:anim calcmode="lin" valueType="num">
                                      <p:cBhvr>
                                        <p:cTn id="8" dur="500" fill="hold"/>
                                        <p:tgtEl>
                                          <p:spTgt spid="145"/>
                                        </p:tgtEl>
                                        <p:attrNameLst>
                                          <p:attrName>ppt_h</p:attrName>
                                        </p:attrNameLst>
                                      </p:cBhvr>
                                      <p:tavLst>
                                        <p:tav tm="0">
                                          <p:val>
                                            <p:fltVal val="0"/>
                                          </p:val>
                                        </p:tav>
                                        <p:tav tm="100000">
                                          <p:val>
                                            <p:strVal val="#ppt_h"/>
                                          </p:val>
                                        </p:tav>
                                      </p:tavLst>
                                    </p:anim>
                                    <p:animEffect transition="in" filter="fade">
                                      <p:cBhvr>
                                        <p:cTn id="9" dur="500"/>
                                        <p:tgtEl>
                                          <p:spTgt spid="145"/>
                                        </p:tgtEl>
                                      </p:cBhvr>
                                    </p:animEffect>
                                  </p:childTnLst>
                                </p:cTn>
                              </p:par>
                            </p:childTnLst>
                          </p:cTn>
                        </p:par>
                        <p:par>
                          <p:cTn id="10" fill="hold">
                            <p:stCondLst>
                              <p:cond delay="500"/>
                            </p:stCondLst>
                            <p:childTnLst>
                              <p:par>
                                <p:cTn id="11" presetID="12" presetClass="entr" presetSubtype="2" fill="hold" grpId="0" nodeType="afterEffect">
                                  <p:stCondLst>
                                    <p:cond delay="0"/>
                                  </p:stCondLst>
                                  <p:childTnLst>
                                    <p:set>
                                      <p:cBhvr>
                                        <p:cTn id="12" dur="1" fill="hold">
                                          <p:stCondLst>
                                            <p:cond delay="0"/>
                                          </p:stCondLst>
                                        </p:cTn>
                                        <p:tgtEl>
                                          <p:spTgt spid="66"/>
                                        </p:tgtEl>
                                        <p:attrNameLst>
                                          <p:attrName>style.visibility</p:attrName>
                                        </p:attrNameLst>
                                      </p:cBhvr>
                                      <p:to>
                                        <p:strVal val="visible"/>
                                      </p:to>
                                    </p:set>
                                    <p:anim calcmode="lin" valueType="num">
                                      <p:cBhvr additive="base">
                                        <p:cTn id="13" dur="500"/>
                                        <p:tgtEl>
                                          <p:spTgt spid="66"/>
                                        </p:tgtEl>
                                        <p:attrNameLst>
                                          <p:attrName>ppt_x</p:attrName>
                                        </p:attrNameLst>
                                      </p:cBhvr>
                                      <p:tavLst>
                                        <p:tav tm="0">
                                          <p:val>
                                            <p:strVal val="#ppt_x+#ppt_w*1.125000"/>
                                          </p:val>
                                        </p:tav>
                                        <p:tav tm="100000">
                                          <p:val>
                                            <p:strVal val="#ppt_x"/>
                                          </p:val>
                                        </p:tav>
                                      </p:tavLst>
                                    </p:anim>
                                    <p:animEffect transition="in" filter="wipe(left)">
                                      <p:cBhvr>
                                        <p:cTn id="14"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animBg="1"/>
      <p:bldP spid="66"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íşlïḍè">
            <a:extLst>
              <a:ext uri="{FF2B5EF4-FFF2-40B4-BE49-F238E27FC236}">
                <a16:creationId xmlns:a16="http://schemas.microsoft.com/office/drawing/2014/main" id="{C3FC2898-EC88-496E-9350-5CEE760763ED}"/>
              </a:ext>
            </a:extLst>
          </p:cNvPr>
          <p:cNvSpPr txBox="1"/>
          <p:nvPr/>
        </p:nvSpPr>
        <p:spPr>
          <a:xfrm>
            <a:off x="10188887" y="1611392"/>
            <a:ext cx="680707" cy="419100"/>
          </a:xfrm>
          <a:prstGeom prst="rect">
            <a:avLst/>
          </a:prstGeom>
          <a:noFill/>
        </p:spPr>
        <p:txBody>
          <a:bodyPr wrap="square" lIns="91440" tIns="45720" rIns="91440" bIns="45720" anchor="ctr">
            <a:noAutofit/>
          </a:bodyPr>
          <a:lstStyle/>
          <a:p>
            <a:pPr algn="ctr"/>
            <a:r>
              <a:rPr lang="en-US" altLang="zh-CN" b="1" dirty="0"/>
              <a:t>1000</a:t>
            </a:r>
          </a:p>
        </p:txBody>
      </p:sp>
      <p:sp>
        <p:nvSpPr>
          <p:cNvPr id="119" name="íşlïḍè">
            <a:extLst>
              <a:ext uri="{FF2B5EF4-FFF2-40B4-BE49-F238E27FC236}">
                <a16:creationId xmlns:a16="http://schemas.microsoft.com/office/drawing/2014/main" id="{2ACF220C-CDDC-40E3-9048-2C00DAB7BED4}"/>
              </a:ext>
            </a:extLst>
          </p:cNvPr>
          <p:cNvSpPr txBox="1"/>
          <p:nvPr/>
        </p:nvSpPr>
        <p:spPr>
          <a:xfrm>
            <a:off x="9196308" y="1611392"/>
            <a:ext cx="680707" cy="419100"/>
          </a:xfrm>
          <a:prstGeom prst="rect">
            <a:avLst/>
          </a:prstGeom>
          <a:noFill/>
        </p:spPr>
        <p:txBody>
          <a:bodyPr wrap="square" lIns="91440" tIns="45720" rIns="91440" bIns="45720" anchor="ctr">
            <a:noAutofit/>
          </a:bodyPr>
          <a:lstStyle/>
          <a:p>
            <a:pPr algn="ctr"/>
            <a:r>
              <a:rPr lang="en-US" altLang="zh-CN" b="1" dirty="0"/>
              <a:t>1100</a:t>
            </a:r>
          </a:p>
        </p:txBody>
      </p:sp>
      <p:sp>
        <p:nvSpPr>
          <p:cNvPr id="120" name="íşlïḍè">
            <a:extLst>
              <a:ext uri="{FF2B5EF4-FFF2-40B4-BE49-F238E27FC236}">
                <a16:creationId xmlns:a16="http://schemas.microsoft.com/office/drawing/2014/main" id="{0E6EA0A2-C283-4B25-B1AB-836622A51286}"/>
              </a:ext>
            </a:extLst>
          </p:cNvPr>
          <p:cNvSpPr txBox="1"/>
          <p:nvPr/>
        </p:nvSpPr>
        <p:spPr>
          <a:xfrm>
            <a:off x="8203729" y="1611392"/>
            <a:ext cx="680707" cy="419100"/>
          </a:xfrm>
          <a:prstGeom prst="rect">
            <a:avLst/>
          </a:prstGeom>
          <a:noFill/>
        </p:spPr>
        <p:txBody>
          <a:bodyPr wrap="square" lIns="91440" tIns="45720" rIns="91440" bIns="45720" anchor="ctr">
            <a:noAutofit/>
          </a:bodyPr>
          <a:lstStyle/>
          <a:p>
            <a:pPr algn="ctr"/>
            <a:r>
              <a:rPr lang="en-US" altLang="zh-CN" b="1" dirty="0"/>
              <a:t>0100</a:t>
            </a:r>
          </a:p>
        </p:txBody>
      </p:sp>
      <p:sp>
        <p:nvSpPr>
          <p:cNvPr id="121" name="íşlïḍè">
            <a:extLst>
              <a:ext uri="{FF2B5EF4-FFF2-40B4-BE49-F238E27FC236}">
                <a16:creationId xmlns:a16="http://schemas.microsoft.com/office/drawing/2014/main" id="{81D00C65-9D4D-4318-B924-3C0F7989C652}"/>
              </a:ext>
            </a:extLst>
          </p:cNvPr>
          <p:cNvSpPr txBox="1"/>
          <p:nvPr/>
        </p:nvSpPr>
        <p:spPr>
          <a:xfrm>
            <a:off x="7211150" y="1611392"/>
            <a:ext cx="680707" cy="419100"/>
          </a:xfrm>
          <a:prstGeom prst="rect">
            <a:avLst/>
          </a:prstGeom>
          <a:noFill/>
        </p:spPr>
        <p:txBody>
          <a:bodyPr wrap="square" lIns="91440" tIns="45720" rIns="91440" bIns="45720" anchor="ctr">
            <a:noAutofit/>
          </a:bodyPr>
          <a:lstStyle/>
          <a:p>
            <a:pPr algn="ctr"/>
            <a:r>
              <a:rPr lang="en-US" altLang="zh-CN" b="1" dirty="0"/>
              <a:t>0000</a:t>
            </a:r>
          </a:p>
        </p:txBody>
      </p:sp>
      <p:sp>
        <p:nvSpPr>
          <p:cNvPr id="122" name="íşlïḍè">
            <a:extLst>
              <a:ext uri="{FF2B5EF4-FFF2-40B4-BE49-F238E27FC236}">
                <a16:creationId xmlns:a16="http://schemas.microsoft.com/office/drawing/2014/main" id="{EF227AA3-DC67-479D-94EC-409969AD2DAD}"/>
              </a:ext>
            </a:extLst>
          </p:cNvPr>
          <p:cNvSpPr txBox="1"/>
          <p:nvPr/>
        </p:nvSpPr>
        <p:spPr>
          <a:xfrm>
            <a:off x="10188887" y="2618110"/>
            <a:ext cx="680707" cy="419100"/>
          </a:xfrm>
          <a:prstGeom prst="rect">
            <a:avLst/>
          </a:prstGeom>
          <a:noFill/>
        </p:spPr>
        <p:txBody>
          <a:bodyPr wrap="square" lIns="91440" tIns="45720" rIns="91440" bIns="45720" anchor="ctr">
            <a:noAutofit/>
          </a:bodyPr>
          <a:lstStyle/>
          <a:p>
            <a:pPr algn="ctr"/>
            <a:r>
              <a:rPr lang="en-US" altLang="zh-CN" b="1" dirty="0"/>
              <a:t>1001</a:t>
            </a:r>
          </a:p>
        </p:txBody>
      </p:sp>
      <p:sp>
        <p:nvSpPr>
          <p:cNvPr id="123" name="íşlïḍè">
            <a:extLst>
              <a:ext uri="{FF2B5EF4-FFF2-40B4-BE49-F238E27FC236}">
                <a16:creationId xmlns:a16="http://schemas.microsoft.com/office/drawing/2014/main" id="{1806E921-4B1E-4C05-A920-8A1DBE154976}"/>
              </a:ext>
            </a:extLst>
          </p:cNvPr>
          <p:cNvSpPr txBox="1"/>
          <p:nvPr/>
        </p:nvSpPr>
        <p:spPr>
          <a:xfrm>
            <a:off x="9196308" y="2618110"/>
            <a:ext cx="680707" cy="419100"/>
          </a:xfrm>
          <a:prstGeom prst="rect">
            <a:avLst/>
          </a:prstGeom>
          <a:noFill/>
        </p:spPr>
        <p:txBody>
          <a:bodyPr wrap="square" lIns="91440" tIns="45720" rIns="91440" bIns="45720" anchor="ctr">
            <a:noAutofit/>
          </a:bodyPr>
          <a:lstStyle/>
          <a:p>
            <a:pPr algn="ctr"/>
            <a:r>
              <a:rPr lang="en-US" altLang="zh-CN" b="1" dirty="0"/>
              <a:t>1101</a:t>
            </a:r>
          </a:p>
        </p:txBody>
      </p:sp>
      <p:sp>
        <p:nvSpPr>
          <p:cNvPr id="124" name="íşlïḍè">
            <a:extLst>
              <a:ext uri="{FF2B5EF4-FFF2-40B4-BE49-F238E27FC236}">
                <a16:creationId xmlns:a16="http://schemas.microsoft.com/office/drawing/2014/main" id="{0D1A90AF-8F47-47F8-91D9-67B8716E692D}"/>
              </a:ext>
            </a:extLst>
          </p:cNvPr>
          <p:cNvSpPr txBox="1"/>
          <p:nvPr/>
        </p:nvSpPr>
        <p:spPr>
          <a:xfrm>
            <a:off x="8203729" y="2618110"/>
            <a:ext cx="680707" cy="419100"/>
          </a:xfrm>
          <a:prstGeom prst="rect">
            <a:avLst/>
          </a:prstGeom>
          <a:noFill/>
        </p:spPr>
        <p:txBody>
          <a:bodyPr wrap="square" lIns="91440" tIns="45720" rIns="91440" bIns="45720" anchor="ctr">
            <a:noAutofit/>
          </a:bodyPr>
          <a:lstStyle/>
          <a:p>
            <a:pPr algn="ctr"/>
            <a:r>
              <a:rPr lang="en-US" altLang="zh-CN" b="1" dirty="0"/>
              <a:t>0101</a:t>
            </a:r>
          </a:p>
        </p:txBody>
      </p:sp>
      <p:sp>
        <p:nvSpPr>
          <p:cNvPr id="125" name="íşlïḍè">
            <a:extLst>
              <a:ext uri="{FF2B5EF4-FFF2-40B4-BE49-F238E27FC236}">
                <a16:creationId xmlns:a16="http://schemas.microsoft.com/office/drawing/2014/main" id="{EE66F207-1BB8-4CCC-B80A-FD0FE2EF7B17}"/>
              </a:ext>
            </a:extLst>
          </p:cNvPr>
          <p:cNvSpPr txBox="1"/>
          <p:nvPr/>
        </p:nvSpPr>
        <p:spPr>
          <a:xfrm>
            <a:off x="7211150" y="2618110"/>
            <a:ext cx="680707" cy="419100"/>
          </a:xfrm>
          <a:prstGeom prst="rect">
            <a:avLst/>
          </a:prstGeom>
          <a:noFill/>
        </p:spPr>
        <p:txBody>
          <a:bodyPr wrap="square" lIns="91440" tIns="45720" rIns="91440" bIns="45720" anchor="ctr">
            <a:noAutofit/>
          </a:bodyPr>
          <a:lstStyle/>
          <a:p>
            <a:pPr algn="ctr"/>
            <a:r>
              <a:rPr lang="en-US" altLang="zh-CN" b="1" dirty="0"/>
              <a:t>0001</a:t>
            </a:r>
          </a:p>
        </p:txBody>
      </p:sp>
      <p:sp>
        <p:nvSpPr>
          <p:cNvPr id="127" name="íşlïḍè">
            <a:extLst>
              <a:ext uri="{FF2B5EF4-FFF2-40B4-BE49-F238E27FC236}">
                <a16:creationId xmlns:a16="http://schemas.microsoft.com/office/drawing/2014/main" id="{1DBEC818-578A-4143-AFFE-17625C2AACD4}"/>
              </a:ext>
            </a:extLst>
          </p:cNvPr>
          <p:cNvSpPr txBox="1"/>
          <p:nvPr/>
        </p:nvSpPr>
        <p:spPr>
          <a:xfrm>
            <a:off x="10188887" y="3634177"/>
            <a:ext cx="680707" cy="419100"/>
          </a:xfrm>
          <a:prstGeom prst="rect">
            <a:avLst/>
          </a:prstGeom>
          <a:noFill/>
        </p:spPr>
        <p:txBody>
          <a:bodyPr wrap="square" lIns="91440" tIns="45720" rIns="91440" bIns="45720" anchor="ctr">
            <a:noAutofit/>
          </a:bodyPr>
          <a:lstStyle/>
          <a:p>
            <a:pPr algn="ctr"/>
            <a:r>
              <a:rPr lang="en-US" altLang="zh-CN" b="1" dirty="0"/>
              <a:t>1011</a:t>
            </a:r>
          </a:p>
        </p:txBody>
      </p:sp>
      <p:sp>
        <p:nvSpPr>
          <p:cNvPr id="129" name="íşlïḍè">
            <a:extLst>
              <a:ext uri="{FF2B5EF4-FFF2-40B4-BE49-F238E27FC236}">
                <a16:creationId xmlns:a16="http://schemas.microsoft.com/office/drawing/2014/main" id="{90B15672-2CDD-4EDF-9148-C9347BF7C0F7}"/>
              </a:ext>
            </a:extLst>
          </p:cNvPr>
          <p:cNvSpPr txBox="1"/>
          <p:nvPr/>
        </p:nvSpPr>
        <p:spPr>
          <a:xfrm>
            <a:off x="9196308" y="3634177"/>
            <a:ext cx="680707" cy="419100"/>
          </a:xfrm>
          <a:prstGeom prst="rect">
            <a:avLst/>
          </a:prstGeom>
          <a:noFill/>
        </p:spPr>
        <p:txBody>
          <a:bodyPr wrap="square" lIns="91440" tIns="45720" rIns="91440" bIns="45720" anchor="ctr">
            <a:noAutofit/>
          </a:bodyPr>
          <a:lstStyle/>
          <a:p>
            <a:pPr algn="ctr"/>
            <a:r>
              <a:rPr lang="en-US" altLang="zh-CN" b="1" dirty="0"/>
              <a:t>1111</a:t>
            </a:r>
          </a:p>
        </p:txBody>
      </p:sp>
      <p:sp>
        <p:nvSpPr>
          <p:cNvPr id="131" name="íşlïḍè">
            <a:extLst>
              <a:ext uri="{FF2B5EF4-FFF2-40B4-BE49-F238E27FC236}">
                <a16:creationId xmlns:a16="http://schemas.microsoft.com/office/drawing/2014/main" id="{EBB6DAEB-B196-4D62-8BFD-845ED1A3B12C}"/>
              </a:ext>
            </a:extLst>
          </p:cNvPr>
          <p:cNvSpPr txBox="1"/>
          <p:nvPr/>
        </p:nvSpPr>
        <p:spPr>
          <a:xfrm>
            <a:off x="8203729" y="3634177"/>
            <a:ext cx="680707" cy="419100"/>
          </a:xfrm>
          <a:prstGeom prst="rect">
            <a:avLst/>
          </a:prstGeom>
          <a:noFill/>
        </p:spPr>
        <p:txBody>
          <a:bodyPr wrap="square" lIns="91440" tIns="45720" rIns="91440" bIns="45720" anchor="ctr">
            <a:noAutofit/>
          </a:bodyPr>
          <a:lstStyle/>
          <a:p>
            <a:pPr algn="ctr"/>
            <a:r>
              <a:rPr lang="en-US" altLang="zh-CN" b="1" dirty="0"/>
              <a:t>0111</a:t>
            </a:r>
          </a:p>
        </p:txBody>
      </p:sp>
      <p:sp>
        <p:nvSpPr>
          <p:cNvPr id="132" name="íşlïḍè">
            <a:extLst>
              <a:ext uri="{FF2B5EF4-FFF2-40B4-BE49-F238E27FC236}">
                <a16:creationId xmlns:a16="http://schemas.microsoft.com/office/drawing/2014/main" id="{98E1480E-9362-4838-927C-59F9527470AF}"/>
              </a:ext>
            </a:extLst>
          </p:cNvPr>
          <p:cNvSpPr txBox="1"/>
          <p:nvPr/>
        </p:nvSpPr>
        <p:spPr>
          <a:xfrm>
            <a:off x="7211150" y="3634177"/>
            <a:ext cx="680707" cy="419100"/>
          </a:xfrm>
          <a:prstGeom prst="rect">
            <a:avLst/>
          </a:prstGeom>
          <a:noFill/>
        </p:spPr>
        <p:txBody>
          <a:bodyPr wrap="square" lIns="91440" tIns="45720" rIns="91440" bIns="45720" anchor="ctr">
            <a:noAutofit/>
          </a:bodyPr>
          <a:lstStyle/>
          <a:p>
            <a:pPr algn="ctr"/>
            <a:r>
              <a:rPr lang="en-US" altLang="zh-CN" b="1" dirty="0"/>
              <a:t>0011</a:t>
            </a:r>
          </a:p>
        </p:txBody>
      </p:sp>
      <p:sp>
        <p:nvSpPr>
          <p:cNvPr id="133" name="íşlïḍè">
            <a:extLst>
              <a:ext uri="{FF2B5EF4-FFF2-40B4-BE49-F238E27FC236}">
                <a16:creationId xmlns:a16="http://schemas.microsoft.com/office/drawing/2014/main" id="{95CE2BBD-ECA9-4756-B6F7-4EEEAB079CBA}"/>
              </a:ext>
            </a:extLst>
          </p:cNvPr>
          <p:cNvSpPr txBox="1"/>
          <p:nvPr/>
        </p:nvSpPr>
        <p:spPr>
          <a:xfrm>
            <a:off x="10188887" y="4593523"/>
            <a:ext cx="680707" cy="419100"/>
          </a:xfrm>
          <a:prstGeom prst="rect">
            <a:avLst/>
          </a:prstGeom>
          <a:noFill/>
        </p:spPr>
        <p:txBody>
          <a:bodyPr wrap="square" lIns="91440" tIns="45720" rIns="91440" bIns="45720" anchor="ctr">
            <a:noAutofit/>
          </a:bodyPr>
          <a:lstStyle/>
          <a:p>
            <a:pPr algn="ctr"/>
            <a:r>
              <a:rPr lang="en-US" altLang="zh-CN" b="1" dirty="0"/>
              <a:t>1010</a:t>
            </a:r>
          </a:p>
        </p:txBody>
      </p:sp>
      <p:sp>
        <p:nvSpPr>
          <p:cNvPr id="134" name="íşlïḍè">
            <a:extLst>
              <a:ext uri="{FF2B5EF4-FFF2-40B4-BE49-F238E27FC236}">
                <a16:creationId xmlns:a16="http://schemas.microsoft.com/office/drawing/2014/main" id="{F9316CF8-358B-4339-9775-F2A6930713C4}"/>
              </a:ext>
            </a:extLst>
          </p:cNvPr>
          <p:cNvSpPr txBox="1"/>
          <p:nvPr/>
        </p:nvSpPr>
        <p:spPr>
          <a:xfrm>
            <a:off x="9196308" y="4593523"/>
            <a:ext cx="680707" cy="419100"/>
          </a:xfrm>
          <a:prstGeom prst="rect">
            <a:avLst/>
          </a:prstGeom>
          <a:noFill/>
        </p:spPr>
        <p:txBody>
          <a:bodyPr wrap="square" lIns="91440" tIns="45720" rIns="91440" bIns="45720" anchor="ctr">
            <a:noAutofit/>
          </a:bodyPr>
          <a:lstStyle/>
          <a:p>
            <a:pPr algn="ctr"/>
            <a:r>
              <a:rPr lang="en-US" altLang="zh-CN" b="1" dirty="0"/>
              <a:t>1110</a:t>
            </a:r>
          </a:p>
        </p:txBody>
      </p:sp>
      <p:sp>
        <p:nvSpPr>
          <p:cNvPr id="135" name="íşlïḍè">
            <a:extLst>
              <a:ext uri="{FF2B5EF4-FFF2-40B4-BE49-F238E27FC236}">
                <a16:creationId xmlns:a16="http://schemas.microsoft.com/office/drawing/2014/main" id="{A27A7003-0910-41BB-993E-DE77C193AAEB}"/>
              </a:ext>
            </a:extLst>
          </p:cNvPr>
          <p:cNvSpPr txBox="1"/>
          <p:nvPr/>
        </p:nvSpPr>
        <p:spPr>
          <a:xfrm>
            <a:off x="8203729" y="4593523"/>
            <a:ext cx="680707" cy="419100"/>
          </a:xfrm>
          <a:prstGeom prst="rect">
            <a:avLst/>
          </a:prstGeom>
          <a:noFill/>
        </p:spPr>
        <p:txBody>
          <a:bodyPr wrap="square" lIns="91440" tIns="45720" rIns="91440" bIns="45720" anchor="ctr">
            <a:noAutofit/>
          </a:bodyPr>
          <a:lstStyle/>
          <a:p>
            <a:pPr algn="ctr"/>
            <a:r>
              <a:rPr lang="en-US" altLang="zh-CN" b="1" dirty="0"/>
              <a:t>0110</a:t>
            </a:r>
          </a:p>
        </p:txBody>
      </p:sp>
      <p:sp>
        <p:nvSpPr>
          <p:cNvPr id="136" name="íşlïḍè">
            <a:extLst>
              <a:ext uri="{FF2B5EF4-FFF2-40B4-BE49-F238E27FC236}">
                <a16:creationId xmlns:a16="http://schemas.microsoft.com/office/drawing/2014/main" id="{226071FA-4BAD-4209-821B-56D7DFE2D603}"/>
              </a:ext>
            </a:extLst>
          </p:cNvPr>
          <p:cNvSpPr txBox="1"/>
          <p:nvPr/>
        </p:nvSpPr>
        <p:spPr>
          <a:xfrm>
            <a:off x="7211150" y="4593523"/>
            <a:ext cx="680707" cy="419100"/>
          </a:xfrm>
          <a:prstGeom prst="rect">
            <a:avLst/>
          </a:prstGeom>
          <a:noFill/>
        </p:spPr>
        <p:txBody>
          <a:bodyPr wrap="square" lIns="91440" tIns="45720" rIns="91440" bIns="45720" anchor="ctr">
            <a:noAutofit/>
          </a:bodyPr>
          <a:lstStyle/>
          <a:p>
            <a:pPr algn="ctr"/>
            <a:r>
              <a:rPr lang="en-US" altLang="zh-CN" b="1" dirty="0"/>
              <a:t>0010</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基本的带通调制方法和混合调制方法</a:t>
              </a:r>
            </a:p>
          </p:txBody>
        </p:sp>
      </p:grpSp>
      <p:grpSp>
        <p:nvGrpSpPr>
          <p:cNvPr id="130" name="组合 129">
            <a:extLst>
              <a:ext uri="{FF2B5EF4-FFF2-40B4-BE49-F238E27FC236}">
                <a16:creationId xmlns:a16="http://schemas.microsoft.com/office/drawing/2014/main" id="{B0691792-C8E3-42BD-9E1D-31076B48871E}"/>
              </a:ext>
            </a:extLst>
          </p:cNvPr>
          <p:cNvGrpSpPr/>
          <p:nvPr/>
        </p:nvGrpSpPr>
        <p:grpSpPr>
          <a:xfrm>
            <a:off x="3545929" y="749300"/>
            <a:ext cx="1841797" cy="409598"/>
            <a:chOff x="3545929" y="749300"/>
            <a:chExt cx="1841797" cy="409598"/>
          </a:xfrm>
        </p:grpSpPr>
        <p:sp>
          <p:nvSpPr>
            <p:cNvPr id="126" name="文本框 125">
              <a:extLst>
                <a:ext uri="{FF2B5EF4-FFF2-40B4-BE49-F238E27FC236}">
                  <a16:creationId xmlns:a16="http://schemas.microsoft.com/office/drawing/2014/main" id="{CE29485D-BA3E-4218-800A-1F1817EB9B3F}"/>
                </a:ext>
              </a:extLst>
            </p:cNvPr>
            <p:cNvSpPr txBox="1"/>
            <p:nvPr/>
          </p:nvSpPr>
          <p:spPr>
            <a:xfrm>
              <a:off x="3545929" y="749300"/>
              <a:ext cx="1841797" cy="400110"/>
            </a:xfrm>
            <a:prstGeom prst="rect">
              <a:avLst/>
            </a:prstGeom>
            <a:noFill/>
          </p:spPr>
          <p:txBody>
            <a:bodyPr wrap="square" rtlCol="0">
              <a:spAutoFit/>
            </a:bodyPr>
            <a:lstStyle/>
            <a:p>
              <a:r>
                <a:rPr lang="zh-CN" altLang="en-US" sz="2000" b="1" dirty="0">
                  <a:solidFill>
                    <a:schemeClr val="accent3">
                      <a:lumMod val="75000"/>
                    </a:schemeClr>
                  </a:solidFill>
                </a:rPr>
                <a:t>混合调制方法</a:t>
              </a:r>
            </a:p>
          </p:txBody>
        </p:sp>
        <p:cxnSp>
          <p:nvCxnSpPr>
            <p:cNvPr id="128" name="直接连接符 127">
              <a:extLst>
                <a:ext uri="{FF2B5EF4-FFF2-40B4-BE49-F238E27FC236}">
                  <a16:creationId xmlns:a16="http://schemas.microsoft.com/office/drawing/2014/main" id="{624D90EB-3A61-42A8-BE85-5DA701D22F06}"/>
                </a:ext>
              </a:extLst>
            </p:cNvPr>
            <p:cNvCxnSpPr>
              <a:cxnSpLocks/>
            </p:cNvCxnSpPr>
            <p:nvPr/>
          </p:nvCxnSpPr>
          <p:spPr>
            <a:xfrm>
              <a:off x="3638734" y="1158898"/>
              <a:ext cx="1558216" cy="0"/>
            </a:xfrm>
            <a:prstGeom prst="line">
              <a:avLst/>
            </a:prstGeom>
            <a:ln w="381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4" name="íşlïḍè">
            <a:extLst>
              <a:ext uri="{FF2B5EF4-FFF2-40B4-BE49-F238E27FC236}">
                <a16:creationId xmlns:a16="http://schemas.microsoft.com/office/drawing/2014/main" id="{13D5112F-4EAE-47C8-8985-73BD357CB2BB}"/>
              </a:ext>
            </a:extLst>
          </p:cNvPr>
          <p:cNvSpPr txBox="1"/>
          <p:nvPr/>
        </p:nvSpPr>
        <p:spPr>
          <a:xfrm>
            <a:off x="1007754" y="1256050"/>
            <a:ext cx="4524695" cy="419100"/>
          </a:xfrm>
          <a:prstGeom prst="rect">
            <a:avLst/>
          </a:prstGeom>
          <a:noFill/>
        </p:spPr>
        <p:txBody>
          <a:bodyPr wrap="square" lIns="91440" tIns="45720" rIns="91440" bIns="45720" anchor="ctr">
            <a:noAutofit/>
          </a:bodyPr>
          <a:lstStyle/>
          <a:p>
            <a:r>
              <a:rPr lang="zh-CN" altLang="en-US" b="1" dirty="0">
                <a:solidFill>
                  <a:schemeClr val="accent3">
                    <a:lumMod val="75000"/>
                  </a:schemeClr>
                </a:solidFill>
              </a:rPr>
              <a:t>混合调制方法举例</a:t>
            </a:r>
            <a:r>
              <a:rPr lang="en-US" altLang="zh-CN" b="1" dirty="0">
                <a:solidFill>
                  <a:schemeClr val="accent3">
                    <a:lumMod val="75000"/>
                  </a:schemeClr>
                </a:solidFill>
              </a:rPr>
              <a:t>——</a:t>
            </a:r>
            <a:r>
              <a:rPr lang="zh-CN" altLang="en-US" b="1" dirty="0">
                <a:solidFill>
                  <a:schemeClr val="accent3">
                    <a:lumMod val="75000"/>
                  </a:schemeClr>
                </a:solidFill>
              </a:rPr>
              <a:t>正交振幅调制</a:t>
            </a:r>
            <a:r>
              <a:rPr lang="en-US" altLang="zh-CN" b="1" dirty="0">
                <a:solidFill>
                  <a:schemeClr val="accent3">
                    <a:lumMod val="75000"/>
                  </a:schemeClr>
                </a:solidFill>
              </a:rPr>
              <a:t>QAM-16</a:t>
            </a:r>
          </a:p>
        </p:txBody>
      </p:sp>
      <p:sp>
        <p:nvSpPr>
          <p:cNvPr id="15" name="íşlïḍè">
            <a:extLst>
              <a:ext uri="{FF2B5EF4-FFF2-40B4-BE49-F238E27FC236}">
                <a16:creationId xmlns:a16="http://schemas.microsoft.com/office/drawing/2014/main" id="{DB70271E-C900-458B-9DAD-01A625374293}"/>
              </a:ext>
            </a:extLst>
          </p:cNvPr>
          <p:cNvSpPr txBox="1"/>
          <p:nvPr/>
        </p:nvSpPr>
        <p:spPr>
          <a:xfrm>
            <a:off x="1298301" y="1651181"/>
            <a:ext cx="1786978" cy="419100"/>
          </a:xfrm>
          <a:prstGeom prst="rect">
            <a:avLst/>
          </a:prstGeom>
          <a:noFill/>
        </p:spPr>
        <p:txBody>
          <a:bodyPr wrap="square" lIns="91440" tIns="45720" rIns="91440" bIns="45720" anchor="ctr">
            <a:noAutofit/>
          </a:bodyPr>
          <a:lstStyle/>
          <a:p>
            <a:r>
              <a:rPr lang="en-US" altLang="zh-CN" b="1" dirty="0"/>
              <a:t>12</a:t>
            </a:r>
            <a:r>
              <a:rPr lang="zh-CN" altLang="en-US" b="1" dirty="0"/>
              <a:t>种相位</a:t>
            </a:r>
            <a:endParaRPr lang="en-US" altLang="zh-CN" b="1" dirty="0"/>
          </a:p>
        </p:txBody>
      </p:sp>
      <p:sp>
        <p:nvSpPr>
          <p:cNvPr id="2" name="椭圆 1">
            <a:extLst>
              <a:ext uri="{FF2B5EF4-FFF2-40B4-BE49-F238E27FC236}">
                <a16:creationId xmlns:a16="http://schemas.microsoft.com/office/drawing/2014/main" id="{7F907363-AF55-4509-A38A-8E03FA771EA4}"/>
              </a:ext>
            </a:extLst>
          </p:cNvPr>
          <p:cNvSpPr/>
          <p:nvPr/>
        </p:nvSpPr>
        <p:spPr>
          <a:xfrm>
            <a:off x="1085439" y="1781790"/>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íşlïḍè">
            <a:extLst>
              <a:ext uri="{FF2B5EF4-FFF2-40B4-BE49-F238E27FC236}">
                <a16:creationId xmlns:a16="http://schemas.microsoft.com/office/drawing/2014/main" id="{8AF3E08B-85C6-45A5-9A82-5DED4B630394}"/>
              </a:ext>
            </a:extLst>
          </p:cNvPr>
          <p:cNvSpPr txBox="1"/>
          <p:nvPr/>
        </p:nvSpPr>
        <p:spPr>
          <a:xfrm>
            <a:off x="1298300" y="2046312"/>
            <a:ext cx="3056612" cy="419100"/>
          </a:xfrm>
          <a:prstGeom prst="rect">
            <a:avLst/>
          </a:prstGeom>
          <a:noFill/>
        </p:spPr>
        <p:txBody>
          <a:bodyPr wrap="square" lIns="91440" tIns="45720" rIns="91440" bIns="45720" anchor="ctr">
            <a:noAutofit/>
          </a:bodyPr>
          <a:lstStyle/>
          <a:p>
            <a:r>
              <a:rPr lang="zh-CN" altLang="en-US" b="1" dirty="0"/>
              <a:t>每种相位有</a:t>
            </a:r>
            <a:r>
              <a:rPr lang="en-US" altLang="zh-CN" b="1" dirty="0"/>
              <a:t>1</a:t>
            </a:r>
            <a:r>
              <a:rPr lang="zh-CN" altLang="en-US" b="1" dirty="0"/>
              <a:t>或</a:t>
            </a:r>
            <a:r>
              <a:rPr lang="en-US" altLang="zh-CN" b="1" dirty="0"/>
              <a:t>2</a:t>
            </a:r>
            <a:r>
              <a:rPr lang="zh-CN" altLang="en-US" b="1" dirty="0"/>
              <a:t>种振幅可选</a:t>
            </a:r>
            <a:endParaRPr lang="en-US" altLang="zh-CN" b="1" dirty="0"/>
          </a:p>
        </p:txBody>
      </p:sp>
      <p:sp>
        <p:nvSpPr>
          <p:cNvPr id="18" name="椭圆 17">
            <a:extLst>
              <a:ext uri="{FF2B5EF4-FFF2-40B4-BE49-F238E27FC236}">
                <a16:creationId xmlns:a16="http://schemas.microsoft.com/office/drawing/2014/main" id="{A4E4B16D-9818-401C-8BD9-5EE4F7F40312}"/>
              </a:ext>
            </a:extLst>
          </p:cNvPr>
          <p:cNvSpPr/>
          <p:nvPr/>
        </p:nvSpPr>
        <p:spPr>
          <a:xfrm>
            <a:off x="1085439" y="2176921"/>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41A6FAD-B239-4FA6-AEBC-C49B12195679}"/>
              </a:ext>
            </a:extLst>
          </p:cNvPr>
          <p:cNvSpPr/>
          <p:nvPr/>
        </p:nvSpPr>
        <p:spPr>
          <a:xfrm>
            <a:off x="1044701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nvGrpSpPr>
          <p:cNvPr id="11" name="组合 10">
            <a:extLst>
              <a:ext uri="{FF2B5EF4-FFF2-40B4-BE49-F238E27FC236}">
                <a16:creationId xmlns:a16="http://schemas.microsoft.com/office/drawing/2014/main" id="{CAA9153C-A8F0-4515-AB9C-084991A92F2F}"/>
              </a:ext>
            </a:extLst>
          </p:cNvPr>
          <p:cNvGrpSpPr/>
          <p:nvPr/>
        </p:nvGrpSpPr>
        <p:grpSpPr>
          <a:xfrm>
            <a:off x="6742133" y="1530927"/>
            <a:ext cx="4647216" cy="4564359"/>
            <a:chOff x="6742133" y="1530927"/>
            <a:chExt cx="4647216" cy="4564359"/>
          </a:xfrm>
        </p:grpSpPr>
        <p:cxnSp>
          <p:nvCxnSpPr>
            <p:cNvPr id="6" name="直接箭头连接符 5">
              <a:extLst>
                <a:ext uri="{FF2B5EF4-FFF2-40B4-BE49-F238E27FC236}">
                  <a16:creationId xmlns:a16="http://schemas.microsoft.com/office/drawing/2014/main" id="{7ABFDBDD-718D-46A4-B320-1923C45D85AE}"/>
                </a:ext>
              </a:extLst>
            </p:cNvPr>
            <p:cNvCxnSpPr>
              <a:cxnSpLocks/>
            </p:cNvCxnSpPr>
            <p:nvPr/>
          </p:nvCxnSpPr>
          <p:spPr>
            <a:xfrm>
              <a:off x="6742133" y="3596741"/>
              <a:ext cx="464721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E8D84A84-F34B-47BC-86E7-F0EB37FC47B3}"/>
                </a:ext>
              </a:extLst>
            </p:cNvPr>
            <p:cNvCxnSpPr>
              <a:cxnSpLocks/>
            </p:cNvCxnSpPr>
            <p:nvPr/>
          </p:nvCxnSpPr>
          <p:spPr>
            <a:xfrm flipV="1">
              <a:off x="9051887" y="1530927"/>
              <a:ext cx="0" cy="411480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íşlïḍè">
              <a:extLst>
                <a:ext uri="{FF2B5EF4-FFF2-40B4-BE49-F238E27FC236}">
                  <a16:creationId xmlns:a16="http://schemas.microsoft.com/office/drawing/2014/main" id="{FE92BEEA-1C29-49AB-95D0-91D5E45DFF8B}"/>
                </a:ext>
              </a:extLst>
            </p:cNvPr>
            <p:cNvSpPr txBox="1"/>
            <p:nvPr/>
          </p:nvSpPr>
          <p:spPr>
            <a:xfrm>
              <a:off x="8037935" y="5676186"/>
              <a:ext cx="2027904" cy="419100"/>
            </a:xfrm>
            <a:prstGeom prst="rect">
              <a:avLst/>
            </a:prstGeom>
            <a:noFill/>
          </p:spPr>
          <p:txBody>
            <a:bodyPr wrap="square" lIns="91440" tIns="45720" rIns="91440" bIns="45720" anchor="ctr">
              <a:noAutofit/>
            </a:bodyPr>
            <a:lstStyle/>
            <a:p>
              <a:pPr algn="ctr"/>
              <a:r>
                <a:rPr lang="en-US" altLang="zh-CN" b="1" dirty="0"/>
                <a:t>QAM-16</a:t>
              </a:r>
              <a:r>
                <a:rPr lang="zh-CN" altLang="en-US" b="1" dirty="0"/>
                <a:t>的星座图</a:t>
              </a:r>
              <a:endParaRPr lang="en-US" altLang="zh-CN" b="1" dirty="0"/>
            </a:p>
          </p:txBody>
        </p:sp>
      </p:grpSp>
      <p:sp>
        <p:nvSpPr>
          <p:cNvPr id="73" name="椭圆 72">
            <a:extLst>
              <a:ext uri="{FF2B5EF4-FFF2-40B4-BE49-F238E27FC236}">
                <a16:creationId xmlns:a16="http://schemas.microsoft.com/office/drawing/2014/main" id="{BC2860B6-1C70-4659-8E68-F07E453B6150}"/>
              </a:ext>
            </a:extLst>
          </p:cNvPr>
          <p:cNvSpPr/>
          <p:nvPr/>
        </p:nvSpPr>
        <p:spPr>
          <a:xfrm>
            <a:off x="945055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2" name="椭圆 71">
            <a:extLst>
              <a:ext uri="{FF2B5EF4-FFF2-40B4-BE49-F238E27FC236}">
                <a16:creationId xmlns:a16="http://schemas.microsoft.com/office/drawing/2014/main" id="{BBF0650B-CF0E-4458-85B5-425F28D24594}"/>
              </a:ext>
            </a:extLst>
          </p:cNvPr>
          <p:cNvSpPr/>
          <p:nvPr/>
        </p:nvSpPr>
        <p:spPr>
          <a:xfrm>
            <a:off x="845409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8" name="椭圆 27">
            <a:extLst>
              <a:ext uri="{FF2B5EF4-FFF2-40B4-BE49-F238E27FC236}">
                <a16:creationId xmlns:a16="http://schemas.microsoft.com/office/drawing/2014/main" id="{31BFA4E3-4C59-4299-9D43-3B31B0FD2E7C}"/>
              </a:ext>
            </a:extLst>
          </p:cNvPr>
          <p:cNvSpPr/>
          <p:nvPr/>
        </p:nvSpPr>
        <p:spPr>
          <a:xfrm>
            <a:off x="7457638" y="199976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6" name="椭圆 75">
            <a:extLst>
              <a:ext uri="{FF2B5EF4-FFF2-40B4-BE49-F238E27FC236}">
                <a16:creationId xmlns:a16="http://schemas.microsoft.com/office/drawing/2014/main" id="{F9D1D0C8-4B7E-460F-81B4-6BB7FF12EDF8}"/>
              </a:ext>
            </a:extLst>
          </p:cNvPr>
          <p:cNvSpPr/>
          <p:nvPr/>
        </p:nvSpPr>
        <p:spPr>
          <a:xfrm>
            <a:off x="845409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5" name="椭圆 74">
            <a:extLst>
              <a:ext uri="{FF2B5EF4-FFF2-40B4-BE49-F238E27FC236}">
                <a16:creationId xmlns:a16="http://schemas.microsoft.com/office/drawing/2014/main" id="{222F6383-D79B-4DCD-8C3F-C6F93ADDD356}"/>
              </a:ext>
            </a:extLst>
          </p:cNvPr>
          <p:cNvSpPr/>
          <p:nvPr/>
        </p:nvSpPr>
        <p:spPr>
          <a:xfrm>
            <a:off x="745763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2" name="椭圆 81">
            <a:extLst>
              <a:ext uri="{FF2B5EF4-FFF2-40B4-BE49-F238E27FC236}">
                <a16:creationId xmlns:a16="http://schemas.microsoft.com/office/drawing/2014/main" id="{10C6406E-5F21-492E-A265-7CED7AF610CB}"/>
              </a:ext>
            </a:extLst>
          </p:cNvPr>
          <p:cNvSpPr/>
          <p:nvPr/>
        </p:nvSpPr>
        <p:spPr>
          <a:xfrm>
            <a:off x="1044701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1" name="椭圆 80">
            <a:extLst>
              <a:ext uri="{FF2B5EF4-FFF2-40B4-BE49-F238E27FC236}">
                <a16:creationId xmlns:a16="http://schemas.microsoft.com/office/drawing/2014/main" id="{54B26809-DC75-4F7F-AE32-F91A604459B6}"/>
              </a:ext>
            </a:extLst>
          </p:cNvPr>
          <p:cNvSpPr/>
          <p:nvPr/>
        </p:nvSpPr>
        <p:spPr>
          <a:xfrm>
            <a:off x="945055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0" name="椭圆 79">
            <a:extLst>
              <a:ext uri="{FF2B5EF4-FFF2-40B4-BE49-F238E27FC236}">
                <a16:creationId xmlns:a16="http://schemas.microsoft.com/office/drawing/2014/main" id="{8E8D37A3-2447-45F9-8CC1-950730EC553D}"/>
              </a:ext>
            </a:extLst>
          </p:cNvPr>
          <p:cNvSpPr/>
          <p:nvPr/>
        </p:nvSpPr>
        <p:spPr>
          <a:xfrm>
            <a:off x="845409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79" name="椭圆 78">
            <a:extLst>
              <a:ext uri="{FF2B5EF4-FFF2-40B4-BE49-F238E27FC236}">
                <a16:creationId xmlns:a16="http://schemas.microsoft.com/office/drawing/2014/main" id="{B69F69F8-43B9-4616-83FC-E073F5059EE4}"/>
              </a:ext>
            </a:extLst>
          </p:cNvPr>
          <p:cNvSpPr/>
          <p:nvPr/>
        </p:nvSpPr>
        <p:spPr>
          <a:xfrm>
            <a:off x="7457638" y="399268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6" name="椭圆 85">
            <a:extLst>
              <a:ext uri="{FF2B5EF4-FFF2-40B4-BE49-F238E27FC236}">
                <a16:creationId xmlns:a16="http://schemas.microsoft.com/office/drawing/2014/main" id="{454EF057-B370-4F02-8B41-7D4EAA43DBB3}"/>
              </a:ext>
            </a:extLst>
          </p:cNvPr>
          <p:cNvSpPr/>
          <p:nvPr/>
        </p:nvSpPr>
        <p:spPr>
          <a:xfrm>
            <a:off x="1044701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5" name="椭圆 84">
            <a:extLst>
              <a:ext uri="{FF2B5EF4-FFF2-40B4-BE49-F238E27FC236}">
                <a16:creationId xmlns:a16="http://schemas.microsoft.com/office/drawing/2014/main" id="{CB3EF70D-EFF6-456D-B9DB-084548FFD4D9}"/>
              </a:ext>
            </a:extLst>
          </p:cNvPr>
          <p:cNvSpPr/>
          <p:nvPr/>
        </p:nvSpPr>
        <p:spPr>
          <a:xfrm>
            <a:off x="945055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4" name="椭圆 83">
            <a:extLst>
              <a:ext uri="{FF2B5EF4-FFF2-40B4-BE49-F238E27FC236}">
                <a16:creationId xmlns:a16="http://schemas.microsoft.com/office/drawing/2014/main" id="{4FC7E873-5B3C-4318-B634-E9DF148A5BC4}"/>
              </a:ext>
            </a:extLst>
          </p:cNvPr>
          <p:cNvSpPr/>
          <p:nvPr/>
        </p:nvSpPr>
        <p:spPr>
          <a:xfrm>
            <a:off x="845409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83" name="椭圆 82">
            <a:extLst>
              <a:ext uri="{FF2B5EF4-FFF2-40B4-BE49-F238E27FC236}">
                <a16:creationId xmlns:a16="http://schemas.microsoft.com/office/drawing/2014/main" id="{18A91CE5-E83F-41EA-8A4B-693ED09DAEFD}"/>
              </a:ext>
            </a:extLst>
          </p:cNvPr>
          <p:cNvSpPr/>
          <p:nvPr/>
        </p:nvSpPr>
        <p:spPr>
          <a:xfrm>
            <a:off x="7457638" y="498914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37" name="íşlïḍè">
            <a:extLst>
              <a:ext uri="{FF2B5EF4-FFF2-40B4-BE49-F238E27FC236}">
                <a16:creationId xmlns:a16="http://schemas.microsoft.com/office/drawing/2014/main" id="{368D3CA3-E685-47D4-A687-EABBA28E6927}"/>
              </a:ext>
            </a:extLst>
          </p:cNvPr>
          <p:cNvSpPr txBox="1"/>
          <p:nvPr/>
        </p:nvSpPr>
        <p:spPr>
          <a:xfrm>
            <a:off x="1316668" y="2587452"/>
            <a:ext cx="4641996" cy="618107"/>
          </a:xfrm>
          <a:prstGeom prst="rect">
            <a:avLst/>
          </a:prstGeom>
          <a:noFill/>
        </p:spPr>
        <p:txBody>
          <a:bodyPr wrap="square" lIns="91440" tIns="45720" rIns="91440" bIns="45720" anchor="ctr">
            <a:noAutofit/>
          </a:bodyPr>
          <a:lstStyle/>
          <a:p>
            <a:r>
              <a:rPr lang="zh-CN" altLang="en-US" b="1" dirty="0"/>
              <a:t>可以调制出</a:t>
            </a:r>
            <a:r>
              <a:rPr lang="en-US" altLang="zh-CN" b="1" dirty="0"/>
              <a:t>16</a:t>
            </a:r>
            <a:r>
              <a:rPr lang="zh-CN" altLang="en-US" b="1" dirty="0"/>
              <a:t>种码元（波形），每种码元可以对应表示</a:t>
            </a:r>
            <a:r>
              <a:rPr lang="en-US" altLang="zh-CN" b="1" dirty="0"/>
              <a:t>4</a:t>
            </a:r>
            <a:r>
              <a:rPr lang="zh-CN" altLang="en-US" b="1" dirty="0"/>
              <a:t>个比特（</a:t>
            </a:r>
            <a:r>
              <a:rPr lang="en-US" altLang="zh-CN" b="1" dirty="0"/>
              <a:t>log</a:t>
            </a:r>
            <a:r>
              <a:rPr lang="en-US" altLang="zh-CN" b="1" baseline="-25000" dirty="0"/>
              <a:t>2</a:t>
            </a:r>
            <a:r>
              <a:rPr lang="en-US" altLang="zh-CN" b="1" dirty="0"/>
              <a:t>16=4</a:t>
            </a:r>
            <a:r>
              <a:rPr lang="zh-CN" altLang="en-US" b="1" dirty="0"/>
              <a:t>）</a:t>
            </a:r>
            <a:endParaRPr lang="en-US" altLang="zh-CN" b="1" dirty="0"/>
          </a:p>
        </p:txBody>
      </p:sp>
      <p:sp>
        <p:nvSpPr>
          <p:cNvPr id="138" name="椭圆 137">
            <a:extLst>
              <a:ext uri="{FF2B5EF4-FFF2-40B4-BE49-F238E27FC236}">
                <a16:creationId xmlns:a16="http://schemas.microsoft.com/office/drawing/2014/main" id="{22E06624-ECC3-4F62-93FF-AA7A54C6A9DA}"/>
              </a:ext>
            </a:extLst>
          </p:cNvPr>
          <p:cNvSpPr/>
          <p:nvPr/>
        </p:nvSpPr>
        <p:spPr>
          <a:xfrm>
            <a:off x="1103807" y="2663686"/>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椭圆 214">
            <a:extLst>
              <a:ext uri="{FF2B5EF4-FFF2-40B4-BE49-F238E27FC236}">
                <a16:creationId xmlns:a16="http://schemas.microsoft.com/office/drawing/2014/main" id="{14A4E086-6E4C-48D7-A4E5-6A7CEA731E10}"/>
              </a:ext>
            </a:extLst>
          </p:cNvPr>
          <p:cNvSpPr/>
          <p:nvPr/>
        </p:nvSpPr>
        <p:spPr>
          <a:xfrm>
            <a:off x="1044701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216" name="椭圆 215">
            <a:extLst>
              <a:ext uri="{FF2B5EF4-FFF2-40B4-BE49-F238E27FC236}">
                <a16:creationId xmlns:a16="http://schemas.microsoft.com/office/drawing/2014/main" id="{E4C5AC05-7BFA-4B6A-82C0-761C12214A64}"/>
              </a:ext>
            </a:extLst>
          </p:cNvPr>
          <p:cNvSpPr/>
          <p:nvPr/>
        </p:nvSpPr>
        <p:spPr>
          <a:xfrm>
            <a:off x="9450558" y="2996224"/>
            <a:ext cx="199292" cy="19929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67" name="íşlïḍè">
            <a:extLst>
              <a:ext uri="{FF2B5EF4-FFF2-40B4-BE49-F238E27FC236}">
                <a16:creationId xmlns:a16="http://schemas.microsoft.com/office/drawing/2014/main" id="{408068F2-F2DA-4647-A16C-E50C84A33318}"/>
              </a:ext>
            </a:extLst>
          </p:cNvPr>
          <p:cNvSpPr txBox="1"/>
          <p:nvPr/>
        </p:nvSpPr>
        <p:spPr>
          <a:xfrm>
            <a:off x="1316668" y="3298772"/>
            <a:ext cx="4641996" cy="693907"/>
          </a:xfrm>
          <a:prstGeom prst="rect">
            <a:avLst/>
          </a:prstGeom>
          <a:noFill/>
        </p:spPr>
        <p:txBody>
          <a:bodyPr wrap="square" lIns="91440" tIns="45720" rIns="91440" bIns="45720" anchor="ctr">
            <a:noAutofit/>
          </a:bodyPr>
          <a:lstStyle/>
          <a:p>
            <a:r>
              <a:rPr lang="zh-CN" altLang="en-US" b="1" dirty="0"/>
              <a:t>每个码元与</a:t>
            </a:r>
            <a:r>
              <a:rPr lang="en-US" altLang="zh-CN" b="1" dirty="0"/>
              <a:t>4</a:t>
            </a:r>
            <a:r>
              <a:rPr lang="zh-CN" altLang="en-US" b="1" dirty="0"/>
              <a:t>个比特的对应关系采用</a:t>
            </a:r>
            <a:r>
              <a:rPr lang="zh-CN" altLang="en-US" b="1" dirty="0">
                <a:solidFill>
                  <a:schemeClr val="accent1">
                    <a:lumMod val="75000"/>
                  </a:schemeClr>
                </a:solidFill>
              </a:rPr>
              <a:t>格雷码</a:t>
            </a:r>
            <a:r>
              <a:rPr lang="zh-CN" altLang="en-US" b="1" dirty="0"/>
              <a:t>，即任意两个相邻码元只有</a:t>
            </a:r>
            <a:r>
              <a:rPr lang="en-US" altLang="zh-CN" b="1" dirty="0"/>
              <a:t>1</a:t>
            </a:r>
            <a:r>
              <a:rPr lang="zh-CN" altLang="en-US" b="1" dirty="0"/>
              <a:t>个比特不同</a:t>
            </a:r>
            <a:endParaRPr lang="en-US" altLang="zh-CN" b="1" dirty="0"/>
          </a:p>
        </p:txBody>
      </p:sp>
      <p:sp>
        <p:nvSpPr>
          <p:cNvPr id="68" name="椭圆 67">
            <a:extLst>
              <a:ext uri="{FF2B5EF4-FFF2-40B4-BE49-F238E27FC236}">
                <a16:creationId xmlns:a16="http://schemas.microsoft.com/office/drawing/2014/main" id="{B6DFF0DE-52C8-4AAE-ACE1-35152C2D174F}"/>
              </a:ext>
            </a:extLst>
          </p:cNvPr>
          <p:cNvSpPr/>
          <p:nvPr/>
        </p:nvSpPr>
        <p:spPr>
          <a:xfrm>
            <a:off x="1103807" y="3429382"/>
            <a:ext cx="157882" cy="1578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圆角 4">
            <a:extLst>
              <a:ext uri="{FF2B5EF4-FFF2-40B4-BE49-F238E27FC236}">
                <a16:creationId xmlns:a16="http://schemas.microsoft.com/office/drawing/2014/main" id="{F439D1BA-916C-496F-AA15-C7C7BD0007B4}"/>
              </a:ext>
            </a:extLst>
          </p:cNvPr>
          <p:cNvSpPr/>
          <p:nvPr/>
        </p:nvSpPr>
        <p:spPr>
          <a:xfrm>
            <a:off x="9249255" y="1530927"/>
            <a:ext cx="1735824" cy="801725"/>
          </a:xfrm>
          <a:prstGeom prst="roundRect">
            <a:avLst>
              <a:gd name="adj" fmla="val 19949"/>
            </a:avLst>
          </a:prstGeom>
          <a:no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圆角 69">
            <a:extLst>
              <a:ext uri="{FF2B5EF4-FFF2-40B4-BE49-F238E27FC236}">
                <a16:creationId xmlns:a16="http://schemas.microsoft.com/office/drawing/2014/main" id="{7FC0299F-23D2-4427-B6BE-320AFEF4D3CE}"/>
              </a:ext>
            </a:extLst>
          </p:cNvPr>
          <p:cNvSpPr/>
          <p:nvPr/>
        </p:nvSpPr>
        <p:spPr>
          <a:xfrm>
            <a:off x="8197829" y="4502439"/>
            <a:ext cx="1735824" cy="801725"/>
          </a:xfrm>
          <a:prstGeom prst="roundRect">
            <a:avLst>
              <a:gd name="adj" fmla="val 19949"/>
            </a:avLst>
          </a:prstGeom>
          <a:no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圆角 70">
            <a:extLst>
              <a:ext uri="{FF2B5EF4-FFF2-40B4-BE49-F238E27FC236}">
                <a16:creationId xmlns:a16="http://schemas.microsoft.com/office/drawing/2014/main" id="{B1EC8D93-2E57-441E-AF56-DF743E13979F}"/>
              </a:ext>
            </a:extLst>
          </p:cNvPr>
          <p:cNvSpPr/>
          <p:nvPr/>
        </p:nvSpPr>
        <p:spPr>
          <a:xfrm>
            <a:off x="8159254" y="1649858"/>
            <a:ext cx="788980" cy="1648370"/>
          </a:xfrm>
          <a:prstGeom prst="roundRect">
            <a:avLst>
              <a:gd name="adj" fmla="val 19949"/>
            </a:avLst>
          </a:prstGeom>
          <a:no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圆角 76">
            <a:extLst>
              <a:ext uri="{FF2B5EF4-FFF2-40B4-BE49-F238E27FC236}">
                <a16:creationId xmlns:a16="http://schemas.microsoft.com/office/drawing/2014/main" id="{097050E2-E811-4F63-B160-39A3743A114B}"/>
              </a:ext>
            </a:extLst>
          </p:cNvPr>
          <p:cNvSpPr/>
          <p:nvPr/>
        </p:nvSpPr>
        <p:spPr>
          <a:xfrm>
            <a:off x="9158148" y="2629488"/>
            <a:ext cx="788980" cy="1648370"/>
          </a:xfrm>
          <a:prstGeom prst="roundRect">
            <a:avLst>
              <a:gd name="adj" fmla="val 19949"/>
            </a:avLst>
          </a:prstGeom>
          <a:no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3160199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p:cTn id="7" dur="500" fill="hold"/>
                                        <p:tgtEl>
                                          <p:spTgt spid="68"/>
                                        </p:tgtEl>
                                        <p:attrNameLst>
                                          <p:attrName>ppt_w</p:attrName>
                                        </p:attrNameLst>
                                      </p:cBhvr>
                                      <p:tavLst>
                                        <p:tav tm="0">
                                          <p:val>
                                            <p:fltVal val="0"/>
                                          </p:val>
                                        </p:tav>
                                        <p:tav tm="100000">
                                          <p:val>
                                            <p:strVal val="#ppt_w"/>
                                          </p:val>
                                        </p:tav>
                                      </p:tavLst>
                                    </p:anim>
                                    <p:anim calcmode="lin" valueType="num">
                                      <p:cBhvr>
                                        <p:cTn id="8" dur="500" fill="hold"/>
                                        <p:tgtEl>
                                          <p:spTgt spid="68"/>
                                        </p:tgtEl>
                                        <p:attrNameLst>
                                          <p:attrName>ppt_h</p:attrName>
                                        </p:attrNameLst>
                                      </p:cBhvr>
                                      <p:tavLst>
                                        <p:tav tm="0">
                                          <p:val>
                                            <p:fltVal val="0"/>
                                          </p:val>
                                        </p:tav>
                                        <p:tav tm="100000">
                                          <p:val>
                                            <p:strVal val="#ppt_h"/>
                                          </p:val>
                                        </p:tav>
                                      </p:tavLst>
                                    </p:anim>
                                    <p:animEffect transition="in" filter="fade">
                                      <p:cBhvr>
                                        <p:cTn id="9" dur="500"/>
                                        <p:tgtEl>
                                          <p:spTgt spid="68"/>
                                        </p:tgtEl>
                                      </p:cBhvr>
                                    </p:animEffect>
                                  </p:childTnLst>
                                </p:cTn>
                              </p:par>
                            </p:childTnLst>
                          </p:cTn>
                        </p:par>
                        <p:par>
                          <p:cTn id="10" fill="hold">
                            <p:stCondLst>
                              <p:cond delay="500"/>
                            </p:stCondLst>
                            <p:childTnLst>
                              <p:par>
                                <p:cTn id="11" presetID="1" presetClass="entr" presetSubtype="0" fill="hold" grpId="0" nodeType="afterEffect">
                                  <p:stCondLst>
                                    <p:cond delay="0"/>
                                  </p:stCondLst>
                                  <p:iterate type="lt">
                                    <p:tmAbs val="100"/>
                                  </p:iterate>
                                  <p:childTnLst>
                                    <p:set>
                                      <p:cBhvr>
                                        <p:cTn id="12" dur="1" fill="hold">
                                          <p:stCondLst>
                                            <p:cond delay="0"/>
                                          </p:stCondLst>
                                        </p:cTn>
                                        <p:tgtEl>
                                          <p:spTgt spid="6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121"/>
                                        </p:tgtEl>
                                        <p:attrNameLst>
                                          <p:attrName>style.visibility</p:attrName>
                                        </p:attrNameLst>
                                      </p:cBhvr>
                                      <p:to>
                                        <p:strVal val="visible"/>
                                      </p:to>
                                    </p:set>
                                    <p:anim calcmode="lin" valueType="num">
                                      <p:cBhvr additive="base">
                                        <p:cTn id="17" dur="500"/>
                                        <p:tgtEl>
                                          <p:spTgt spid="121"/>
                                        </p:tgtEl>
                                        <p:attrNameLst>
                                          <p:attrName>ppt_y</p:attrName>
                                        </p:attrNameLst>
                                      </p:cBhvr>
                                      <p:tavLst>
                                        <p:tav tm="0">
                                          <p:val>
                                            <p:strVal val="#ppt_y+#ppt_h*1.125000"/>
                                          </p:val>
                                        </p:tav>
                                        <p:tav tm="100000">
                                          <p:val>
                                            <p:strVal val="#ppt_y"/>
                                          </p:val>
                                        </p:tav>
                                      </p:tavLst>
                                    </p:anim>
                                    <p:animEffect transition="in" filter="wipe(up)">
                                      <p:cBhvr>
                                        <p:cTn id="18" dur="500"/>
                                        <p:tgtEl>
                                          <p:spTgt spid="121"/>
                                        </p:tgtEl>
                                      </p:cBhvr>
                                    </p:animEffect>
                                  </p:childTnLst>
                                </p:cTn>
                              </p:par>
                              <p:par>
                                <p:cTn id="19" presetID="12" presetClass="entr" presetSubtype="4" fill="hold" grpId="0" nodeType="withEffect">
                                  <p:stCondLst>
                                    <p:cond delay="0"/>
                                  </p:stCondLst>
                                  <p:childTnLst>
                                    <p:set>
                                      <p:cBhvr>
                                        <p:cTn id="20" dur="1" fill="hold">
                                          <p:stCondLst>
                                            <p:cond delay="0"/>
                                          </p:stCondLst>
                                        </p:cTn>
                                        <p:tgtEl>
                                          <p:spTgt spid="120"/>
                                        </p:tgtEl>
                                        <p:attrNameLst>
                                          <p:attrName>style.visibility</p:attrName>
                                        </p:attrNameLst>
                                      </p:cBhvr>
                                      <p:to>
                                        <p:strVal val="visible"/>
                                      </p:to>
                                    </p:set>
                                    <p:anim calcmode="lin" valueType="num">
                                      <p:cBhvr additive="base">
                                        <p:cTn id="21" dur="500"/>
                                        <p:tgtEl>
                                          <p:spTgt spid="120"/>
                                        </p:tgtEl>
                                        <p:attrNameLst>
                                          <p:attrName>ppt_y</p:attrName>
                                        </p:attrNameLst>
                                      </p:cBhvr>
                                      <p:tavLst>
                                        <p:tav tm="0">
                                          <p:val>
                                            <p:strVal val="#ppt_y+#ppt_h*1.125000"/>
                                          </p:val>
                                        </p:tav>
                                        <p:tav tm="100000">
                                          <p:val>
                                            <p:strVal val="#ppt_y"/>
                                          </p:val>
                                        </p:tav>
                                      </p:tavLst>
                                    </p:anim>
                                    <p:animEffect transition="in" filter="wipe(up)">
                                      <p:cBhvr>
                                        <p:cTn id="22" dur="500"/>
                                        <p:tgtEl>
                                          <p:spTgt spid="120"/>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119"/>
                                        </p:tgtEl>
                                        <p:attrNameLst>
                                          <p:attrName>style.visibility</p:attrName>
                                        </p:attrNameLst>
                                      </p:cBhvr>
                                      <p:to>
                                        <p:strVal val="visible"/>
                                      </p:to>
                                    </p:set>
                                    <p:anim calcmode="lin" valueType="num">
                                      <p:cBhvr additive="base">
                                        <p:cTn id="25" dur="500"/>
                                        <p:tgtEl>
                                          <p:spTgt spid="119"/>
                                        </p:tgtEl>
                                        <p:attrNameLst>
                                          <p:attrName>ppt_y</p:attrName>
                                        </p:attrNameLst>
                                      </p:cBhvr>
                                      <p:tavLst>
                                        <p:tav tm="0">
                                          <p:val>
                                            <p:strVal val="#ppt_y+#ppt_h*1.125000"/>
                                          </p:val>
                                        </p:tav>
                                        <p:tav tm="100000">
                                          <p:val>
                                            <p:strVal val="#ppt_y"/>
                                          </p:val>
                                        </p:tav>
                                      </p:tavLst>
                                    </p:anim>
                                    <p:animEffect transition="in" filter="wipe(up)">
                                      <p:cBhvr>
                                        <p:cTn id="26" dur="500"/>
                                        <p:tgtEl>
                                          <p:spTgt spid="119"/>
                                        </p:tgtEl>
                                      </p:cBhvr>
                                    </p:animEffect>
                                  </p:childTnLst>
                                </p:cTn>
                              </p:par>
                              <p:par>
                                <p:cTn id="27" presetID="12" presetClass="entr" presetSubtype="4" fill="hold" grpId="0" nodeType="withEffect">
                                  <p:stCondLst>
                                    <p:cond delay="0"/>
                                  </p:stCondLst>
                                  <p:childTnLst>
                                    <p:set>
                                      <p:cBhvr>
                                        <p:cTn id="28" dur="1" fill="hold">
                                          <p:stCondLst>
                                            <p:cond delay="0"/>
                                          </p:stCondLst>
                                        </p:cTn>
                                        <p:tgtEl>
                                          <p:spTgt spid="118"/>
                                        </p:tgtEl>
                                        <p:attrNameLst>
                                          <p:attrName>style.visibility</p:attrName>
                                        </p:attrNameLst>
                                      </p:cBhvr>
                                      <p:to>
                                        <p:strVal val="visible"/>
                                      </p:to>
                                    </p:set>
                                    <p:anim calcmode="lin" valueType="num">
                                      <p:cBhvr additive="base">
                                        <p:cTn id="29" dur="500"/>
                                        <p:tgtEl>
                                          <p:spTgt spid="118"/>
                                        </p:tgtEl>
                                        <p:attrNameLst>
                                          <p:attrName>ppt_y</p:attrName>
                                        </p:attrNameLst>
                                      </p:cBhvr>
                                      <p:tavLst>
                                        <p:tav tm="0">
                                          <p:val>
                                            <p:strVal val="#ppt_y+#ppt_h*1.125000"/>
                                          </p:val>
                                        </p:tav>
                                        <p:tav tm="100000">
                                          <p:val>
                                            <p:strVal val="#ppt_y"/>
                                          </p:val>
                                        </p:tav>
                                      </p:tavLst>
                                    </p:anim>
                                    <p:animEffect transition="in" filter="wipe(up)">
                                      <p:cBhvr>
                                        <p:cTn id="30" dur="500"/>
                                        <p:tgtEl>
                                          <p:spTgt spid="118"/>
                                        </p:tgtEl>
                                      </p:cBhvr>
                                    </p:animEffect>
                                  </p:childTnLst>
                                </p:cTn>
                              </p:par>
                              <p:par>
                                <p:cTn id="31" presetID="12" presetClass="entr" presetSubtype="4" fill="hold" grpId="0" nodeType="withEffect">
                                  <p:stCondLst>
                                    <p:cond delay="0"/>
                                  </p:stCondLst>
                                  <p:childTnLst>
                                    <p:set>
                                      <p:cBhvr>
                                        <p:cTn id="32" dur="1" fill="hold">
                                          <p:stCondLst>
                                            <p:cond delay="0"/>
                                          </p:stCondLst>
                                        </p:cTn>
                                        <p:tgtEl>
                                          <p:spTgt spid="125"/>
                                        </p:tgtEl>
                                        <p:attrNameLst>
                                          <p:attrName>style.visibility</p:attrName>
                                        </p:attrNameLst>
                                      </p:cBhvr>
                                      <p:to>
                                        <p:strVal val="visible"/>
                                      </p:to>
                                    </p:set>
                                    <p:anim calcmode="lin" valueType="num">
                                      <p:cBhvr additive="base">
                                        <p:cTn id="33" dur="500"/>
                                        <p:tgtEl>
                                          <p:spTgt spid="125"/>
                                        </p:tgtEl>
                                        <p:attrNameLst>
                                          <p:attrName>ppt_y</p:attrName>
                                        </p:attrNameLst>
                                      </p:cBhvr>
                                      <p:tavLst>
                                        <p:tav tm="0">
                                          <p:val>
                                            <p:strVal val="#ppt_y+#ppt_h*1.125000"/>
                                          </p:val>
                                        </p:tav>
                                        <p:tav tm="100000">
                                          <p:val>
                                            <p:strVal val="#ppt_y"/>
                                          </p:val>
                                        </p:tav>
                                      </p:tavLst>
                                    </p:anim>
                                    <p:animEffect transition="in" filter="wipe(up)">
                                      <p:cBhvr>
                                        <p:cTn id="34" dur="500"/>
                                        <p:tgtEl>
                                          <p:spTgt spid="125"/>
                                        </p:tgtEl>
                                      </p:cBhvr>
                                    </p:animEffect>
                                  </p:childTnLst>
                                </p:cTn>
                              </p:par>
                              <p:par>
                                <p:cTn id="35" presetID="12" presetClass="entr" presetSubtype="4" fill="hold" grpId="0" nodeType="withEffect">
                                  <p:stCondLst>
                                    <p:cond delay="0"/>
                                  </p:stCondLst>
                                  <p:childTnLst>
                                    <p:set>
                                      <p:cBhvr>
                                        <p:cTn id="36" dur="1" fill="hold">
                                          <p:stCondLst>
                                            <p:cond delay="0"/>
                                          </p:stCondLst>
                                        </p:cTn>
                                        <p:tgtEl>
                                          <p:spTgt spid="124"/>
                                        </p:tgtEl>
                                        <p:attrNameLst>
                                          <p:attrName>style.visibility</p:attrName>
                                        </p:attrNameLst>
                                      </p:cBhvr>
                                      <p:to>
                                        <p:strVal val="visible"/>
                                      </p:to>
                                    </p:set>
                                    <p:anim calcmode="lin" valueType="num">
                                      <p:cBhvr additive="base">
                                        <p:cTn id="37" dur="500"/>
                                        <p:tgtEl>
                                          <p:spTgt spid="124"/>
                                        </p:tgtEl>
                                        <p:attrNameLst>
                                          <p:attrName>ppt_y</p:attrName>
                                        </p:attrNameLst>
                                      </p:cBhvr>
                                      <p:tavLst>
                                        <p:tav tm="0">
                                          <p:val>
                                            <p:strVal val="#ppt_y+#ppt_h*1.125000"/>
                                          </p:val>
                                        </p:tav>
                                        <p:tav tm="100000">
                                          <p:val>
                                            <p:strVal val="#ppt_y"/>
                                          </p:val>
                                        </p:tav>
                                      </p:tavLst>
                                    </p:anim>
                                    <p:animEffect transition="in" filter="wipe(up)">
                                      <p:cBhvr>
                                        <p:cTn id="38" dur="500"/>
                                        <p:tgtEl>
                                          <p:spTgt spid="124"/>
                                        </p:tgtEl>
                                      </p:cBhvr>
                                    </p:animEffect>
                                  </p:childTnLst>
                                </p:cTn>
                              </p:par>
                              <p:par>
                                <p:cTn id="39" presetID="12" presetClass="entr" presetSubtype="4" fill="hold" grpId="0" nodeType="withEffect">
                                  <p:stCondLst>
                                    <p:cond delay="0"/>
                                  </p:stCondLst>
                                  <p:childTnLst>
                                    <p:set>
                                      <p:cBhvr>
                                        <p:cTn id="40" dur="1" fill="hold">
                                          <p:stCondLst>
                                            <p:cond delay="0"/>
                                          </p:stCondLst>
                                        </p:cTn>
                                        <p:tgtEl>
                                          <p:spTgt spid="123"/>
                                        </p:tgtEl>
                                        <p:attrNameLst>
                                          <p:attrName>style.visibility</p:attrName>
                                        </p:attrNameLst>
                                      </p:cBhvr>
                                      <p:to>
                                        <p:strVal val="visible"/>
                                      </p:to>
                                    </p:set>
                                    <p:anim calcmode="lin" valueType="num">
                                      <p:cBhvr additive="base">
                                        <p:cTn id="41" dur="500"/>
                                        <p:tgtEl>
                                          <p:spTgt spid="123"/>
                                        </p:tgtEl>
                                        <p:attrNameLst>
                                          <p:attrName>ppt_y</p:attrName>
                                        </p:attrNameLst>
                                      </p:cBhvr>
                                      <p:tavLst>
                                        <p:tav tm="0">
                                          <p:val>
                                            <p:strVal val="#ppt_y+#ppt_h*1.125000"/>
                                          </p:val>
                                        </p:tav>
                                        <p:tav tm="100000">
                                          <p:val>
                                            <p:strVal val="#ppt_y"/>
                                          </p:val>
                                        </p:tav>
                                      </p:tavLst>
                                    </p:anim>
                                    <p:animEffect transition="in" filter="wipe(up)">
                                      <p:cBhvr>
                                        <p:cTn id="42" dur="500"/>
                                        <p:tgtEl>
                                          <p:spTgt spid="123"/>
                                        </p:tgtEl>
                                      </p:cBhvr>
                                    </p:animEffect>
                                  </p:childTnLst>
                                </p:cTn>
                              </p:par>
                              <p:par>
                                <p:cTn id="43" presetID="12" presetClass="entr" presetSubtype="4" fill="hold" grpId="0" nodeType="withEffect">
                                  <p:stCondLst>
                                    <p:cond delay="0"/>
                                  </p:stCondLst>
                                  <p:childTnLst>
                                    <p:set>
                                      <p:cBhvr>
                                        <p:cTn id="44" dur="1" fill="hold">
                                          <p:stCondLst>
                                            <p:cond delay="0"/>
                                          </p:stCondLst>
                                        </p:cTn>
                                        <p:tgtEl>
                                          <p:spTgt spid="122"/>
                                        </p:tgtEl>
                                        <p:attrNameLst>
                                          <p:attrName>style.visibility</p:attrName>
                                        </p:attrNameLst>
                                      </p:cBhvr>
                                      <p:to>
                                        <p:strVal val="visible"/>
                                      </p:to>
                                    </p:set>
                                    <p:anim calcmode="lin" valueType="num">
                                      <p:cBhvr additive="base">
                                        <p:cTn id="45" dur="500"/>
                                        <p:tgtEl>
                                          <p:spTgt spid="122"/>
                                        </p:tgtEl>
                                        <p:attrNameLst>
                                          <p:attrName>ppt_y</p:attrName>
                                        </p:attrNameLst>
                                      </p:cBhvr>
                                      <p:tavLst>
                                        <p:tav tm="0">
                                          <p:val>
                                            <p:strVal val="#ppt_y+#ppt_h*1.125000"/>
                                          </p:val>
                                        </p:tav>
                                        <p:tav tm="100000">
                                          <p:val>
                                            <p:strVal val="#ppt_y"/>
                                          </p:val>
                                        </p:tav>
                                      </p:tavLst>
                                    </p:anim>
                                    <p:animEffect transition="in" filter="wipe(up)">
                                      <p:cBhvr>
                                        <p:cTn id="46" dur="500"/>
                                        <p:tgtEl>
                                          <p:spTgt spid="122"/>
                                        </p:tgtEl>
                                      </p:cBhvr>
                                    </p:animEffect>
                                  </p:childTnLst>
                                </p:cTn>
                              </p:par>
                              <p:par>
                                <p:cTn id="47" presetID="12" presetClass="entr" presetSubtype="4" fill="hold" grpId="0" nodeType="withEffect">
                                  <p:stCondLst>
                                    <p:cond delay="0"/>
                                  </p:stCondLst>
                                  <p:childTnLst>
                                    <p:set>
                                      <p:cBhvr>
                                        <p:cTn id="48" dur="1" fill="hold">
                                          <p:stCondLst>
                                            <p:cond delay="0"/>
                                          </p:stCondLst>
                                        </p:cTn>
                                        <p:tgtEl>
                                          <p:spTgt spid="132"/>
                                        </p:tgtEl>
                                        <p:attrNameLst>
                                          <p:attrName>style.visibility</p:attrName>
                                        </p:attrNameLst>
                                      </p:cBhvr>
                                      <p:to>
                                        <p:strVal val="visible"/>
                                      </p:to>
                                    </p:set>
                                    <p:anim calcmode="lin" valueType="num">
                                      <p:cBhvr additive="base">
                                        <p:cTn id="49" dur="500"/>
                                        <p:tgtEl>
                                          <p:spTgt spid="132"/>
                                        </p:tgtEl>
                                        <p:attrNameLst>
                                          <p:attrName>ppt_y</p:attrName>
                                        </p:attrNameLst>
                                      </p:cBhvr>
                                      <p:tavLst>
                                        <p:tav tm="0">
                                          <p:val>
                                            <p:strVal val="#ppt_y+#ppt_h*1.125000"/>
                                          </p:val>
                                        </p:tav>
                                        <p:tav tm="100000">
                                          <p:val>
                                            <p:strVal val="#ppt_y"/>
                                          </p:val>
                                        </p:tav>
                                      </p:tavLst>
                                    </p:anim>
                                    <p:animEffect transition="in" filter="wipe(up)">
                                      <p:cBhvr>
                                        <p:cTn id="50" dur="500"/>
                                        <p:tgtEl>
                                          <p:spTgt spid="132"/>
                                        </p:tgtEl>
                                      </p:cBhvr>
                                    </p:animEffect>
                                  </p:childTnLst>
                                </p:cTn>
                              </p:par>
                              <p:par>
                                <p:cTn id="51" presetID="12" presetClass="entr" presetSubtype="4" fill="hold" grpId="0" nodeType="withEffect">
                                  <p:stCondLst>
                                    <p:cond delay="0"/>
                                  </p:stCondLst>
                                  <p:childTnLst>
                                    <p:set>
                                      <p:cBhvr>
                                        <p:cTn id="52" dur="1" fill="hold">
                                          <p:stCondLst>
                                            <p:cond delay="0"/>
                                          </p:stCondLst>
                                        </p:cTn>
                                        <p:tgtEl>
                                          <p:spTgt spid="131"/>
                                        </p:tgtEl>
                                        <p:attrNameLst>
                                          <p:attrName>style.visibility</p:attrName>
                                        </p:attrNameLst>
                                      </p:cBhvr>
                                      <p:to>
                                        <p:strVal val="visible"/>
                                      </p:to>
                                    </p:set>
                                    <p:anim calcmode="lin" valueType="num">
                                      <p:cBhvr additive="base">
                                        <p:cTn id="53" dur="500"/>
                                        <p:tgtEl>
                                          <p:spTgt spid="131"/>
                                        </p:tgtEl>
                                        <p:attrNameLst>
                                          <p:attrName>ppt_y</p:attrName>
                                        </p:attrNameLst>
                                      </p:cBhvr>
                                      <p:tavLst>
                                        <p:tav tm="0">
                                          <p:val>
                                            <p:strVal val="#ppt_y+#ppt_h*1.125000"/>
                                          </p:val>
                                        </p:tav>
                                        <p:tav tm="100000">
                                          <p:val>
                                            <p:strVal val="#ppt_y"/>
                                          </p:val>
                                        </p:tav>
                                      </p:tavLst>
                                    </p:anim>
                                    <p:animEffect transition="in" filter="wipe(up)">
                                      <p:cBhvr>
                                        <p:cTn id="54" dur="500"/>
                                        <p:tgtEl>
                                          <p:spTgt spid="131"/>
                                        </p:tgtEl>
                                      </p:cBhvr>
                                    </p:animEffect>
                                  </p:childTnLst>
                                </p:cTn>
                              </p:par>
                              <p:par>
                                <p:cTn id="55" presetID="12" presetClass="entr" presetSubtype="4" fill="hold" grpId="0" nodeType="withEffect">
                                  <p:stCondLst>
                                    <p:cond delay="0"/>
                                  </p:stCondLst>
                                  <p:childTnLst>
                                    <p:set>
                                      <p:cBhvr>
                                        <p:cTn id="56" dur="1" fill="hold">
                                          <p:stCondLst>
                                            <p:cond delay="0"/>
                                          </p:stCondLst>
                                        </p:cTn>
                                        <p:tgtEl>
                                          <p:spTgt spid="129"/>
                                        </p:tgtEl>
                                        <p:attrNameLst>
                                          <p:attrName>style.visibility</p:attrName>
                                        </p:attrNameLst>
                                      </p:cBhvr>
                                      <p:to>
                                        <p:strVal val="visible"/>
                                      </p:to>
                                    </p:set>
                                    <p:anim calcmode="lin" valueType="num">
                                      <p:cBhvr additive="base">
                                        <p:cTn id="57" dur="500"/>
                                        <p:tgtEl>
                                          <p:spTgt spid="129"/>
                                        </p:tgtEl>
                                        <p:attrNameLst>
                                          <p:attrName>ppt_y</p:attrName>
                                        </p:attrNameLst>
                                      </p:cBhvr>
                                      <p:tavLst>
                                        <p:tav tm="0">
                                          <p:val>
                                            <p:strVal val="#ppt_y+#ppt_h*1.125000"/>
                                          </p:val>
                                        </p:tav>
                                        <p:tav tm="100000">
                                          <p:val>
                                            <p:strVal val="#ppt_y"/>
                                          </p:val>
                                        </p:tav>
                                      </p:tavLst>
                                    </p:anim>
                                    <p:animEffect transition="in" filter="wipe(up)">
                                      <p:cBhvr>
                                        <p:cTn id="58" dur="500"/>
                                        <p:tgtEl>
                                          <p:spTgt spid="129"/>
                                        </p:tgtEl>
                                      </p:cBhvr>
                                    </p:animEffect>
                                  </p:childTnLst>
                                </p:cTn>
                              </p:par>
                              <p:par>
                                <p:cTn id="59" presetID="12" presetClass="entr" presetSubtype="4" fill="hold" grpId="0" nodeType="withEffect">
                                  <p:stCondLst>
                                    <p:cond delay="0"/>
                                  </p:stCondLst>
                                  <p:childTnLst>
                                    <p:set>
                                      <p:cBhvr>
                                        <p:cTn id="60" dur="1" fill="hold">
                                          <p:stCondLst>
                                            <p:cond delay="0"/>
                                          </p:stCondLst>
                                        </p:cTn>
                                        <p:tgtEl>
                                          <p:spTgt spid="127"/>
                                        </p:tgtEl>
                                        <p:attrNameLst>
                                          <p:attrName>style.visibility</p:attrName>
                                        </p:attrNameLst>
                                      </p:cBhvr>
                                      <p:to>
                                        <p:strVal val="visible"/>
                                      </p:to>
                                    </p:set>
                                    <p:anim calcmode="lin" valueType="num">
                                      <p:cBhvr additive="base">
                                        <p:cTn id="61" dur="500"/>
                                        <p:tgtEl>
                                          <p:spTgt spid="127"/>
                                        </p:tgtEl>
                                        <p:attrNameLst>
                                          <p:attrName>ppt_y</p:attrName>
                                        </p:attrNameLst>
                                      </p:cBhvr>
                                      <p:tavLst>
                                        <p:tav tm="0">
                                          <p:val>
                                            <p:strVal val="#ppt_y+#ppt_h*1.125000"/>
                                          </p:val>
                                        </p:tav>
                                        <p:tav tm="100000">
                                          <p:val>
                                            <p:strVal val="#ppt_y"/>
                                          </p:val>
                                        </p:tav>
                                      </p:tavLst>
                                    </p:anim>
                                    <p:animEffect transition="in" filter="wipe(up)">
                                      <p:cBhvr>
                                        <p:cTn id="62" dur="500"/>
                                        <p:tgtEl>
                                          <p:spTgt spid="127"/>
                                        </p:tgtEl>
                                      </p:cBhvr>
                                    </p:animEffect>
                                  </p:childTnLst>
                                </p:cTn>
                              </p:par>
                              <p:par>
                                <p:cTn id="63" presetID="12" presetClass="entr" presetSubtype="4" fill="hold" grpId="0" nodeType="withEffect">
                                  <p:stCondLst>
                                    <p:cond delay="0"/>
                                  </p:stCondLst>
                                  <p:childTnLst>
                                    <p:set>
                                      <p:cBhvr>
                                        <p:cTn id="64" dur="1" fill="hold">
                                          <p:stCondLst>
                                            <p:cond delay="0"/>
                                          </p:stCondLst>
                                        </p:cTn>
                                        <p:tgtEl>
                                          <p:spTgt spid="136"/>
                                        </p:tgtEl>
                                        <p:attrNameLst>
                                          <p:attrName>style.visibility</p:attrName>
                                        </p:attrNameLst>
                                      </p:cBhvr>
                                      <p:to>
                                        <p:strVal val="visible"/>
                                      </p:to>
                                    </p:set>
                                    <p:anim calcmode="lin" valueType="num">
                                      <p:cBhvr additive="base">
                                        <p:cTn id="65" dur="500"/>
                                        <p:tgtEl>
                                          <p:spTgt spid="136"/>
                                        </p:tgtEl>
                                        <p:attrNameLst>
                                          <p:attrName>ppt_y</p:attrName>
                                        </p:attrNameLst>
                                      </p:cBhvr>
                                      <p:tavLst>
                                        <p:tav tm="0">
                                          <p:val>
                                            <p:strVal val="#ppt_y+#ppt_h*1.125000"/>
                                          </p:val>
                                        </p:tav>
                                        <p:tav tm="100000">
                                          <p:val>
                                            <p:strVal val="#ppt_y"/>
                                          </p:val>
                                        </p:tav>
                                      </p:tavLst>
                                    </p:anim>
                                    <p:animEffect transition="in" filter="wipe(up)">
                                      <p:cBhvr>
                                        <p:cTn id="66" dur="500"/>
                                        <p:tgtEl>
                                          <p:spTgt spid="136"/>
                                        </p:tgtEl>
                                      </p:cBhvr>
                                    </p:animEffect>
                                  </p:childTnLst>
                                </p:cTn>
                              </p:par>
                              <p:par>
                                <p:cTn id="67" presetID="12" presetClass="entr" presetSubtype="4" fill="hold" grpId="0" nodeType="withEffect">
                                  <p:stCondLst>
                                    <p:cond delay="0"/>
                                  </p:stCondLst>
                                  <p:childTnLst>
                                    <p:set>
                                      <p:cBhvr>
                                        <p:cTn id="68" dur="1" fill="hold">
                                          <p:stCondLst>
                                            <p:cond delay="0"/>
                                          </p:stCondLst>
                                        </p:cTn>
                                        <p:tgtEl>
                                          <p:spTgt spid="135"/>
                                        </p:tgtEl>
                                        <p:attrNameLst>
                                          <p:attrName>style.visibility</p:attrName>
                                        </p:attrNameLst>
                                      </p:cBhvr>
                                      <p:to>
                                        <p:strVal val="visible"/>
                                      </p:to>
                                    </p:set>
                                    <p:anim calcmode="lin" valueType="num">
                                      <p:cBhvr additive="base">
                                        <p:cTn id="69" dur="500"/>
                                        <p:tgtEl>
                                          <p:spTgt spid="135"/>
                                        </p:tgtEl>
                                        <p:attrNameLst>
                                          <p:attrName>ppt_y</p:attrName>
                                        </p:attrNameLst>
                                      </p:cBhvr>
                                      <p:tavLst>
                                        <p:tav tm="0">
                                          <p:val>
                                            <p:strVal val="#ppt_y+#ppt_h*1.125000"/>
                                          </p:val>
                                        </p:tav>
                                        <p:tav tm="100000">
                                          <p:val>
                                            <p:strVal val="#ppt_y"/>
                                          </p:val>
                                        </p:tav>
                                      </p:tavLst>
                                    </p:anim>
                                    <p:animEffect transition="in" filter="wipe(up)">
                                      <p:cBhvr>
                                        <p:cTn id="70" dur="500"/>
                                        <p:tgtEl>
                                          <p:spTgt spid="135"/>
                                        </p:tgtEl>
                                      </p:cBhvr>
                                    </p:animEffect>
                                  </p:childTnLst>
                                </p:cTn>
                              </p:par>
                              <p:par>
                                <p:cTn id="71" presetID="12" presetClass="entr" presetSubtype="4" fill="hold" grpId="0" nodeType="withEffect">
                                  <p:stCondLst>
                                    <p:cond delay="0"/>
                                  </p:stCondLst>
                                  <p:childTnLst>
                                    <p:set>
                                      <p:cBhvr>
                                        <p:cTn id="72" dur="1" fill="hold">
                                          <p:stCondLst>
                                            <p:cond delay="0"/>
                                          </p:stCondLst>
                                        </p:cTn>
                                        <p:tgtEl>
                                          <p:spTgt spid="134"/>
                                        </p:tgtEl>
                                        <p:attrNameLst>
                                          <p:attrName>style.visibility</p:attrName>
                                        </p:attrNameLst>
                                      </p:cBhvr>
                                      <p:to>
                                        <p:strVal val="visible"/>
                                      </p:to>
                                    </p:set>
                                    <p:anim calcmode="lin" valueType="num">
                                      <p:cBhvr additive="base">
                                        <p:cTn id="73" dur="500"/>
                                        <p:tgtEl>
                                          <p:spTgt spid="134"/>
                                        </p:tgtEl>
                                        <p:attrNameLst>
                                          <p:attrName>ppt_y</p:attrName>
                                        </p:attrNameLst>
                                      </p:cBhvr>
                                      <p:tavLst>
                                        <p:tav tm="0">
                                          <p:val>
                                            <p:strVal val="#ppt_y+#ppt_h*1.125000"/>
                                          </p:val>
                                        </p:tav>
                                        <p:tav tm="100000">
                                          <p:val>
                                            <p:strVal val="#ppt_y"/>
                                          </p:val>
                                        </p:tav>
                                      </p:tavLst>
                                    </p:anim>
                                    <p:animEffect transition="in" filter="wipe(up)">
                                      <p:cBhvr>
                                        <p:cTn id="74" dur="500"/>
                                        <p:tgtEl>
                                          <p:spTgt spid="134"/>
                                        </p:tgtEl>
                                      </p:cBhvr>
                                    </p:animEffect>
                                  </p:childTnLst>
                                </p:cTn>
                              </p:par>
                              <p:par>
                                <p:cTn id="75" presetID="12" presetClass="entr" presetSubtype="4" fill="hold" grpId="0" nodeType="withEffect">
                                  <p:stCondLst>
                                    <p:cond delay="0"/>
                                  </p:stCondLst>
                                  <p:childTnLst>
                                    <p:set>
                                      <p:cBhvr>
                                        <p:cTn id="76" dur="1" fill="hold">
                                          <p:stCondLst>
                                            <p:cond delay="0"/>
                                          </p:stCondLst>
                                        </p:cTn>
                                        <p:tgtEl>
                                          <p:spTgt spid="133"/>
                                        </p:tgtEl>
                                        <p:attrNameLst>
                                          <p:attrName>style.visibility</p:attrName>
                                        </p:attrNameLst>
                                      </p:cBhvr>
                                      <p:to>
                                        <p:strVal val="visible"/>
                                      </p:to>
                                    </p:set>
                                    <p:anim calcmode="lin" valueType="num">
                                      <p:cBhvr additive="base">
                                        <p:cTn id="77" dur="500"/>
                                        <p:tgtEl>
                                          <p:spTgt spid="133"/>
                                        </p:tgtEl>
                                        <p:attrNameLst>
                                          <p:attrName>ppt_y</p:attrName>
                                        </p:attrNameLst>
                                      </p:cBhvr>
                                      <p:tavLst>
                                        <p:tav tm="0">
                                          <p:val>
                                            <p:strVal val="#ppt_y+#ppt_h*1.125000"/>
                                          </p:val>
                                        </p:tav>
                                        <p:tav tm="100000">
                                          <p:val>
                                            <p:strVal val="#ppt_y"/>
                                          </p:val>
                                        </p:tav>
                                      </p:tavLst>
                                    </p:anim>
                                    <p:animEffect transition="in" filter="wipe(up)">
                                      <p:cBhvr>
                                        <p:cTn id="78" dur="500"/>
                                        <p:tgtEl>
                                          <p:spTgt spid="133"/>
                                        </p:tgtEl>
                                      </p:cBhvr>
                                    </p:animEffect>
                                  </p:childTnLst>
                                </p:cTn>
                              </p:par>
                            </p:childTnLst>
                          </p:cTn>
                        </p:par>
                        <p:par>
                          <p:cTn id="79" fill="hold">
                            <p:stCondLst>
                              <p:cond delay="500"/>
                            </p:stCondLst>
                            <p:childTnLst>
                              <p:par>
                                <p:cTn id="80" presetID="53" presetClass="entr" presetSubtype="16" fill="hold" grpId="0" nodeType="afterEffect">
                                  <p:stCondLst>
                                    <p:cond delay="0"/>
                                  </p:stCondLst>
                                  <p:childTnLst>
                                    <p:set>
                                      <p:cBhvr>
                                        <p:cTn id="81" dur="1" fill="hold">
                                          <p:stCondLst>
                                            <p:cond delay="0"/>
                                          </p:stCondLst>
                                        </p:cTn>
                                        <p:tgtEl>
                                          <p:spTgt spid="5"/>
                                        </p:tgtEl>
                                        <p:attrNameLst>
                                          <p:attrName>style.visibility</p:attrName>
                                        </p:attrNameLst>
                                      </p:cBhvr>
                                      <p:to>
                                        <p:strVal val="visible"/>
                                      </p:to>
                                    </p:set>
                                    <p:anim calcmode="lin" valueType="num">
                                      <p:cBhvr>
                                        <p:cTn id="82" dur="500" fill="hold"/>
                                        <p:tgtEl>
                                          <p:spTgt spid="5"/>
                                        </p:tgtEl>
                                        <p:attrNameLst>
                                          <p:attrName>ppt_w</p:attrName>
                                        </p:attrNameLst>
                                      </p:cBhvr>
                                      <p:tavLst>
                                        <p:tav tm="0">
                                          <p:val>
                                            <p:fltVal val="0"/>
                                          </p:val>
                                        </p:tav>
                                        <p:tav tm="100000">
                                          <p:val>
                                            <p:strVal val="#ppt_w"/>
                                          </p:val>
                                        </p:tav>
                                      </p:tavLst>
                                    </p:anim>
                                    <p:anim calcmode="lin" valueType="num">
                                      <p:cBhvr>
                                        <p:cTn id="83" dur="500" fill="hold"/>
                                        <p:tgtEl>
                                          <p:spTgt spid="5"/>
                                        </p:tgtEl>
                                        <p:attrNameLst>
                                          <p:attrName>ppt_h</p:attrName>
                                        </p:attrNameLst>
                                      </p:cBhvr>
                                      <p:tavLst>
                                        <p:tav tm="0">
                                          <p:val>
                                            <p:fltVal val="0"/>
                                          </p:val>
                                        </p:tav>
                                        <p:tav tm="100000">
                                          <p:val>
                                            <p:strVal val="#ppt_h"/>
                                          </p:val>
                                        </p:tav>
                                      </p:tavLst>
                                    </p:anim>
                                    <p:animEffect transition="in" filter="fade">
                                      <p:cBhvr>
                                        <p:cTn id="84" dur="500"/>
                                        <p:tgtEl>
                                          <p:spTgt spid="5"/>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71"/>
                                        </p:tgtEl>
                                        <p:attrNameLst>
                                          <p:attrName>style.visibility</p:attrName>
                                        </p:attrNameLst>
                                      </p:cBhvr>
                                      <p:to>
                                        <p:strVal val="visible"/>
                                      </p:to>
                                    </p:set>
                                    <p:anim calcmode="lin" valueType="num">
                                      <p:cBhvr>
                                        <p:cTn id="87" dur="500" fill="hold"/>
                                        <p:tgtEl>
                                          <p:spTgt spid="71"/>
                                        </p:tgtEl>
                                        <p:attrNameLst>
                                          <p:attrName>ppt_w</p:attrName>
                                        </p:attrNameLst>
                                      </p:cBhvr>
                                      <p:tavLst>
                                        <p:tav tm="0">
                                          <p:val>
                                            <p:fltVal val="0"/>
                                          </p:val>
                                        </p:tav>
                                        <p:tav tm="100000">
                                          <p:val>
                                            <p:strVal val="#ppt_w"/>
                                          </p:val>
                                        </p:tav>
                                      </p:tavLst>
                                    </p:anim>
                                    <p:anim calcmode="lin" valueType="num">
                                      <p:cBhvr>
                                        <p:cTn id="88" dur="500" fill="hold"/>
                                        <p:tgtEl>
                                          <p:spTgt spid="71"/>
                                        </p:tgtEl>
                                        <p:attrNameLst>
                                          <p:attrName>ppt_h</p:attrName>
                                        </p:attrNameLst>
                                      </p:cBhvr>
                                      <p:tavLst>
                                        <p:tav tm="0">
                                          <p:val>
                                            <p:fltVal val="0"/>
                                          </p:val>
                                        </p:tav>
                                        <p:tav tm="100000">
                                          <p:val>
                                            <p:strVal val="#ppt_h"/>
                                          </p:val>
                                        </p:tav>
                                      </p:tavLst>
                                    </p:anim>
                                    <p:animEffect transition="in" filter="fade">
                                      <p:cBhvr>
                                        <p:cTn id="89" dur="500"/>
                                        <p:tgtEl>
                                          <p:spTgt spid="71"/>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77"/>
                                        </p:tgtEl>
                                        <p:attrNameLst>
                                          <p:attrName>style.visibility</p:attrName>
                                        </p:attrNameLst>
                                      </p:cBhvr>
                                      <p:to>
                                        <p:strVal val="visible"/>
                                      </p:to>
                                    </p:set>
                                    <p:anim calcmode="lin" valueType="num">
                                      <p:cBhvr>
                                        <p:cTn id="92" dur="500" fill="hold"/>
                                        <p:tgtEl>
                                          <p:spTgt spid="77"/>
                                        </p:tgtEl>
                                        <p:attrNameLst>
                                          <p:attrName>ppt_w</p:attrName>
                                        </p:attrNameLst>
                                      </p:cBhvr>
                                      <p:tavLst>
                                        <p:tav tm="0">
                                          <p:val>
                                            <p:fltVal val="0"/>
                                          </p:val>
                                        </p:tav>
                                        <p:tav tm="100000">
                                          <p:val>
                                            <p:strVal val="#ppt_w"/>
                                          </p:val>
                                        </p:tav>
                                      </p:tavLst>
                                    </p:anim>
                                    <p:anim calcmode="lin" valueType="num">
                                      <p:cBhvr>
                                        <p:cTn id="93" dur="500" fill="hold"/>
                                        <p:tgtEl>
                                          <p:spTgt spid="77"/>
                                        </p:tgtEl>
                                        <p:attrNameLst>
                                          <p:attrName>ppt_h</p:attrName>
                                        </p:attrNameLst>
                                      </p:cBhvr>
                                      <p:tavLst>
                                        <p:tav tm="0">
                                          <p:val>
                                            <p:fltVal val="0"/>
                                          </p:val>
                                        </p:tav>
                                        <p:tav tm="100000">
                                          <p:val>
                                            <p:strVal val="#ppt_h"/>
                                          </p:val>
                                        </p:tav>
                                      </p:tavLst>
                                    </p:anim>
                                    <p:animEffect transition="in" filter="fade">
                                      <p:cBhvr>
                                        <p:cTn id="94" dur="500"/>
                                        <p:tgtEl>
                                          <p:spTgt spid="77"/>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70"/>
                                        </p:tgtEl>
                                        <p:attrNameLst>
                                          <p:attrName>style.visibility</p:attrName>
                                        </p:attrNameLst>
                                      </p:cBhvr>
                                      <p:to>
                                        <p:strVal val="visible"/>
                                      </p:to>
                                    </p:set>
                                    <p:anim calcmode="lin" valueType="num">
                                      <p:cBhvr>
                                        <p:cTn id="97" dur="500" fill="hold"/>
                                        <p:tgtEl>
                                          <p:spTgt spid="70"/>
                                        </p:tgtEl>
                                        <p:attrNameLst>
                                          <p:attrName>ppt_w</p:attrName>
                                        </p:attrNameLst>
                                      </p:cBhvr>
                                      <p:tavLst>
                                        <p:tav tm="0">
                                          <p:val>
                                            <p:fltVal val="0"/>
                                          </p:val>
                                        </p:tav>
                                        <p:tav tm="100000">
                                          <p:val>
                                            <p:strVal val="#ppt_w"/>
                                          </p:val>
                                        </p:tav>
                                      </p:tavLst>
                                    </p:anim>
                                    <p:anim calcmode="lin" valueType="num">
                                      <p:cBhvr>
                                        <p:cTn id="98" dur="500" fill="hold"/>
                                        <p:tgtEl>
                                          <p:spTgt spid="70"/>
                                        </p:tgtEl>
                                        <p:attrNameLst>
                                          <p:attrName>ppt_h</p:attrName>
                                        </p:attrNameLst>
                                      </p:cBhvr>
                                      <p:tavLst>
                                        <p:tav tm="0">
                                          <p:val>
                                            <p:fltVal val="0"/>
                                          </p:val>
                                        </p:tav>
                                        <p:tav tm="100000">
                                          <p:val>
                                            <p:strVal val="#ppt_h"/>
                                          </p:val>
                                        </p:tav>
                                      </p:tavLst>
                                    </p:anim>
                                    <p:animEffect transition="in" filter="fade">
                                      <p:cBhvr>
                                        <p:cTn id="99"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p:bldP spid="119" grpId="0"/>
      <p:bldP spid="120" grpId="0"/>
      <p:bldP spid="121" grpId="0"/>
      <p:bldP spid="122" grpId="0"/>
      <p:bldP spid="123" grpId="0"/>
      <p:bldP spid="124" grpId="0"/>
      <p:bldP spid="125" grpId="0"/>
      <p:bldP spid="127" grpId="0"/>
      <p:bldP spid="129" grpId="0"/>
      <p:bldP spid="131" grpId="0"/>
      <p:bldP spid="132" grpId="0"/>
      <p:bldP spid="133" grpId="0"/>
      <p:bldP spid="134" grpId="0"/>
      <p:bldP spid="135" grpId="0"/>
      <p:bldP spid="136" grpId="0"/>
      <p:bldP spid="67" grpId="0"/>
      <p:bldP spid="68" grpId="0" animBg="1"/>
      <p:bldP spid="5" grpId="0" animBg="1"/>
      <p:bldP spid="70" grpId="0" animBg="1"/>
      <p:bldP spid="71" grpId="0" animBg="1"/>
      <p:bldP spid="77"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05DE2A79-BC8C-3AF2-4EE2-5AA7132D6645}"/>
              </a:ext>
            </a:extLst>
          </p:cNvPr>
          <p:cNvGrpSpPr/>
          <p:nvPr/>
        </p:nvGrpSpPr>
        <p:grpSpPr>
          <a:xfrm>
            <a:off x="3156764" y="1188116"/>
            <a:ext cx="5902431" cy="3795840"/>
            <a:chOff x="3156764" y="1188116"/>
            <a:chExt cx="5902431" cy="3795840"/>
          </a:xfrm>
        </p:grpSpPr>
        <p:sp>
          <p:nvSpPr>
            <p:cNvPr id="12" name="íşlïḍè"/>
            <p:cNvSpPr txBox="1"/>
            <p:nvPr/>
          </p:nvSpPr>
          <p:spPr>
            <a:xfrm>
              <a:off x="3965618" y="1188116"/>
              <a:ext cx="4287076" cy="419100"/>
            </a:xfrm>
            <a:prstGeom prst="rect">
              <a:avLst/>
            </a:prstGeom>
            <a:noFill/>
          </p:spPr>
          <p:txBody>
            <a:bodyPr wrap="square" lIns="91440" tIns="45720" rIns="91440" bIns="45720" anchor="ctr">
              <a:noAutofit/>
            </a:bodyPr>
            <a:lstStyle/>
            <a:p>
              <a:pPr algn="ctr"/>
              <a:r>
                <a:rPr lang="en-US" altLang="zh-CN" sz="2400" b="1" dirty="0"/>
                <a:t>2.5 </a:t>
              </a:r>
              <a:r>
                <a:rPr lang="zh-CN" altLang="en-US" sz="2400" b="1" dirty="0"/>
                <a:t>信道的极限容量</a:t>
              </a:r>
              <a:endParaRPr lang="en-US" altLang="zh-CN" sz="2400" b="1" dirty="0"/>
            </a:p>
          </p:txBody>
        </p:sp>
        <p:grpSp>
          <p:nvGrpSpPr>
            <p:cNvPr id="6" name="组合 5"/>
            <p:cNvGrpSpPr/>
            <p:nvPr/>
          </p:nvGrpSpPr>
          <p:grpSpPr>
            <a:xfrm>
              <a:off x="3156764" y="2010058"/>
              <a:ext cx="5900079" cy="595554"/>
              <a:chOff x="1183243" y="2200834"/>
              <a:chExt cx="5900079"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造成信号失真的主要因素</a:t>
                </a:r>
              </a:p>
            </p:txBody>
          </p:sp>
        </p:grpSp>
        <p:grpSp>
          <p:nvGrpSpPr>
            <p:cNvPr id="32" name="组合 31"/>
            <p:cNvGrpSpPr/>
            <p:nvPr/>
          </p:nvGrpSpPr>
          <p:grpSpPr>
            <a:xfrm>
              <a:off x="3156764" y="3199230"/>
              <a:ext cx="5900079" cy="595554"/>
              <a:chOff x="1183242" y="3390006"/>
              <a:chExt cx="5900079"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奈氏准则</a:t>
                </a:r>
              </a:p>
            </p:txBody>
          </p:sp>
        </p:grpSp>
        <p:grpSp>
          <p:nvGrpSpPr>
            <p:cNvPr id="10" name="组合 9">
              <a:extLst>
                <a:ext uri="{FF2B5EF4-FFF2-40B4-BE49-F238E27FC236}">
                  <a16:creationId xmlns:a16="http://schemas.microsoft.com/office/drawing/2014/main" id="{F69FEE6E-6AC9-4D64-35EB-758E4EF8E834}"/>
                </a:ext>
              </a:extLst>
            </p:cNvPr>
            <p:cNvGrpSpPr/>
            <p:nvPr/>
          </p:nvGrpSpPr>
          <p:grpSpPr>
            <a:xfrm>
              <a:off x="3159116" y="4388402"/>
              <a:ext cx="5900079" cy="595554"/>
              <a:chOff x="1183242" y="3390006"/>
              <a:chExt cx="5900079" cy="595554"/>
            </a:xfrm>
          </p:grpSpPr>
          <p:sp>
            <p:nvSpPr>
              <p:cNvPr id="11" name="平行四边形 10">
                <a:extLst>
                  <a:ext uri="{FF2B5EF4-FFF2-40B4-BE49-F238E27FC236}">
                    <a16:creationId xmlns:a16="http://schemas.microsoft.com/office/drawing/2014/main" id="{3FE9A54B-D93F-5DDD-3236-DEC0D2713B8E}"/>
                  </a:ext>
                </a:extLst>
              </p:cNvPr>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03</a:t>
                </a:r>
                <a:endParaRPr lang="zh-CN" altLang="en-US" sz="2800" dirty="0">
                  <a:latin typeface="Impact" panose="020B0806030902050204" pitchFamily="34" charset="0"/>
                </a:endParaRPr>
              </a:p>
            </p:txBody>
          </p:sp>
          <p:sp>
            <p:nvSpPr>
              <p:cNvPr id="13" name="平行四边形 12">
                <a:extLst>
                  <a:ext uri="{FF2B5EF4-FFF2-40B4-BE49-F238E27FC236}">
                    <a16:creationId xmlns:a16="http://schemas.microsoft.com/office/drawing/2014/main" id="{837AE300-ACF6-9884-F811-09CFC79F0148}"/>
                  </a:ext>
                </a:extLst>
              </p:cNvPr>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香农公式</a:t>
                </a:r>
              </a:p>
            </p:txBody>
          </p:sp>
        </p:grpSp>
      </p:grpSp>
    </p:spTree>
    <p:extLst>
      <p:ext uri="{BB962C8B-B14F-4D97-AF65-F5344CB8AC3E}">
        <p14:creationId xmlns:p14="http://schemas.microsoft.com/office/powerpoint/2010/main" val="2403927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62">
            <a:extLst>
              <a:ext uri="{FF2B5EF4-FFF2-40B4-BE49-F238E27FC236}">
                <a16:creationId xmlns:a16="http://schemas.microsoft.com/office/drawing/2014/main" id="{193AA9F4-6855-4C24-A051-B0EB65B5F3A4}"/>
              </a:ext>
            </a:extLst>
          </p:cNvPr>
          <p:cNvSpPr txBox="1"/>
          <p:nvPr/>
        </p:nvSpPr>
        <p:spPr>
          <a:xfrm>
            <a:off x="9069179" y="4159734"/>
            <a:ext cx="1784731" cy="646331"/>
          </a:xfrm>
          <a:prstGeom prst="rect">
            <a:avLst/>
          </a:prstGeom>
          <a:noFill/>
        </p:spPr>
        <p:txBody>
          <a:bodyPr wrap="square" rtlCol="0">
            <a:spAutoFit/>
          </a:bodyPr>
          <a:lstStyle/>
          <a:p>
            <a:pPr algn="ctr"/>
            <a:r>
              <a:rPr lang="zh-CN" altLang="en-US" b="1" dirty="0">
                <a:latin typeface="+mn-ea"/>
              </a:rPr>
              <a:t>严重失真</a:t>
            </a:r>
            <a:endParaRPr lang="en-US" altLang="zh-CN" b="1" dirty="0">
              <a:latin typeface="+mn-ea"/>
            </a:endParaRPr>
          </a:p>
          <a:p>
            <a:pPr algn="ctr"/>
            <a:r>
              <a:rPr lang="zh-CN" altLang="en-US" b="1" dirty="0">
                <a:latin typeface="+mn-ea"/>
              </a:rPr>
              <a:t>无法识别</a:t>
            </a:r>
          </a:p>
        </p:txBody>
      </p:sp>
      <p:sp>
        <p:nvSpPr>
          <p:cNvPr id="62" name="文本框 61">
            <a:extLst>
              <a:ext uri="{FF2B5EF4-FFF2-40B4-BE49-F238E27FC236}">
                <a16:creationId xmlns:a16="http://schemas.microsoft.com/office/drawing/2014/main" id="{8E9F0FF8-CF77-41AF-A372-284D1BF5649E}"/>
              </a:ext>
            </a:extLst>
          </p:cNvPr>
          <p:cNvSpPr txBox="1"/>
          <p:nvPr/>
        </p:nvSpPr>
        <p:spPr>
          <a:xfrm>
            <a:off x="9069180" y="1889318"/>
            <a:ext cx="1784731" cy="646331"/>
          </a:xfrm>
          <a:prstGeom prst="rect">
            <a:avLst/>
          </a:prstGeom>
          <a:noFill/>
        </p:spPr>
        <p:txBody>
          <a:bodyPr wrap="square" rtlCol="0">
            <a:spAutoFit/>
          </a:bodyPr>
          <a:lstStyle/>
          <a:p>
            <a:pPr algn="ctr"/>
            <a:r>
              <a:rPr lang="zh-CN" altLang="en-US" b="1" dirty="0">
                <a:latin typeface="+mn-ea"/>
              </a:rPr>
              <a:t>轻度失真</a:t>
            </a:r>
            <a:endParaRPr lang="en-US" altLang="zh-CN" b="1" dirty="0">
              <a:latin typeface="+mn-ea"/>
            </a:endParaRPr>
          </a:p>
          <a:p>
            <a:pPr algn="ctr"/>
            <a:r>
              <a:rPr lang="zh-CN" altLang="en-US" b="1" dirty="0">
                <a:latin typeface="+mn-ea"/>
              </a:rPr>
              <a:t>可以识别</a:t>
            </a:r>
          </a:p>
        </p:txBody>
      </p:sp>
      <p:sp>
        <p:nvSpPr>
          <p:cNvPr id="67" name="文本框 66">
            <a:extLst>
              <a:ext uri="{FF2B5EF4-FFF2-40B4-BE49-F238E27FC236}">
                <a16:creationId xmlns:a16="http://schemas.microsoft.com/office/drawing/2014/main" id="{F1831161-3150-4E58-A14D-D41639FD9AF1}"/>
              </a:ext>
            </a:extLst>
          </p:cNvPr>
          <p:cNvSpPr txBox="1"/>
          <p:nvPr/>
        </p:nvSpPr>
        <p:spPr>
          <a:xfrm>
            <a:off x="4226777" y="2121986"/>
            <a:ext cx="3051404" cy="369332"/>
          </a:xfrm>
          <a:prstGeom prst="rect">
            <a:avLst/>
          </a:prstGeom>
          <a:noFill/>
        </p:spPr>
        <p:txBody>
          <a:bodyPr wrap="square" rtlCol="0">
            <a:spAutoFit/>
          </a:bodyPr>
          <a:lstStyle/>
          <a:p>
            <a:pPr algn="ctr"/>
            <a:r>
              <a:rPr lang="zh-CN" altLang="en-US" b="1" dirty="0">
                <a:latin typeface="+mn-ea"/>
              </a:rPr>
              <a:t>（带宽受限，噪声干扰）</a:t>
            </a:r>
          </a:p>
        </p:txBody>
      </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造成信号失真的主要因素</a:t>
              </a:r>
            </a:p>
          </p:txBody>
        </p:sp>
      </p:grpSp>
      <p:grpSp>
        <p:nvGrpSpPr>
          <p:cNvPr id="70" name="组合 69">
            <a:extLst>
              <a:ext uri="{FF2B5EF4-FFF2-40B4-BE49-F238E27FC236}">
                <a16:creationId xmlns:a16="http://schemas.microsoft.com/office/drawing/2014/main" id="{0FAE321A-AC1C-492B-8535-DBF7C689370E}"/>
              </a:ext>
            </a:extLst>
          </p:cNvPr>
          <p:cNvGrpSpPr/>
          <p:nvPr/>
        </p:nvGrpSpPr>
        <p:grpSpPr>
          <a:xfrm>
            <a:off x="1986005" y="1721576"/>
            <a:ext cx="2081283" cy="1458447"/>
            <a:chOff x="1986005" y="1721576"/>
            <a:chExt cx="2081283" cy="1458447"/>
          </a:xfrm>
        </p:grpSpPr>
        <p:grpSp>
          <p:nvGrpSpPr>
            <p:cNvPr id="5" name="组合 4">
              <a:extLst>
                <a:ext uri="{FF2B5EF4-FFF2-40B4-BE49-F238E27FC236}">
                  <a16:creationId xmlns:a16="http://schemas.microsoft.com/office/drawing/2014/main" id="{614A9241-AF30-4AD6-9261-FB239E5C0176}"/>
                </a:ext>
              </a:extLst>
            </p:cNvPr>
            <p:cNvGrpSpPr/>
            <p:nvPr/>
          </p:nvGrpSpPr>
          <p:grpSpPr>
            <a:xfrm>
              <a:off x="2166837" y="1721576"/>
              <a:ext cx="1701421" cy="914400"/>
              <a:chOff x="4394579" y="3759958"/>
              <a:chExt cx="1701421" cy="914400"/>
            </a:xfrm>
          </p:grpSpPr>
          <p:cxnSp>
            <p:nvCxnSpPr>
              <p:cNvPr id="6" name="直接连接符 5">
                <a:extLst>
                  <a:ext uri="{FF2B5EF4-FFF2-40B4-BE49-F238E27FC236}">
                    <a16:creationId xmlns:a16="http://schemas.microsoft.com/office/drawing/2014/main" id="{21E74563-8EEA-4EC9-9FA2-CE51863415E6}"/>
                  </a:ext>
                </a:extLst>
              </p:cNvPr>
              <p:cNvCxnSpPr/>
              <p:nvPr/>
            </p:nvCxnSpPr>
            <p:spPr>
              <a:xfrm>
                <a:off x="4394579" y="4661001"/>
                <a:ext cx="266131"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55AC3259-47B4-4CBC-A20A-BC595C8009DE}"/>
                  </a:ext>
                </a:extLst>
              </p:cNvPr>
              <p:cNvCxnSpPr/>
              <p:nvPr/>
            </p:nvCxnSpPr>
            <p:spPr>
              <a:xfrm flipV="1">
                <a:off x="4647063" y="3759958"/>
                <a:ext cx="0" cy="914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1C2CCD34-082C-40C3-9D87-2A01EEBC9A55}"/>
                  </a:ext>
                </a:extLst>
              </p:cNvPr>
              <p:cNvCxnSpPr>
                <a:cxnSpLocks/>
              </p:cNvCxnSpPr>
              <p:nvPr/>
            </p:nvCxnSpPr>
            <p:spPr>
              <a:xfrm>
                <a:off x="4647063" y="3780430"/>
                <a:ext cx="402609"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CA3B8A49-04C3-4CE4-BCCF-0B593923D5DE}"/>
                  </a:ext>
                </a:extLst>
              </p:cNvPr>
              <p:cNvCxnSpPr/>
              <p:nvPr/>
            </p:nvCxnSpPr>
            <p:spPr>
              <a:xfrm flipV="1">
                <a:off x="5045123" y="3759958"/>
                <a:ext cx="0" cy="914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33EC9CDA-CEFA-4DA3-AD7C-A5CC4F88661D}"/>
                  </a:ext>
                </a:extLst>
              </p:cNvPr>
              <p:cNvCxnSpPr>
                <a:cxnSpLocks/>
              </p:cNvCxnSpPr>
              <p:nvPr/>
            </p:nvCxnSpPr>
            <p:spPr>
              <a:xfrm>
                <a:off x="5031475" y="4656452"/>
                <a:ext cx="402609"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836E546F-37B5-49D8-AB97-84B35881CC49}"/>
                  </a:ext>
                </a:extLst>
              </p:cNvPr>
              <p:cNvCxnSpPr/>
              <p:nvPr/>
            </p:nvCxnSpPr>
            <p:spPr>
              <a:xfrm flipV="1">
                <a:off x="5434084" y="3759958"/>
                <a:ext cx="0" cy="914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9C4497F8-2959-4700-8C1D-CC9A174C240F}"/>
                  </a:ext>
                </a:extLst>
              </p:cNvPr>
              <p:cNvCxnSpPr>
                <a:cxnSpLocks/>
              </p:cNvCxnSpPr>
              <p:nvPr/>
            </p:nvCxnSpPr>
            <p:spPr>
              <a:xfrm>
                <a:off x="5411338" y="3780430"/>
                <a:ext cx="402609"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5D4F132-2B72-4E9A-9E84-FAC3EBF75598}"/>
                  </a:ext>
                </a:extLst>
              </p:cNvPr>
              <p:cNvCxnSpPr/>
              <p:nvPr/>
            </p:nvCxnSpPr>
            <p:spPr>
              <a:xfrm flipV="1">
                <a:off x="5809398" y="3759958"/>
                <a:ext cx="0" cy="914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0D1A63D3-26D3-4980-9316-EB97D1F0932A}"/>
                  </a:ext>
                </a:extLst>
              </p:cNvPr>
              <p:cNvCxnSpPr>
                <a:cxnSpLocks/>
              </p:cNvCxnSpPr>
              <p:nvPr/>
            </p:nvCxnSpPr>
            <p:spPr>
              <a:xfrm>
                <a:off x="5795750" y="4656452"/>
                <a:ext cx="300250"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cxnSp>
          <p:nvCxnSpPr>
            <p:cNvPr id="30" name="直接箭头连接符 29">
              <a:extLst>
                <a:ext uri="{FF2B5EF4-FFF2-40B4-BE49-F238E27FC236}">
                  <a16:creationId xmlns:a16="http://schemas.microsoft.com/office/drawing/2014/main" id="{69D86F94-F5E4-472B-B155-713C0572F58B}"/>
                </a:ext>
              </a:extLst>
            </p:cNvPr>
            <p:cNvCxnSpPr/>
            <p:nvPr/>
          </p:nvCxnSpPr>
          <p:spPr>
            <a:xfrm>
              <a:off x="1986005" y="2742121"/>
              <a:ext cx="2081283" cy="0"/>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文本框 31">
              <a:extLst>
                <a:ext uri="{FF2B5EF4-FFF2-40B4-BE49-F238E27FC236}">
                  <a16:creationId xmlns:a16="http://schemas.microsoft.com/office/drawing/2014/main" id="{F17F3F51-8B1F-4A07-9309-F8435E1C9CDD}"/>
                </a:ext>
              </a:extLst>
            </p:cNvPr>
            <p:cNvSpPr txBox="1"/>
            <p:nvPr/>
          </p:nvSpPr>
          <p:spPr>
            <a:xfrm>
              <a:off x="2112671" y="2810691"/>
              <a:ext cx="1784731" cy="369332"/>
            </a:xfrm>
            <a:prstGeom prst="rect">
              <a:avLst/>
            </a:prstGeom>
            <a:noFill/>
          </p:spPr>
          <p:txBody>
            <a:bodyPr wrap="square" rtlCol="0">
              <a:spAutoFit/>
            </a:bodyPr>
            <a:lstStyle/>
            <a:p>
              <a:pPr algn="ctr"/>
              <a:r>
                <a:rPr lang="zh-CN" altLang="en-US" b="1" dirty="0">
                  <a:latin typeface="+mn-ea"/>
                </a:rPr>
                <a:t>发送信号波形</a:t>
              </a:r>
            </a:p>
          </p:txBody>
        </p:sp>
      </p:grpSp>
      <p:grpSp>
        <p:nvGrpSpPr>
          <p:cNvPr id="71" name="组合 70">
            <a:extLst>
              <a:ext uri="{FF2B5EF4-FFF2-40B4-BE49-F238E27FC236}">
                <a16:creationId xmlns:a16="http://schemas.microsoft.com/office/drawing/2014/main" id="{56C9256A-0B0E-471E-AAB1-DFAF4B0567B8}"/>
              </a:ext>
            </a:extLst>
          </p:cNvPr>
          <p:cNvGrpSpPr/>
          <p:nvPr/>
        </p:nvGrpSpPr>
        <p:grpSpPr>
          <a:xfrm>
            <a:off x="7439423" y="1721576"/>
            <a:ext cx="2081283" cy="1437064"/>
            <a:chOff x="7439423" y="1721576"/>
            <a:chExt cx="2081283" cy="1437064"/>
          </a:xfrm>
        </p:grpSpPr>
        <p:grpSp>
          <p:nvGrpSpPr>
            <p:cNvPr id="15" name="组合 14">
              <a:extLst>
                <a:ext uri="{FF2B5EF4-FFF2-40B4-BE49-F238E27FC236}">
                  <a16:creationId xmlns:a16="http://schemas.microsoft.com/office/drawing/2014/main" id="{8FED3BEB-A523-4EE3-A855-E48F0841BC59}"/>
                </a:ext>
              </a:extLst>
            </p:cNvPr>
            <p:cNvGrpSpPr/>
            <p:nvPr/>
          </p:nvGrpSpPr>
          <p:grpSpPr>
            <a:xfrm>
              <a:off x="7536077" y="1721576"/>
              <a:ext cx="1717342" cy="914400"/>
              <a:chOff x="8536385" y="4562272"/>
              <a:chExt cx="1717342" cy="914400"/>
            </a:xfrm>
          </p:grpSpPr>
          <p:grpSp>
            <p:nvGrpSpPr>
              <p:cNvPr id="16" name="组合 15">
                <a:extLst>
                  <a:ext uri="{FF2B5EF4-FFF2-40B4-BE49-F238E27FC236}">
                    <a16:creationId xmlns:a16="http://schemas.microsoft.com/office/drawing/2014/main" id="{C4A74A72-5F23-473A-B4A3-56640B177E96}"/>
                  </a:ext>
                </a:extLst>
              </p:cNvPr>
              <p:cNvGrpSpPr/>
              <p:nvPr/>
            </p:nvGrpSpPr>
            <p:grpSpPr>
              <a:xfrm>
                <a:off x="8552306" y="4562272"/>
                <a:ext cx="1701421" cy="914400"/>
                <a:chOff x="3762232" y="4479031"/>
                <a:chExt cx="1701421" cy="914400"/>
              </a:xfrm>
            </p:grpSpPr>
            <p:cxnSp>
              <p:nvCxnSpPr>
                <p:cNvPr id="18" name="直接连接符 17">
                  <a:extLst>
                    <a:ext uri="{FF2B5EF4-FFF2-40B4-BE49-F238E27FC236}">
                      <a16:creationId xmlns:a16="http://schemas.microsoft.com/office/drawing/2014/main" id="{9C6936D9-6EDA-4DF7-9CB1-6BAE9E616B45}"/>
                    </a:ext>
                  </a:extLst>
                </p:cNvPr>
                <p:cNvCxnSpPr/>
                <p:nvPr/>
              </p:nvCxnSpPr>
              <p:spPr>
                <a:xfrm>
                  <a:off x="3762232" y="5380074"/>
                  <a:ext cx="266131"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3131819-2DAB-447B-B798-6A851AB4B6D6}"/>
                    </a:ext>
                  </a:extLst>
                </p:cNvPr>
                <p:cNvCxnSpPr/>
                <p:nvPr/>
              </p:nvCxnSpPr>
              <p:spPr>
                <a:xfrm flipV="1">
                  <a:off x="4014716" y="4479031"/>
                  <a:ext cx="0" cy="91440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F12DB64D-D6E6-461D-B76D-0F9FAB14B21B}"/>
                    </a:ext>
                  </a:extLst>
                </p:cNvPr>
                <p:cNvCxnSpPr>
                  <a:cxnSpLocks/>
                </p:cNvCxnSpPr>
                <p:nvPr/>
              </p:nvCxnSpPr>
              <p:spPr>
                <a:xfrm>
                  <a:off x="4014716" y="4499503"/>
                  <a:ext cx="402609"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10B324C-D9B0-4CC0-909D-7746FD61D004}"/>
                    </a:ext>
                  </a:extLst>
                </p:cNvPr>
                <p:cNvCxnSpPr/>
                <p:nvPr/>
              </p:nvCxnSpPr>
              <p:spPr>
                <a:xfrm flipV="1">
                  <a:off x="4412776" y="4479031"/>
                  <a:ext cx="0" cy="91440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6F506FDD-D1B8-4806-98C2-308317454467}"/>
                    </a:ext>
                  </a:extLst>
                </p:cNvPr>
                <p:cNvCxnSpPr>
                  <a:cxnSpLocks/>
                </p:cNvCxnSpPr>
                <p:nvPr/>
              </p:nvCxnSpPr>
              <p:spPr>
                <a:xfrm>
                  <a:off x="4399128" y="5375525"/>
                  <a:ext cx="402609"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6CC362BE-9227-450F-91AB-DAE776C96C5D}"/>
                    </a:ext>
                  </a:extLst>
                </p:cNvPr>
                <p:cNvCxnSpPr/>
                <p:nvPr/>
              </p:nvCxnSpPr>
              <p:spPr>
                <a:xfrm flipV="1">
                  <a:off x="4801737" y="4479031"/>
                  <a:ext cx="0" cy="91440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D8335089-FEE0-40E9-85FC-20260BD6E00D}"/>
                    </a:ext>
                  </a:extLst>
                </p:cNvPr>
                <p:cNvCxnSpPr>
                  <a:cxnSpLocks/>
                </p:cNvCxnSpPr>
                <p:nvPr/>
              </p:nvCxnSpPr>
              <p:spPr>
                <a:xfrm>
                  <a:off x="4785815" y="4499503"/>
                  <a:ext cx="402609"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18952284-D8C6-4107-8A8F-0289CFA71C8C}"/>
                    </a:ext>
                  </a:extLst>
                </p:cNvPr>
                <p:cNvCxnSpPr>
                  <a:cxnSpLocks/>
                </p:cNvCxnSpPr>
                <p:nvPr/>
              </p:nvCxnSpPr>
              <p:spPr>
                <a:xfrm>
                  <a:off x="5163403" y="5375525"/>
                  <a:ext cx="300250"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8092DCDF-90D6-4D14-B898-94FB9629CAC5}"/>
                    </a:ext>
                  </a:extLst>
                </p:cNvPr>
                <p:cNvCxnSpPr/>
                <p:nvPr/>
              </p:nvCxnSpPr>
              <p:spPr>
                <a:xfrm flipV="1">
                  <a:off x="5177051" y="4479031"/>
                  <a:ext cx="0" cy="91440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17" name="任意多边形: 形状 16">
                <a:extLst>
                  <a:ext uri="{FF2B5EF4-FFF2-40B4-BE49-F238E27FC236}">
                    <a16:creationId xmlns:a16="http://schemas.microsoft.com/office/drawing/2014/main" id="{76094D7E-A3F5-43C0-811E-6E035C5D5EDF}"/>
                  </a:ext>
                </a:extLst>
              </p:cNvPr>
              <p:cNvSpPr/>
              <p:nvPr/>
            </p:nvSpPr>
            <p:spPr>
              <a:xfrm>
                <a:off x="8536385" y="4652315"/>
                <a:ext cx="1692612" cy="745787"/>
              </a:xfrm>
              <a:custGeom>
                <a:avLst/>
                <a:gdLst>
                  <a:gd name="connsiteX0" fmla="*/ 0 w 1692612"/>
                  <a:gd name="connsiteY0" fmla="*/ 700391 h 745787"/>
                  <a:gd name="connsiteX1" fmla="*/ 38910 w 1692612"/>
                  <a:gd name="connsiteY1" fmla="*/ 693906 h 745787"/>
                  <a:gd name="connsiteX2" fmla="*/ 58365 w 1692612"/>
                  <a:gd name="connsiteY2" fmla="*/ 687421 h 745787"/>
                  <a:gd name="connsiteX3" fmla="*/ 149157 w 1692612"/>
                  <a:gd name="connsiteY3" fmla="*/ 680936 h 745787"/>
                  <a:gd name="connsiteX4" fmla="*/ 194553 w 1692612"/>
                  <a:gd name="connsiteY4" fmla="*/ 667966 h 745787"/>
                  <a:gd name="connsiteX5" fmla="*/ 246434 w 1692612"/>
                  <a:gd name="connsiteY5" fmla="*/ 661481 h 745787"/>
                  <a:gd name="connsiteX6" fmla="*/ 259404 w 1692612"/>
                  <a:gd name="connsiteY6" fmla="*/ 648510 h 745787"/>
                  <a:gd name="connsiteX7" fmla="*/ 272374 w 1692612"/>
                  <a:gd name="connsiteY7" fmla="*/ 596630 h 745787"/>
                  <a:gd name="connsiteX8" fmla="*/ 278859 w 1692612"/>
                  <a:gd name="connsiteY8" fmla="*/ 473412 h 745787"/>
                  <a:gd name="connsiteX9" fmla="*/ 285344 w 1692612"/>
                  <a:gd name="connsiteY9" fmla="*/ 453957 h 745787"/>
                  <a:gd name="connsiteX10" fmla="*/ 291829 w 1692612"/>
                  <a:gd name="connsiteY10" fmla="*/ 402076 h 745787"/>
                  <a:gd name="connsiteX11" fmla="*/ 298314 w 1692612"/>
                  <a:gd name="connsiteY11" fmla="*/ 363166 h 745787"/>
                  <a:gd name="connsiteX12" fmla="*/ 304800 w 1692612"/>
                  <a:gd name="connsiteY12" fmla="*/ 311285 h 745787"/>
                  <a:gd name="connsiteX13" fmla="*/ 317770 w 1692612"/>
                  <a:gd name="connsiteY13" fmla="*/ 239949 h 745787"/>
                  <a:gd name="connsiteX14" fmla="*/ 330740 w 1692612"/>
                  <a:gd name="connsiteY14" fmla="*/ 188068 h 745787"/>
                  <a:gd name="connsiteX15" fmla="*/ 343710 w 1692612"/>
                  <a:gd name="connsiteY15" fmla="*/ 149157 h 745787"/>
                  <a:gd name="connsiteX16" fmla="*/ 350195 w 1692612"/>
                  <a:gd name="connsiteY16" fmla="*/ 129702 h 745787"/>
                  <a:gd name="connsiteX17" fmla="*/ 356680 w 1692612"/>
                  <a:gd name="connsiteY17" fmla="*/ 97276 h 745787"/>
                  <a:gd name="connsiteX18" fmla="*/ 363165 w 1692612"/>
                  <a:gd name="connsiteY18" fmla="*/ 77821 h 745787"/>
                  <a:gd name="connsiteX19" fmla="*/ 382621 w 1692612"/>
                  <a:gd name="connsiteY19" fmla="*/ 19455 h 745787"/>
                  <a:gd name="connsiteX20" fmla="*/ 402076 w 1692612"/>
                  <a:gd name="connsiteY20" fmla="*/ 6485 h 745787"/>
                  <a:gd name="connsiteX21" fmla="*/ 460442 w 1692612"/>
                  <a:gd name="connsiteY21" fmla="*/ 12970 h 745787"/>
                  <a:gd name="connsiteX22" fmla="*/ 479897 w 1692612"/>
                  <a:gd name="connsiteY22" fmla="*/ 19455 h 745787"/>
                  <a:gd name="connsiteX23" fmla="*/ 518808 w 1692612"/>
                  <a:gd name="connsiteY23" fmla="*/ 51881 h 745787"/>
                  <a:gd name="connsiteX24" fmla="*/ 603114 w 1692612"/>
                  <a:gd name="connsiteY24" fmla="*/ 58366 h 745787"/>
                  <a:gd name="connsiteX25" fmla="*/ 622570 w 1692612"/>
                  <a:gd name="connsiteY25" fmla="*/ 142672 h 745787"/>
                  <a:gd name="connsiteX26" fmla="*/ 642025 w 1692612"/>
                  <a:gd name="connsiteY26" fmla="*/ 220493 h 745787"/>
                  <a:gd name="connsiteX27" fmla="*/ 654995 w 1692612"/>
                  <a:gd name="connsiteY27" fmla="*/ 337225 h 745787"/>
                  <a:gd name="connsiteX28" fmla="*/ 667965 w 1692612"/>
                  <a:gd name="connsiteY28" fmla="*/ 369651 h 745787"/>
                  <a:gd name="connsiteX29" fmla="*/ 674451 w 1692612"/>
                  <a:gd name="connsiteY29" fmla="*/ 408561 h 745787"/>
                  <a:gd name="connsiteX30" fmla="*/ 680936 w 1692612"/>
                  <a:gd name="connsiteY30" fmla="*/ 428017 h 745787"/>
                  <a:gd name="connsiteX31" fmla="*/ 687421 w 1692612"/>
                  <a:gd name="connsiteY31" fmla="*/ 460442 h 745787"/>
                  <a:gd name="connsiteX32" fmla="*/ 700391 w 1692612"/>
                  <a:gd name="connsiteY32" fmla="*/ 499353 h 745787"/>
                  <a:gd name="connsiteX33" fmla="*/ 706876 w 1692612"/>
                  <a:gd name="connsiteY33" fmla="*/ 531778 h 745787"/>
                  <a:gd name="connsiteX34" fmla="*/ 719846 w 1692612"/>
                  <a:gd name="connsiteY34" fmla="*/ 570689 h 745787"/>
                  <a:gd name="connsiteX35" fmla="*/ 726331 w 1692612"/>
                  <a:gd name="connsiteY35" fmla="*/ 590144 h 745787"/>
                  <a:gd name="connsiteX36" fmla="*/ 745787 w 1692612"/>
                  <a:gd name="connsiteY36" fmla="*/ 687421 h 745787"/>
                  <a:gd name="connsiteX37" fmla="*/ 778212 w 1692612"/>
                  <a:gd name="connsiteY37" fmla="*/ 719847 h 745787"/>
                  <a:gd name="connsiteX38" fmla="*/ 791183 w 1692612"/>
                  <a:gd name="connsiteY38" fmla="*/ 732817 h 745787"/>
                  <a:gd name="connsiteX39" fmla="*/ 836578 w 1692612"/>
                  <a:gd name="connsiteY39" fmla="*/ 745787 h 745787"/>
                  <a:gd name="connsiteX40" fmla="*/ 869004 w 1692612"/>
                  <a:gd name="connsiteY40" fmla="*/ 739302 h 745787"/>
                  <a:gd name="connsiteX41" fmla="*/ 894944 w 1692612"/>
                  <a:gd name="connsiteY41" fmla="*/ 700391 h 745787"/>
                  <a:gd name="connsiteX42" fmla="*/ 953310 w 1692612"/>
                  <a:gd name="connsiteY42" fmla="*/ 706876 h 745787"/>
                  <a:gd name="connsiteX43" fmla="*/ 972765 w 1692612"/>
                  <a:gd name="connsiteY43" fmla="*/ 713361 h 745787"/>
                  <a:gd name="connsiteX44" fmla="*/ 1050587 w 1692612"/>
                  <a:gd name="connsiteY44" fmla="*/ 706876 h 745787"/>
                  <a:gd name="connsiteX45" fmla="*/ 1089497 w 1692612"/>
                  <a:gd name="connsiteY45" fmla="*/ 629055 h 745787"/>
                  <a:gd name="connsiteX46" fmla="*/ 1095983 w 1692612"/>
                  <a:gd name="connsiteY46" fmla="*/ 609600 h 745787"/>
                  <a:gd name="connsiteX47" fmla="*/ 1108953 w 1692612"/>
                  <a:gd name="connsiteY47" fmla="*/ 356681 h 745787"/>
                  <a:gd name="connsiteX48" fmla="*/ 1115438 w 1692612"/>
                  <a:gd name="connsiteY48" fmla="*/ 337225 h 745787"/>
                  <a:gd name="connsiteX49" fmla="*/ 1121923 w 1692612"/>
                  <a:gd name="connsiteY49" fmla="*/ 272374 h 745787"/>
                  <a:gd name="connsiteX50" fmla="*/ 1134893 w 1692612"/>
                  <a:gd name="connsiteY50" fmla="*/ 233464 h 745787"/>
                  <a:gd name="connsiteX51" fmla="*/ 1147863 w 1692612"/>
                  <a:gd name="connsiteY51" fmla="*/ 194553 h 745787"/>
                  <a:gd name="connsiteX52" fmla="*/ 1160834 w 1692612"/>
                  <a:gd name="connsiteY52" fmla="*/ 149157 h 745787"/>
                  <a:gd name="connsiteX53" fmla="*/ 1173804 w 1692612"/>
                  <a:gd name="connsiteY53" fmla="*/ 110247 h 745787"/>
                  <a:gd name="connsiteX54" fmla="*/ 1193259 w 1692612"/>
                  <a:gd name="connsiteY54" fmla="*/ 51881 h 745787"/>
                  <a:gd name="connsiteX55" fmla="*/ 1212714 w 1692612"/>
                  <a:gd name="connsiteY55" fmla="*/ 6485 h 745787"/>
                  <a:gd name="connsiteX56" fmla="*/ 1232170 w 1692612"/>
                  <a:gd name="connsiteY56" fmla="*/ 0 h 745787"/>
                  <a:gd name="connsiteX57" fmla="*/ 1329446 w 1692612"/>
                  <a:gd name="connsiteY57" fmla="*/ 6485 h 745787"/>
                  <a:gd name="connsiteX58" fmla="*/ 1387812 w 1692612"/>
                  <a:gd name="connsiteY58" fmla="*/ 32425 h 745787"/>
                  <a:gd name="connsiteX59" fmla="*/ 1413753 w 1692612"/>
                  <a:gd name="connsiteY59" fmla="*/ 38910 h 745787"/>
                  <a:gd name="connsiteX60" fmla="*/ 1446178 w 1692612"/>
                  <a:gd name="connsiteY60" fmla="*/ 71336 h 745787"/>
                  <a:gd name="connsiteX61" fmla="*/ 1465634 w 1692612"/>
                  <a:gd name="connsiteY61" fmla="*/ 90791 h 745787"/>
                  <a:gd name="connsiteX62" fmla="*/ 1472119 w 1692612"/>
                  <a:gd name="connsiteY62" fmla="*/ 214008 h 745787"/>
                  <a:gd name="connsiteX63" fmla="*/ 1478604 w 1692612"/>
                  <a:gd name="connsiteY63" fmla="*/ 233464 h 745787"/>
                  <a:gd name="connsiteX64" fmla="*/ 1485089 w 1692612"/>
                  <a:gd name="connsiteY64" fmla="*/ 272374 h 745787"/>
                  <a:gd name="connsiteX65" fmla="*/ 1491574 w 1692612"/>
                  <a:gd name="connsiteY65" fmla="*/ 350195 h 745787"/>
                  <a:gd name="connsiteX66" fmla="*/ 1504544 w 1692612"/>
                  <a:gd name="connsiteY66" fmla="*/ 389106 h 745787"/>
                  <a:gd name="connsiteX67" fmla="*/ 1517514 w 1692612"/>
                  <a:gd name="connsiteY67" fmla="*/ 505838 h 745787"/>
                  <a:gd name="connsiteX68" fmla="*/ 1530485 w 1692612"/>
                  <a:gd name="connsiteY68" fmla="*/ 531778 h 745787"/>
                  <a:gd name="connsiteX69" fmla="*/ 1536970 w 1692612"/>
                  <a:gd name="connsiteY69" fmla="*/ 557719 h 745787"/>
                  <a:gd name="connsiteX70" fmla="*/ 1543455 w 1692612"/>
                  <a:gd name="connsiteY70" fmla="*/ 596630 h 745787"/>
                  <a:gd name="connsiteX71" fmla="*/ 1556425 w 1692612"/>
                  <a:gd name="connsiteY71" fmla="*/ 616085 h 745787"/>
                  <a:gd name="connsiteX72" fmla="*/ 1569395 w 1692612"/>
                  <a:gd name="connsiteY72" fmla="*/ 674451 h 745787"/>
                  <a:gd name="connsiteX73" fmla="*/ 1588851 w 1692612"/>
                  <a:gd name="connsiteY73" fmla="*/ 687421 h 745787"/>
                  <a:gd name="connsiteX74" fmla="*/ 1627761 w 1692612"/>
                  <a:gd name="connsiteY74" fmla="*/ 713361 h 745787"/>
                  <a:gd name="connsiteX75" fmla="*/ 1666672 w 1692612"/>
                  <a:gd name="connsiteY75" fmla="*/ 732817 h 745787"/>
                  <a:gd name="connsiteX76" fmla="*/ 1692612 w 1692612"/>
                  <a:gd name="connsiteY76" fmla="*/ 739302 h 745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692612" h="745787">
                    <a:moveTo>
                      <a:pt x="0" y="700391"/>
                    </a:moveTo>
                    <a:cubicBezTo>
                      <a:pt x="12970" y="698229"/>
                      <a:pt x="26074" y="696758"/>
                      <a:pt x="38910" y="693906"/>
                    </a:cubicBezTo>
                    <a:cubicBezTo>
                      <a:pt x="45583" y="692423"/>
                      <a:pt x="51576" y="688220"/>
                      <a:pt x="58365" y="687421"/>
                    </a:cubicBezTo>
                    <a:cubicBezTo>
                      <a:pt x="88498" y="683876"/>
                      <a:pt x="118893" y="683098"/>
                      <a:pt x="149157" y="680936"/>
                    </a:cubicBezTo>
                    <a:cubicBezTo>
                      <a:pt x="164578" y="675796"/>
                      <a:pt x="178265" y="670681"/>
                      <a:pt x="194553" y="667966"/>
                    </a:cubicBezTo>
                    <a:cubicBezTo>
                      <a:pt x="211744" y="665101"/>
                      <a:pt x="229140" y="663643"/>
                      <a:pt x="246434" y="661481"/>
                    </a:cubicBezTo>
                    <a:cubicBezTo>
                      <a:pt x="250757" y="657157"/>
                      <a:pt x="256258" y="653753"/>
                      <a:pt x="259404" y="648510"/>
                    </a:cubicBezTo>
                    <a:cubicBezTo>
                      <a:pt x="265386" y="638539"/>
                      <a:pt x="270979" y="603605"/>
                      <a:pt x="272374" y="596630"/>
                    </a:cubicBezTo>
                    <a:cubicBezTo>
                      <a:pt x="274536" y="555557"/>
                      <a:pt x="275135" y="514373"/>
                      <a:pt x="278859" y="473412"/>
                    </a:cubicBezTo>
                    <a:cubicBezTo>
                      <a:pt x="279478" y="466604"/>
                      <a:pt x="284121" y="460683"/>
                      <a:pt x="285344" y="453957"/>
                    </a:cubicBezTo>
                    <a:cubicBezTo>
                      <a:pt x="288462" y="436810"/>
                      <a:pt x="289364" y="419329"/>
                      <a:pt x="291829" y="402076"/>
                    </a:cubicBezTo>
                    <a:cubicBezTo>
                      <a:pt x="293689" y="389059"/>
                      <a:pt x="296454" y="376183"/>
                      <a:pt x="298314" y="363166"/>
                    </a:cubicBezTo>
                    <a:cubicBezTo>
                      <a:pt x="300779" y="345913"/>
                      <a:pt x="302335" y="328538"/>
                      <a:pt x="304800" y="311285"/>
                    </a:cubicBezTo>
                    <a:cubicBezTo>
                      <a:pt x="307283" y="293902"/>
                      <a:pt x="313580" y="258108"/>
                      <a:pt x="317770" y="239949"/>
                    </a:cubicBezTo>
                    <a:cubicBezTo>
                      <a:pt x="321778" y="222580"/>
                      <a:pt x="325103" y="204979"/>
                      <a:pt x="330740" y="188068"/>
                    </a:cubicBezTo>
                    <a:lnTo>
                      <a:pt x="343710" y="149157"/>
                    </a:lnTo>
                    <a:cubicBezTo>
                      <a:pt x="345872" y="142672"/>
                      <a:pt x="348854" y="136405"/>
                      <a:pt x="350195" y="129702"/>
                    </a:cubicBezTo>
                    <a:cubicBezTo>
                      <a:pt x="352357" y="118893"/>
                      <a:pt x="354007" y="107970"/>
                      <a:pt x="356680" y="97276"/>
                    </a:cubicBezTo>
                    <a:cubicBezTo>
                      <a:pt x="358338" y="90644"/>
                      <a:pt x="361682" y="84494"/>
                      <a:pt x="363165" y="77821"/>
                    </a:cubicBezTo>
                    <a:cubicBezTo>
                      <a:pt x="369376" y="49872"/>
                      <a:pt x="363280" y="38796"/>
                      <a:pt x="382621" y="19455"/>
                    </a:cubicBezTo>
                    <a:cubicBezTo>
                      <a:pt x="388132" y="13944"/>
                      <a:pt x="395591" y="10808"/>
                      <a:pt x="402076" y="6485"/>
                    </a:cubicBezTo>
                    <a:cubicBezTo>
                      <a:pt x="421531" y="8647"/>
                      <a:pt x="441133" y="9752"/>
                      <a:pt x="460442" y="12970"/>
                    </a:cubicBezTo>
                    <a:cubicBezTo>
                      <a:pt x="467185" y="14094"/>
                      <a:pt x="474559" y="15185"/>
                      <a:pt x="479897" y="19455"/>
                    </a:cubicBezTo>
                    <a:cubicBezTo>
                      <a:pt x="505042" y="39570"/>
                      <a:pt x="477449" y="44582"/>
                      <a:pt x="518808" y="51881"/>
                    </a:cubicBezTo>
                    <a:cubicBezTo>
                      <a:pt x="546564" y="56779"/>
                      <a:pt x="575012" y="56204"/>
                      <a:pt x="603114" y="58366"/>
                    </a:cubicBezTo>
                    <a:cubicBezTo>
                      <a:pt x="619413" y="107260"/>
                      <a:pt x="615835" y="88792"/>
                      <a:pt x="622570" y="142672"/>
                    </a:cubicBezTo>
                    <a:cubicBezTo>
                      <a:pt x="631046" y="210479"/>
                      <a:pt x="617747" y="184076"/>
                      <a:pt x="642025" y="220493"/>
                    </a:cubicBezTo>
                    <a:cubicBezTo>
                      <a:pt x="644861" y="260198"/>
                      <a:pt x="642410" y="299468"/>
                      <a:pt x="654995" y="337225"/>
                    </a:cubicBezTo>
                    <a:cubicBezTo>
                      <a:pt x="658676" y="348269"/>
                      <a:pt x="663642" y="358842"/>
                      <a:pt x="667965" y="369651"/>
                    </a:cubicBezTo>
                    <a:cubicBezTo>
                      <a:pt x="670127" y="382621"/>
                      <a:pt x="671598" y="395725"/>
                      <a:pt x="674451" y="408561"/>
                    </a:cubicBezTo>
                    <a:cubicBezTo>
                      <a:pt x="675934" y="415234"/>
                      <a:pt x="679278" y="421385"/>
                      <a:pt x="680936" y="428017"/>
                    </a:cubicBezTo>
                    <a:cubicBezTo>
                      <a:pt x="683609" y="438710"/>
                      <a:pt x="684521" y="449808"/>
                      <a:pt x="687421" y="460442"/>
                    </a:cubicBezTo>
                    <a:cubicBezTo>
                      <a:pt x="691018" y="473632"/>
                      <a:pt x="697710" y="485947"/>
                      <a:pt x="700391" y="499353"/>
                    </a:cubicBezTo>
                    <a:cubicBezTo>
                      <a:pt x="702553" y="510161"/>
                      <a:pt x="703976" y="521144"/>
                      <a:pt x="706876" y="531778"/>
                    </a:cubicBezTo>
                    <a:cubicBezTo>
                      <a:pt x="710473" y="544968"/>
                      <a:pt x="715523" y="557719"/>
                      <a:pt x="719846" y="570689"/>
                    </a:cubicBezTo>
                    <a:lnTo>
                      <a:pt x="726331" y="590144"/>
                    </a:lnTo>
                    <a:cubicBezTo>
                      <a:pt x="727468" y="600372"/>
                      <a:pt x="731418" y="673051"/>
                      <a:pt x="745787" y="687421"/>
                    </a:cubicBezTo>
                    <a:lnTo>
                      <a:pt x="778212" y="719847"/>
                    </a:lnTo>
                    <a:cubicBezTo>
                      <a:pt x="782536" y="724171"/>
                      <a:pt x="785382" y="730883"/>
                      <a:pt x="791183" y="732817"/>
                    </a:cubicBezTo>
                    <a:cubicBezTo>
                      <a:pt x="819093" y="742120"/>
                      <a:pt x="804006" y="737644"/>
                      <a:pt x="836578" y="745787"/>
                    </a:cubicBezTo>
                    <a:cubicBezTo>
                      <a:pt x="847387" y="743625"/>
                      <a:pt x="860303" y="746069"/>
                      <a:pt x="869004" y="739302"/>
                    </a:cubicBezTo>
                    <a:cubicBezTo>
                      <a:pt x="881309" y="729732"/>
                      <a:pt x="894944" y="700391"/>
                      <a:pt x="894944" y="700391"/>
                    </a:cubicBezTo>
                    <a:cubicBezTo>
                      <a:pt x="914399" y="702553"/>
                      <a:pt x="934001" y="703658"/>
                      <a:pt x="953310" y="706876"/>
                    </a:cubicBezTo>
                    <a:cubicBezTo>
                      <a:pt x="960053" y="708000"/>
                      <a:pt x="965929" y="713361"/>
                      <a:pt x="972765" y="713361"/>
                    </a:cubicBezTo>
                    <a:cubicBezTo>
                      <a:pt x="998796" y="713361"/>
                      <a:pt x="1024646" y="709038"/>
                      <a:pt x="1050587" y="706876"/>
                    </a:cubicBezTo>
                    <a:cubicBezTo>
                      <a:pt x="1084113" y="656587"/>
                      <a:pt x="1071596" y="682757"/>
                      <a:pt x="1089497" y="629055"/>
                    </a:cubicBezTo>
                    <a:lnTo>
                      <a:pt x="1095983" y="609600"/>
                    </a:lnTo>
                    <a:cubicBezTo>
                      <a:pt x="1097662" y="554183"/>
                      <a:pt x="1091694" y="434349"/>
                      <a:pt x="1108953" y="356681"/>
                    </a:cubicBezTo>
                    <a:cubicBezTo>
                      <a:pt x="1110436" y="350008"/>
                      <a:pt x="1113276" y="343710"/>
                      <a:pt x="1115438" y="337225"/>
                    </a:cubicBezTo>
                    <a:cubicBezTo>
                      <a:pt x="1117600" y="315608"/>
                      <a:pt x="1117919" y="293727"/>
                      <a:pt x="1121923" y="272374"/>
                    </a:cubicBezTo>
                    <a:cubicBezTo>
                      <a:pt x="1124442" y="258937"/>
                      <a:pt x="1130570" y="246434"/>
                      <a:pt x="1134893" y="233464"/>
                    </a:cubicBezTo>
                    <a:lnTo>
                      <a:pt x="1147863" y="194553"/>
                    </a:lnTo>
                    <a:cubicBezTo>
                      <a:pt x="1169657" y="129172"/>
                      <a:pt x="1136404" y="230587"/>
                      <a:pt x="1160834" y="149157"/>
                    </a:cubicBezTo>
                    <a:cubicBezTo>
                      <a:pt x="1164763" y="136062"/>
                      <a:pt x="1173804" y="110247"/>
                      <a:pt x="1173804" y="110247"/>
                    </a:cubicBezTo>
                    <a:cubicBezTo>
                      <a:pt x="1185844" y="38005"/>
                      <a:pt x="1170462" y="97476"/>
                      <a:pt x="1193259" y="51881"/>
                    </a:cubicBezTo>
                    <a:cubicBezTo>
                      <a:pt x="1201010" y="36378"/>
                      <a:pt x="1199219" y="19979"/>
                      <a:pt x="1212714" y="6485"/>
                    </a:cubicBezTo>
                    <a:cubicBezTo>
                      <a:pt x="1217548" y="1651"/>
                      <a:pt x="1225685" y="2162"/>
                      <a:pt x="1232170" y="0"/>
                    </a:cubicBezTo>
                    <a:cubicBezTo>
                      <a:pt x="1264595" y="2162"/>
                      <a:pt x="1297275" y="1889"/>
                      <a:pt x="1329446" y="6485"/>
                    </a:cubicBezTo>
                    <a:cubicBezTo>
                      <a:pt x="1389952" y="15129"/>
                      <a:pt x="1348885" y="15743"/>
                      <a:pt x="1387812" y="32425"/>
                    </a:cubicBezTo>
                    <a:cubicBezTo>
                      <a:pt x="1396004" y="35936"/>
                      <a:pt x="1405106" y="36748"/>
                      <a:pt x="1413753" y="38910"/>
                    </a:cubicBezTo>
                    <a:lnTo>
                      <a:pt x="1446178" y="71336"/>
                    </a:lnTo>
                    <a:lnTo>
                      <a:pt x="1465634" y="90791"/>
                    </a:lnTo>
                    <a:cubicBezTo>
                      <a:pt x="1467796" y="131863"/>
                      <a:pt x="1468395" y="173048"/>
                      <a:pt x="1472119" y="214008"/>
                    </a:cubicBezTo>
                    <a:cubicBezTo>
                      <a:pt x="1472738" y="220816"/>
                      <a:pt x="1477121" y="226791"/>
                      <a:pt x="1478604" y="233464"/>
                    </a:cubicBezTo>
                    <a:cubicBezTo>
                      <a:pt x="1481456" y="246300"/>
                      <a:pt x="1482927" y="259404"/>
                      <a:pt x="1485089" y="272374"/>
                    </a:cubicBezTo>
                    <a:cubicBezTo>
                      <a:pt x="1487251" y="298314"/>
                      <a:pt x="1487295" y="324519"/>
                      <a:pt x="1491574" y="350195"/>
                    </a:cubicBezTo>
                    <a:cubicBezTo>
                      <a:pt x="1493822" y="363681"/>
                      <a:pt x="1502412" y="375601"/>
                      <a:pt x="1504544" y="389106"/>
                    </a:cubicBezTo>
                    <a:cubicBezTo>
                      <a:pt x="1508104" y="411652"/>
                      <a:pt x="1506976" y="474226"/>
                      <a:pt x="1517514" y="505838"/>
                    </a:cubicBezTo>
                    <a:cubicBezTo>
                      <a:pt x="1520571" y="515009"/>
                      <a:pt x="1526161" y="523131"/>
                      <a:pt x="1530485" y="531778"/>
                    </a:cubicBezTo>
                    <a:cubicBezTo>
                      <a:pt x="1532647" y="540425"/>
                      <a:pt x="1535222" y="548979"/>
                      <a:pt x="1536970" y="557719"/>
                    </a:cubicBezTo>
                    <a:cubicBezTo>
                      <a:pt x="1539549" y="570613"/>
                      <a:pt x="1539297" y="584156"/>
                      <a:pt x="1543455" y="596630"/>
                    </a:cubicBezTo>
                    <a:cubicBezTo>
                      <a:pt x="1545920" y="604024"/>
                      <a:pt x="1552102" y="609600"/>
                      <a:pt x="1556425" y="616085"/>
                    </a:cubicBezTo>
                    <a:cubicBezTo>
                      <a:pt x="1556491" y="616482"/>
                      <a:pt x="1562674" y="666049"/>
                      <a:pt x="1569395" y="674451"/>
                    </a:cubicBezTo>
                    <a:cubicBezTo>
                      <a:pt x="1574264" y="680537"/>
                      <a:pt x="1582863" y="682431"/>
                      <a:pt x="1588851" y="687421"/>
                    </a:cubicBezTo>
                    <a:cubicBezTo>
                      <a:pt x="1621237" y="714409"/>
                      <a:pt x="1593570" y="701964"/>
                      <a:pt x="1627761" y="713361"/>
                    </a:cubicBezTo>
                    <a:cubicBezTo>
                      <a:pt x="1649078" y="727573"/>
                      <a:pt x="1643179" y="726105"/>
                      <a:pt x="1666672" y="732817"/>
                    </a:cubicBezTo>
                    <a:cubicBezTo>
                      <a:pt x="1675242" y="735266"/>
                      <a:pt x="1692612" y="739302"/>
                      <a:pt x="1692612" y="739302"/>
                    </a:cubicBezTo>
                  </a:path>
                </a:pathLst>
              </a:cu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tx1"/>
                  </a:solidFill>
                  <a:latin typeface="+mn-ea"/>
                </a:endParaRPr>
              </a:p>
            </p:txBody>
          </p:sp>
        </p:grpSp>
        <p:cxnSp>
          <p:nvCxnSpPr>
            <p:cNvPr id="31" name="直接箭头连接符 30">
              <a:extLst>
                <a:ext uri="{FF2B5EF4-FFF2-40B4-BE49-F238E27FC236}">
                  <a16:creationId xmlns:a16="http://schemas.microsoft.com/office/drawing/2014/main" id="{466DE537-9067-4EBD-B9D1-0F52E438DC98}"/>
                </a:ext>
              </a:extLst>
            </p:cNvPr>
            <p:cNvCxnSpPr/>
            <p:nvPr/>
          </p:nvCxnSpPr>
          <p:spPr>
            <a:xfrm>
              <a:off x="7439423" y="2742121"/>
              <a:ext cx="2081283" cy="0"/>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B9DB059D-8D99-413B-B328-4F0C36CDD317}"/>
                </a:ext>
              </a:extLst>
            </p:cNvPr>
            <p:cNvSpPr txBox="1"/>
            <p:nvPr/>
          </p:nvSpPr>
          <p:spPr>
            <a:xfrm>
              <a:off x="7591100" y="2789308"/>
              <a:ext cx="1784731" cy="369332"/>
            </a:xfrm>
            <a:prstGeom prst="rect">
              <a:avLst/>
            </a:prstGeom>
            <a:noFill/>
          </p:spPr>
          <p:txBody>
            <a:bodyPr wrap="square" rtlCol="0">
              <a:spAutoFit/>
            </a:bodyPr>
            <a:lstStyle/>
            <a:p>
              <a:pPr algn="ctr"/>
              <a:r>
                <a:rPr lang="zh-CN" altLang="en-US" b="1" dirty="0">
                  <a:latin typeface="+mn-ea"/>
                </a:rPr>
                <a:t>接收信号波形</a:t>
              </a:r>
            </a:p>
          </p:txBody>
        </p:sp>
      </p:grpSp>
      <p:grpSp>
        <p:nvGrpSpPr>
          <p:cNvPr id="72" name="组合 71">
            <a:extLst>
              <a:ext uri="{FF2B5EF4-FFF2-40B4-BE49-F238E27FC236}">
                <a16:creationId xmlns:a16="http://schemas.microsoft.com/office/drawing/2014/main" id="{B001475E-EE34-44C1-8C56-808AAFF1265E}"/>
              </a:ext>
            </a:extLst>
          </p:cNvPr>
          <p:cNvGrpSpPr/>
          <p:nvPr/>
        </p:nvGrpSpPr>
        <p:grpSpPr>
          <a:xfrm>
            <a:off x="1986005" y="4126975"/>
            <a:ext cx="2081283" cy="1458447"/>
            <a:chOff x="1986005" y="4126975"/>
            <a:chExt cx="2081283" cy="1458447"/>
          </a:xfrm>
        </p:grpSpPr>
        <p:grpSp>
          <p:nvGrpSpPr>
            <p:cNvPr id="34" name="组合 33">
              <a:extLst>
                <a:ext uri="{FF2B5EF4-FFF2-40B4-BE49-F238E27FC236}">
                  <a16:creationId xmlns:a16="http://schemas.microsoft.com/office/drawing/2014/main" id="{976EC45F-F140-472F-8685-CF7F81EFC0FF}"/>
                </a:ext>
              </a:extLst>
            </p:cNvPr>
            <p:cNvGrpSpPr/>
            <p:nvPr/>
          </p:nvGrpSpPr>
          <p:grpSpPr>
            <a:xfrm>
              <a:off x="2166837" y="4126975"/>
              <a:ext cx="1701421" cy="914400"/>
              <a:chOff x="4394579" y="3759958"/>
              <a:chExt cx="1701421" cy="914400"/>
            </a:xfrm>
          </p:grpSpPr>
          <p:cxnSp>
            <p:nvCxnSpPr>
              <p:cNvPr id="35" name="直接连接符 34">
                <a:extLst>
                  <a:ext uri="{FF2B5EF4-FFF2-40B4-BE49-F238E27FC236}">
                    <a16:creationId xmlns:a16="http://schemas.microsoft.com/office/drawing/2014/main" id="{9B4B3CA4-1FD5-47A6-A9EE-FDFBDC427271}"/>
                  </a:ext>
                </a:extLst>
              </p:cNvPr>
              <p:cNvCxnSpPr/>
              <p:nvPr/>
            </p:nvCxnSpPr>
            <p:spPr>
              <a:xfrm>
                <a:off x="4394579" y="4661001"/>
                <a:ext cx="266131"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7CC9B72D-AE89-4F59-9DE8-BE4C8A2FE91A}"/>
                  </a:ext>
                </a:extLst>
              </p:cNvPr>
              <p:cNvCxnSpPr/>
              <p:nvPr/>
            </p:nvCxnSpPr>
            <p:spPr>
              <a:xfrm flipV="1">
                <a:off x="4647063" y="3759958"/>
                <a:ext cx="0" cy="914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871A09FD-142B-4E48-B028-5603C41BD4E0}"/>
                  </a:ext>
                </a:extLst>
              </p:cNvPr>
              <p:cNvCxnSpPr>
                <a:cxnSpLocks/>
              </p:cNvCxnSpPr>
              <p:nvPr/>
            </p:nvCxnSpPr>
            <p:spPr>
              <a:xfrm>
                <a:off x="4647063" y="3780430"/>
                <a:ext cx="402609"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07B71714-E055-4141-B3B0-C01A7A41D4FC}"/>
                  </a:ext>
                </a:extLst>
              </p:cNvPr>
              <p:cNvCxnSpPr/>
              <p:nvPr/>
            </p:nvCxnSpPr>
            <p:spPr>
              <a:xfrm flipV="1">
                <a:off x="5045123" y="3759958"/>
                <a:ext cx="0" cy="914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F9AC1EFA-3993-4F45-8BE0-E0BF061E6128}"/>
                  </a:ext>
                </a:extLst>
              </p:cNvPr>
              <p:cNvCxnSpPr>
                <a:cxnSpLocks/>
              </p:cNvCxnSpPr>
              <p:nvPr/>
            </p:nvCxnSpPr>
            <p:spPr>
              <a:xfrm>
                <a:off x="5031475" y="4656452"/>
                <a:ext cx="402609"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9312ACC2-67C1-428F-A504-9DD3A2D850C9}"/>
                  </a:ext>
                </a:extLst>
              </p:cNvPr>
              <p:cNvCxnSpPr/>
              <p:nvPr/>
            </p:nvCxnSpPr>
            <p:spPr>
              <a:xfrm flipV="1">
                <a:off x="5434084" y="3759958"/>
                <a:ext cx="0" cy="914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29759343-58F0-4646-AB88-B4B3521F304C}"/>
                  </a:ext>
                </a:extLst>
              </p:cNvPr>
              <p:cNvCxnSpPr>
                <a:cxnSpLocks/>
              </p:cNvCxnSpPr>
              <p:nvPr/>
            </p:nvCxnSpPr>
            <p:spPr>
              <a:xfrm>
                <a:off x="5411338" y="3780430"/>
                <a:ext cx="402609"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90EA85E6-AF05-4407-BD60-A11355739AC3}"/>
                  </a:ext>
                </a:extLst>
              </p:cNvPr>
              <p:cNvCxnSpPr/>
              <p:nvPr/>
            </p:nvCxnSpPr>
            <p:spPr>
              <a:xfrm flipV="1">
                <a:off x="5809398" y="3759958"/>
                <a:ext cx="0" cy="914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7E9F598A-3BA2-4DDC-A64B-106213AB33F6}"/>
                  </a:ext>
                </a:extLst>
              </p:cNvPr>
              <p:cNvCxnSpPr>
                <a:cxnSpLocks/>
              </p:cNvCxnSpPr>
              <p:nvPr/>
            </p:nvCxnSpPr>
            <p:spPr>
              <a:xfrm>
                <a:off x="5795750" y="4656452"/>
                <a:ext cx="300250" cy="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cxnSp>
          <p:nvCxnSpPr>
            <p:cNvPr id="44" name="直接箭头连接符 43">
              <a:extLst>
                <a:ext uri="{FF2B5EF4-FFF2-40B4-BE49-F238E27FC236}">
                  <a16:creationId xmlns:a16="http://schemas.microsoft.com/office/drawing/2014/main" id="{819D0F2B-E61C-4023-AEB0-74D7659D8309}"/>
                </a:ext>
              </a:extLst>
            </p:cNvPr>
            <p:cNvCxnSpPr/>
            <p:nvPr/>
          </p:nvCxnSpPr>
          <p:spPr>
            <a:xfrm>
              <a:off x="1986005" y="5147520"/>
              <a:ext cx="2081283" cy="0"/>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058E369E-AC23-4F6F-ABCC-DAF06666D5D3}"/>
                </a:ext>
              </a:extLst>
            </p:cNvPr>
            <p:cNvSpPr txBox="1"/>
            <p:nvPr/>
          </p:nvSpPr>
          <p:spPr>
            <a:xfrm>
              <a:off x="2112671" y="5216090"/>
              <a:ext cx="1784731" cy="369332"/>
            </a:xfrm>
            <a:prstGeom prst="rect">
              <a:avLst/>
            </a:prstGeom>
            <a:noFill/>
          </p:spPr>
          <p:txBody>
            <a:bodyPr wrap="square" rtlCol="0">
              <a:spAutoFit/>
            </a:bodyPr>
            <a:lstStyle/>
            <a:p>
              <a:pPr algn="ctr"/>
              <a:r>
                <a:rPr lang="zh-CN" altLang="en-US" b="1" dirty="0">
                  <a:latin typeface="+mn-ea"/>
                </a:rPr>
                <a:t>发送信号波形</a:t>
              </a:r>
            </a:p>
          </p:txBody>
        </p:sp>
      </p:grpSp>
      <p:grpSp>
        <p:nvGrpSpPr>
          <p:cNvPr id="73" name="组合 72">
            <a:extLst>
              <a:ext uri="{FF2B5EF4-FFF2-40B4-BE49-F238E27FC236}">
                <a16:creationId xmlns:a16="http://schemas.microsoft.com/office/drawing/2014/main" id="{2F42188E-2572-4626-B6F5-162635E833CC}"/>
              </a:ext>
            </a:extLst>
          </p:cNvPr>
          <p:cNvGrpSpPr/>
          <p:nvPr/>
        </p:nvGrpSpPr>
        <p:grpSpPr>
          <a:xfrm>
            <a:off x="7439423" y="4126975"/>
            <a:ext cx="2081283" cy="1437064"/>
            <a:chOff x="7439423" y="4126975"/>
            <a:chExt cx="2081283" cy="1437064"/>
          </a:xfrm>
        </p:grpSpPr>
        <p:grpSp>
          <p:nvGrpSpPr>
            <p:cNvPr id="46" name="组合 45">
              <a:extLst>
                <a:ext uri="{FF2B5EF4-FFF2-40B4-BE49-F238E27FC236}">
                  <a16:creationId xmlns:a16="http://schemas.microsoft.com/office/drawing/2014/main" id="{95381941-92A4-4095-AB86-02394BCDBE34}"/>
                </a:ext>
              </a:extLst>
            </p:cNvPr>
            <p:cNvGrpSpPr/>
            <p:nvPr/>
          </p:nvGrpSpPr>
          <p:grpSpPr>
            <a:xfrm>
              <a:off x="7551998" y="4126975"/>
              <a:ext cx="1701421" cy="914400"/>
              <a:chOff x="3762232" y="4479031"/>
              <a:chExt cx="1701421" cy="914400"/>
            </a:xfrm>
          </p:grpSpPr>
          <p:cxnSp>
            <p:nvCxnSpPr>
              <p:cNvPr id="47" name="直接连接符 46">
                <a:extLst>
                  <a:ext uri="{FF2B5EF4-FFF2-40B4-BE49-F238E27FC236}">
                    <a16:creationId xmlns:a16="http://schemas.microsoft.com/office/drawing/2014/main" id="{68310372-330D-443E-BB40-DDA042719679}"/>
                  </a:ext>
                </a:extLst>
              </p:cNvPr>
              <p:cNvCxnSpPr/>
              <p:nvPr/>
            </p:nvCxnSpPr>
            <p:spPr>
              <a:xfrm>
                <a:off x="3762232" y="5380074"/>
                <a:ext cx="266131"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2B8DB2AB-0EBF-4AD3-AE3E-E1522A8C81C2}"/>
                  </a:ext>
                </a:extLst>
              </p:cNvPr>
              <p:cNvCxnSpPr/>
              <p:nvPr/>
            </p:nvCxnSpPr>
            <p:spPr>
              <a:xfrm flipV="1">
                <a:off x="4014716" y="4479031"/>
                <a:ext cx="0" cy="91440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30B94C61-F960-4438-9224-F1530563A933}"/>
                  </a:ext>
                </a:extLst>
              </p:cNvPr>
              <p:cNvCxnSpPr>
                <a:cxnSpLocks/>
              </p:cNvCxnSpPr>
              <p:nvPr/>
            </p:nvCxnSpPr>
            <p:spPr>
              <a:xfrm>
                <a:off x="4014716" y="4499503"/>
                <a:ext cx="402609"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22C2150B-1EEB-41D1-A4EF-8B16EBE47004}"/>
                  </a:ext>
                </a:extLst>
              </p:cNvPr>
              <p:cNvCxnSpPr/>
              <p:nvPr/>
            </p:nvCxnSpPr>
            <p:spPr>
              <a:xfrm flipV="1">
                <a:off x="4412776" y="4479031"/>
                <a:ext cx="0" cy="91440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6FFA9AA5-5693-4564-A5AC-E5723BBFABA0}"/>
                  </a:ext>
                </a:extLst>
              </p:cNvPr>
              <p:cNvCxnSpPr>
                <a:cxnSpLocks/>
              </p:cNvCxnSpPr>
              <p:nvPr/>
            </p:nvCxnSpPr>
            <p:spPr>
              <a:xfrm>
                <a:off x="4399128" y="5375525"/>
                <a:ext cx="402609"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738033FA-2D52-4E60-8783-6679F55F4D1F}"/>
                  </a:ext>
                </a:extLst>
              </p:cNvPr>
              <p:cNvCxnSpPr/>
              <p:nvPr/>
            </p:nvCxnSpPr>
            <p:spPr>
              <a:xfrm flipV="1">
                <a:off x="4801737" y="4479031"/>
                <a:ext cx="0" cy="91440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B85F56FE-C21B-4321-9237-D8B88C63CFAD}"/>
                  </a:ext>
                </a:extLst>
              </p:cNvPr>
              <p:cNvCxnSpPr>
                <a:cxnSpLocks/>
              </p:cNvCxnSpPr>
              <p:nvPr/>
            </p:nvCxnSpPr>
            <p:spPr>
              <a:xfrm>
                <a:off x="4785815" y="4499503"/>
                <a:ext cx="402609"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6B63F717-5DDE-432F-AD0C-D321170BDC1C}"/>
                  </a:ext>
                </a:extLst>
              </p:cNvPr>
              <p:cNvCxnSpPr>
                <a:cxnSpLocks/>
              </p:cNvCxnSpPr>
              <p:nvPr/>
            </p:nvCxnSpPr>
            <p:spPr>
              <a:xfrm>
                <a:off x="5163403" y="5375525"/>
                <a:ext cx="300250" cy="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6342C33B-36F3-41E1-8EA0-F7C02D4CF162}"/>
                  </a:ext>
                </a:extLst>
              </p:cNvPr>
              <p:cNvCxnSpPr/>
              <p:nvPr/>
            </p:nvCxnSpPr>
            <p:spPr>
              <a:xfrm flipV="1">
                <a:off x="5177051" y="4479031"/>
                <a:ext cx="0" cy="914400"/>
              </a:xfrm>
              <a:prstGeom prst="line">
                <a:avLst/>
              </a:prstGeom>
              <a:ln w="381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cxnSp>
          <p:nvCxnSpPr>
            <p:cNvPr id="56" name="直接箭头连接符 55">
              <a:extLst>
                <a:ext uri="{FF2B5EF4-FFF2-40B4-BE49-F238E27FC236}">
                  <a16:creationId xmlns:a16="http://schemas.microsoft.com/office/drawing/2014/main" id="{085722FA-84BB-4330-9920-0607768B2B37}"/>
                </a:ext>
              </a:extLst>
            </p:cNvPr>
            <p:cNvCxnSpPr/>
            <p:nvPr/>
          </p:nvCxnSpPr>
          <p:spPr>
            <a:xfrm>
              <a:off x="7439423" y="5147520"/>
              <a:ext cx="2081283" cy="0"/>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B1B06EA5-E2D6-4538-B3C7-6408DC50FAB1}"/>
                </a:ext>
              </a:extLst>
            </p:cNvPr>
            <p:cNvSpPr txBox="1"/>
            <p:nvPr/>
          </p:nvSpPr>
          <p:spPr>
            <a:xfrm>
              <a:off x="7591100" y="5194707"/>
              <a:ext cx="1784731" cy="369332"/>
            </a:xfrm>
            <a:prstGeom prst="rect">
              <a:avLst/>
            </a:prstGeom>
            <a:noFill/>
          </p:spPr>
          <p:txBody>
            <a:bodyPr wrap="square" rtlCol="0">
              <a:spAutoFit/>
            </a:bodyPr>
            <a:lstStyle/>
            <a:p>
              <a:pPr algn="ctr"/>
              <a:r>
                <a:rPr lang="zh-CN" altLang="en-US" b="1" dirty="0">
                  <a:latin typeface="+mn-ea"/>
                </a:rPr>
                <a:t>接收信号波形</a:t>
              </a:r>
            </a:p>
          </p:txBody>
        </p:sp>
        <p:sp>
          <p:nvSpPr>
            <p:cNvPr id="58" name="任意多边形: 形状 57">
              <a:extLst>
                <a:ext uri="{FF2B5EF4-FFF2-40B4-BE49-F238E27FC236}">
                  <a16:creationId xmlns:a16="http://schemas.microsoft.com/office/drawing/2014/main" id="{88365673-7CC6-42E4-A322-FAA0E6622DA3}"/>
                </a:ext>
              </a:extLst>
            </p:cNvPr>
            <p:cNvSpPr/>
            <p:nvPr/>
          </p:nvSpPr>
          <p:spPr>
            <a:xfrm>
              <a:off x="7591100" y="4736874"/>
              <a:ext cx="1576317" cy="177420"/>
            </a:xfrm>
            <a:custGeom>
              <a:avLst/>
              <a:gdLst>
                <a:gd name="connsiteX0" fmla="*/ 0 w 1576317"/>
                <a:gd name="connsiteY0" fmla="*/ 122829 h 177420"/>
                <a:gd name="connsiteX1" fmla="*/ 34120 w 1576317"/>
                <a:gd name="connsiteY1" fmla="*/ 116006 h 177420"/>
                <a:gd name="connsiteX2" fmla="*/ 81887 w 1576317"/>
                <a:gd name="connsiteY2" fmla="*/ 129653 h 177420"/>
                <a:gd name="connsiteX3" fmla="*/ 136478 w 1576317"/>
                <a:gd name="connsiteY3" fmla="*/ 122829 h 177420"/>
                <a:gd name="connsiteX4" fmla="*/ 163773 w 1576317"/>
                <a:gd name="connsiteY4" fmla="*/ 68238 h 177420"/>
                <a:gd name="connsiteX5" fmla="*/ 184245 w 1576317"/>
                <a:gd name="connsiteY5" fmla="*/ 27295 h 177420"/>
                <a:gd name="connsiteX6" fmla="*/ 204717 w 1576317"/>
                <a:gd name="connsiteY6" fmla="*/ 6823 h 177420"/>
                <a:gd name="connsiteX7" fmla="*/ 232012 w 1576317"/>
                <a:gd name="connsiteY7" fmla="*/ 0 h 177420"/>
                <a:gd name="connsiteX8" fmla="*/ 272955 w 1576317"/>
                <a:gd name="connsiteY8" fmla="*/ 27295 h 177420"/>
                <a:gd name="connsiteX9" fmla="*/ 293427 w 1576317"/>
                <a:gd name="connsiteY9" fmla="*/ 68238 h 177420"/>
                <a:gd name="connsiteX10" fmla="*/ 313899 w 1576317"/>
                <a:gd name="connsiteY10" fmla="*/ 75062 h 177420"/>
                <a:gd name="connsiteX11" fmla="*/ 416257 w 1576317"/>
                <a:gd name="connsiteY11" fmla="*/ 81886 h 177420"/>
                <a:gd name="connsiteX12" fmla="*/ 436729 w 1576317"/>
                <a:gd name="connsiteY12" fmla="*/ 88710 h 177420"/>
                <a:gd name="connsiteX13" fmla="*/ 477672 w 1576317"/>
                <a:gd name="connsiteY13" fmla="*/ 116006 h 177420"/>
                <a:gd name="connsiteX14" fmla="*/ 532263 w 1576317"/>
                <a:gd name="connsiteY14" fmla="*/ 129653 h 177420"/>
                <a:gd name="connsiteX15" fmla="*/ 552735 w 1576317"/>
                <a:gd name="connsiteY15" fmla="*/ 122829 h 177420"/>
                <a:gd name="connsiteX16" fmla="*/ 559558 w 1576317"/>
                <a:gd name="connsiteY16" fmla="*/ 102358 h 177420"/>
                <a:gd name="connsiteX17" fmla="*/ 573206 w 1576317"/>
                <a:gd name="connsiteY17" fmla="*/ 81886 h 177420"/>
                <a:gd name="connsiteX18" fmla="*/ 641445 w 1576317"/>
                <a:gd name="connsiteY18" fmla="*/ 88710 h 177420"/>
                <a:gd name="connsiteX19" fmla="*/ 682388 w 1576317"/>
                <a:gd name="connsiteY19" fmla="*/ 102358 h 177420"/>
                <a:gd name="connsiteX20" fmla="*/ 771099 w 1576317"/>
                <a:gd name="connsiteY20" fmla="*/ 116006 h 177420"/>
                <a:gd name="connsiteX21" fmla="*/ 900752 w 1576317"/>
                <a:gd name="connsiteY21" fmla="*/ 109182 h 177420"/>
                <a:gd name="connsiteX22" fmla="*/ 934872 w 1576317"/>
                <a:gd name="connsiteY22" fmla="*/ 75062 h 177420"/>
                <a:gd name="connsiteX23" fmla="*/ 968991 w 1576317"/>
                <a:gd name="connsiteY23" fmla="*/ 34119 h 177420"/>
                <a:gd name="connsiteX24" fmla="*/ 975815 w 1576317"/>
                <a:gd name="connsiteY24" fmla="*/ 13647 h 177420"/>
                <a:gd name="connsiteX25" fmla="*/ 1003111 w 1576317"/>
                <a:gd name="connsiteY25" fmla="*/ 0 h 177420"/>
                <a:gd name="connsiteX26" fmla="*/ 1037230 w 1576317"/>
                <a:gd name="connsiteY26" fmla="*/ 6823 h 177420"/>
                <a:gd name="connsiteX27" fmla="*/ 1078173 w 1576317"/>
                <a:gd name="connsiteY27" fmla="*/ 34119 h 177420"/>
                <a:gd name="connsiteX28" fmla="*/ 1098645 w 1576317"/>
                <a:gd name="connsiteY28" fmla="*/ 47767 h 177420"/>
                <a:gd name="connsiteX29" fmla="*/ 1194179 w 1576317"/>
                <a:gd name="connsiteY29" fmla="*/ 61415 h 177420"/>
                <a:gd name="connsiteX30" fmla="*/ 1214651 w 1576317"/>
                <a:gd name="connsiteY30" fmla="*/ 81886 h 177420"/>
                <a:gd name="connsiteX31" fmla="*/ 1248770 w 1576317"/>
                <a:gd name="connsiteY31" fmla="*/ 122829 h 177420"/>
                <a:gd name="connsiteX32" fmla="*/ 1276066 w 1576317"/>
                <a:gd name="connsiteY32" fmla="*/ 129653 h 177420"/>
                <a:gd name="connsiteX33" fmla="*/ 1371600 w 1576317"/>
                <a:gd name="connsiteY33" fmla="*/ 122829 h 177420"/>
                <a:gd name="connsiteX34" fmla="*/ 1398896 w 1576317"/>
                <a:gd name="connsiteY34" fmla="*/ 116006 h 177420"/>
                <a:gd name="connsiteX35" fmla="*/ 1460311 w 1576317"/>
                <a:gd name="connsiteY35" fmla="*/ 122829 h 177420"/>
                <a:gd name="connsiteX36" fmla="*/ 1521726 w 1576317"/>
                <a:gd name="connsiteY36" fmla="*/ 156949 h 177420"/>
                <a:gd name="connsiteX37" fmla="*/ 1569493 w 1576317"/>
                <a:gd name="connsiteY37" fmla="*/ 170597 h 177420"/>
                <a:gd name="connsiteX38" fmla="*/ 1576317 w 1576317"/>
                <a:gd name="connsiteY38" fmla="*/ 177420 h 17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576317" h="177420">
                  <a:moveTo>
                    <a:pt x="0" y="122829"/>
                  </a:moveTo>
                  <a:cubicBezTo>
                    <a:pt x="11373" y="120555"/>
                    <a:pt x="22521" y="116006"/>
                    <a:pt x="34120" y="116006"/>
                  </a:cubicBezTo>
                  <a:cubicBezTo>
                    <a:pt x="42691" y="116006"/>
                    <a:pt x="72232" y="126435"/>
                    <a:pt x="81887" y="129653"/>
                  </a:cubicBezTo>
                  <a:cubicBezTo>
                    <a:pt x="100084" y="127378"/>
                    <a:pt x="121807" y="133832"/>
                    <a:pt x="136478" y="122829"/>
                  </a:cubicBezTo>
                  <a:cubicBezTo>
                    <a:pt x="152754" y="110622"/>
                    <a:pt x="157339" y="87539"/>
                    <a:pt x="163773" y="68238"/>
                  </a:cubicBezTo>
                  <a:cubicBezTo>
                    <a:pt x="170612" y="47721"/>
                    <a:pt x="169547" y="44933"/>
                    <a:pt x="184245" y="27295"/>
                  </a:cubicBezTo>
                  <a:cubicBezTo>
                    <a:pt x="190423" y="19881"/>
                    <a:pt x="196338" y="11611"/>
                    <a:pt x="204717" y="6823"/>
                  </a:cubicBezTo>
                  <a:cubicBezTo>
                    <a:pt x="212860" y="2170"/>
                    <a:pt x="222914" y="2274"/>
                    <a:pt x="232012" y="0"/>
                  </a:cubicBezTo>
                  <a:cubicBezTo>
                    <a:pt x="253476" y="7154"/>
                    <a:pt x="258350" y="5387"/>
                    <a:pt x="272955" y="27295"/>
                  </a:cubicBezTo>
                  <a:cubicBezTo>
                    <a:pt x="287082" y="48486"/>
                    <a:pt x="270419" y="49832"/>
                    <a:pt x="293427" y="68238"/>
                  </a:cubicBezTo>
                  <a:cubicBezTo>
                    <a:pt x="299044" y="72731"/>
                    <a:pt x="306750" y="74268"/>
                    <a:pt x="313899" y="75062"/>
                  </a:cubicBezTo>
                  <a:cubicBezTo>
                    <a:pt x="347885" y="78838"/>
                    <a:pt x="382138" y="79611"/>
                    <a:pt x="416257" y="81886"/>
                  </a:cubicBezTo>
                  <a:cubicBezTo>
                    <a:pt x="423081" y="84161"/>
                    <a:pt x="430441" y="85217"/>
                    <a:pt x="436729" y="88710"/>
                  </a:cubicBezTo>
                  <a:cubicBezTo>
                    <a:pt x="451067" y="96676"/>
                    <a:pt x="461759" y="112028"/>
                    <a:pt x="477672" y="116006"/>
                  </a:cubicBezTo>
                  <a:lnTo>
                    <a:pt x="532263" y="129653"/>
                  </a:lnTo>
                  <a:cubicBezTo>
                    <a:pt x="539087" y="127378"/>
                    <a:pt x="547649" y="127915"/>
                    <a:pt x="552735" y="122829"/>
                  </a:cubicBezTo>
                  <a:cubicBezTo>
                    <a:pt x="557821" y="117743"/>
                    <a:pt x="556341" y="108791"/>
                    <a:pt x="559558" y="102358"/>
                  </a:cubicBezTo>
                  <a:cubicBezTo>
                    <a:pt x="563226" y="95022"/>
                    <a:pt x="568657" y="88710"/>
                    <a:pt x="573206" y="81886"/>
                  </a:cubicBezTo>
                  <a:cubicBezTo>
                    <a:pt x="595952" y="84161"/>
                    <a:pt x="618977" y="84497"/>
                    <a:pt x="641445" y="88710"/>
                  </a:cubicBezTo>
                  <a:cubicBezTo>
                    <a:pt x="655585" y="91361"/>
                    <a:pt x="668169" y="100170"/>
                    <a:pt x="682388" y="102358"/>
                  </a:cubicBezTo>
                  <a:lnTo>
                    <a:pt x="771099" y="116006"/>
                  </a:lnTo>
                  <a:cubicBezTo>
                    <a:pt x="814317" y="113731"/>
                    <a:pt x="857871" y="115029"/>
                    <a:pt x="900752" y="109182"/>
                  </a:cubicBezTo>
                  <a:cubicBezTo>
                    <a:pt x="919572" y="106616"/>
                    <a:pt x="925151" y="86727"/>
                    <a:pt x="934872" y="75062"/>
                  </a:cubicBezTo>
                  <a:cubicBezTo>
                    <a:pt x="953740" y="52421"/>
                    <a:pt x="956283" y="59537"/>
                    <a:pt x="968991" y="34119"/>
                  </a:cubicBezTo>
                  <a:cubicBezTo>
                    <a:pt x="972208" y="27685"/>
                    <a:pt x="970729" y="18733"/>
                    <a:pt x="975815" y="13647"/>
                  </a:cubicBezTo>
                  <a:cubicBezTo>
                    <a:pt x="983008" y="6454"/>
                    <a:pt x="994012" y="4549"/>
                    <a:pt x="1003111" y="0"/>
                  </a:cubicBezTo>
                  <a:cubicBezTo>
                    <a:pt x="1014484" y="2274"/>
                    <a:pt x="1026671" y="2024"/>
                    <a:pt x="1037230" y="6823"/>
                  </a:cubicBezTo>
                  <a:cubicBezTo>
                    <a:pt x="1052162" y="13610"/>
                    <a:pt x="1064525" y="25020"/>
                    <a:pt x="1078173" y="34119"/>
                  </a:cubicBezTo>
                  <a:cubicBezTo>
                    <a:pt x="1084997" y="38668"/>
                    <a:pt x="1090688" y="45778"/>
                    <a:pt x="1098645" y="47767"/>
                  </a:cubicBezTo>
                  <a:cubicBezTo>
                    <a:pt x="1148118" y="60135"/>
                    <a:pt x="1116609" y="53658"/>
                    <a:pt x="1194179" y="61415"/>
                  </a:cubicBezTo>
                  <a:cubicBezTo>
                    <a:pt x="1201003" y="68239"/>
                    <a:pt x="1208473" y="74472"/>
                    <a:pt x="1214651" y="81886"/>
                  </a:cubicBezTo>
                  <a:cubicBezTo>
                    <a:pt x="1227498" y="97302"/>
                    <a:pt x="1229740" y="111955"/>
                    <a:pt x="1248770" y="122829"/>
                  </a:cubicBezTo>
                  <a:cubicBezTo>
                    <a:pt x="1256913" y="127482"/>
                    <a:pt x="1266967" y="127378"/>
                    <a:pt x="1276066" y="129653"/>
                  </a:cubicBezTo>
                  <a:cubicBezTo>
                    <a:pt x="1307911" y="127378"/>
                    <a:pt x="1339869" y="126354"/>
                    <a:pt x="1371600" y="122829"/>
                  </a:cubicBezTo>
                  <a:cubicBezTo>
                    <a:pt x="1380921" y="121793"/>
                    <a:pt x="1389517" y="116006"/>
                    <a:pt x="1398896" y="116006"/>
                  </a:cubicBezTo>
                  <a:cubicBezTo>
                    <a:pt x="1419494" y="116006"/>
                    <a:pt x="1439839" y="120555"/>
                    <a:pt x="1460311" y="122829"/>
                  </a:cubicBezTo>
                  <a:cubicBezTo>
                    <a:pt x="1487221" y="149740"/>
                    <a:pt x="1477193" y="145815"/>
                    <a:pt x="1521726" y="156949"/>
                  </a:cubicBezTo>
                  <a:cubicBezTo>
                    <a:pt x="1530473" y="159136"/>
                    <a:pt x="1559703" y="165702"/>
                    <a:pt x="1569493" y="170597"/>
                  </a:cubicBezTo>
                  <a:cubicBezTo>
                    <a:pt x="1572370" y="172035"/>
                    <a:pt x="1574042" y="175146"/>
                    <a:pt x="1576317" y="177420"/>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tx1"/>
                </a:solidFill>
                <a:latin typeface="+mn-ea"/>
              </a:endParaRPr>
            </a:p>
          </p:txBody>
        </p:sp>
      </p:grpSp>
      <p:grpSp>
        <p:nvGrpSpPr>
          <p:cNvPr id="68" name="组合 67">
            <a:extLst>
              <a:ext uri="{FF2B5EF4-FFF2-40B4-BE49-F238E27FC236}">
                <a16:creationId xmlns:a16="http://schemas.microsoft.com/office/drawing/2014/main" id="{2C50167B-674F-4705-8497-01608E72FD36}"/>
              </a:ext>
            </a:extLst>
          </p:cNvPr>
          <p:cNvGrpSpPr/>
          <p:nvPr/>
        </p:nvGrpSpPr>
        <p:grpSpPr>
          <a:xfrm>
            <a:off x="4067288" y="2488887"/>
            <a:ext cx="3353926" cy="450310"/>
            <a:chOff x="4067288" y="2488887"/>
            <a:chExt cx="3353926" cy="450310"/>
          </a:xfrm>
        </p:grpSpPr>
        <p:sp>
          <p:nvSpPr>
            <p:cNvPr id="28" name="圆柱体 27">
              <a:extLst>
                <a:ext uri="{FF2B5EF4-FFF2-40B4-BE49-F238E27FC236}">
                  <a16:creationId xmlns:a16="http://schemas.microsoft.com/office/drawing/2014/main" id="{47D87259-732B-4B3C-8035-B4FE2E1FD5CF}"/>
                </a:ext>
              </a:extLst>
            </p:cNvPr>
            <p:cNvSpPr/>
            <p:nvPr/>
          </p:nvSpPr>
          <p:spPr>
            <a:xfrm rot="16200000">
              <a:off x="5519096" y="1037079"/>
              <a:ext cx="450310" cy="3353926"/>
            </a:xfrm>
            <a:prstGeom prst="can">
              <a:avLst/>
            </a:prstGeom>
            <a:solidFill>
              <a:schemeClr val="accent4"/>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b="1" dirty="0">
                <a:latin typeface="+mn-ea"/>
              </a:endParaRPr>
            </a:p>
          </p:txBody>
        </p:sp>
        <p:sp>
          <p:nvSpPr>
            <p:cNvPr id="29" name="文本框 28">
              <a:extLst>
                <a:ext uri="{FF2B5EF4-FFF2-40B4-BE49-F238E27FC236}">
                  <a16:creationId xmlns:a16="http://schemas.microsoft.com/office/drawing/2014/main" id="{DD63463B-6811-400A-83F6-7B31A8DEBE6A}"/>
                </a:ext>
              </a:extLst>
            </p:cNvPr>
            <p:cNvSpPr txBox="1"/>
            <p:nvPr/>
          </p:nvSpPr>
          <p:spPr>
            <a:xfrm>
              <a:off x="4505999" y="2529375"/>
              <a:ext cx="2465126" cy="369332"/>
            </a:xfrm>
            <a:prstGeom prst="rect">
              <a:avLst/>
            </a:prstGeom>
            <a:noFill/>
            <a:ln>
              <a:noFill/>
            </a:ln>
          </p:spPr>
          <p:txBody>
            <a:bodyPr wrap="square" rtlCol="0">
              <a:spAutoFit/>
            </a:bodyPr>
            <a:lstStyle/>
            <a:p>
              <a:pPr algn="ctr"/>
              <a:r>
                <a:rPr lang="zh-CN" altLang="en-US" b="1" dirty="0">
                  <a:solidFill>
                    <a:schemeClr val="bg1"/>
                  </a:solidFill>
                  <a:latin typeface="+mn-ea"/>
                </a:rPr>
                <a:t>通信质量较好的信道</a:t>
              </a:r>
            </a:p>
          </p:txBody>
        </p:sp>
      </p:grpSp>
      <p:grpSp>
        <p:nvGrpSpPr>
          <p:cNvPr id="69" name="组合 68">
            <a:extLst>
              <a:ext uri="{FF2B5EF4-FFF2-40B4-BE49-F238E27FC236}">
                <a16:creationId xmlns:a16="http://schemas.microsoft.com/office/drawing/2014/main" id="{01494BD7-70F3-49DB-A872-0FEB2B66EDBA}"/>
              </a:ext>
            </a:extLst>
          </p:cNvPr>
          <p:cNvGrpSpPr/>
          <p:nvPr/>
        </p:nvGrpSpPr>
        <p:grpSpPr>
          <a:xfrm>
            <a:off x="4074689" y="4524804"/>
            <a:ext cx="3353926" cy="819644"/>
            <a:chOff x="4074689" y="4524804"/>
            <a:chExt cx="3353926" cy="819644"/>
          </a:xfrm>
        </p:grpSpPr>
        <p:sp>
          <p:nvSpPr>
            <p:cNvPr id="60" name="圆柱体 59">
              <a:extLst>
                <a:ext uri="{FF2B5EF4-FFF2-40B4-BE49-F238E27FC236}">
                  <a16:creationId xmlns:a16="http://schemas.microsoft.com/office/drawing/2014/main" id="{3E8871BB-CECB-4C28-9105-FBA140EB00E0}"/>
                </a:ext>
              </a:extLst>
            </p:cNvPr>
            <p:cNvSpPr/>
            <p:nvPr/>
          </p:nvSpPr>
          <p:spPr>
            <a:xfrm rot="16200000">
              <a:off x="5526497" y="3442330"/>
              <a:ext cx="450310" cy="3353926"/>
            </a:xfrm>
            <a:prstGeom prst="can">
              <a:avLst/>
            </a:prstGeom>
            <a:solidFill>
              <a:schemeClr val="accent2"/>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b="1" dirty="0">
                <a:solidFill>
                  <a:schemeClr val="tx1"/>
                </a:solidFill>
                <a:latin typeface="+mn-ea"/>
              </a:endParaRPr>
            </a:p>
          </p:txBody>
        </p:sp>
        <p:sp>
          <p:nvSpPr>
            <p:cNvPr id="61" name="文本框 60">
              <a:extLst>
                <a:ext uri="{FF2B5EF4-FFF2-40B4-BE49-F238E27FC236}">
                  <a16:creationId xmlns:a16="http://schemas.microsoft.com/office/drawing/2014/main" id="{10D5AF1B-8CE8-41C1-9E99-007020FA5189}"/>
                </a:ext>
              </a:extLst>
            </p:cNvPr>
            <p:cNvSpPr txBox="1"/>
            <p:nvPr/>
          </p:nvSpPr>
          <p:spPr>
            <a:xfrm>
              <a:off x="4513400" y="4934626"/>
              <a:ext cx="2465126" cy="369332"/>
            </a:xfrm>
            <a:prstGeom prst="rect">
              <a:avLst/>
            </a:prstGeom>
            <a:noFill/>
          </p:spPr>
          <p:txBody>
            <a:bodyPr wrap="square" rtlCol="0">
              <a:spAutoFit/>
            </a:bodyPr>
            <a:lstStyle/>
            <a:p>
              <a:pPr algn="ctr"/>
              <a:r>
                <a:rPr lang="zh-CN" altLang="en-US" b="1" dirty="0">
                  <a:solidFill>
                    <a:schemeClr val="bg1"/>
                  </a:solidFill>
                  <a:latin typeface="+mn-ea"/>
                </a:rPr>
                <a:t>通信质量很差的信道</a:t>
              </a:r>
            </a:p>
          </p:txBody>
        </p:sp>
        <p:sp>
          <p:nvSpPr>
            <p:cNvPr id="66" name="文本框 65">
              <a:extLst>
                <a:ext uri="{FF2B5EF4-FFF2-40B4-BE49-F238E27FC236}">
                  <a16:creationId xmlns:a16="http://schemas.microsoft.com/office/drawing/2014/main" id="{329F425E-E737-4848-9C9C-9FDFF7BE73AC}"/>
                </a:ext>
              </a:extLst>
            </p:cNvPr>
            <p:cNvSpPr txBox="1"/>
            <p:nvPr/>
          </p:nvSpPr>
          <p:spPr>
            <a:xfrm>
              <a:off x="4220261" y="4524804"/>
              <a:ext cx="3051404" cy="369332"/>
            </a:xfrm>
            <a:prstGeom prst="rect">
              <a:avLst/>
            </a:prstGeom>
            <a:noFill/>
          </p:spPr>
          <p:txBody>
            <a:bodyPr wrap="square" rtlCol="0">
              <a:spAutoFit/>
            </a:bodyPr>
            <a:lstStyle/>
            <a:p>
              <a:pPr algn="ctr"/>
              <a:r>
                <a:rPr lang="zh-CN" altLang="en-US" b="1" dirty="0">
                  <a:latin typeface="+mn-ea"/>
                </a:rPr>
                <a:t>（带宽受限，噪声干扰）</a:t>
              </a:r>
            </a:p>
          </p:txBody>
        </p:sp>
      </p:grpSp>
    </p:spTree>
    <p:custDataLst>
      <p:tags r:id="rId1"/>
    </p:custDataLst>
    <p:extLst>
      <p:ext uri="{BB962C8B-B14F-4D97-AF65-F5344CB8AC3E}">
        <p14:creationId xmlns:p14="http://schemas.microsoft.com/office/powerpoint/2010/main" val="153691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nodeType="clickEffect">
                                  <p:stCondLst>
                                    <p:cond delay="0"/>
                                  </p:stCondLst>
                                  <p:childTnLst>
                                    <p:set>
                                      <p:cBhvr>
                                        <p:cTn id="12" dur="1" fill="hold">
                                          <p:stCondLst>
                                            <p:cond delay="0"/>
                                          </p:stCondLst>
                                        </p:cTn>
                                        <p:tgtEl>
                                          <p:spTgt spid="68"/>
                                        </p:tgtEl>
                                        <p:attrNameLst>
                                          <p:attrName>style.visibility</p:attrName>
                                        </p:attrNameLst>
                                      </p:cBhvr>
                                      <p:to>
                                        <p:strVal val="visible"/>
                                      </p:to>
                                    </p:set>
                                    <p:animEffect transition="in" filter="fade">
                                      <p:cBhvr>
                                        <p:cTn id="13" dur="800" decel="100000"/>
                                        <p:tgtEl>
                                          <p:spTgt spid="68"/>
                                        </p:tgtEl>
                                      </p:cBhvr>
                                    </p:animEffect>
                                    <p:anim calcmode="lin" valueType="num">
                                      <p:cBhvr>
                                        <p:cTn id="14" dur="800" decel="100000" fill="hold"/>
                                        <p:tgtEl>
                                          <p:spTgt spid="68"/>
                                        </p:tgtEl>
                                        <p:attrNameLst>
                                          <p:attrName>style.rotation</p:attrName>
                                        </p:attrNameLst>
                                      </p:cBhvr>
                                      <p:tavLst>
                                        <p:tav tm="0">
                                          <p:val>
                                            <p:fltVal val="-90"/>
                                          </p:val>
                                        </p:tav>
                                        <p:tav tm="100000">
                                          <p:val>
                                            <p:fltVal val="0"/>
                                          </p:val>
                                        </p:tav>
                                      </p:tavLst>
                                    </p:anim>
                                    <p:anim calcmode="lin" valueType="num">
                                      <p:cBhvr>
                                        <p:cTn id="15" dur="800" decel="100000" fill="hold"/>
                                        <p:tgtEl>
                                          <p:spTgt spid="68"/>
                                        </p:tgtEl>
                                        <p:attrNameLst>
                                          <p:attrName>ppt_x</p:attrName>
                                        </p:attrNameLst>
                                      </p:cBhvr>
                                      <p:tavLst>
                                        <p:tav tm="0">
                                          <p:val>
                                            <p:strVal val="#ppt_x+0.4"/>
                                          </p:val>
                                        </p:tav>
                                        <p:tav tm="100000">
                                          <p:val>
                                            <p:strVal val="#ppt_x-0.05"/>
                                          </p:val>
                                        </p:tav>
                                      </p:tavLst>
                                    </p:anim>
                                    <p:anim calcmode="lin" valueType="num">
                                      <p:cBhvr>
                                        <p:cTn id="16" dur="800" decel="100000" fill="hold"/>
                                        <p:tgtEl>
                                          <p:spTgt spid="68"/>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68"/>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68"/>
                                        </p:tgtEl>
                                        <p:attrNameLst>
                                          <p:attrName>ppt_y</p:attrName>
                                        </p:attrNameLst>
                                      </p:cBhvr>
                                      <p:tavLst>
                                        <p:tav tm="0">
                                          <p:val>
                                            <p:strVal val="#ppt_y+0.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2" presetClass="entr" presetSubtype="4" fill="hold" grpId="0" nodeType="clickEffect">
                                  <p:stCondLst>
                                    <p:cond delay="0"/>
                                  </p:stCondLst>
                                  <p:childTnLst>
                                    <p:set>
                                      <p:cBhvr>
                                        <p:cTn id="22" dur="1" fill="hold">
                                          <p:stCondLst>
                                            <p:cond delay="0"/>
                                          </p:stCondLst>
                                        </p:cTn>
                                        <p:tgtEl>
                                          <p:spTgt spid="67"/>
                                        </p:tgtEl>
                                        <p:attrNameLst>
                                          <p:attrName>style.visibility</p:attrName>
                                        </p:attrNameLst>
                                      </p:cBhvr>
                                      <p:to>
                                        <p:strVal val="visible"/>
                                      </p:to>
                                    </p:set>
                                    <p:anim calcmode="lin" valueType="num">
                                      <p:cBhvr additive="base">
                                        <p:cTn id="23" dur="500"/>
                                        <p:tgtEl>
                                          <p:spTgt spid="67"/>
                                        </p:tgtEl>
                                        <p:attrNameLst>
                                          <p:attrName>ppt_y</p:attrName>
                                        </p:attrNameLst>
                                      </p:cBhvr>
                                      <p:tavLst>
                                        <p:tav tm="0">
                                          <p:val>
                                            <p:strVal val="#ppt_y+#ppt_h*1.125000"/>
                                          </p:val>
                                        </p:tav>
                                        <p:tav tm="100000">
                                          <p:val>
                                            <p:strVal val="#ppt_y"/>
                                          </p:val>
                                        </p:tav>
                                      </p:tavLst>
                                    </p:anim>
                                    <p:animEffect transition="in" filter="wipe(up)">
                                      <p:cBhvr>
                                        <p:cTn id="24" dur="500"/>
                                        <p:tgtEl>
                                          <p:spTgt spid="67"/>
                                        </p:tgtEl>
                                      </p:cBhvr>
                                    </p:animEffect>
                                  </p:childTnLst>
                                </p:cTn>
                              </p:par>
                            </p:childTnLst>
                          </p:cTn>
                        </p:par>
                      </p:childTnLst>
                    </p:cTn>
                  </p:par>
                  <p:par>
                    <p:cTn id="25" fill="hold">
                      <p:stCondLst>
                        <p:cond delay="indefinite"/>
                      </p:stCondLst>
                      <p:childTnLst>
                        <p:par>
                          <p:cTn id="26" fill="hold">
                            <p:stCondLst>
                              <p:cond delay="0"/>
                            </p:stCondLst>
                            <p:childTnLst>
                              <p:par>
                                <p:cTn id="27" presetID="12" presetClass="entr" presetSubtype="8" fill="hold" nodeType="clickEffect">
                                  <p:stCondLst>
                                    <p:cond delay="0"/>
                                  </p:stCondLst>
                                  <p:childTnLst>
                                    <p:set>
                                      <p:cBhvr>
                                        <p:cTn id="28" dur="1" fill="hold">
                                          <p:stCondLst>
                                            <p:cond delay="0"/>
                                          </p:stCondLst>
                                        </p:cTn>
                                        <p:tgtEl>
                                          <p:spTgt spid="70"/>
                                        </p:tgtEl>
                                        <p:attrNameLst>
                                          <p:attrName>style.visibility</p:attrName>
                                        </p:attrNameLst>
                                      </p:cBhvr>
                                      <p:to>
                                        <p:strVal val="visible"/>
                                      </p:to>
                                    </p:set>
                                    <p:anim calcmode="lin" valueType="num">
                                      <p:cBhvr additive="base">
                                        <p:cTn id="29" dur="500"/>
                                        <p:tgtEl>
                                          <p:spTgt spid="70"/>
                                        </p:tgtEl>
                                        <p:attrNameLst>
                                          <p:attrName>ppt_x</p:attrName>
                                        </p:attrNameLst>
                                      </p:cBhvr>
                                      <p:tavLst>
                                        <p:tav tm="0">
                                          <p:val>
                                            <p:strVal val="#ppt_x-#ppt_w*1.125000"/>
                                          </p:val>
                                        </p:tav>
                                        <p:tav tm="100000">
                                          <p:val>
                                            <p:strVal val="#ppt_x"/>
                                          </p:val>
                                        </p:tav>
                                      </p:tavLst>
                                    </p:anim>
                                    <p:animEffect transition="in" filter="wipe(right)">
                                      <p:cBhvr>
                                        <p:cTn id="30" dur="500"/>
                                        <p:tgtEl>
                                          <p:spTgt spid="70"/>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8" fill="hold" nodeType="clickEffect">
                                  <p:stCondLst>
                                    <p:cond delay="0"/>
                                  </p:stCondLst>
                                  <p:childTnLst>
                                    <p:set>
                                      <p:cBhvr>
                                        <p:cTn id="34" dur="1" fill="hold">
                                          <p:stCondLst>
                                            <p:cond delay="0"/>
                                          </p:stCondLst>
                                        </p:cTn>
                                        <p:tgtEl>
                                          <p:spTgt spid="71"/>
                                        </p:tgtEl>
                                        <p:attrNameLst>
                                          <p:attrName>style.visibility</p:attrName>
                                        </p:attrNameLst>
                                      </p:cBhvr>
                                      <p:to>
                                        <p:strVal val="visible"/>
                                      </p:to>
                                    </p:set>
                                    <p:anim calcmode="lin" valueType="num">
                                      <p:cBhvr additive="base">
                                        <p:cTn id="35" dur="500"/>
                                        <p:tgtEl>
                                          <p:spTgt spid="71"/>
                                        </p:tgtEl>
                                        <p:attrNameLst>
                                          <p:attrName>ppt_x</p:attrName>
                                        </p:attrNameLst>
                                      </p:cBhvr>
                                      <p:tavLst>
                                        <p:tav tm="0">
                                          <p:val>
                                            <p:strVal val="#ppt_x-#ppt_w*1.125000"/>
                                          </p:val>
                                        </p:tav>
                                        <p:tav tm="100000">
                                          <p:val>
                                            <p:strVal val="#ppt_x"/>
                                          </p:val>
                                        </p:tav>
                                      </p:tavLst>
                                    </p:anim>
                                    <p:animEffect transition="in" filter="wipe(right)">
                                      <p:cBhvr>
                                        <p:cTn id="36" dur="500"/>
                                        <p:tgtEl>
                                          <p:spTgt spid="71"/>
                                        </p:tgtEl>
                                      </p:cBhvr>
                                    </p:animEffect>
                                  </p:childTnLst>
                                </p:cTn>
                              </p:par>
                            </p:childTnLst>
                          </p:cTn>
                        </p:par>
                      </p:childTnLst>
                    </p:cTn>
                  </p:par>
                  <p:par>
                    <p:cTn id="37" fill="hold">
                      <p:stCondLst>
                        <p:cond delay="indefinite"/>
                      </p:stCondLst>
                      <p:childTnLst>
                        <p:par>
                          <p:cTn id="38" fill="hold">
                            <p:stCondLst>
                              <p:cond delay="0"/>
                            </p:stCondLst>
                            <p:childTnLst>
                              <p:par>
                                <p:cTn id="39" presetID="12" presetClass="entr" presetSubtype="8" fill="hold" grpId="0" nodeType="clickEffect">
                                  <p:stCondLst>
                                    <p:cond delay="0"/>
                                  </p:stCondLst>
                                  <p:childTnLst>
                                    <p:set>
                                      <p:cBhvr>
                                        <p:cTn id="40" dur="1" fill="hold">
                                          <p:stCondLst>
                                            <p:cond delay="0"/>
                                          </p:stCondLst>
                                        </p:cTn>
                                        <p:tgtEl>
                                          <p:spTgt spid="62"/>
                                        </p:tgtEl>
                                        <p:attrNameLst>
                                          <p:attrName>style.visibility</p:attrName>
                                        </p:attrNameLst>
                                      </p:cBhvr>
                                      <p:to>
                                        <p:strVal val="visible"/>
                                      </p:to>
                                    </p:set>
                                    <p:anim calcmode="lin" valueType="num">
                                      <p:cBhvr additive="base">
                                        <p:cTn id="41" dur="500"/>
                                        <p:tgtEl>
                                          <p:spTgt spid="62"/>
                                        </p:tgtEl>
                                        <p:attrNameLst>
                                          <p:attrName>ppt_x</p:attrName>
                                        </p:attrNameLst>
                                      </p:cBhvr>
                                      <p:tavLst>
                                        <p:tav tm="0">
                                          <p:val>
                                            <p:strVal val="#ppt_x-#ppt_w*1.125000"/>
                                          </p:val>
                                        </p:tav>
                                        <p:tav tm="100000">
                                          <p:val>
                                            <p:strVal val="#ppt_x"/>
                                          </p:val>
                                        </p:tav>
                                      </p:tavLst>
                                    </p:anim>
                                    <p:animEffect transition="in" filter="wipe(right)">
                                      <p:cBhvr>
                                        <p:cTn id="42" dur="500"/>
                                        <p:tgtEl>
                                          <p:spTgt spid="62"/>
                                        </p:tgtEl>
                                      </p:cBhvr>
                                    </p:animEffect>
                                  </p:childTnLst>
                                </p:cTn>
                              </p:par>
                            </p:childTnLst>
                          </p:cTn>
                        </p:par>
                      </p:childTnLst>
                    </p:cTn>
                  </p:par>
                  <p:par>
                    <p:cTn id="43" fill="hold">
                      <p:stCondLst>
                        <p:cond delay="indefinite"/>
                      </p:stCondLst>
                      <p:childTnLst>
                        <p:par>
                          <p:cTn id="44" fill="hold">
                            <p:stCondLst>
                              <p:cond delay="0"/>
                            </p:stCondLst>
                            <p:childTnLst>
                              <p:par>
                                <p:cTn id="45" presetID="47" presetClass="entr" presetSubtype="0" fill="hold" nodeType="clickEffect">
                                  <p:stCondLst>
                                    <p:cond delay="0"/>
                                  </p:stCondLst>
                                  <p:childTnLst>
                                    <p:set>
                                      <p:cBhvr>
                                        <p:cTn id="46" dur="1" fill="hold">
                                          <p:stCondLst>
                                            <p:cond delay="0"/>
                                          </p:stCondLst>
                                        </p:cTn>
                                        <p:tgtEl>
                                          <p:spTgt spid="69"/>
                                        </p:tgtEl>
                                        <p:attrNameLst>
                                          <p:attrName>style.visibility</p:attrName>
                                        </p:attrNameLst>
                                      </p:cBhvr>
                                      <p:to>
                                        <p:strVal val="visible"/>
                                      </p:to>
                                    </p:set>
                                    <p:animEffect transition="in" filter="fade">
                                      <p:cBhvr>
                                        <p:cTn id="47" dur="1000"/>
                                        <p:tgtEl>
                                          <p:spTgt spid="69"/>
                                        </p:tgtEl>
                                      </p:cBhvr>
                                    </p:animEffect>
                                    <p:anim calcmode="lin" valueType="num">
                                      <p:cBhvr>
                                        <p:cTn id="48" dur="1000" fill="hold"/>
                                        <p:tgtEl>
                                          <p:spTgt spid="69"/>
                                        </p:tgtEl>
                                        <p:attrNameLst>
                                          <p:attrName>ppt_x</p:attrName>
                                        </p:attrNameLst>
                                      </p:cBhvr>
                                      <p:tavLst>
                                        <p:tav tm="0">
                                          <p:val>
                                            <p:strVal val="#ppt_x"/>
                                          </p:val>
                                        </p:tav>
                                        <p:tav tm="100000">
                                          <p:val>
                                            <p:strVal val="#ppt_x"/>
                                          </p:val>
                                        </p:tav>
                                      </p:tavLst>
                                    </p:anim>
                                    <p:anim calcmode="lin" valueType="num">
                                      <p:cBhvr>
                                        <p:cTn id="49" dur="1000" fill="hold"/>
                                        <p:tgtEl>
                                          <p:spTgt spid="69"/>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2" presetClass="entr" presetSubtype="8" fill="hold" nodeType="clickEffect">
                                  <p:stCondLst>
                                    <p:cond delay="0"/>
                                  </p:stCondLst>
                                  <p:childTnLst>
                                    <p:set>
                                      <p:cBhvr>
                                        <p:cTn id="53" dur="1" fill="hold">
                                          <p:stCondLst>
                                            <p:cond delay="0"/>
                                          </p:stCondLst>
                                        </p:cTn>
                                        <p:tgtEl>
                                          <p:spTgt spid="72"/>
                                        </p:tgtEl>
                                        <p:attrNameLst>
                                          <p:attrName>style.visibility</p:attrName>
                                        </p:attrNameLst>
                                      </p:cBhvr>
                                      <p:to>
                                        <p:strVal val="visible"/>
                                      </p:to>
                                    </p:set>
                                    <p:anim calcmode="lin" valueType="num">
                                      <p:cBhvr additive="base">
                                        <p:cTn id="54" dur="500"/>
                                        <p:tgtEl>
                                          <p:spTgt spid="72"/>
                                        </p:tgtEl>
                                        <p:attrNameLst>
                                          <p:attrName>ppt_x</p:attrName>
                                        </p:attrNameLst>
                                      </p:cBhvr>
                                      <p:tavLst>
                                        <p:tav tm="0">
                                          <p:val>
                                            <p:strVal val="#ppt_x-#ppt_w*1.125000"/>
                                          </p:val>
                                        </p:tav>
                                        <p:tav tm="100000">
                                          <p:val>
                                            <p:strVal val="#ppt_x"/>
                                          </p:val>
                                        </p:tav>
                                      </p:tavLst>
                                    </p:anim>
                                    <p:animEffect transition="in" filter="wipe(right)">
                                      <p:cBhvr>
                                        <p:cTn id="55" dur="500"/>
                                        <p:tgtEl>
                                          <p:spTgt spid="72"/>
                                        </p:tgtEl>
                                      </p:cBhvr>
                                    </p:animEffect>
                                  </p:childTnLst>
                                </p:cTn>
                              </p:par>
                            </p:childTnLst>
                          </p:cTn>
                        </p:par>
                      </p:childTnLst>
                    </p:cTn>
                  </p:par>
                  <p:par>
                    <p:cTn id="56" fill="hold">
                      <p:stCondLst>
                        <p:cond delay="indefinite"/>
                      </p:stCondLst>
                      <p:childTnLst>
                        <p:par>
                          <p:cTn id="57" fill="hold">
                            <p:stCondLst>
                              <p:cond delay="0"/>
                            </p:stCondLst>
                            <p:childTnLst>
                              <p:par>
                                <p:cTn id="58" presetID="12" presetClass="entr" presetSubtype="8" fill="hold" nodeType="clickEffect">
                                  <p:stCondLst>
                                    <p:cond delay="0"/>
                                  </p:stCondLst>
                                  <p:childTnLst>
                                    <p:set>
                                      <p:cBhvr>
                                        <p:cTn id="59" dur="1" fill="hold">
                                          <p:stCondLst>
                                            <p:cond delay="0"/>
                                          </p:stCondLst>
                                        </p:cTn>
                                        <p:tgtEl>
                                          <p:spTgt spid="73"/>
                                        </p:tgtEl>
                                        <p:attrNameLst>
                                          <p:attrName>style.visibility</p:attrName>
                                        </p:attrNameLst>
                                      </p:cBhvr>
                                      <p:to>
                                        <p:strVal val="visible"/>
                                      </p:to>
                                    </p:set>
                                    <p:anim calcmode="lin" valueType="num">
                                      <p:cBhvr additive="base">
                                        <p:cTn id="60" dur="500"/>
                                        <p:tgtEl>
                                          <p:spTgt spid="73"/>
                                        </p:tgtEl>
                                        <p:attrNameLst>
                                          <p:attrName>ppt_x</p:attrName>
                                        </p:attrNameLst>
                                      </p:cBhvr>
                                      <p:tavLst>
                                        <p:tav tm="0">
                                          <p:val>
                                            <p:strVal val="#ppt_x-#ppt_w*1.125000"/>
                                          </p:val>
                                        </p:tav>
                                        <p:tav tm="100000">
                                          <p:val>
                                            <p:strVal val="#ppt_x"/>
                                          </p:val>
                                        </p:tav>
                                      </p:tavLst>
                                    </p:anim>
                                    <p:animEffect transition="in" filter="wipe(right)">
                                      <p:cBhvr>
                                        <p:cTn id="61" dur="500"/>
                                        <p:tgtEl>
                                          <p:spTgt spid="73"/>
                                        </p:tgtEl>
                                      </p:cBhvr>
                                    </p:animEffect>
                                  </p:childTnLst>
                                </p:cTn>
                              </p:par>
                            </p:childTnLst>
                          </p:cTn>
                        </p:par>
                      </p:childTnLst>
                    </p:cTn>
                  </p:par>
                  <p:par>
                    <p:cTn id="62" fill="hold">
                      <p:stCondLst>
                        <p:cond delay="indefinite"/>
                      </p:stCondLst>
                      <p:childTnLst>
                        <p:par>
                          <p:cTn id="63" fill="hold">
                            <p:stCondLst>
                              <p:cond delay="0"/>
                            </p:stCondLst>
                            <p:childTnLst>
                              <p:par>
                                <p:cTn id="64" presetID="12" presetClass="entr" presetSubtype="8" fill="hold" grpId="0" nodeType="clickEffect">
                                  <p:stCondLst>
                                    <p:cond delay="0"/>
                                  </p:stCondLst>
                                  <p:childTnLst>
                                    <p:set>
                                      <p:cBhvr>
                                        <p:cTn id="65" dur="1" fill="hold">
                                          <p:stCondLst>
                                            <p:cond delay="0"/>
                                          </p:stCondLst>
                                        </p:cTn>
                                        <p:tgtEl>
                                          <p:spTgt spid="63"/>
                                        </p:tgtEl>
                                        <p:attrNameLst>
                                          <p:attrName>style.visibility</p:attrName>
                                        </p:attrNameLst>
                                      </p:cBhvr>
                                      <p:to>
                                        <p:strVal val="visible"/>
                                      </p:to>
                                    </p:set>
                                    <p:anim calcmode="lin" valueType="num">
                                      <p:cBhvr additive="base">
                                        <p:cTn id="66" dur="500"/>
                                        <p:tgtEl>
                                          <p:spTgt spid="63"/>
                                        </p:tgtEl>
                                        <p:attrNameLst>
                                          <p:attrName>ppt_x</p:attrName>
                                        </p:attrNameLst>
                                      </p:cBhvr>
                                      <p:tavLst>
                                        <p:tav tm="0">
                                          <p:val>
                                            <p:strVal val="#ppt_x-#ppt_w*1.125000"/>
                                          </p:val>
                                        </p:tav>
                                        <p:tav tm="100000">
                                          <p:val>
                                            <p:strVal val="#ppt_x"/>
                                          </p:val>
                                        </p:tav>
                                      </p:tavLst>
                                    </p:anim>
                                    <p:animEffect transition="in" filter="wipe(right)">
                                      <p:cBhvr>
                                        <p:cTn id="67"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2" grpId="0"/>
      <p:bldP spid="67"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造成信号失真的主要因素</a:t>
              </a:r>
            </a:p>
          </p:txBody>
        </p:sp>
      </p:grpSp>
      <p:sp>
        <p:nvSpPr>
          <p:cNvPr id="74" name="isļiḑe">
            <a:extLst>
              <a:ext uri="{FF2B5EF4-FFF2-40B4-BE49-F238E27FC236}">
                <a16:creationId xmlns:a16="http://schemas.microsoft.com/office/drawing/2014/main" id="{37DCBF65-F32D-4D90-998C-F7950F9BB683}"/>
              </a:ext>
            </a:extLst>
          </p:cNvPr>
          <p:cNvSpPr/>
          <p:nvPr/>
        </p:nvSpPr>
        <p:spPr>
          <a:xfrm>
            <a:off x="736876" y="1576308"/>
            <a:ext cx="10757722" cy="781050"/>
          </a:xfrm>
          <a:prstGeom prst="roundRect">
            <a:avLst>
              <a:gd name="adj" fmla="val 50000"/>
            </a:avLst>
          </a:prstGeom>
          <a:solidFill>
            <a:schemeClr val="tx1">
              <a:lumMod val="10000"/>
              <a:lumOff val="9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0000"/>
            <a:r>
              <a:rPr lang="zh-CN" altLang="en-US" b="1" dirty="0">
                <a:solidFill>
                  <a:schemeClr val="tx1"/>
                </a:solidFill>
              </a:rPr>
              <a:t>传输速率越高，信号经过传输后的失真就越严重。</a:t>
            </a:r>
            <a:endParaRPr kumimoji="0" lang="en-US" b="1" i="0" u="none" strike="noStrike" kern="1200" cap="none" spc="0" normalizeH="0" baseline="0" noProof="0" dirty="0">
              <a:ln>
                <a:noFill/>
              </a:ln>
              <a:solidFill>
                <a:schemeClr val="tx1"/>
              </a:solidFill>
              <a:effectLst/>
              <a:uLnTx/>
              <a:uFillTx/>
            </a:endParaRPr>
          </a:p>
        </p:txBody>
      </p:sp>
      <p:sp>
        <p:nvSpPr>
          <p:cNvPr id="75" name="îṥḻiḓe">
            <a:extLst>
              <a:ext uri="{FF2B5EF4-FFF2-40B4-BE49-F238E27FC236}">
                <a16:creationId xmlns:a16="http://schemas.microsoft.com/office/drawing/2014/main" id="{29AC223A-C5B2-4BAD-8466-1558A48E10EF}"/>
              </a:ext>
            </a:extLst>
          </p:cNvPr>
          <p:cNvSpPr/>
          <p:nvPr/>
        </p:nvSpPr>
        <p:spPr>
          <a:xfrm>
            <a:off x="7074998" y="1576308"/>
            <a:ext cx="4419600" cy="78105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码元的传输速率</a:t>
            </a:r>
            <a:endParaRPr lang="en-US" altLang="zh-CN" sz="2000" b="1" dirty="0"/>
          </a:p>
        </p:txBody>
      </p:sp>
      <p:sp>
        <p:nvSpPr>
          <p:cNvPr id="77" name="isļiḑe">
            <a:extLst>
              <a:ext uri="{FF2B5EF4-FFF2-40B4-BE49-F238E27FC236}">
                <a16:creationId xmlns:a16="http://schemas.microsoft.com/office/drawing/2014/main" id="{2F1C02ED-8B21-4744-BDB9-CFD09D8D3017}"/>
              </a:ext>
            </a:extLst>
          </p:cNvPr>
          <p:cNvSpPr/>
          <p:nvPr/>
        </p:nvSpPr>
        <p:spPr>
          <a:xfrm>
            <a:off x="736876" y="2759356"/>
            <a:ext cx="10757722" cy="781050"/>
          </a:xfrm>
          <a:prstGeom prst="roundRect">
            <a:avLst>
              <a:gd name="adj" fmla="val 50000"/>
            </a:avLst>
          </a:prstGeom>
          <a:solidFill>
            <a:schemeClr val="tx1">
              <a:lumMod val="10000"/>
              <a:lumOff val="9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0000"/>
            <a:r>
              <a:rPr lang="zh-CN" altLang="en-US" b="1" dirty="0">
                <a:solidFill>
                  <a:schemeClr val="tx1"/>
                </a:solidFill>
              </a:rPr>
              <a:t>传输距离越远，信号经过传输后的失真就越严重。</a:t>
            </a:r>
            <a:endParaRPr kumimoji="0" lang="en-US" b="1" i="0" u="none" strike="noStrike" kern="1200" cap="none" spc="0" normalizeH="0" baseline="0" noProof="0" dirty="0">
              <a:ln>
                <a:noFill/>
              </a:ln>
              <a:solidFill>
                <a:schemeClr val="tx1"/>
              </a:solidFill>
              <a:effectLst/>
              <a:uLnTx/>
              <a:uFillTx/>
            </a:endParaRPr>
          </a:p>
        </p:txBody>
      </p:sp>
      <p:sp>
        <p:nvSpPr>
          <p:cNvPr id="78" name="îṥḻiḓe">
            <a:extLst>
              <a:ext uri="{FF2B5EF4-FFF2-40B4-BE49-F238E27FC236}">
                <a16:creationId xmlns:a16="http://schemas.microsoft.com/office/drawing/2014/main" id="{4C4BA438-4F94-476D-9A62-523B47C079E6}"/>
              </a:ext>
            </a:extLst>
          </p:cNvPr>
          <p:cNvSpPr/>
          <p:nvPr/>
        </p:nvSpPr>
        <p:spPr>
          <a:xfrm>
            <a:off x="7074998" y="2759356"/>
            <a:ext cx="4419600" cy="78105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信号的传输距离</a:t>
            </a:r>
            <a:endParaRPr lang="en-US" altLang="zh-CN" sz="2000" b="1" dirty="0"/>
          </a:p>
        </p:txBody>
      </p:sp>
      <p:sp>
        <p:nvSpPr>
          <p:cNvPr id="80" name="isļiḑe">
            <a:extLst>
              <a:ext uri="{FF2B5EF4-FFF2-40B4-BE49-F238E27FC236}">
                <a16:creationId xmlns:a16="http://schemas.microsoft.com/office/drawing/2014/main" id="{8DAC63E9-588C-4A1B-9652-EAFC63FCFAF8}"/>
              </a:ext>
            </a:extLst>
          </p:cNvPr>
          <p:cNvSpPr/>
          <p:nvPr/>
        </p:nvSpPr>
        <p:spPr>
          <a:xfrm>
            <a:off x="736876" y="3942404"/>
            <a:ext cx="10757722" cy="781050"/>
          </a:xfrm>
          <a:prstGeom prst="roundRect">
            <a:avLst>
              <a:gd name="adj" fmla="val 50000"/>
            </a:avLst>
          </a:prstGeom>
          <a:solidFill>
            <a:schemeClr val="tx1">
              <a:lumMod val="10000"/>
              <a:lumOff val="9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0000"/>
            <a:r>
              <a:rPr kumimoji="0" lang="zh-CN" altLang="en-US" b="1" i="0" u="none" strike="noStrike" kern="1200" cap="none" spc="0" normalizeH="0" baseline="0" noProof="0" dirty="0">
                <a:ln>
                  <a:noFill/>
                </a:ln>
                <a:solidFill>
                  <a:schemeClr val="tx1"/>
                </a:solidFill>
                <a:effectLst/>
                <a:uLnTx/>
                <a:uFillTx/>
              </a:rPr>
              <a:t>噪声干扰越大，信号经过传输后的失真就越严重。</a:t>
            </a:r>
            <a:endParaRPr kumimoji="0" lang="en-US" b="1" i="0" u="none" strike="noStrike" kern="1200" cap="none" spc="0" normalizeH="0" baseline="0" noProof="0" dirty="0">
              <a:ln>
                <a:noFill/>
              </a:ln>
              <a:solidFill>
                <a:schemeClr val="tx1"/>
              </a:solidFill>
              <a:effectLst/>
              <a:uLnTx/>
              <a:uFillTx/>
            </a:endParaRPr>
          </a:p>
        </p:txBody>
      </p:sp>
      <p:sp>
        <p:nvSpPr>
          <p:cNvPr id="81" name="îṥḻiḓe">
            <a:extLst>
              <a:ext uri="{FF2B5EF4-FFF2-40B4-BE49-F238E27FC236}">
                <a16:creationId xmlns:a16="http://schemas.microsoft.com/office/drawing/2014/main" id="{BAE39525-5720-494D-B32D-CFD28B335566}"/>
              </a:ext>
            </a:extLst>
          </p:cNvPr>
          <p:cNvSpPr/>
          <p:nvPr/>
        </p:nvSpPr>
        <p:spPr>
          <a:xfrm>
            <a:off x="7074998" y="3942404"/>
            <a:ext cx="4419600" cy="78105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噪声干扰</a:t>
            </a:r>
            <a:endParaRPr lang="en-US" altLang="zh-CN" sz="2000" b="1" dirty="0"/>
          </a:p>
        </p:txBody>
      </p:sp>
      <p:sp>
        <p:nvSpPr>
          <p:cNvPr id="83" name="isļiḑe">
            <a:extLst>
              <a:ext uri="{FF2B5EF4-FFF2-40B4-BE49-F238E27FC236}">
                <a16:creationId xmlns:a16="http://schemas.microsoft.com/office/drawing/2014/main" id="{EB1D3AD1-2CA7-4503-B5A8-DF75C46A4A81}"/>
              </a:ext>
            </a:extLst>
          </p:cNvPr>
          <p:cNvSpPr/>
          <p:nvPr/>
        </p:nvSpPr>
        <p:spPr>
          <a:xfrm>
            <a:off x="736876" y="5125451"/>
            <a:ext cx="10757722" cy="781050"/>
          </a:xfrm>
          <a:prstGeom prst="roundRect">
            <a:avLst>
              <a:gd name="adj" fmla="val 50000"/>
            </a:avLst>
          </a:prstGeom>
          <a:solidFill>
            <a:schemeClr val="tx1">
              <a:lumMod val="10000"/>
              <a:lumOff val="9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0000"/>
            <a:r>
              <a:rPr kumimoji="0" lang="zh-CN" altLang="en-US" b="1" i="0" u="none" strike="noStrike" kern="1200" cap="none" spc="0" normalizeH="0" baseline="0" noProof="0" dirty="0">
                <a:ln>
                  <a:noFill/>
                </a:ln>
                <a:solidFill>
                  <a:schemeClr val="tx1"/>
                </a:solidFill>
                <a:effectLst/>
                <a:uLnTx/>
                <a:uFillTx/>
              </a:rPr>
              <a:t>传输媒体质量越差，信号经过传输后的失真就越严重。</a:t>
            </a:r>
            <a:endParaRPr kumimoji="0" lang="en-US" b="1" i="0" u="none" strike="noStrike" kern="1200" cap="none" spc="0" normalizeH="0" baseline="0" noProof="0" dirty="0">
              <a:ln>
                <a:noFill/>
              </a:ln>
              <a:solidFill>
                <a:schemeClr val="tx1"/>
              </a:solidFill>
              <a:effectLst/>
              <a:uLnTx/>
              <a:uFillTx/>
            </a:endParaRPr>
          </a:p>
        </p:txBody>
      </p:sp>
      <p:sp>
        <p:nvSpPr>
          <p:cNvPr id="84" name="îṥḻiḓe">
            <a:extLst>
              <a:ext uri="{FF2B5EF4-FFF2-40B4-BE49-F238E27FC236}">
                <a16:creationId xmlns:a16="http://schemas.microsoft.com/office/drawing/2014/main" id="{C5E18F9D-4919-4B18-A16F-3F7D18CD82A8}"/>
              </a:ext>
            </a:extLst>
          </p:cNvPr>
          <p:cNvSpPr/>
          <p:nvPr/>
        </p:nvSpPr>
        <p:spPr>
          <a:xfrm>
            <a:off x="7074998" y="5125451"/>
            <a:ext cx="4419600" cy="78105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传输媒体的质量</a:t>
            </a:r>
            <a:endParaRPr lang="en-US" altLang="zh-CN" sz="2000" b="1" dirty="0"/>
          </a:p>
        </p:txBody>
      </p:sp>
    </p:spTree>
    <p:custDataLst>
      <p:tags r:id="rId1"/>
    </p:custDataLst>
    <p:extLst>
      <p:ext uri="{BB962C8B-B14F-4D97-AF65-F5344CB8AC3E}">
        <p14:creationId xmlns:p14="http://schemas.microsoft.com/office/powerpoint/2010/main" val="3256684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p:cTn id="7" dur="500" fill="hold"/>
                                        <p:tgtEl>
                                          <p:spTgt spid="75"/>
                                        </p:tgtEl>
                                        <p:attrNameLst>
                                          <p:attrName>ppt_w</p:attrName>
                                        </p:attrNameLst>
                                      </p:cBhvr>
                                      <p:tavLst>
                                        <p:tav tm="0">
                                          <p:val>
                                            <p:fltVal val="0"/>
                                          </p:val>
                                        </p:tav>
                                        <p:tav tm="100000">
                                          <p:val>
                                            <p:strVal val="#ppt_w"/>
                                          </p:val>
                                        </p:tav>
                                      </p:tavLst>
                                    </p:anim>
                                    <p:anim calcmode="lin" valueType="num">
                                      <p:cBhvr>
                                        <p:cTn id="8" dur="500" fill="hold"/>
                                        <p:tgtEl>
                                          <p:spTgt spid="75"/>
                                        </p:tgtEl>
                                        <p:attrNameLst>
                                          <p:attrName>ppt_h</p:attrName>
                                        </p:attrNameLst>
                                      </p:cBhvr>
                                      <p:tavLst>
                                        <p:tav tm="0">
                                          <p:val>
                                            <p:fltVal val="0"/>
                                          </p:val>
                                        </p:tav>
                                        <p:tav tm="100000">
                                          <p:val>
                                            <p:strVal val="#ppt_h"/>
                                          </p:val>
                                        </p:tav>
                                      </p:tavLst>
                                    </p:anim>
                                    <p:animEffect transition="in" filter="fade">
                                      <p:cBhvr>
                                        <p:cTn id="9" dur="500"/>
                                        <p:tgtEl>
                                          <p:spTgt spid="7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78"/>
                                        </p:tgtEl>
                                        <p:attrNameLst>
                                          <p:attrName>style.visibility</p:attrName>
                                        </p:attrNameLst>
                                      </p:cBhvr>
                                      <p:to>
                                        <p:strVal val="visible"/>
                                      </p:to>
                                    </p:set>
                                    <p:anim calcmode="lin" valueType="num">
                                      <p:cBhvr>
                                        <p:cTn id="14" dur="500" fill="hold"/>
                                        <p:tgtEl>
                                          <p:spTgt spid="78"/>
                                        </p:tgtEl>
                                        <p:attrNameLst>
                                          <p:attrName>ppt_w</p:attrName>
                                        </p:attrNameLst>
                                      </p:cBhvr>
                                      <p:tavLst>
                                        <p:tav tm="0">
                                          <p:val>
                                            <p:fltVal val="0"/>
                                          </p:val>
                                        </p:tav>
                                        <p:tav tm="100000">
                                          <p:val>
                                            <p:strVal val="#ppt_w"/>
                                          </p:val>
                                        </p:tav>
                                      </p:tavLst>
                                    </p:anim>
                                    <p:anim calcmode="lin" valueType="num">
                                      <p:cBhvr>
                                        <p:cTn id="15" dur="500" fill="hold"/>
                                        <p:tgtEl>
                                          <p:spTgt spid="78"/>
                                        </p:tgtEl>
                                        <p:attrNameLst>
                                          <p:attrName>ppt_h</p:attrName>
                                        </p:attrNameLst>
                                      </p:cBhvr>
                                      <p:tavLst>
                                        <p:tav tm="0">
                                          <p:val>
                                            <p:fltVal val="0"/>
                                          </p:val>
                                        </p:tav>
                                        <p:tav tm="100000">
                                          <p:val>
                                            <p:strVal val="#ppt_h"/>
                                          </p:val>
                                        </p:tav>
                                      </p:tavLst>
                                    </p:anim>
                                    <p:animEffect transition="in" filter="fade">
                                      <p:cBhvr>
                                        <p:cTn id="16" dur="500"/>
                                        <p:tgtEl>
                                          <p:spTgt spid="7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81"/>
                                        </p:tgtEl>
                                        <p:attrNameLst>
                                          <p:attrName>style.visibility</p:attrName>
                                        </p:attrNameLst>
                                      </p:cBhvr>
                                      <p:to>
                                        <p:strVal val="visible"/>
                                      </p:to>
                                    </p:set>
                                    <p:anim calcmode="lin" valueType="num">
                                      <p:cBhvr>
                                        <p:cTn id="21" dur="500" fill="hold"/>
                                        <p:tgtEl>
                                          <p:spTgt spid="81"/>
                                        </p:tgtEl>
                                        <p:attrNameLst>
                                          <p:attrName>ppt_w</p:attrName>
                                        </p:attrNameLst>
                                      </p:cBhvr>
                                      <p:tavLst>
                                        <p:tav tm="0">
                                          <p:val>
                                            <p:fltVal val="0"/>
                                          </p:val>
                                        </p:tav>
                                        <p:tav tm="100000">
                                          <p:val>
                                            <p:strVal val="#ppt_w"/>
                                          </p:val>
                                        </p:tav>
                                      </p:tavLst>
                                    </p:anim>
                                    <p:anim calcmode="lin" valueType="num">
                                      <p:cBhvr>
                                        <p:cTn id="22" dur="500" fill="hold"/>
                                        <p:tgtEl>
                                          <p:spTgt spid="81"/>
                                        </p:tgtEl>
                                        <p:attrNameLst>
                                          <p:attrName>ppt_h</p:attrName>
                                        </p:attrNameLst>
                                      </p:cBhvr>
                                      <p:tavLst>
                                        <p:tav tm="0">
                                          <p:val>
                                            <p:fltVal val="0"/>
                                          </p:val>
                                        </p:tav>
                                        <p:tav tm="100000">
                                          <p:val>
                                            <p:strVal val="#ppt_h"/>
                                          </p:val>
                                        </p:tav>
                                      </p:tavLst>
                                    </p:anim>
                                    <p:animEffect transition="in" filter="fade">
                                      <p:cBhvr>
                                        <p:cTn id="23" dur="500"/>
                                        <p:tgtEl>
                                          <p:spTgt spid="81"/>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84"/>
                                        </p:tgtEl>
                                        <p:attrNameLst>
                                          <p:attrName>style.visibility</p:attrName>
                                        </p:attrNameLst>
                                      </p:cBhvr>
                                      <p:to>
                                        <p:strVal val="visible"/>
                                      </p:to>
                                    </p:set>
                                    <p:anim calcmode="lin" valueType="num">
                                      <p:cBhvr>
                                        <p:cTn id="28" dur="500" fill="hold"/>
                                        <p:tgtEl>
                                          <p:spTgt spid="84"/>
                                        </p:tgtEl>
                                        <p:attrNameLst>
                                          <p:attrName>ppt_w</p:attrName>
                                        </p:attrNameLst>
                                      </p:cBhvr>
                                      <p:tavLst>
                                        <p:tav tm="0">
                                          <p:val>
                                            <p:fltVal val="0"/>
                                          </p:val>
                                        </p:tav>
                                        <p:tav tm="100000">
                                          <p:val>
                                            <p:strVal val="#ppt_w"/>
                                          </p:val>
                                        </p:tav>
                                      </p:tavLst>
                                    </p:anim>
                                    <p:anim calcmode="lin" valueType="num">
                                      <p:cBhvr>
                                        <p:cTn id="29" dur="500" fill="hold"/>
                                        <p:tgtEl>
                                          <p:spTgt spid="84"/>
                                        </p:tgtEl>
                                        <p:attrNameLst>
                                          <p:attrName>ppt_h</p:attrName>
                                        </p:attrNameLst>
                                      </p:cBhvr>
                                      <p:tavLst>
                                        <p:tav tm="0">
                                          <p:val>
                                            <p:fltVal val="0"/>
                                          </p:val>
                                        </p:tav>
                                        <p:tav tm="100000">
                                          <p:val>
                                            <p:strVal val="#ppt_h"/>
                                          </p:val>
                                        </p:tav>
                                      </p:tavLst>
                                    </p:anim>
                                    <p:animEffect transition="in" filter="fade">
                                      <p:cBhvr>
                                        <p:cTn id="30" dur="500"/>
                                        <p:tgtEl>
                                          <p:spTgt spid="84"/>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8" fill="hold" grpId="0" nodeType="clickEffect">
                                  <p:stCondLst>
                                    <p:cond delay="0"/>
                                  </p:stCondLst>
                                  <p:childTnLst>
                                    <p:set>
                                      <p:cBhvr>
                                        <p:cTn id="34" dur="1" fill="hold">
                                          <p:stCondLst>
                                            <p:cond delay="0"/>
                                          </p:stCondLst>
                                        </p:cTn>
                                        <p:tgtEl>
                                          <p:spTgt spid="74"/>
                                        </p:tgtEl>
                                        <p:attrNameLst>
                                          <p:attrName>style.visibility</p:attrName>
                                        </p:attrNameLst>
                                      </p:cBhvr>
                                      <p:to>
                                        <p:strVal val="visible"/>
                                      </p:to>
                                    </p:set>
                                    <p:anim calcmode="lin" valueType="num">
                                      <p:cBhvr additive="base">
                                        <p:cTn id="35" dur="500"/>
                                        <p:tgtEl>
                                          <p:spTgt spid="74"/>
                                        </p:tgtEl>
                                        <p:attrNameLst>
                                          <p:attrName>ppt_x</p:attrName>
                                        </p:attrNameLst>
                                      </p:cBhvr>
                                      <p:tavLst>
                                        <p:tav tm="0">
                                          <p:val>
                                            <p:strVal val="#ppt_x-#ppt_w*1.125000"/>
                                          </p:val>
                                        </p:tav>
                                        <p:tav tm="100000">
                                          <p:val>
                                            <p:strVal val="#ppt_x"/>
                                          </p:val>
                                        </p:tav>
                                      </p:tavLst>
                                    </p:anim>
                                    <p:animEffect transition="in" filter="wipe(right)">
                                      <p:cBhvr>
                                        <p:cTn id="36" dur="500"/>
                                        <p:tgtEl>
                                          <p:spTgt spid="74"/>
                                        </p:tgtEl>
                                      </p:cBhvr>
                                    </p:animEffect>
                                  </p:childTnLst>
                                </p:cTn>
                              </p:par>
                            </p:childTnLst>
                          </p:cTn>
                        </p:par>
                      </p:childTnLst>
                    </p:cTn>
                  </p:par>
                  <p:par>
                    <p:cTn id="37" fill="hold">
                      <p:stCondLst>
                        <p:cond delay="indefinite"/>
                      </p:stCondLst>
                      <p:childTnLst>
                        <p:par>
                          <p:cTn id="38" fill="hold">
                            <p:stCondLst>
                              <p:cond delay="0"/>
                            </p:stCondLst>
                            <p:childTnLst>
                              <p:par>
                                <p:cTn id="39" presetID="12" presetClass="entr" presetSubtype="8" fill="hold" grpId="0" nodeType="clickEffect">
                                  <p:stCondLst>
                                    <p:cond delay="0"/>
                                  </p:stCondLst>
                                  <p:childTnLst>
                                    <p:set>
                                      <p:cBhvr>
                                        <p:cTn id="40" dur="1" fill="hold">
                                          <p:stCondLst>
                                            <p:cond delay="0"/>
                                          </p:stCondLst>
                                        </p:cTn>
                                        <p:tgtEl>
                                          <p:spTgt spid="77"/>
                                        </p:tgtEl>
                                        <p:attrNameLst>
                                          <p:attrName>style.visibility</p:attrName>
                                        </p:attrNameLst>
                                      </p:cBhvr>
                                      <p:to>
                                        <p:strVal val="visible"/>
                                      </p:to>
                                    </p:set>
                                    <p:anim calcmode="lin" valueType="num">
                                      <p:cBhvr additive="base">
                                        <p:cTn id="41" dur="500"/>
                                        <p:tgtEl>
                                          <p:spTgt spid="77"/>
                                        </p:tgtEl>
                                        <p:attrNameLst>
                                          <p:attrName>ppt_x</p:attrName>
                                        </p:attrNameLst>
                                      </p:cBhvr>
                                      <p:tavLst>
                                        <p:tav tm="0">
                                          <p:val>
                                            <p:strVal val="#ppt_x-#ppt_w*1.125000"/>
                                          </p:val>
                                        </p:tav>
                                        <p:tav tm="100000">
                                          <p:val>
                                            <p:strVal val="#ppt_x"/>
                                          </p:val>
                                        </p:tav>
                                      </p:tavLst>
                                    </p:anim>
                                    <p:animEffect transition="in" filter="wipe(right)">
                                      <p:cBhvr>
                                        <p:cTn id="42" dur="500"/>
                                        <p:tgtEl>
                                          <p:spTgt spid="77"/>
                                        </p:tgtEl>
                                      </p:cBhvr>
                                    </p:animEffect>
                                  </p:childTnLst>
                                </p:cTn>
                              </p:par>
                            </p:childTnLst>
                          </p:cTn>
                        </p:par>
                      </p:childTnLst>
                    </p:cTn>
                  </p:par>
                  <p:par>
                    <p:cTn id="43" fill="hold">
                      <p:stCondLst>
                        <p:cond delay="indefinite"/>
                      </p:stCondLst>
                      <p:childTnLst>
                        <p:par>
                          <p:cTn id="44" fill="hold">
                            <p:stCondLst>
                              <p:cond delay="0"/>
                            </p:stCondLst>
                            <p:childTnLst>
                              <p:par>
                                <p:cTn id="45" presetID="12" presetClass="entr" presetSubtype="8" fill="hold" grpId="0" nodeType="clickEffect">
                                  <p:stCondLst>
                                    <p:cond delay="0"/>
                                  </p:stCondLst>
                                  <p:childTnLst>
                                    <p:set>
                                      <p:cBhvr>
                                        <p:cTn id="46" dur="1" fill="hold">
                                          <p:stCondLst>
                                            <p:cond delay="0"/>
                                          </p:stCondLst>
                                        </p:cTn>
                                        <p:tgtEl>
                                          <p:spTgt spid="80"/>
                                        </p:tgtEl>
                                        <p:attrNameLst>
                                          <p:attrName>style.visibility</p:attrName>
                                        </p:attrNameLst>
                                      </p:cBhvr>
                                      <p:to>
                                        <p:strVal val="visible"/>
                                      </p:to>
                                    </p:set>
                                    <p:anim calcmode="lin" valueType="num">
                                      <p:cBhvr additive="base">
                                        <p:cTn id="47" dur="500"/>
                                        <p:tgtEl>
                                          <p:spTgt spid="80"/>
                                        </p:tgtEl>
                                        <p:attrNameLst>
                                          <p:attrName>ppt_x</p:attrName>
                                        </p:attrNameLst>
                                      </p:cBhvr>
                                      <p:tavLst>
                                        <p:tav tm="0">
                                          <p:val>
                                            <p:strVal val="#ppt_x-#ppt_w*1.125000"/>
                                          </p:val>
                                        </p:tav>
                                        <p:tav tm="100000">
                                          <p:val>
                                            <p:strVal val="#ppt_x"/>
                                          </p:val>
                                        </p:tav>
                                      </p:tavLst>
                                    </p:anim>
                                    <p:animEffect transition="in" filter="wipe(right)">
                                      <p:cBhvr>
                                        <p:cTn id="48" dur="500"/>
                                        <p:tgtEl>
                                          <p:spTgt spid="80"/>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8" fill="hold" grpId="0" nodeType="clickEffect">
                                  <p:stCondLst>
                                    <p:cond delay="0"/>
                                  </p:stCondLst>
                                  <p:childTnLst>
                                    <p:set>
                                      <p:cBhvr>
                                        <p:cTn id="52" dur="1" fill="hold">
                                          <p:stCondLst>
                                            <p:cond delay="0"/>
                                          </p:stCondLst>
                                        </p:cTn>
                                        <p:tgtEl>
                                          <p:spTgt spid="83"/>
                                        </p:tgtEl>
                                        <p:attrNameLst>
                                          <p:attrName>style.visibility</p:attrName>
                                        </p:attrNameLst>
                                      </p:cBhvr>
                                      <p:to>
                                        <p:strVal val="visible"/>
                                      </p:to>
                                    </p:set>
                                    <p:anim calcmode="lin" valueType="num">
                                      <p:cBhvr additive="base">
                                        <p:cTn id="53" dur="500"/>
                                        <p:tgtEl>
                                          <p:spTgt spid="83"/>
                                        </p:tgtEl>
                                        <p:attrNameLst>
                                          <p:attrName>ppt_x</p:attrName>
                                        </p:attrNameLst>
                                      </p:cBhvr>
                                      <p:tavLst>
                                        <p:tav tm="0">
                                          <p:val>
                                            <p:strVal val="#ppt_x-#ppt_w*1.125000"/>
                                          </p:val>
                                        </p:tav>
                                        <p:tav tm="100000">
                                          <p:val>
                                            <p:strVal val="#ppt_x"/>
                                          </p:val>
                                        </p:tav>
                                      </p:tavLst>
                                    </p:anim>
                                    <p:animEffect transition="in" filter="wipe(right)">
                                      <p:cBhvr>
                                        <p:cTn id="54" dur="500"/>
                                        <p:tgtEl>
                                          <p:spTgt spid="83"/>
                                        </p:tgtEl>
                                      </p:cBhvr>
                                    </p:animEffect>
                                  </p:childTnLst>
                                </p:cTn>
                              </p:par>
                            </p:childTnLst>
                          </p:cTn>
                        </p:par>
                      </p:childTnLst>
                    </p:cTn>
                  </p:par>
                  <p:par>
                    <p:cTn id="55" fill="hold">
                      <p:stCondLst>
                        <p:cond delay="indefinite"/>
                      </p:stCondLst>
                      <p:childTnLst>
                        <p:par>
                          <p:cTn id="56" fill="hold">
                            <p:stCondLst>
                              <p:cond delay="0"/>
                            </p:stCondLst>
                            <p:childTnLst>
                              <p:par>
                                <p:cTn id="57" presetID="32" presetClass="emph" presetSubtype="0" fill="hold" grpId="1" nodeType="clickEffect">
                                  <p:stCondLst>
                                    <p:cond delay="0"/>
                                  </p:stCondLst>
                                  <p:childTnLst>
                                    <p:animRot by="120000">
                                      <p:cBhvr>
                                        <p:cTn id="58" dur="100" fill="hold">
                                          <p:stCondLst>
                                            <p:cond delay="0"/>
                                          </p:stCondLst>
                                        </p:cTn>
                                        <p:tgtEl>
                                          <p:spTgt spid="75"/>
                                        </p:tgtEl>
                                        <p:attrNameLst>
                                          <p:attrName>r</p:attrName>
                                        </p:attrNameLst>
                                      </p:cBhvr>
                                    </p:animRot>
                                    <p:animRot by="-240000">
                                      <p:cBhvr>
                                        <p:cTn id="59" dur="200" fill="hold">
                                          <p:stCondLst>
                                            <p:cond delay="200"/>
                                          </p:stCondLst>
                                        </p:cTn>
                                        <p:tgtEl>
                                          <p:spTgt spid="75"/>
                                        </p:tgtEl>
                                        <p:attrNameLst>
                                          <p:attrName>r</p:attrName>
                                        </p:attrNameLst>
                                      </p:cBhvr>
                                    </p:animRot>
                                    <p:animRot by="240000">
                                      <p:cBhvr>
                                        <p:cTn id="60" dur="200" fill="hold">
                                          <p:stCondLst>
                                            <p:cond delay="400"/>
                                          </p:stCondLst>
                                        </p:cTn>
                                        <p:tgtEl>
                                          <p:spTgt spid="75"/>
                                        </p:tgtEl>
                                        <p:attrNameLst>
                                          <p:attrName>r</p:attrName>
                                        </p:attrNameLst>
                                      </p:cBhvr>
                                    </p:animRot>
                                    <p:animRot by="-240000">
                                      <p:cBhvr>
                                        <p:cTn id="61" dur="200" fill="hold">
                                          <p:stCondLst>
                                            <p:cond delay="600"/>
                                          </p:stCondLst>
                                        </p:cTn>
                                        <p:tgtEl>
                                          <p:spTgt spid="75"/>
                                        </p:tgtEl>
                                        <p:attrNameLst>
                                          <p:attrName>r</p:attrName>
                                        </p:attrNameLst>
                                      </p:cBhvr>
                                    </p:animRot>
                                    <p:animRot by="120000">
                                      <p:cBhvr>
                                        <p:cTn id="62" dur="200" fill="hold">
                                          <p:stCondLst>
                                            <p:cond delay="800"/>
                                          </p:stCondLst>
                                        </p:cTn>
                                        <p:tgtEl>
                                          <p:spTgt spid="7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5" grpId="0" animBg="1"/>
      <p:bldP spid="75" grpId="1" animBg="1"/>
      <p:bldP spid="77" grpId="0" animBg="1"/>
      <p:bldP spid="78" grpId="0" animBg="1"/>
      <p:bldP spid="80" grpId="0" animBg="1"/>
      <p:bldP spid="81" grpId="0" animBg="1"/>
      <p:bldP spid="83" grpId="0" animBg="1"/>
      <p:bldP spid="8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a:extLst>
              <a:ext uri="{FF2B5EF4-FFF2-40B4-BE49-F238E27FC236}">
                <a16:creationId xmlns:a16="http://schemas.microsoft.com/office/drawing/2014/main" id="{07D9AA4D-4159-48C9-99CB-97DC8C06A894}"/>
              </a:ext>
            </a:extLst>
          </p:cNvPr>
          <p:cNvGrpSpPr/>
          <p:nvPr/>
        </p:nvGrpSpPr>
        <p:grpSpPr>
          <a:xfrm>
            <a:off x="1892266" y="1532227"/>
            <a:ext cx="8407470" cy="3822113"/>
            <a:chOff x="1892266" y="1532227"/>
            <a:chExt cx="8407470" cy="3822113"/>
          </a:xfrm>
        </p:grpSpPr>
        <p:grpSp>
          <p:nvGrpSpPr>
            <p:cNvPr id="28" name="组合 27">
              <a:extLst>
                <a:ext uri="{FF2B5EF4-FFF2-40B4-BE49-F238E27FC236}">
                  <a16:creationId xmlns:a16="http://schemas.microsoft.com/office/drawing/2014/main" id="{D35C7CB4-1121-45AB-A698-73CCBBF6A105}"/>
                </a:ext>
              </a:extLst>
            </p:cNvPr>
            <p:cNvGrpSpPr/>
            <p:nvPr/>
          </p:nvGrpSpPr>
          <p:grpSpPr>
            <a:xfrm>
              <a:off x="1892266" y="1532227"/>
              <a:ext cx="1961689" cy="3822113"/>
              <a:chOff x="1892266" y="1532227"/>
              <a:chExt cx="1961689" cy="3822113"/>
            </a:xfrm>
          </p:grpSpPr>
          <p:sp>
            <p:nvSpPr>
              <p:cNvPr id="10" name="矩形 9">
                <a:extLst>
                  <a:ext uri="{FF2B5EF4-FFF2-40B4-BE49-F238E27FC236}">
                    <a16:creationId xmlns:a16="http://schemas.microsoft.com/office/drawing/2014/main" id="{C278D1E0-8452-4843-B457-17BF72B3F79B}"/>
                  </a:ext>
                </a:extLst>
              </p:cNvPr>
              <p:cNvSpPr/>
              <p:nvPr/>
            </p:nvSpPr>
            <p:spPr>
              <a:xfrm>
                <a:off x="1892266" y="4659219"/>
                <a:ext cx="1961688" cy="695121"/>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11" name="矩形 10">
                <a:extLst>
                  <a:ext uri="{FF2B5EF4-FFF2-40B4-BE49-F238E27FC236}">
                    <a16:creationId xmlns:a16="http://schemas.microsoft.com/office/drawing/2014/main" id="{19C34A90-B6C5-481A-A052-1AB401EB648C}"/>
                  </a:ext>
                </a:extLst>
              </p:cNvPr>
              <p:cNvSpPr/>
              <p:nvPr/>
            </p:nvSpPr>
            <p:spPr>
              <a:xfrm>
                <a:off x="1892266" y="2578745"/>
                <a:ext cx="1961688" cy="69512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12" name="矩形 11">
                <a:extLst>
                  <a:ext uri="{FF2B5EF4-FFF2-40B4-BE49-F238E27FC236}">
                    <a16:creationId xmlns:a16="http://schemas.microsoft.com/office/drawing/2014/main" id="{F5019822-8D19-41D4-8EFC-8B0A47BF33A1}"/>
                  </a:ext>
                </a:extLst>
              </p:cNvPr>
              <p:cNvSpPr/>
              <p:nvPr/>
            </p:nvSpPr>
            <p:spPr>
              <a:xfrm>
                <a:off x="1892266" y="3275621"/>
                <a:ext cx="1961688" cy="695121"/>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13" name="矩形 12">
                <a:extLst>
                  <a:ext uri="{FF2B5EF4-FFF2-40B4-BE49-F238E27FC236}">
                    <a16:creationId xmlns:a16="http://schemas.microsoft.com/office/drawing/2014/main" id="{E7D0485A-C46F-422B-8ACC-584D6F912ED0}"/>
                  </a:ext>
                </a:extLst>
              </p:cNvPr>
              <p:cNvSpPr/>
              <p:nvPr/>
            </p:nvSpPr>
            <p:spPr>
              <a:xfrm>
                <a:off x="1892266" y="3971267"/>
                <a:ext cx="1961688" cy="695121"/>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14" name="矩形 13">
                <a:extLst>
                  <a:ext uri="{FF2B5EF4-FFF2-40B4-BE49-F238E27FC236}">
                    <a16:creationId xmlns:a16="http://schemas.microsoft.com/office/drawing/2014/main" id="{9320D2BA-6236-4943-ADAB-AA34100B81B4}"/>
                  </a:ext>
                </a:extLst>
              </p:cNvPr>
              <p:cNvSpPr/>
              <p:nvPr/>
            </p:nvSpPr>
            <p:spPr>
              <a:xfrm>
                <a:off x="1892266" y="1889006"/>
                <a:ext cx="1961688" cy="695121"/>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15" name="文本框 14">
                <a:extLst>
                  <a:ext uri="{FF2B5EF4-FFF2-40B4-BE49-F238E27FC236}">
                    <a16:creationId xmlns:a16="http://schemas.microsoft.com/office/drawing/2014/main" id="{66D26A8C-15B8-425B-9BF3-E78C93A316C6}"/>
                  </a:ext>
                </a:extLst>
              </p:cNvPr>
              <p:cNvSpPr txBox="1"/>
              <p:nvPr/>
            </p:nvSpPr>
            <p:spPr>
              <a:xfrm>
                <a:off x="1892267" y="1532227"/>
                <a:ext cx="1961688" cy="369332"/>
              </a:xfrm>
              <a:prstGeom prst="rect">
                <a:avLst/>
              </a:prstGeom>
              <a:noFill/>
            </p:spPr>
            <p:txBody>
              <a:bodyPr wrap="square" rtlCol="0">
                <a:spAutoFit/>
              </a:bodyPr>
              <a:lstStyle/>
              <a:p>
                <a:pPr algn="ctr"/>
                <a:r>
                  <a:rPr lang="zh-CN" altLang="en-US" b="1" dirty="0"/>
                  <a:t>原理参考模型</a:t>
                </a:r>
              </a:p>
            </p:txBody>
          </p:sp>
        </p:grpSp>
        <p:grpSp>
          <p:nvGrpSpPr>
            <p:cNvPr id="29" name="组合 28">
              <a:extLst>
                <a:ext uri="{FF2B5EF4-FFF2-40B4-BE49-F238E27FC236}">
                  <a16:creationId xmlns:a16="http://schemas.microsoft.com/office/drawing/2014/main" id="{95AAD68D-49E5-461D-A2E9-C3046ED708BA}"/>
                </a:ext>
              </a:extLst>
            </p:cNvPr>
            <p:cNvGrpSpPr/>
            <p:nvPr/>
          </p:nvGrpSpPr>
          <p:grpSpPr>
            <a:xfrm>
              <a:off x="8338047" y="1532227"/>
              <a:ext cx="1961689" cy="3822113"/>
              <a:chOff x="1892266" y="1532227"/>
              <a:chExt cx="1961689" cy="3822113"/>
            </a:xfrm>
          </p:grpSpPr>
          <p:sp>
            <p:nvSpPr>
              <p:cNvPr id="30" name="矩形 29">
                <a:extLst>
                  <a:ext uri="{FF2B5EF4-FFF2-40B4-BE49-F238E27FC236}">
                    <a16:creationId xmlns:a16="http://schemas.microsoft.com/office/drawing/2014/main" id="{9C3FBAE3-CA99-460B-BE3F-CC51D6344BC9}"/>
                  </a:ext>
                </a:extLst>
              </p:cNvPr>
              <p:cNvSpPr/>
              <p:nvPr/>
            </p:nvSpPr>
            <p:spPr>
              <a:xfrm>
                <a:off x="1892266" y="4659219"/>
                <a:ext cx="1961688" cy="695121"/>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物理层</a:t>
                </a:r>
              </a:p>
            </p:txBody>
          </p:sp>
          <p:sp>
            <p:nvSpPr>
              <p:cNvPr id="31" name="矩形 30">
                <a:extLst>
                  <a:ext uri="{FF2B5EF4-FFF2-40B4-BE49-F238E27FC236}">
                    <a16:creationId xmlns:a16="http://schemas.microsoft.com/office/drawing/2014/main" id="{33E15F21-0703-4307-8101-4D4106677006}"/>
                  </a:ext>
                </a:extLst>
              </p:cNvPr>
              <p:cNvSpPr/>
              <p:nvPr/>
            </p:nvSpPr>
            <p:spPr>
              <a:xfrm>
                <a:off x="1892266" y="2578745"/>
                <a:ext cx="1961688" cy="695121"/>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运输层</a:t>
                </a:r>
              </a:p>
            </p:txBody>
          </p:sp>
          <p:sp>
            <p:nvSpPr>
              <p:cNvPr id="32" name="矩形 31">
                <a:extLst>
                  <a:ext uri="{FF2B5EF4-FFF2-40B4-BE49-F238E27FC236}">
                    <a16:creationId xmlns:a16="http://schemas.microsoft.com/office/drawing/2014/main" id="{547F0DC4-9AD2-4AD5-A2AD-FB48B63A0364}"/>
                  </a:ext>
                </a:extLst>
              </p:cNvPr>
              <p:cNvSpPr/>
              <p:nvPr/>
            </p:nvSpPr>
            <p:spPr>
              <a:xfrm>
                <a:off x="1892266" y="3275621"/>
                <a:ext cx="1961688" cy="695121"/>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网络层</a:t>
                </a:r>
              </a:p>
            </p:txBody>
          </p:sp>
          <p:sp>
            <p:nvSpPr>
              <p:cNvPr id="33" name="矩形 32">
                <a:extLst>
                  <a:ext uri="{FF2B5EF4-FFF2-40B4-BE49-F238E27FC236}">
                    <a16:creationId xmlns:a16="http://schemas.microsoft.com/office/drawing/2014/main" id="{331F6BDA-4646-4938-9B39-82D28610898C}"/>
                  </a:ext>
                </a:extLst>
              </p:cNvPr>
              <p:cNvSpPr/>
              <p:nvPr/>
            </p:nvSpPr>
            <p:spPr>
              <a:xfrm>
                <a:off x="1892266" y="3971267"/>
                <a:ext cx="1961688" cy="695121"/>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数据链路层</a:t>
                </a:r>
              </a:p>
            </p:txBody>
          </p:sp>
          <p:sp>
            <p:nvSpPr>
              <p:cNvPr id="34" name="矩形 33">
                <a:extLst>
                  <a:ext uri="{FF2B5EF4-FFF2-40B4-BE49-F238E27FC236}">
                    <a16:creationId xmlns:a16="http://schemas.microsoft.com/office/drawing/2014/main" id="{F3AA83E5-44AD-498C-9D08-1FF04D31C924}"/>
                  </a:ext>
                </a:extLst>
              </p:cNvPr>
              <p:cNvSpPr/>
              <p:nvPr/>
            </p:nvSpPr>
            <p:spPr>
              <a:xfrm>
                <a:off x="1892266" y="1889006"/>
                <a:ext cx="1961688" cy="695121"/>
              </a:xfrm>
              <a:prstGeom prst="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应用层</a:t>
                </a:r>
              </a:p>
            </p:txBody>
          </p:sp>
          <p:sp>
            <p:nvSpPr>
              <p:cNvPr id="35" name="文本框 34">
                <a:extLst>
                  <a:ext uri="{FF2B5EF4-FFF2-40B4-BE49-F238E27FC236}">
                    <a16:creationId xmlns:a16="http://schemas.microsoft.com/office/drawing/2014/main" id="{41BD37F6-7100-4919-8667-6D9A2D8CD908}"/>
                  </a:ext>
                </a:extLst>
              </p:cNvPr>
              <p:cNvSpPr txBox="1"/>
              <p:nvPr/>
            </p:nvSpPr>
            <p:spPr>
              <a:xfrm>
                <a:off x="1892267" y="1532227"/>
                <a:ext cx="1961688" cy="369332"/>
              </a:xfrm>
              <a:prstGeom prst="rect">
                <a:avLst/>
              </a:prstGeom>
              <a:noFill/>
            </p:spPr>
            <p:txBody>
              <a:bodyPr wrap="square" rtlCol="0">
                <a:spAutoFit/>
              </a:bodyPr>
              <a:lstStyle/>
              <a:p>
                <a:pPr algn="ctr"/>
                <a:r>
                  <a:rPr lang="zh-CN" altLang="en-US" b="1" dirty="0"/>
                  <a:t>原理参考模型</a:t>
                </a:r>
              </a:p>
            </p:txBody>
          </p:sp>
        </p:grpSp>
      </p:grpSp>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物理层要实现的功能</a:t>
              </a:r>
            </a:p>
          </p:txBody>
        </p:sp>
      </p:grpSp>
      <p:pic>
        <p:nvPicPr>
          <p:cNvPr id="23" name="图形 22">
            <a:extLst>
              <a:ext uri="{FF2B5EF4-FFF2-40B4-BE49-F238E27FC236}">
                <a16:creationId xmlns:a16="http://schemas.microsoft.com/office/drawing/2014/main" id="{6832A45A-02D4-4684-B3C5-736B19B576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007286" y="5487598"/>
            <a:ext cx="853045" cy="518306"/>
          </a:xfrm>
          <a:prstGeom prst="rect">
            <a:avLst/>
          </a:prstGeom>
        </p:spPr>
      </p:pic>
      <p:pic>
        <p:nvPicPr>
          <p:cNvPr id="24" name="图形 23">
            <a:extLst>
              <a:ext uri="{FF2B5EF4-FFF2-40B4-BE49-F238E27FC236}">
                <a16:creationId xmlns:a16="http://schemas.microsoft.com/office/drawing/2014/main" id="{73E0460E-9213-4A07-8E9F-3B91CCBCC47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655097" y="5399190"/>
            <a:ext cx="529616" cy="695122"/>
          </a:xfrm>
          <a:prstGeom prst="rect">
            <a:avLst/>
          </a:prstGeom>
        </p:spPr>
      </p:pic>
      <p:sp>
        <p:nvSpPr>
          <p:cNvPr id="7" name="矩形: 圆角 6">
            <a:extLst>
              <a:ext uri="{FF2B5EF4-FFF2-40B4-BE49-F238E27FC236}">
                <a16:creationId xmlns:a16="http://schemas.microsoft.com/office/drawing/2014/main" id="{5B769E33-3A08-4AF6-989E-A57C7D16A30F}"/>
              </a:ext>
            </a:extLst>
          </p:cNvPr>
          <p:cNvSpPr/>
          <p:nvPr/>
        </p:nvSpPr>
        <p:spPr>
          <a:xfrm>
            <a:off x="3184713" y="5546696"/>
            <a:ext cx="5822573" cy="400110"/>
          </a:xfrm>
          <a:prstGeom prst="roundRect">
            <a:avLst>
              <a:gd name="adj" fmla="val 44167"/>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
        <p:nvSpPr>
          <p:cNvPr id="8" name="文本框 7">
            <a:extLst>
              <a:ext uri="{FF2B5EF4-FFF2-40B4-BE49-F238E27FC236}">
                <a16:creationId xmlns:a16="http://schemas.microsoft.com/office/drawing/2014/main" id="{A50ADDA5-22BF-439C-B703-94168BD75E14}"/>
              </a:ext>
            </a:extLst>
          </p:cNvPr>
          <p:cNvSpPr txBox="1"/>
          <p:nvPr/>
        </p:nvSpPr>
        <p:spPr>
          <a:xfrm>
            <a:off x="3111689" y="5569828"/>
            <a:ext cx="5979571" cy="369332"/>
          </a:xfrm>
          <a:prstGeom prst="rect">
            <a:avLst/>
          </a:prstGeom>
          <a:noFill/>
        </p:spPr>
        <p:txBody>
          <a:bodyPr wrap="square" rtlCol="0">
            <a:spAutoFit/>
          </a:bodyPr>
          <a:lstStyle/>
          <a:p>
            <a:pPr algn="ctr"/>
            <a:r>
              <a:rPr lang="en-US" altLang="zh-CN" b="1" dirty="0"/>
              <a:t>001010101000001010101010101010101010100000010101010101</a:t>
            </a:r>
            <a:endParaRPr lang="zh-CN" altLang="en-US" b="1" dirty="0"/>
          </a:p>
        </p:txBody>
      </p:sp>
      <p:sp>
        <p:nvSpPr>
          <p:cNvPr id="25" name="箭头: 左右 24">
            <a:extLst>
              <a:ext uri="{FF2B5EF4-FFF2-40B4-BE49-F238E27FC236}">
                <a16:creationId xmlns:a16="http://schemas.microsoft.com/office/drawing/2014/main" id="{9BC85AD3-EC87-4BEA-8D29-B299502CDB41}"/>
              </a:ext>
            </a:extLst>
          </p:cNvPr>
          <p:cNvSpPr/>
          <p:nvPr/>
        </p:nvSpPr>
        <p:spPr>
          <a:xfrm>
            <a:off x="3853955" y="4689520"/>
            <a:ext cx="4484092" cy="687952"/>
          </a:xfrm>
          <a:prstGeom prst="leftRightArrow">
            <a:avLst>
              <a:gd name="adj1" fmla="val 67688"/>
              <a:gd name="adj2" fmla="val 50000"/>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a:t>
            </a:r>
            <a:r>
              <a:rPr lang="zh-CN" altLang="en-US" b="1" dirty="0">
                <a:solidFill>
                  <a:schemeClr val="accent1">
                    <a:lumMod val="75000"/>
                  </a:schemeClr>
                </a:solidFill>
              </a:rPr>
              <a:t>透明</a:t>
            </a:r>
            <a:r>
              <a:rPr lang="zh-CN" altLang="en-US" b="1" dirty="0">
                <a:solidFill>
                  <a:schemeClr val="tx1"/>
                </a:solidFill>
              </a:rPr>
              <a:t>”传输比特流</a:t>
            </a:r>
          </a:p>
        </p:txBody>
      </p:sp>
      <p:sp>
        <p:nvSpPr>
          <p:cNvPr id="27" name="箭头: 上 26">
            <a:extLst>
              <a:ext uri="{FF2B5EF4-FFF2-40B4-BE49-F238E27FC236}">
                <a16:creationId xmlns:a16="http://schemas.microsoft.com/office/drawing/2014/main" id="{45EDF01B-8C24-4782-ABE2-4DCCD6C2F53C}"/>
              </a:ext>
            </a:extLst>
          </p:cNvPr>
          <p:cNvSpPr/>
          <p:nvPr/>
        </p:nvSpPr>
        <p:spPr>
          <a:xfrm>
            <a:off x="1225900" y="4667817"/>
            <a:ext cx="575932" cy="694430"/>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服务</a:t>
            </a:r>
          </a:p>
        </p:txBody>
      </p:sp>
      <p:sp>
        <p:nvSpPr>
          <p:cNvPr id="36" name="箭头: 上 35">
            <a:extLst>
              <a:ext uri="{FF2B5EF4-FFF2-40B4-BE49-F238E27FC236}">
                <a16:creationId xmlns:a16="http://schemas.microsoft.com/office/drawing/2014/main" id="{DF67340F-990B-47ED-B617-1A75093AD9A9}"/>
              </a:ext>
            </a:extLst>
          </p:cNvPr>
          <p:cNvSpPr/>
          <p:nvPr/>
        </p:nvSpPr>
        <p:spPr>
          <a:xfrm>
            <a:off x="10390168" y="4659910"/>
            <a:ext cx="575932" cy="694430"/>
          </a:xfrm>
          <a:prstGeom prst="up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服务</a:t>
            </a:r>
          </a:p>
        </p:txBody>
      </p:sp>
      <p:sp>
        <p:nvSpPr>
          <p:cNvPr id="39" name="对话气泡: 圆角矩形 38">
            <a:extLst>
              <a:ext uri="{FF2B5EF4-FFF2-40B4-BE49-F238E27FC236}">
                <a16:creationId xmlns:a16="http://schemas.microsoft.com/office/drawing/2014/main" id="{E9F5E881-3720-47F8-B666-AAC51AE0DCAB}"/>
              </a:ext>
            </a:extLst>
          </p:cNvPr>
          <p:cNvSpPr/>
          <p:nvPr/>
        </p:nvSpPr>
        <p:spPr>
          <a:xfrm>
            <a:off x="4243992" y="2565064"/>
            <a:ext cx="3864310" cy="1808142"/>
          </a:xfrm>
          <a:prstGeom prst="wedgeRoundRectCallout">
            <a:avLst>
              <a:gd name="adj1" fmla="val -18177"/>
              <a:gd name="adj2" fmla="val 78497"/>
              <a:gd name="adj3" fmla="val 16667"/>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ts val="2400"/>
              </a:lnSpc>
            </a:pPr>
            <a:r>
              <a:rPr lang="zh-CN" altLang="en-US" b="1" dirty="0">
                <a:solidFill>
                  <a:schemeClr val="tx1"/>
                </a:solidFill>
              </a:rPr>
              <a:t>         数据链路层“</a:t>
            </a:r>
            <a:r>
              <a:rPr lang="zh-CN" altLang="en-US" b="1" dirty="0">
                <a:solidFill>
                  <a:schemeClr val="accent1">
                    <a:lumMod val="75000"/>
                  </a:schemeClr>
                </a:solidFill>
              </a:rPr>
              <a:t>看不见</a:t>
            </a:r>
            <a:r>
              <a:rPr lang="zh-CN" altLang="en-US" b="1" dirty="0">
                <a:solidFill>
                  <a:schemeClr val="tx1"/>
                </a:solidFill>
              </a:rPr>
              <a:t>”（</a:t>
            </a:r>
            <a:r>
              <a:rPr lang="zh-CN" altLang="en-US" b="1" dirty="0">
                <a:solidFill>
                  <a:schemeClr val="accent1">
                    <a:lumMod val="75000"/>
                  </a:schemeClr>
                </a:solidFill>
              </a:rPr>
              <a:t>也无需看见</a:t>
            </a:r>
            <a:r>
              <a:rPr lang="zh-CN" altLang="en-US" b="1" dirty="0">
                <a:solidFill>
                  <a:schemeClr val="tx1"/>
                </a:solidFill>
              </a:rPr>
              <a:t>）物理层究竟使用的是什么方法来传输比特流。</a:t>
            </a:r>
            <a:endParaRPr lang="en-US" altLang="zh-CN" b="1" dirty="0">
              <a:solidFill>
                <a:schemeClr val="tx1"/>
              </a:solidFill>
            </a:endParaRPr>
          </a:p>
          <a:p>
            <a:pPr>
              <a:lnSpc>
                <a:spcPts val="2400"/>
              </a:lnSpc>
            </a:pPr>
            <a:r>
              <a:rPr lang="zh-CN" altLang="en-US" b="1" dirty="0">
                <a:solidFill>
                  <a:schemeClr val="tx1"/>
                </a:solidFill>
              </a:rPr>
              <a:t>         数据链路层</a:t>
            </a:r>
            <a:r>
              <a:rPr lang="zh-CN" altLang="en-US" b="1" dirty="0">
                <a:solidFill>
                  <a:schemeClr val="accent1">
                    <a:lumMod val="75000"/>
                  </a:schemeClr>
                </a:solidFill>
              </a:rPr>
              <a:t>只管“享受”</a:t>
            </a:r>
            <a:r>
              <a:rPr lang="zh-CN" altLang="en-US" b="1" dirty="0">
                <a:solidFill>
                  <a:schemeClr val="tx1"/>
                </a:solidFill>
              </a:rPr>
              <a:t>物理层提供的比特流传输服务即可。</a:t>
            </a:r>
          </a:p>
        </p:txBody>
      </p:sp>
    </p:spTree>
    <p:custDataLst>
      <p:tags r:id="rId1"/>
    </p:custDataLst>
    <p:extLst>
      <p:ext uri="{BB962C8B-B14F-4D97-AF65-F5344CB8AC3E}">
        <p14:creationId xmlns:p14="http://schemas.microsoft.com/office/powerpoint/2010/main" val="3413281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anim calcmode="lin" valueType="num">
                                      <p:cBhvr>
                                        <p:cTn id="8" dur="1000" fill="hold"/>
                                        <p:tgtEl>
                                          <p:spTgt spid="37"/>
                                        </p:tgtEl>
                                        <p:attrNameLst>
                                          <p:attrName>ppt_x</p:attrName>
                                        </p:attrNameLst>
                                      </p:cBhvr>
                                      <p:tavLst>
                                        <p:tav tm="0">
                                          <p:val>
                                            <p:strVal val="#ppt_x"/>
                                          </p:val>
                                        </p:tav>
                                        <p:tav tm="100000">
                                          <p:val>
                                            <p:strVal val="#ppt_x"/>
                                          </p:val>
                                        </p:tav>
                                      </p:tavLst>
                                    </p:anim>
                                    <p:anim calcmode="lin" valueType="num">
                                      <p:cBhvr>
                                        <p:cTn id="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5"/>
                                        </p:tgtEl>
                                        <p:attrNameLst>
                                          <p:attrName>style.visibility</p:attrName>
                                        </p:attrNameLst>
                                      </p:cBhvr>
                                      <p:to>
                                        <p:strVal val="visible"/>
                                      </p:to>
                                    </p:set>
                                    <p:anim calcmode="lin" valueType="num">
                                      <p:cBhvr>
                                        <p:cTn id="14" dur="500" fill="hold"/>
                                        <p:tgtEl>
                                          <p:spTgt spid="25"/>
                                        </p:tgtEl>
                                        <p:attrNameLst>
                                          <p:attrName>ppt_w</p:attrName>
                                        </p:attrNameLst>
                                      </p:cBhvr>
                                      <p:tavLst>
                                        <p:tav tm="0">
                                          <p:val>
                                            <p:fltVal val="0"/>
                                          </p:val>
                                        </p:tav>
                                        <p:tav tm="100000">
                                          <p:val>
                                            <p:strVal val="#ppt_w"/>
                                          </p:val>
                                        </p:tav>
                                      </p:tavLst>
                                    </p:anim>
                                    <p:anim calcmode="lin" valueType="num">
                                      <p:cBhvr>
                                        <p:cTn id="15" dur="500" fill="hold"/>
                                        <p:tgtEl>
                                          <p:spTgt spid="25"/>
                                        </p:tgtEl>
                                        <p:attrNameLst>
                                          <p:attrName>ppt_h</p:attrName>
                                        </p:attrNameLst>
                                      </p:cBhvr>
                                      <p:tavLst>
                                        <p:tav tm="0">
                                          <p:val>
                                            <p:fltVal val="0"/>
                                          </p:val>
                                        </p:tav>
                                        <p:tav tm="100000">
                                          <p:val>
                                            <p:strVal val="#ppt_h"/>
                                          </p:val>
                                        </p:tav>
                                      </p:tavLst>
                                    </p:anim>
                                    <p:animEffect transition="in" filter="fade">
                                      <p:cBhvr>
                                        <p:cTn id="16" dur="500"/>
                                        <p:tgtEl>
                                          <p:spTgt spid="25"/>
                                        </p:tgtEl>
                                      </p:cBhvr>
                                    </p:animEffect>
                                  </p:childTnLst>
                                </p:cTn>
                              </p:par>
                            </p:childTnLst>
                          </p:cTn>
                        </p:par>
                        <p:par>
                          <p:cTn id="17" fill="hold">
                            <p:stCondLst>
                              <p:cond delay="500"/>
                            </p:stCondLst>
                            <p:childTnLst>
                              <p:par>
                                <p:cTn id="18" presetID="22" presetClass="entr" presetSubtype="4" fill="hold" grpId="0"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down)">
                                      <p:cBhvr>
                                        <p:cTn id="20" dur="500"/>
                                        <p:tgtEl>
                                          <p:spTgt spid="27"/>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wipe(down)">
                                      <p:cBhvr>
                                        <p:cTn id="23" dur="500"/>
                                        <p:tgtEl>
                                          <p:spTgt spid="36"/>
                                        </p:tgtEl>
                                      </p:cBhvr>
                                    </p:animEffect>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grpId="0" nodeType="click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fade">
                                      <p:cBhvr>
                                        <p:cTn id="28" dur="1000"/>
                                        <p:tgtEl>
                                          <p:spTgt spid="39"/>
                                        </p:tgtEl>
                                      </p:cBhvr>
                                    </p:animEffect>
                                    <p:anim calcmode="lin" valueType="num">
                                      <p:cBhvr>
                                        <p:cTn id="29" dur="1000" fill="hold"/>
                                        <p:tgtEl>
                                          <p:spTgt spid="39"/>
                                        </p:tgtEl>
                                        <p:attrNameLst>
                                          <p:attrName>ppt_x</p:attrName>
                                        </p:attrNameLst>
                                      </p:cBhvr>
                                      <p:tavLst>
                                        <p:tav tm="0">
                                          <p:val>
                                            <p:strVal val="#ppt_x"/>
                                          </p:val>
                                        </p:tav>
                                        <p:tav tm="100000">
                                          <p:val>
                                            <p:strVal val="#ppt_x"/>
                                          </p:val>
                                        </p:tav>
                                      </p:tavLst>
                                    </p:anim>
                                    <p:anim calcmode="lin" valueType="num">
                                      <p:cBhvr>
                                        <p:cTn id="30"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7" grpId="0" animBg="1"/>
      <p:bldP spid="36" grpId="0" animBg="1"/>
      <p:bldP spid="39"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造成信号失真的主要因素</a:t>
              </a:r>
            </a:p>
          </p:txBody>
        </p:sp>
      </p:grpSp>
      <p:sp>
        <p:nvSpPr>
          <p:cNvPr id="13" name="矩形 12">
            <a:extLst>
              <a:ext uri="{FF2B5EF4-FFF2-40B4-BE49-F238E27FC236}">
                <a16:creationId xmlns:a16="http://schemas.microsoft.com/office/drawing/2014/main" id="{66EC0A8C-4E01-40B2-A248-0A157AE1A8D0}"/>
              </a:ext>
            </a:extLst>
          </p:cNvPr>
          <p:cNvSpPr/>
          <p:nvPr/>
        </p:nvSpPr>
        <p:spPr>
          <a:xfrm>
            <a:off x="1045828" y="140129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íşlïḍè">
            <a:extLst>
              <a:ext uri="{FF2B5EF4-FFF2-40B4-BE49-F238E27FC236}">
                <a16:creationId xmlns:a16="http://schemas.microsoft.com/office/drawing/2014/main" id="{754C81E1-1B82-4C23-94AD-F91E4D97B564}"/>
              </a:ext>
            </a:extLst>
          </p:cNvPr>
          <p:cNvSpPr txBox="1"/>
          <p:nvPr/>
        </p:nvSpPr>
        <p:spPr>
          <a:xfrm>
            <a:off x="1337791" y="1362322"/>
            <a:ext cx="10306008" cy="342300"/>
          </a:xfrm>
          <a:prstGeom prst="rect">
            <a:avLst/>
          </a:prstGeom>
          <a:noFill/>
        </p:spPr>
        <p:txBody>
          <a:bodyPr wrap="square" lIns="91440" tIns="45720" rIns="91440" bIns="45720" anchor="ctr">
            <a:noAutofit/>
          </a:bodyPr>
          <a:lstStyle/>
          <a:p>
            <a:r>
              <a:rPr lang="zh-CN" altLang="en-US" b="1" dirty="0"/>
              <a:t>信道上传输的</a:t>
            </a:r>
            <a:r>
              <a:rPr lang="zh-CN" altLang="en-US" b="1" dirty="0">
                <a:solidFill>
                  <a:schemeClr val="accent1">
                    <a:lumMod val="75000"/>
                  </a:schemeClr>
                </a:solidFill>
              </a:rPr>
              <a:t>数字信号</a:t>
            </a:r>
            <a:r>
              <a:rPr lang="zh-CN" altLang="en-US" b="1" dirty="0"/>
              <a:t>，可以看做是</a:t>
            </a:r>
            <a:r>
              <a:rPr lang="zh-CN" altLang="en-US" b="1" dirty="0">
                <a:solidFill>
                  <a:schemeClr val="accent1">
                    <a:lumMod val="75000"/>
                  </a:schemeClr>
                </a:solidFill>
              </a:rPr>
              <a:t>多个频率的模拟信号进行多次叠加后形成的方波</a:t>
            </a:r>
            <a:r>
              <a:rPr lang="zh-CN" altLang="en-US" b="1" dirty="0"/>
              <a:t>。</a:t>
            </a:r>
            <a:endParaRPr lang="en-US" altLang="zh-CN" b="1" dirty="0"/>
          </a:p>
        </p:txBody>
      </p:sp>
      <p:grpSp>
        <p:nvGrpSpPr>
          <p:cNvPr id="6" name="组合 5">
            <a:extLst>
              <a:ext uri="{FF2B5EF4-FFF2-40B4-BE49-F238E27FC236}">
                <a16:creationId xmlns:a16="http://schemas.microsoft.com/office/drawing/2014/main" id="{AD2BB8ED-AA46-4E18-AB1B-9029DAC11FA6}"/>
              </a:ext>
            </a:extLst>
          </p:cNvPr>
          <p:cNvGrpSpPr/>
          <p:nvPr/>
        </p:nvGrpSpPr>
        <p:grpSpPr>
          <a:xfrm>
            <a:off x="2104481" y="2485576"/>
            <a:ext cx="441825" cy="2835965"/>
            <a:chOff x="2104481" y="2485576"/>
            <a:chExt cx="441825" cy="2835965"/>
          </a:xfrm>
        </p:grpSpPr>
        <p:cxnSp>
          <p:nvCxnSpPr>
            <p:cNvPr id="47" name="直接箭头连接符 46">
              <a:extLst>
                <a:ext uri="{FF2B5EF4-FFF2-40B4-BE49-F238E27FC236}">
                  <a16:creationId xmlns:a16="http://schemas.microsoft.com/office/drawing/2014/main" id="{F5E0FCD6-04AA-47C3-8B43-64347A2746D9}"/>
                </a:ext>
              </a:extLst>
            </p:cNvPr>
            <p:cNvCxnSpPr>
              <a:cxnSpLocks/>
            </p:cNvCxnSpPr>
            <p:nvPr/>
          </p:nvCxnSpPr>
          <p:spPr>
            <a:xfrm flipV="1">
              <a:off x="2546306" y="2485576"/>
              <a:ext cx="0" cy="2835965"/>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DF8A0B92-0493-42B5-9AEE-E844349348A3}"/>
                </a:ext>
              </a:extLst>
            </p:cNvPr>
            <p:cNvSpPr txBox="1"/>
            <p:nvPr/>
          </p:nvSpPr>
          <p:spPr>
            <a:xfrm>
              <a:off x="2104481" y="2485576"/>
              <a:ext cx="367748" cy="369332"/>
            </a:xfrm>
            <a:prstGeom prst="rect">
              <a:avLst/>
            </a:prstGeom>
            <a:noFill/>
          </p:spPr>
          <p:txBody>
            <a:bodyPr wrap="square" rtlCol="0">
              <a:spAutoFit/>
            </a:bodyPr>
            <a:lstStyle/>
            <a:p>
              <a:r>
                <a:rPr lang="en-US" altLang="zh-CN" b="1" dirty="0">
                  <a:latin typeface="Arial Black" panose="020B0A04020102020204" pitchFamily="34" charset="0"/>
                </a:rPr>
                <a:t>V</a:t>
              </a:r>
              <a:endParaRPr lang="zh-CN" altLang="en-US" b="1" dirty="0">
                <a:latin typeface="Arial Black" panose="020B0A04020102020204" pitchFamily="34" charset="0"/>
              </a:endParaRPr>
            </a:p>
          </p:txBody>
        </p:sp>
      </p:grpSp>
      <p:grpSp>
        <p:nvGrpSpPr>
          <p:cNvPr id="5" name="组合 4">
            <a:extLst>
              <a:ext uri="{FF2B5EF4-FFF2-40B4-BE49-F238E27FC236}">
                <a16:creationId xmlns:a16="http://schemas.microsoft.com/office/drawing/2014/main" id="{62A7828D-B391-49A8-8707-E46E91D84318}"/>
              </a:ext>
            </a:extLst>
          </p:cNvPr>
          <p:cNvGrpSpPr/>
          <p:nvPr/>
        </p:nvGrpSpPr>
        <p:grpSpPr>
          <a:xfrm>
            <a:off x="2104481" y="3810550"/>
            <a:ext cx="7908961" cy="663163"/>
            <a:chOff x="2104481" y="3810550"/>
            <a:chExt cx="7908961" cy="663163"/>
          </a:xfrm>
        </p:grpSpPr>
        <p:cxnSp>
          <p:nvCxnSpPr>
            <p:cNvPr id="46" name="直接连接符 45">
              <a:extLst>
                <a:ext uri="{FF2B5EF4-FFF2-40B4-BE49-F238E27FC236}">
                  <a16:creationId xmlns:a16="http://schemas.microsoft.com/office/drawing/2014/main" id="{1DB92934-A8BB-46F9-8880-C373C96BF509}"/>
                </a:ext>
              </a:extLst>
            </p:cNvPr>
            <p:cNvCxnSpPr>
              <a:cxnSpLocks/>
            </p:cNvCxnSpPr>
            <p:nvPr/>
          </p:nvCxnSpPr>
          <p:spPr>
            <a:xfrm>
              <a:off x="2546306" y="3995216"/>
              <a:ext cx="7301341" cy="0"/>
            </a:xfrm>
            <a:prstGeom prst="line">
              <a:avLst/>
            </a:prstGeom>
            <a:ln w="25400">
              <a:solidFill>
                <a:schemeClr val="tx1"/>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49" name="文本框 48">
              <a:extLst>
                <a:ext uri="{FF2B5EF4-FFF2-40B4-BE49-F238E27FC236}">
                  <a16:creationId xmlns:a16="http://schemas.microsoft.com/office/drawing/2014/main" id="{75FA3697-27AD-48EB-97F5-5EB5A287DB2E}"/>
                </a:ext>
              </a:extLst>
            </p:cNvPr>
            <p:cNvSpPr txBox="1"/>
            <p:nvPr/>
          </p:nvSpPr>
          <p:spPr>
            <a:xfrm>
              <a:off x="2104481" y="3810550"/>
              <a:ext cx="367748" cy="369332"/>
            </a:xfrm>
            <a:prstGeom prst="rect">
              <a:avLst/>
            </a:prstGeom>
            <a:noFill/>
          </p:spPr>
          <p:txBody>
            <a:bodyPr wrap="square" rtlCol="0">
              <a:spAutoFit/>
            </a:bodyPr>
            <a:lstStyle/>
            <a:p>
              <a:r>
                <a:rPr lang="en-US" altLang="zh-CN" b="1" dirty="0">
                  <a:latin typeface="Arial Black" panose="020B0A04020102020204" pitchFamily="34" charset="0"/>
                </a:rPr>
                <a:t>0</a:t>
              </a:r>
              <a:endParaRPr lang="zh-CN" altLang="en-US" b="1" dirty="0">
                <a:latin typeface="Arial Black" panose="020B0A04020102020204" pitchFamily="34" charset="0"/>
              </a:endParaRPr>
            </a:p>
          </p:txBody>
        </p:sp>
        <p:sp>
          <p:nvSpPr>
            <p:cNvPr id="50" name="文本框 49">
              <a:extLst>
                <a:ext uri="{FF2B5EF4-FFF2-40B4-BE49-F238E27FC236}">
                  <a16:creationId xmlns:a16="http://schemas.microsoft.com/office/drawing/2014/main" id="{0F85036E-7761-496E-AAED-C0548DE4D1DE}"/>
                </a:ext>
              </a:extLst>
            </p:cNvPr>
            <p:cNvSpPr txBox="1"/>
            <p:nvPr/>
          </p:nvSpPr>
          <p:spPr>
            <a:xfrm>
              <a:off x="9645694" y="4104381"/>
              <a:ext cx="367748" cy="369332"/>
            </a:xfrm>
            <a:prstGeom prst="rect">
              <a:avLst/>
            </a:prstGeom>
            <a:noFill/>
          </p:spPr>
          <p:txBody>
            <a:bodyPr wrap="square" rtlCol="0">
              <a:spAutoFit/>
            </a:bodyPr>
            <a:lstStyle/>
            <a:p>
              <a:r>
                <a:rPr lang="en-US" altLang="zh-CN" b="1" dirty="0">
                  <a:latin typeface="Arial Black" panose="020B0A04020102020204" pitchFamily="34" charset="0"/>
                </a:rPr>
                <a:t>t</a:t>
              </a:r>
              <a:endParaRPr lang="zh-CN" altLang="en-US" b="1" dirty="0">
                <a:latin typeface="Arial Black" panose="020B0A04020102020204" pitchFamily="34" charset="0"/>
              </a:endParaRPr>
            </a:p>
          </p:txBody>
        </p:sp>
      </p:grpSp>
      <p:grpSp>
        <p:nvGrpSpPr>
          <p:cNvPr id="9" name="组合 8">
            <a:extLst>
              <a:ext uri="{FF2B5EF4-FFF2-40B4-BE49-F238E27FC236}">
                <a16:creationId xmlns:a16="http://schemas.microsoft.com/office/drawing/2014/main" id="{D6797691-1343-4BD7-9882-0F5C581FD635}"/>
              </a:ext>
            </a:extLst>
          </p:cNvPr>
          <p:cNvGrpSpPr/>
          <p:nvPr/>
        </p:nvGrpSpPr>
        <p:grpSpPr>
          <a:xfrm>
            <a:off x="2552160" y="3261439"/>
            <a:ext cx="6560914" cy="1466850"/>
            <a:chOff x="2552160" y="3261439"/>
            <a:chExt cx="6560914" cy="1466850"/>
          </a:xfrm>
        </p:grpSpPr>
        <p:pic>
          <p:nvPicPr>
            <p:cNvPr id="52" name="图形 51">
              <a:extLst>
                <a:ext uri="{FF2B5EF4-FFF2-40B4-BE49-F238E27FC236}">
                  <a16:creationId xmlns:a16="http://schemas.microsoft.com/office/drawing/2014/main" id="{FA3B1F07-D1B0-431D-9B31-555130ED2C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192169" y="3261439"/>
              <a:ext cx="1647825" cy="1466850"/>
            </a:xfrm>
            <a:prstGeom prst="rect">
              <a:avLst/>
            </a:prstGeom>
            <a:scene3d>
              <a:camera prst="orthographicFront">
                <a:rot lat="10800000" lon="0" rev="0"/>
              </a:camera>
              <a:lightRig rig="threePt" dir="t"/>
            </a:scene3d>
          </p:spPr>
        </p:pic>
        <p:pic>
          <p:nvPicPr>
            <p:cNvPr id="53" name="图形 52">
              <a:extLst>
                <a:ext uri="{FF2B5EF4-FFF2-40B4-BE49-F238E27FC236}">
                  <a16:creationId xmlns:a16="http://schemas.microsoft.com/office/drawing/2014/main" id="{0CCC2967-B068-42F8-A475-74076935198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28864" y="3261439"/>
              <a:ext cx="1647825" cy="1466850"/>
            </a:xfrm>
            <a:prstGeom prst="rect">
              <a:avLst/>
            </a:prstGeom>
            <a:scene3d>
              <a:camera prst="orthographicFront">
                <a:rot lat="10800000" lon="0" rev="0"/>
              </a:camera>
              <a:lightRig rig="threePt" dir="t"/>
            </a:scene3d>
          </p:spPr>
        </p:pic>
        <p:pic>
          <p:nvPicPr>
            <p:cNvPr id="54" name="图形 53">
              <a:extLst>
                <a:ext uri="{FF2B5EF4-FFF2-40B4-BE49-F238E27FC236}">
                  <a16:creationId xmlns:a16="http://schemas.microsoft.com/office/drawing/2014/main" id="{95C120BC-E3AA-4232-BB39-CEF6A5EBA2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465249" y="3261439"/>
              <a:ext cx="1647825" cy="1466850"/>
            </a:xfrm>
            <a:prstGeom prst="rect">
              <a:avLst/>
            </a:prstGeom>
            <a:scene3d>
              <a:camera prst="orthographicFront">
                <a:rot lat="10800000" lon="0" rev="0"/>
              </a:camera>
              <a:lightRig rig="threePt" dir="t"/>
            </a:scene3d>
          </p:spPr>
        </p:pic>
        <p:pic>
          <p:nvPicPr>
            <p:cNvPr id="55" name="图形 54">
              <a:extLst>
                <a:ext uri="{FF2B5EF4-FFF2-40B4-BE49-F238E27FC236}">
                  <a16:creationId xmlns:a16="http://schemas.microsoft.com/office/drawing/2014/main" id="{E9176506-DE1F-4908-B28C-D35D326EFC8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52160" y="3261439"/>
              <a:ext cx="1647825" cy="1466850"/>
            </a:xfrm>
            <a:prstGeom prst="rect">
              <a:avLst/>
            </a:prstGeom>
            <a:scene3d>
              <a:camera prst="orthographicFront">
                <a:rot lat="10800000" lon="0" rev="0"/>
              </a:camera>
              <a:lightRig rig="threePt" dir="t"/>
            </a:scene3d>
          </p:spPr>
        </p:pic>
      </p:grpSp>
      <p:grpSp>
        <p:nvGrpSpPr>
          <p:cNvPr id="7" name="组合 6">
            <a:extLst>
              <a:ext uri="{FF2B5EF4-FFF2-40B4-BE49-F238E27FC236}">
                <a16:creationId xmlns:a16="http://schemas.microsoft.com/office/drawing/2014/main" id="{60B474A5-C27C-4E48-9E89-8E7F97056441}"/>
              </a:ext>
            </a:extLst>
          </p:cNvPr>
          <p:cNvGrpSpPr/>
          <p:nvPr/>
        </p:nvGrpSpPr>
        <p:grpSpPr>
          <a:xfrm>
            <a:off x="2555743" y="3456032"/>
            <a:ext cx="6545579" cy="1067856"/>
            <a:chOff x="2555743" y="3456032"/>
            <a:chExt cx="6545579" cy="1067856"/>
          </a:xfrm>
        </p:grpSpPr>
        <p:cxnSp>
          <p:nvCxnSpPr>
            <p:cNvPr id="51" name="直接连接符 50">
              <a:extLst>
                <a:ext uri="{FF2B5EF4-FFF2-40B4-BE49-F238E27FC236}">
                  <a16:creationId xmlns:a16="http://schemas.microsoft.com/office/drawing/2014/main" id="{A8BA1889-25BE-4373-8F0A-D5B48FC73F36}"/>
                </a:ext>
              </a:extLst>
            </p:cNvPr>
            <p:cNvCxnSpPr>
              <a:cxnSpLocks/>
            </p:cNvCxnSpPr>
            <p:nvPr/>
          </p:nvCxnSpPr>
          <p:spPr>
            <a:xfrm>
              <a:off x="2555743" y="4523888"/>
              <a:ext cx="823912" cy="0"/>
            </a:xfrm>
            <a:prstGeom prst="line">
              <a:avLst/>
            </a:prstGeom>
            <a:ln w="25400">
              <a:solidFill>
                <a:schemeClr val="tx1"/>
              </a:solidFill>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DF4F6B7C-EAAE-4E15-8903-4495DE140B43}"/>
                </a:ext>
              </a:extLst>
            </p:cNvPr>
            <p:cNvCxnSpPr>
              <a:cxnSpLocks/>
            </p:cNvCxnSpPr>
            <p:nvPr/>
          </p:nvCxnSpPr>
          <p:spPr>
            <a:xfrm>
              <a:off x="3389816" y="3477408"/>
              <a:ext cx="823912" cy="0"/>
            </a:xfrm>
            <a:prstGeom prst="line">
              <a:avLst/>
            </a:prstGeom>
            <a:ln w="25400">
              <a:solidFill>
                <a:schemeClr val="tx1"/>
              </a:solidFill>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F6891F21-F056-4786-BEEF-9798AB7330BB}"/>
                </a:ext>
              </a:extLst>
            </p:cNvPr>
            <p:cNvCxnSpPr>
              <a:cxnSpLocks/>
            </p:cNvCxnSpPr>
            <p:nvPr/>
          </p:nvCxnSpPr>
          <p:spPr>
            <a:xfrm>
              <a:off x="3379655" y="3466896"/>
              <a:ext cx="0" cy="10569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EA6F0909-229A-45DC-9961-4E93F8E83A52}"/>
                </a:ext>
              </a:extLst>
            </p:cNvPr>
            <p:cNvCxnSpPr>
              <a:cxnSpLocks/>
            </p:cNvCxnSpPr>
            <p:nvPr/>
          </p:nvCxnSpPr>
          <p:spPr>
            <a:xfrm>
              <a:off x="4203568" y="3466720"/>
              <a:ext cx="0" cy="10569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9" name="组合 58">
              <a:extLst>
                <a:ext uri="{FF2B5EF4-FFF2-40B4-BE49-F238E27FC236}">
                  <a16:creationId xmlns:a16="http://schemas.microsoft.com/office/drawing/2014/main" id="{FA9AD001-F3F2-456E-B0F4-2820FF85D6D0}"/>
                </a:ext>
              </a:extLst>
            </p:cNvPr>
            <p:cNvGrpSpPr/>
            <p:nvPr/>
          </p:nvGrpSpPr>
          <p:grpSpPr>
            <a:xfrm>
              <a:off x="4203568" y="3466544"/>
              <a:ext cx="1636427" cy="1057168"/>
              <a:chOff x="3928581" y="5407845"/>
              <a:chExt cx="1636427" cy="1057168"/>
            </a:xfrm>
          </p:grpSpPr>
          <p:cxnSp>
            <p:nvCxnSpPr>
              <p:cNvPr id="60" name="直接连接符 59">
                <a:extLst>
                  <a:ext uri="{FF2B5EF4-FFF2-40B4-BE49-F238E27FC236}">
                    <a16:creationId xmlns:a16="http://schemas.microsoft.com/office/drawing/2014/main" id="{7E5EB023-6B63-425E-82DB-5ACDAEC80F9F}"/>
                  </a:ext>
                </a:extLst>
              </p:cNvPr>
              <p:cNvCxnSpPr>
                <a:cxnSpLocks/>
              </p:cNvCxnSpPr>
              <p:nvPr/>
            </p:nvCxnSpPr>
            <p:spPr>
              <a:xfrm>
                <a:off x="3928581" y="6465013"/>
                <a:ext cx="802354" cy="0"/>
              </a:xfrm>
              <a:prstGeom prst="line">
                <a:avLst/>
              </a:prstGeom>
              <a:ln w="25400">
                <a:solidFill>
                  <a:schemeClr val="tx1"/>
                </a:solidFill>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021B5E09-174A-4697-A38B-B5A52A473838}"/>
                  </a:ext>
                </a:extLst>
              </p:cNvPr>
              <p:cNvCxnSpPr>
                <a:cxnSpLocks/>
              </p:cNvCxnSpPr>
              <p:nvPr/>
            </p:nvCxnSpPr>
            <p:spPr>
              <a:xfrm>
                <a:off x="4741096" y="5418533"/>
                <a:ext cx="823912" cy="0"/>
              </a:xfrm>
              <a:prstGeom prst="line">
                <a:avLst/>
              </a:prstGeom>
              <a:ln w="25400">
                <a:solidFill>
                  <a:schemeClr val="tx1"/>
                </a:solidFill>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810BAE51-C670-4008-BD4A-25854745DF6D}"/>
                  </a:ext>
                </a:extLst>
              </p:cNvPr>
              <p:cNvCxnSpPr>
                <a:cxnSpLocks/>
              </p:cNvCxnSpPr>
              <p:nvPr/>
            </p:nvCxnSpPr>
            <p:spPr>
              <a:xfrm>
                <a:off x="4730935" y="5408021"/>
                <a:ext cx="0" cy="10569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80FF0735-698A-410D-BD54-D88CEC7A9A55}"/>
                  </a:ext>
                </a:extLst>
              </p:cNvPr>
              <p:cNvCxnSpPr>
                <a:cxnSpLocks/>
              </p:cNvCxnSpPr>
              <p:nvPr/>
            </p:nvCxnSpPr>
            <p:spPr>
              <a:xfrm>
                <a:off x="5554848" y="5407845"/>
                <a:ext cx="0" cy="10569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4" name="组合 63">
              <a:extLst>
                <a:ext uri="{FF2B5EF4-FFF2-40B4-BE49-F238E27FC236}">
                  <a16:creationId xmlns:a16="http://schemas.microsoft.com/office/drawing/2014/main" id="{0026449E-6B87-452B-88CE-B5F129832706}"/>
                </a:ext>
              </a:extLst>
            </p:cNvPr>
            <p:cNvGrpSpPr/>
            <p:nvPr/>
          </p:nvGrpSpPr>
          <p:grpSpPr>
            <a:xfrm>
              <a:off x="5829835" y="3466368"/>
              <a:ext cx="1637404" cy="1057168"/>
              <a:chOff x="3667026" y="5650852"/>
              <a:chExt cx="1637404" cy="1057168"/>
            </a:xfrm>
          </p:grpSpPr>
          <p:cxnSp>
            <p:nvCxnSpPr>
              <p:cNvPr id="65" name="直接连接符 64">
                <a:extLst>
                  <a:ext uri="{FF2B5EF4-FFF2-40B4-BE49-F238E27FC236}">
                    <a16:creationId xmlns:a16="http://schemas.microsoft.com/office/drawing/2014/main" id="{0D452E9B-A833-4468-B1DD-3292250827DC}"/>
                  </a:ext>
                </a:extLst>
              </p:cNvPr>
              <p:cNvCxnSpPr>
                <a:cxnSpLocks/>
              </p:cNvCxnSpPr>
              <p:nvPr/>
            </p:nvCxnSpPr>
            <p:spPr>
              <a:xfrm>
                <a:off x="3667026" y="6708020"/>
                <a:ext cx="809909" cy="0"/>
              </a:xfrm>
              <a:prstGeom prst="line">
                <a:avLst/>
              </a:prstGeom>
              <a:ln w="25400">
                <a:solidFill>
                  <a:schemeClr val="tx1"/>
                </a:solidFill>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4B0A2DA6-BC8B-4196-8274-4D3F041C0E95}"/>
                  </a:ext>
                </a:extLst>
              </p:cNvPr>
              <p:cNvCxnSpPr>
                <a:cxnSpLocks/>
              </p:cNvCxnSpPr>
              <p:nvPr/>
            </p:nvCxnSpPr>
            <p:spPr>
              <a:xfrm>
                <a:off x="4480518" y="5661540"/>
                <a:ext cx="823912" cy="0"/>
              </a:xfrm>
              <a:prstGeom prst="line">
                <a:avLst/>
              </a:prstGeom>
              <a:ln w="25400">
                <a:solidFill>
                  <a:schemeClr val="tx1"/>
                </a:solidFill>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78E68CE2-5A82-4A71-8A9D-471737D1FFD0}"/>
                  </a:ext>
                </a:extLst>
              </p:cNvPr>
              <p:cNvCxnSpPr>
                <a:cxnSpLocks/>
              </p:cNvCxnSpPr>
              <p:nvPr/>
            </p:nvCxnSpPr>
            <p:spPr>
              <a:xfrm>
                <a:off x="4476935" y="5651028"/>
                <a:ext cx="0" cy="10569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02BAD344-CA65-4492-AD3E-8DF0E71C6815}"/>
                  </a:ext>
                </a:extLst>
              </p:cNvPr>
              <p:cNvCxnSpPr>
                <a:cxnSpLocks/>
              </p:cNvCxnSpPr>
              <p:nvPr/>
            </p:nvCxnSpPr>
            <p:spPr>
              <a:xfrm>
                <a:off x="5300848" y="5650852"/>
                <a:ext cx="0" cy="10569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9" name="直接连接符 68">
              <a:extLst>
                <a:ext uri="{FF2B5EF4-FFF2-40B4-BE49-F238E27FC236}">
                  <a16:creationId xmlns:a16="http://schemas.microsoft.com/office/drawing/2014/main" id="{A92E869C-3632-408A-BC4D-F326D78F319C}"/>
                </a:ext>
              </a:extLst>
            </p:cNvPr>
            <p:cNvCxnSpPr>
              <a:cxnSpLocks/>
            </p:cNvCxnSpPr>
            <p:nvPr/>
          </p:nvCxnSpPr>
          <p:spPr>
            <a:xfrm>
              <a:off x="7468737" y="4513200"/>
              <a:ext cx="798512" cy="0"/>
            </a:xfrm>
            <a:prstGeom prst="line">
              <a:avLst/>
            </a:prstGeom>
            <a:ln w="25400">
              <a:solidFill>
                <a:schemeClr val="tx1"/>
              </a:solidFill>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2F0BCF13-FD15-46C3-8908-115AA63A25FA}"/>
                </a:ext>
              </a:extLst>
            </p:cNvPr>
            <p:cNvCxnSpPr>
              <a:cxnSpLocks/>
            </p:cNvCxnSpPr>
            <p:nvPr/>
          </p:nvCxnSpPr>
          <p:spPr>
            <a:xfrm>
              <a:off x="8277410" y="3466720"/>
              <a:ext cx="823912" cy="0"/>
            </a:xfrm>
            <a:prstGeom prst="line">
              <a:avLst/>
            </a:prstGeom>
            <a:ln w="25400">
              <a:solidFill>
                <a:schemeClr val="tx1"/>
              </a:solidFill>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10AA40EC-DE5E-4FC9-99F9-9614528E7937}"/>
                </a:ext>
              </a:extLst>
            </p:cNvPr>
            <p:cNvCxnSpPr>
              <a:cxnSpLocks/>
            </p:cNvCxnSpPr>
            <p:nvPr/>
          </p:nvCxnSpPr>
          <p:spPr>
            <a:xfrm>
              <a:off x="8267249" y="3456208"/>
              <a:ext cx="0" cy="10569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9FCA1CF1-FA93-484C-805D-CAD747FCD23C}"/>
                </a:ext>
              </a:extLst>
            </p:cNvPr>
            <p:cNvCxnSpPr>
              <a:cxnSpLocks/>
            </p:cNvCxnSpPr>
            <p:nvPr/>
          </p:nvCxnSpPr>
          <p:spPr>
            <a:xfrm>
              <a:off x="9091162" y="3456032"/>
              <a:ext cx="0" cy="5388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 name="组合 9">
            <a:extLst>
              <a:ext uri="{FF2B5EF4-FFF2-40B4-BE49-F238E27FC236}">
                <a16:creationId xmlns:a16="http://schemas.microsoft.com/office/drawing/2014/main" id="{F90E1DE5-7E8B-45A6-87D7-F11146F22282}"/>
              </a:ext>
            </a:extLst>
          </p:cNvPr>
          <p:cNvGrpSpPr/>
          <p:nvPr/>
        </p:nvGrpSpPr>
        <p:grpSpPr>
          <a:xfrm>
            <a:off x="3408158" y="2268298"/>
            <a:ext cx="680720" cy="931310"/>
            <a:chOff x="3408158" y="2268298"/>
            <a:chExt cx="680720" cy="931310"/>
          </a:xfrm>
        </p:grpSpPr>
        <p:sp>
          <p:nvSpPr>
            <p:cNvPr id="73" name="文本框 72">
              <a:extLst>
                <a:ext uri="{FF2B5EF4-FFF2-40B4-BE49-F238E27FC236}">
                  <a16:creationId xmlns:a16="http://schemas.microsoft.com/office/drawing/2014/main" id="{D42CC0A1-88BB-400C-9CD4-9FC0A0182183}"/>
                </a:ext>
              </a:extLst>
            </p:cNvPr>
            <p:cNvSpPr txBox="1"/>
            <p:nvPr/>
          </p:nvSpPr>
          <p:spPr>
            <a:xfrm>
              <a:off x="3408158" y="2268298"/>
              <a:ext cx="680720" cy="369332"/>
            </a:xfrm>
            <a:prstGeom prst="rect">
              <a:avLst/>
            </a:prstGeom>
            <a:noFill/>
          </p:spPr>
          <p:txBody>
            <a:bodyPr wrap="square" rtlCol="0">
              <a:spAutoFit/>
            </a:bodyPr>
            <a:lstStyle/>
            <a:p>
              <a:pPr algn="ctr"/>
              <a:r>
                <a:rPr lang="zh-CN" altLang="en-US" b="1" dirty="0">
                  <a:latin typeface="+mn-ea"/>
                </a:rPr>
                <a:t>基波</a:t>
              </a:r>
            </a:p>
          </p:txBody>
        </p:sp>
        <p:cxnSp>
          <p:nvCxnSpPr>
            <p:cNvPr id="79" name="直接箭头连接符 78">
              <a:extLst>
                <a:ext uri="{FF2B5EF4-FFF2-40B4-BE49-F238E27FC236}">
                  <a16:creationId xmlns:a16="http://schemas.microsoft.com/office/drawing/2014/main" id="{A56D324A-837A-4B35-8A57-CAE9C9628E5F}"/>
                </a:ext>
              </a:extLst>
            </p:cNvPr>
            <p:cNvCxnSpPr>
              <a:cxnSpLocks/>
              <a:stCxn id="73" idx="2"/>
            </p:cNvCxnSpPr>
            <p:nvPr/>
          </p:nvCxnSpPr>
          <p:spPr>
            <a:xfrm>
              <a:off x="3748518" y="2637630"/>
              <a:ext cx="0" cy="561978"/>
            </a:xfrm>
            <a:prstGeom prst="straightConnector1">
              <a:avLst/>
            </a:prstGeom>
            <a:ln w="25400">
              <a:solidFill>
                <a:schemeClr val="tx1"/>
              </a:solidFill>
              <a:prstDash val="sys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 name="组合 7">
            <a:extLst>
              <a:ext uri="{FF2B5EF4-FFF2-40B4-BE49-F238E27FC236}">
                <a16:creationId xmlns:a16="http://schemas.microsoft.com/office/drawing/2014/main" id="{2173291A-A4ED-4D6C-9B56-A4DCD52512E6}"/>
              </a:ext>
            </a:extLst>
          </p:cNvPr>
          <p:cNvGrpSpPr/>
          <p:nvPr/>
        </p:nvGrpSpPr>
        <p:grpSpPr>
          <a:xfrm>
            <a:off x="5534316" y="2266008"/>
            <a:ext cx="2415716" cy="1190024"/>
            <a:chOff x="5534316" y="2266008"/>
            <a:chExt cx="2415716" cy="1190024"/>
          </a:xfrm>
        </p:grpSpPr>
        <p:sp>
          <p:nvSpPr>
            <p:cNvPr id="76" name="文本框 75">
              <a:extLst>
                <a:ext uri="{FF2B5EF4-FFF2-40B4-BE49-F238E27FC236}">
                  <a16:creationId xmlns:a16="http://schemas.microsoft.com/office/drawing/2014/main" id="{F5FB5438-C1E3-4C59-B464-A6197B889389}"/>
                </a:ext>
              </a:extLst>
            </p:cNvPr>
            <p:cNvSpPr txBox="1"/>
            <p:nvPr/>
          </p:nvSpPr>
          <p:spPr>
            <a:xfrm>
              <a:off x="5534316" y="2266008"/>
              <a:ext cx="2415716" cy="369332"/>
            </a:xfrm>
            <a:prstGeom prst="rect">
              <a:avLst/>
            </a:prstGeom>
            <a:noFill/>
          </p:spPr>
          <p:txBody>
            <a:bodyPr wrap="square" rtlCol="0">
              <a:spAutoFit/>
            </a:bodyPr>
            <a:lstStyle/>
            <a:p>
              <a:r>
                <a:rPr lang="zh-CN" altLang="en-US" b="1" dirty="0">
                  <a:latin typeface="+mn-ea"/>
                </a:rPr>
                <a:t>期望得到的数字信号</a:t>
              </a:r>
            </a:p>
          </p:txBody>
        </p:sp>
        <p:cxnSp>
          <p:nvCxnSpPr>
            <p:cNvPr id="82" name="直接箭头连接符 81">
              <a:extLst>
                <a:ext uri="{FF2B5EF4-FFF2-40B4-BE49-F238E27FC236}">
                  <a16:creationId xmlns:a16="http://schemas.microsoft.com/office/drawing/2014/main" id="{3B2D868E-6839-49B0-BA4C-65DDB192EAFF}"/>
                </a:ext>
              </a:extLst>
            </p:cNvPr>
            <p:cNvCxnSpPr>
              <a:cxnSpLocks/>
              <a:stCxn id="76" idx="2"/>
            </p:cNvCxnSpPr>
            <p:nvPr/>
          </p:nvCxnSpPr>
          <p:spPr>
            <a:xfrm>
              <a:off x="6742174" y="2635340"/>
              <a:ext cx="0" cy="820692"/>
            </a:xfrm>
            <a:prstGeom prst="straightConnector1">
              <a:avLst/>
            </a:prstGeom>
            <a:ln w="25400">
              <a:solidFill>
                <a:schemeClr val="tx1"/>
              </a:solidFill>
              <a:prstDash val="solid"/>
              <a:tailEnd type="triangle" w="med" len="lg"/>
            </a:ln>
          </p:spPr>
          <p:style>
            <a:lnRef idx="1">
              <a:schemeClr val="accent1"/>
            </a:lnRef>
            <a:fillRef idx="0">
              <a:schemeClr val="accent1"/>
            </a:fillRef>
            <a:effectRef idx="0">
              <a:schemeClr val="accent1"/>
            </a:effectRef>
            <a:fontRef idx="minor">
              <a:schemeClr val="tx1"/>
            </a:fontRef>
          </p:style>
        </p:cxnSp>
      </p:grpSp>
      <p:sp>
        <p:nvSpPr>
          <p:cNvPr id="85" name="íşlïḍè">
            <a:extLst>
              <a:ext uri="{FF2B5EF4-FFF2-40B4-BE49-F238E27FC236}">
                <a16:creationId xmlns:a16="http://schemas.microsoft.com/office/drawing/2014/main" id="{5B4E3D5A-A6FA-457E-AB71-B83C93FAB91C}"/>
              </a:ext>
            </a:extLst>
          </p:cNvPr>
          <p:cNvSpPr txBox="1"/>
          <p:nvPr/>
        </p:nvSpPr>
        <p:spPr>
          <a:xfrm>
            <a:off x="2860611" y="5290916"/>
            <a:ext cx="6470778" cy="342300"/>
          </a:xfrm>
          <a:prstGeom prst="rect">
            <a:avLst/>
          </a:prstGeom>
          <a:noFill/>
        </p:spPr>
        <p:txBody>
          <a:bodyPr wrap="square" lIns="91440" tIns="45720" rIns="91440" bIns="45720" anchor="ctr">
            <a:noAutofit/>
          </a:bodyPr>
          <a:lstStyle/>
          <a:p>
            <a:pPr algn="ctr"/>
            <a:r>
              <a:rPr lang="zh-CN" altLang="en-US" b="1" dirty="0"/>
              <a:t>选择一个与数字信号频率相同的模拟信号作为基波</a:t>
            </a:r>
            <a:endParaRPr lang="en-US" altLang="zh-CN" b="1" dirty="0"/>
          </a:p>
        </p:txBody>
      </p:sp>
    </p:spTree>
    <p:custDataLst>
      <p:tags r:id="rId1"/>
    </p:custDataLst>
    <p:extLst>
      <p:ext uri="{BB962C8B-B14F-4D97-AF65-F5344CB8AC3E}">
        <p14:creationId xmlns:p14="http://schemas.microsoft.com/office/powerpoint/2010/main" val="229114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 calcmode="lin" valueType="num">
                                      <p:cBhvr>
                                        <p:cTn id="9" dur="500" fill="hold"/>
                                        <p:tgtEl>
                                          <p:spTgt spid="13"/>
                                        </p:tgtEl>
                                        <p:attrNameLst>
                                          <p:attrName>style.rotation</p:attrName>
                                        </p:attrNameLst>
                                      </p:cBhvr>
                                      <p:tavLst>
                                        <p:tav tm="0">
                                          <p:val>
                                            <p:fltVal val="360"/>
                                          </p:val>
                                        </p:tav>
                                        <p:tav tm="100000">
                                          <p:val>
                                            <p:fltVal val="0"/>
                                          </p:val>
                                        </p:tav>
                                      </p:tavLst>
                                    </p:anim>
                                    <p:animEffect transition="in" filter="fade">
                                      <p:cBhvr>
                                        <p:cTn id="10" dur="500"/>
                                        <p:tgtEl>
                                          <p:spTgt spid="13"/>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10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10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1500"/>
                                        <p:tgtEl>
                                          <p:spTgt spid="7"/>
                                        </p:tgtEl>
                                      </p:cBhvr>
                                    </p:animEffect>
                                  </p:childTnLst>
                                </p:cTn>
                              </p:par>
                            </p:childTnLst>
                          </p:cTn>
                        </p:par>
                        <p:par>
                          <p:cTn id="29" fill="hold">
                            <p:stCondLst>
                              <p:cond delay="1500"/>
                            </p:stCondLst>
                            <p:childTnLst>
                              <p:par>
                                <p:cTn id="30" presetID="12" presetClass="entr" presetSubtype="4" fill="hold"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p:tgtEl>
                                          <p:spTgt spid="8"/>
                                        </p:tgtEl>
                                        <p:attrNameLst>
                                          <p:attrName>ppt_y</p:attrName>
                                        </p:attrNameLst>
                                      </p:cBhvr>
                                      <p:tavLst>
                                        <p:tav tm="0">
                                          <p:val>
                                            <p:strVal val="#ppt_y+#ppt_h*1.125000"/>
                                          </p:val>
                                        </p:tav>
                                        <p:tav tm="100000">
                                          <p:val>
                                            <p:strVal val="#ppt_y"/>
                                          </p:val>
                                        </p:tav>
                                      </p:tavLst>
                                    </p:anim>
                                    <p:animEffect transition="in" filter="wipe(up)">
                                      <p:cBhvr>
                                        <p:cTn id="33" dur="5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47" presetClass="entr" presetSubtype="0" fill="hold" grpId="0" nodeType="clickEffect">
                                  <p:stCondLst>
                                    <p:cond delay="0"/>
                                  </p:stCondLst>
                                  <p:childTnLst>
                                    <p:set>
                                      <p:cBhvr>
                                        <p:cTn id="37" dur="1" fill="hold">
                                          <p:stCondLst>
                                            <p:cond delay="0"/>
                                          </p:stCondLst>
                                        </p:cTn>
                                        <p:tgtEl>
                                          <p:spTgt spid="85"/>
                                        </p:tgtEl>
                                        <p:attrNameLst>
                                          <p:attrName>style.visibility</p:attrName>
                                        </p:attrNameLst>
                                      </p:cBhvr>
                                      <p:to>
                                        <p:strVal val="visible"/>
                                      </p:to>
                                    </p:set>
                                    <p:animEffect transition="in" filter="fade">
                                      <p:cBhvr>
                                        <p:cTn id="38" dur="1000"/>
                                        <p:tgtEl>
                                          <p:spTgt spid="85"/>
                                        </p:tgtEl>
                                      </p:cBhvr>
                                    </p:animEffect>
                                    <p:anim calcmode="lin" valueType="num">
                                      <p:cBhvr>
                                        <p:cTn id="39" dur="1000" fill="hold"/>
                                        <p:tgtEl>
                                          <p:spTgt spid="85"/>
                                        </p:tgtEl>
                                        <p:attrNameLst>
                                          <p:attrName>ppt_x</p:attrName>
                                        </p:attrNameLst>
                                      </p:cBhvr>
                                      <p:tavLst>
                                        <p:tav tm="0">
                                          <p:val>
                                            <p:strVal val="#ppt_x"/>
                                          </p:val>
                                        </p:tav>
                                        <p:tav tm="100000">
                                          <p:val>
                                            <p:strVal val="#ppt_x"/>
                                          </p:val>
                                        </p:tav>
                                      </p:tavLst>
                                    </p:anim>
                                    <p:anim calcmode="lin" valueType="num">
                                      <p:cBhvr>
                                        <p:cTn id="40" dur="1000" fill="hold"/>
                                        <p:tgtEl>
                                          <p:spTgt spid="85"/>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wipe(left)">
                                      <p:cBhvr>
                                        <p:cTn id="45" dur="1500"/>
                                        <p:tgtEl>
                                          <p:spTgt spid="9"/>
                                        </p:tgtEl>
                                      </p:cBhvr>
                                    </p:animEffect>
                                  </p:childTnLst>
                                </p:cTn>
                              </p:par>
                            </p:childTnLst>
                          </p:cTn>
                        </p:par>
                        <p:par>
                          <p:cTn id="46" fill="hold">
                            <p:stCondLst>
                              <p:cond delay="1500"/>
                            </p:stCondLst>
                            <p:childTnLst>
                              <p:par>
                                <p:cTn id="47" presetID="12" presetClass="entr" presetSubtype="4" fill="hold" nodeType="after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additive="base">
                                        <p:cTn id="49" dur="500"/>
                                        <p:tgtEl>
                                          <p:spTgt spid="10"/>
                                        </p:tgtEl>
                                        <p:attrNameLst>
                                          <p:attrName>ppt_y</p:attrName>
                                        </p:attrNameLst>
                                      </p:cBhvr>
                                      <p:tavLst>
                                        <p:tav tm="0">
                                          <p:val>
                                            <p:strVal val="#ppt_y+#ppt_h*1.125000"/>
                                          </p:val>
                                        </p:tav>
                                        <p:tav tm="100000">
                                          <p:val>
                                            <p:strVal val="#ppt_y"/>
                                          </p:val>
                                        </p:tav>
                                      </p:tavLst>
                                    </p:anim>
                                    <p:animEffect transition="in" filter="wipe(up)">
                                      <p:cBhvr>
                                        <p:cTn id="5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85"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造成信号失真的主要因素</a:t>
              </a:r>
            </a:p>
          </p:txBody>
        </p:sp>
      </p:grpSp>
      <p:sp>
        <p:nvSpPr>
          <p:cNvPr id="13" name="矩形 12">
            <a:extLst>
              <a:ext uri="{FF2B5EF4-FFF2-40B4-BE49-F238E27FC236}">
                <a16:creationId xmlns:a16="http://schemas.microsoft.com/office/drawing/2014/main" id="{66EC0A8C-4E01-40B2-A248-0A157AE1A8D0}"/>
              </a:ext>
            </a:extLst>
          </p:cNvPr>
          <p:cNvSpPr/>
          <p:nvPr/>
        </p:nvSpPr>
        <p:spPr>
          <a:xfrm>
            <a:off x="1045828" y="140129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íşlïḍè">
            <a:extLst>
              <a:ext uri="{FF2B5EF4-FFF2-40B4-BE49-F238E27FC236}">
                <a16:creationId xmlns:a16="http://schemas.microsoft.com/office/drawing/2014/main" id="{754C81E1-1B82-4C23-94AD-F91E4D97B564}"/>
              </a:ext>
            </a:extLst>
          </p:cNvPr>
          <p:cNvSpPr txBox="1"/>
          <p:nvPr/>
        </p:nvSpPr>
        <p:spPr>
          <a:xfrm>
            <a:off x="1337791" y="1362322"/>
            <a:ext cx="10306008" cy="342300"/>
          </a:xfrm>
          <a:prstGeom prst="rect">
            <a:avLst/>
          </a:prstGeom>
          <a:noFill/>
        </p:spPr>
        <p:txBody>
          <a:bodyPr wrap="square" lIns="91440" tIns="45720" rIns="91440" bIns="45720" anchor="ctr">
            <a:noAutofit/>
          </a:bodyPr>
          <a:lstStyle/>
          <a:p>
            <a:r>
              <a:rPr lang="zh-CN" altLang="en-US" b="1" dirty="0"/>
              <a:t>信道上传输的</a:t>
            </a:r>
            <a:r>
              <a:rPr lang="zh-CN" altLang="en-US" b="1" dirty="0">
                <a:solidFill>
                  <a:schemeClr val="accent1">
                    <a:lumMod val="75000"/>
                  </a:schemeClr>
                </a:solidFill>
              </a:rPr>
              <a:t>数字信号</a:t>
            </a:r>
            <a:r>
              <a:rPr lang="zh-CN" altLang="en-US" b="1" dirty="0"/>
              <a:t>，可以看做是</a:t>
            </a:r>
            <a:r>
              <a:rPr lang="zh-CN" altLang="en-US" b="1" dirty="0">
                <a:solidFill>
                  <a:schemeClr val="accent1">
                    <a:lumMod val="75000"/>
                  </a:schemeClr>
                </a:solidFill>
              </a:rPr>
              <a:t>多个频率的模拟信号进行多次叠加后形成的方波</a:t>
            </a:r>
            <a:r>
              <a:rPr lang="zh-CN" altLang="en-US" b="1" dirty="0"/>
              <a:t>。</a:t>
            </a:r>
            <a:endParaRPr lang="en-US" altLang="zh-CN" b="1" dirty="0"/>
          </a:p>
        </p:txBody>
      </p:sp>
      <p:grpSp>
        <p:nvGrpSpPr>
          <p:cNvPr id="6" name="组合 5">
            <a:extLst>
              <a:ext uri="{FF2B5EF4-FFF2-40B4-BE49-F238E27FC236}">
                <a16:creationId xmlns:a16="http://schemas.microsoft.com/office/drawing/2014/main" id="{AD2BB8ED-AA46-4E18-AB1B-9029DAC11FA6}"/>
              </a:ext>
            </a:extLst>
          </p:cNvPr>
          <p:cNvGrpSpPr/>
          <p:nvPr/>
        </p:nvGrpSpPr>
        <p:grpSpPr>
          <a:xfrm>
            <a:off x="2104481" y="2485576"/>
            <a:ext cx="441825" cy="2835965"/>
            <a:chOff x="2104481" y="2485576"/>
            <a:chExt cx="441825" cy="2835965"/>
          </a:xfrm>
        </p:grpSpPr>
        <p:cxnSp>
          <p:nvCxnSpPr>
            <p:cNvPr id="47" name="直接箭头连接符 46">
              <a:extLst>
                <a:ext uri="{FF2B5EF4-FFF2-40B4-BE49-F238E27FC236}">
                  <a16:creationId xmlns:a16="http://schemas.microsoft.com/office/drawing/2014/main" id="{F5E0FCD6-04AA-47C3-8B43-64347A2746D9}"/>
                </a:ext>
              </a:extLst>
            </p:cNvPr>
            <p:cNvCxnSpPr>
              <a:cxnSpLocks/>
            </p:cNvCxnSpPr>
            <p:nvPr/>
          </p:nvCxnSpPr>
          <p:spPr>
            <a:xfrm flipV="1">
              <a:off x="2546306" y="2485576"/>
              <a:ext cx="0" cy="2835965"/>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DF8A0B92-0493-42B5-9AEE-E844349348A3}"/>
                </a:ext>
              </a:extLst>
            </p:cNvPr>
            <p:cNvSpPr txBox="1"/>
            <p:nvPr/>
          </p:nvSpPr>
          <p:spPr>
            <a:xfrm>
              <a:off x="2104481" y="2485576"/>
              <a:ext cx="367748" cy="369332"/>
            </a:xfrm>
            <a:prstGeom prst="rect">
              <a:avLst/>
            </a:prstGeom>
            <a:noFill/>
          </p:spPr>
          <p:txBody>
            <a:bodyPr wrap="square" rtlCol="0">
              <a:spAutoFit/>
            </a:bodyPr>
            <a:lstStyle/>
            <a:p>
              <a:r>
                <a:rPr lang="en-US" altLang="zh-CN" b="1" dirty="0">
                  <a:latin typeface="Arial Black" panose="020B0A04020102020204" pitchFamily="34" charset="0"/>
                </a:rPr>
                <a:t>V</a:t>
              </a:r>
              <a:endParaRPr lang="zh-CN" altLang="en-US" b="1" dirty="0">
                <a:latin typeface="Arial Black" panose="020B0A04020102020204" pitchFamily="34" charset="0"/>
              </a:endParaRPr>
            </a:p>
          </p:txBody>
        </p:sp>
      </p:grpSp>
      <p:grpSp>
        <p:nvGrpSpPr>
          <p:cNvPr id="5" name="组合 4">
            <a:extLst>
              <a:ext uri="{FF2B5EF4-FFF2-40B4-BE49-F238E27FC236}">
                <a16:creationId xmlns:a16="http://schemas.microsoft.com/office/drawing/2014/main" id="{62A7828D-B391-49A8-8707-E46E91D84318}"/>
              </a:ext>
            </a:extLst>
          </p:cNvPr>
          <p:cNvGrpSpPr/>
          <p:nvPr/>
        </p:nvGrpSpPr>
        <p:grpSpPr>
          <a:xfrm>
            <a:off x="2104481" y="3810550"/>
            <a:ext cx="7908961" cy="663163"/>
            <a:chOff x="2104481" y="3810550"/>
            <a:chExt cx="7908961" cy="663163"/>
          </a:xfrm>
        </p:grpSpPr>
        <p:cxnSp>
          <p:nvCxnSpPr>
            <p:cNvPr id="46" name="直接连接符 45">
              <a:extLst>
                <a:ext uri="{FF2B5EF4-FFF2-40B4-BE49-F238E27FC236}">
                  <a16:creationId xmlns:a16="http://schemas.microsoft.com/office/drawing/2014/main" id="{1DB92934-A8BB-46F9-8880-C373C96BF509}"/>
                </a:ext>
              </a:extLst>
            </p:cNvPr>
            <p:cNvCxnSpPr>
              <a:cxnSpLocks/>
            </p:cNvCxnSpPr>
            <p:nvPr/>
          </p:nvCxnSpPr>
          <p:spPr>
            <a:xfrm>
              <a:off x="2546306" y="3995216"/>
              <a:ext cx="7301341" cy="0"/>
            </a:xfrm>
            <a:prstGeom prst="line">
              <a:avLst/>
            </a:prstGeom>
            <a:ln w="25400">
              <a:solidFill>
                <a:schemeClr val="tx1"/>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49" name="文本框 48">
              <a:extLst>
                <a:ext uri="{FF2B5EF4-FFF2-40B4-BE49-F238E27FC236}">
                  <a16:creationId xmlns:a16="http://schemas.microsoft.com/office/drawing/2014/main" id="{75FA3697-27AD-48EB-97F5-5EB5A287DB2E}"/>
                </a:ext>
              </a:extLst>
            </p:cNvPr>
            <p:cNvSpPr txBox="1"/>
            <p:nvPr/>
          </p:nvSpPr>
          <p:spPr>
            <a:xfrm>
              <a:off x="2104481" y="3810550"/>
              <a:ext cx="367748" cy="369332"/>
            </a:xfrm>
            <a:prstGeom prst="rect">
              <a:avLst/>
            </a:prstGeom>
            <a:noFill/>
          </p:spPr>
          <p:txBody>
            <a:bodyPr wrap="square" rtlCol="0">
              <a:spAutoFit/>
            </a:bodyPr>
            <a:lstStyle/>
            <a:p>
              <a:r>
                <a:rPr lang="en-US" altLang="zh-CN" b="1" dirty="0">
                  <a:latin typeface="Arial Black" panose="020B0A04020102020204" pitchFamily="34" charset="0"/>
                </a:rPr>
                <a:t>0</a:t>
              </a:r>
              <a:endParaRPr lang="zh-CN" altLang="en-US" b="1" dirty="0">
                <a:latin typeface="Arial Black" panose="020B0A04020102020204" pitchFamily="34" charset="0"/>
              </a:endParaRPr>
            </a:p>
          </p:txBody>
        </p:sp>
        <p:sp>
          <p:nvSpPr>
            <p:cNvPr id="50" name="文本框 49">
              <a:extLst>
                <a:ext uri="{FF2B5EF4-FFF2-40B4-BE49-F238E27FC236}">
                  <a16:creationId xmlns:a16="http://schemas.microsoft.com/office/drawing/2014/main" id="{0F85036E-7761-496E-AAED-C0548DE4D1DE}"/>
                </a:ext>
              </a:extLst>
            </p:cNvPr>
            <p:cNvSpPr txBox="1"/>
            <p:nvPr/>
          </p:nvSpPr>
          <p:spPr>
            <a:xfrm>
              <a:off x="9645694" y="4104381"/>
              <a:ext cx="367748" cy="369332"/>
            </a:xfrm>
            <a:prstGeom prst="rect">
              <a:avLst/>
            </a:prstGeom>
            <a:noFill/>
          </p:spPr>
          <p:txBody>
            <a:bodyPr wrap="square" rtlCol="0">
              <a:spAutoFit/>
            </a:bodyPr>
            <a:lstStyle/>
            <a:p>
              <a:r>
                <a:rPr lang="en-US" altLang="zh-CN" b="1" dirty="0">
                  <a:latin typeface="Arial Black" panose="020B0A04020102020204" pitchFamily="34" charset="0"/>
                </a:rPr>
                <a:t>t</a:t>
              </a:r>
              <a:endParaRPr lang="zh-CN" altLang="en-US" b="1" dirty="0">
                <a:latin typeface="Arial Black" panose="020B0A04020102020204" pitchFamily="34" charset="0"/>
              </a:endParaRPr>
            </a:p>
          </p:txBody>
        </p:sp>
      </p:grpSp>
      <p:grpSp>
        <p:nvGrpSpPr>
          <p:cNvPr id="9" name="组合 8">
            <a:extLst>
              <a:ext uri="{FF2B5EF4-FFF2-40B4-BE49-F238E27FC236}">
                <a16:creationId xmlns:a16="http://schemas.microsoft.com/office/drawing/2014/main" id="{D6797691-1343-4BD7-9882-0F5C581FD635}"/>
              </a:ext>
            </a:extLst>
          </p:cNvPr>
          <p:cNvGrpSpPr/>
          <p:nvPr/>
        </p:nvGrpSpPr>
        <p:grpSpPr>
          <a:xfrm>
            <a:off x="2552160" y="3261439"/>
            <a:ext cx="6560914" cy="1466850"/>
            <a:chOff x="2552160" y="3261439"/>
            <a:chExt cx="6560914" cy="1466850"/>
          </a:xfrm>
        </p:grpSpPr>
        <p:pic>
          <p:nvPicPr>
            <p:cNvPr id="52" name="图形 51">
              <a:extLst>
                <a:ext uri="{FF2B5EF4-FFF2-40B4-BE49-F238E27FC236}">
                  <a16:creationId xmlns:a16="http://schemas.microsoft.com/office/drawing/2014/main" id="{FA3B1F07-D1B0-431D-9B31-555130ED2C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192169" y="3261439"/>
              <a:ext cx="1647825" cy="1466850"/>
            </a:xfrm>
            <a:prstGeom prst="rect">
              <a:avLst/>
            </a:prstGeom>
            <a:scene3d>
              <a:camera prst="orthographicFront">
                <a:rot lat="10800000" lon="0" rev="0"/>
              </a:camera>
              <a:lightRig rig="threePt" dir="t"/>
            </a:scene3d>
          </p:spPr>
        </p:pic>
        <p:pic>
          <p:nvPicPr>
            <p:cNvPr id="53" name="图形 52">
              <a:extLst>
                <a:ext uri="{FF2B5EF4-FFF2-40B4-BE49-F238E27FC236}">
                  <a16:creationId xmlns:a16="http://schemas.microsoft.com/office/drawing/2014/main" id="{0CCC2967-B068-42F8-A475-74076935198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28864" y="3261439"/>
              <a:ext cx="1647825" cy="1466850"/>
            </a:xfrm>
            <a:prstGeom prst="rect">
              <a:avLst/>
            </a:prstGeom>
            <a:scene3d>
              <a:camera prst="orthographicFront">
                <a:rot lat="10800000" lon="0" rev="0"/>
              </a:camera>
              <a:lightRig rig="threePt" dir="t"/>
            </a:scene3d>
          </p:spPr>
        </p:pic>
        <p:pic>
          <p:nvPicPr>
            <p:cNvPr id="54" name="图形 53">
              <a:extLst>
                <a:ext uri="{FF2B5EF4-FFF2-40B4-BE49-F238E27FC236}">
                  <a16:creationId xmlns:a16="http://schemas.microsoft.com/office/drawing/2014/main" id="{95C120BC-E3AA-4232-BB39-CEF6A5EBA2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465249" y="3261439"/>
              <a:ext cx="1647825" cy="1466850"/>
            </a:xfrm>
            <a:prstGeom prst="rect">
              <a:avLst/>
            </a:prstGeom>
            <a:scene3d>
              <a:camera prst="orthographicFront">
                <a:rot lat="10800000" lon="0" rev="0"/>
              </a:camera>
              <a:lightRig rig="threePt" dir="t"/>
            </a:scene3d>
          </p:spPr>
        </p:pic>
        <p:pic>
          <p:nvPicPr>
            <p:cNvPr id="55" name="图形 54">
              <a:extLst>
                <a:ext uri="{FF2B5EF4-FFF2-40B4-BE49-F238E27FC236}">
                  <a16:creationId xmlns:a16="http://schemas.microsoft.com/office/drawing/2014/main" id="{E9176506-DE1F-4908-B28C-D35D326EFC8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52160" y="3261439"/>
              <a:ext cx="1647825" cy="1466850"/>
            </a:xfrm>
            <a:prstGeom prst="rect">
              <a:avLst/>
            </a:prstGeom>
            <a:scene3d>
              <a:camera prst="orthographicFront">
                <a:rot lat="10800000" lon="0" rev="0"/>
              </a:camera>
              <a:lightRig rig="threePt" dir="t"/>
            </a:scene3d>
          </p:spPr>
        </p:pic>
      </p:grpSp>
      <p:grpSp>
        <p:nvGrpSpPr>
          <p:cNvPr id="10" name="组合 9">
            <a:extLst>
              <a:ext uri="{FF2B5EF4-FFF2-40B4-BE49-F238E27FC236}">
                <a16:creationId xmlns:a16="http://schemas.microsoft.com/office/drawing/2014/main" id="{F90E1DE5-7E8B-45A6-87D7-F11146F22282}"/>
              </a:ext>
            </a:extLst>
          </p:cNvPr>
          <p:cNvGrpSpPr/>
          <p:nvPr/>
        </p:nvGrpSpPr>
        <p:grpSpPr>
          <a:xfrm>
            <a:off x="3408158" y="2268298"/>
            <a:ext cx="680720" cy="931310"/>
            <a:chOff x="3408158" y="2268298"/>
            <a:chExt cx="680720" cy="931310"/>
          </a:xfrm>
        </p:grpSpPr>
        <p:sp>
          <p:nvSpPr>
            <p:cNvPr id="73" name="文本框 72">
              <a:extLst>
                <a:ext uri="{FF2B5EF4-FFF2-40B4-BE49-F238E27FC236}">
                  <a16:creationId xmlns:a16="http://schemas.microsoft.com/office/drawing/2014/main" id="{D42CC0A1-88BB-400C-9CD4-9FC0A0182183}"/>
                </a:ext>
              </a:extLst>
            </p:cNvPr>
            <p:cNvSpPr txBox="1"/>
            <p:nvPr/>
          </p:nvSpPr>
          <p:spPr>
            <a:xfrm>
              <a:off x="3408158" y="2268298"/>
              <a:ext cx="680720" cy="369332"/>
            </a:xfrm>
            <a:prstGeom prst="rect">
              <a:avLst/>
            </a:prstGeom>
            <a:noFill/>
          </p:spPr>
          <p:txBody>
            <a:bodyPr wrap="square" rtlCol="0">
              <a:spAutoFit/>
            </a:bodyPr>
            <a:lstStyle/>
            <a:p>
              <a:pPr algn="ctr"/>
              <a:r>
                <a:rPr lang="zh-CN" altLang="en-US" b="1" dirty="0">
                  <a:latin typeface="+mn-ea"/>
                </a:rPr>
                <a:t>基波</a:t>
              </a:r>
            </a:p>
          </p:txBody>
        </p:sp>
        <p:cxnSp>
          <p:nvCxnSpPr>
            <p:cNvPr id="79" name="直接箭头连接符 78">
              <a:extLst>
                <a:ext uri="{FF2B5EF4-FFF2-40B4-BE49-F238E27FC236}">
                  <a16:creationId xmlns:a16="http://schemas.microsoft.com/office/drawing/2014/main" id="{A56D324A-837A-4B35-8A57-CAE9C9628E5F}"/>
                </a:ext>
              </a:extLst>
            </p:cNvPr>
            <p:cNvCxnSpPr>
              <a:cxnSpLocks/>
              <a:stCxn id="73" idx="2"/>
            </p:cNvCxnSpPr>
            <p:nvPr/>
          </p:nvCxnSpPr>
          <p:spPr>
            <a:xfrm>
              <a:off x="3748518" y="2637630"/>
              <a:ext cx="0" cy="561978"/>
            </a:xfrm>
            <a:prstGeom prst="straightConnector1">
              <a:avLst/>
            </a:prstGeom>
            <a:ln w="25400">
              <a:solidFill>
                <a:schemeClr val="tx1"/>
              </a:solidFill>
              <a:prstDash val="sys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2" name="组合 11">
            <a:extLst>
              <a:ext uri="{FF2B5EF4-FFF2-40B4-BE49-F238E27FC236}">
                <a16:creationId xmlns:a16="http://schemas.microsoft.com/office/drawing/2014/main" id="{4850BC9E-36C2-4077-86FD-65BB5CA10DEF}"/>
              </a:ext>
            </a:extLst>
          </p:cNvPr>
          <p:cNvGrpSpPr/>
          <p:nvPr/>
        </p:nvGrpSpPr>
        <p:grpSpPr>
          <a:xfrm>
            <a:off x="2566914" y="3623389"/>
            <a:ext cx="6550234" cy="761050"/>
            <a:chOff x="2566914" y="3623389"/>
            <a:chExt cx="6550234" cy="761050"/>
          </a:xfrm>
        </p:grpSpPr>
        <p:pic>
          <p:nvPicPr>
            <p:cNvPr id="44" name="图形 43">
              <a:extLst>
                <a:ext uri="{FF2B5EF4-FFF2-40B4-BE49-F238E27FC236}">
                  <a16:creationId xmlns:a16="http://schemas.microsoft.com/office/drawing/2014/main" id="{4EBB78B5-2CA9-4251-808D-40DA53036E4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566914" y="3623389"/>
              <a:ext cx="1633071" cy="742950"/>
            </a:xfrm>
            <a:prstGeom prst="rect">
              <a:avLst/>
            </a:prstGeom>
            <a:scene3d>
              <a:camera prst="orthographicFront">
                <a:rot lat="10800000" lon="0" rev="0"/>
              </a:camera>
              <a:lightRig rig="threePt" dir="t"/>
            </a:scene3d>
          </p:spPr>
        </p:pic>
        <p:pic>
          <p:nvPicPr>
            <p:cNvPr id="77" name="图形 76">
              <a:extLst>
                <a:ext uri="{FF2B5EF4-FFF2-40B4-BE49-F238E27FC236}">
                  <a16:creationId xmlns:a16="http://schemas.microsoft.com/office/drawing/2014/main" id="{965F8D2A-5463-4DF2-82C3-1C9BC76CFA1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08161" y="3635912"/>
              <a:ext cx="1633071" cy="742950"/>
            </a:xfrm>
            <a:prstGeom prst="rect">
              <a:avLst/>
            </a:prstGeom>
            <a:scene3d>
              <a:camera prst="orthographicFront">
                <a:rot lat="10800000" lon="0" rev="0"/>
              </a:camera>
              <a:lightRig rig="threePt" dir="t"/>
            </a:scene3d>
          </p:spPr>
        </p:pic>
        <p:pic>
          <p:nvPicPr>
            <p:cNvPr id="78" name="图形 77">
              <a:extLst>
                <a:ext uri="{FF2B5EF4-FFF2-40B4-BE49-F238E27FC236}">
                  <a16:creationId xmlns:a16="http://schemas.microsoft.com/office/drawing/2014/main" id="{160932AF-F977-4577-B721-BD452711F77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49408" y="3623389"/>
              <a:ext cx="1633071" cy="742950"/>
            </a:xfrm>
            <a:prstGeom prst="rect">
              <a:avLst/>
            </a:prstGeom>
            <a:scene3d>
              <a:camera prst="orthographicFront">
                <a:rot lat="10800000" lon="0" rev="0"/>
              </a:camera>
              <a:lightRig rig="threePt" dir="t"/>
            </a:scene3d>
          </p:spPr>
        </p:pic>
        <p:pic>
          <p:nvPicPr>
            <p:cNvPr id="80" name="图形 79">
              <a:extLst>
                <a:ext uri="{FF2B5EF4-FFF2-40B4-BE49-F238E27FC236}">
                  <a16:creationId xmlns:a16="http://schemas.microsoft.com/office/drawing/2014/main" id="{1BBBD831-2716-426B-9008-B216AE7C2A4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484077" y="3641489"/>
              <a:ext cx="1633071" cy="742950"/>
            </a:xfrm>
            <a:prstGeom prst="rect">
              <a:avLst/>
            </a:prstGeom>
            <a:scene3d>
              <a:camera prst="orthographicFront">
                <a:rot lat="10800000" lon="0" rev="0"/>
              </a:camera>
              <a:lightRig rig="threePt" dir="t"/>
            </a:scene3d>
          </p:spPr>
        </p:pic>
      </p:grpSp>
      <p:grpSp>
        <p:nvGrpSpPr>
          <p:cNvPr id="15" name="组合 14">
            <a:extLst>
              <a:ext uri="{FF2B5EF4-FFF2-40B4-BE49-F238E27FC236}">
                <a16:creationId xmlns:a16="http://schemas.microsoft.com/office/drawing/2014/main" id="{50DE3747-7F52-48BC-915B-9754E8FE6418}"/>
              </a:ext>
            </a:extLst>
          </p:cNvPr>
          <p:cNvGrpSpPr/>
          <p:nvPr/>
        </p:nvGrpSpPr>
        <p:grpSpPr>
          <a:xfrm>
            <a:off x="4088878" y="2268298"/>
            <a:ext cx="1107440" cy="1280176"/>
            <a:chOff x="4088878" y="2280045"/>
            <a:chExt cx="1107440" cy="1280176"/>
          </a:xfrm>
        </p:grpSpPr>
        <p:sp>
          <p:nvSpPr>
            <p:cNvPr id="81" name="文本框 80">
              <a:extLst>
                <a:ext uri="{FF2B5EF4-FFF2-40B4-BE49-F238E27FC236}">
                  <a16:creationId xmlns:a16="http://schemas.microsoft.com/office/drawing/2014/main" id="{E993D639-7310-48B0-A705-7474B8D9B19F}"/>
                </a:ext>
              </a:extLst>
            </p:cNvPr>
            <p:cNvSpPr txBox="1"/>
            <p:nvPr/>
          </p:nvSpPr>
          <p:spPr>
            <a:xfrm>
              <a:off x="4088878" y="2280045"/>
              <a:ext cx="1107440" cy="369332"/>
            </a:xfrm>
            <a:prstGeom prst="rect">
              <a:avLst/>
            </a:prstGeom>
            <a:noFill/>
          </p:spPr>
          <p:txBody>
            <a:bodyPr wrap="square" rtlCol="0">
              <a:spAutoFit/>
            </a:bodyPr>
            <a:lstStyle/>
            <a:p>
              <a:pPr algn="ctr"/>
              <a:r>
                <a:rPr lang="en-US" altLang="zh-CN" b="1" dirty="0">
                  <a:latin typeface="+mn-ea"/>
                </a:rPr>
                <a:t>3</a:t>
              </a:r>
              <a:r>
                <a:rPr lang="zh-CN" altLang="en-US" b="1" dirty="0">
                  <a:latin typeface="+mn-ea"/>
                </a:rPr>
                <a:t>次谐波</a:t>
              </a:r>
            </a:p>
          </p:txBody>
        </p:sp>
        <p:cxnSp>
          <p:nvCxnSpPr>
            <p:cNvPr id="83" name="直接箭头连接符 82">
              <a:extLst>
                <a:ext uri="{FF2B5EF4-FFF2-40B4-BE49-F238E27FC236}">
                  <a16:creationId xmlns:a16="http://schemas.microsoft.com/office/drawing/2014/main" id="{0CC7C3BD-CBE3-472B-A505-748ED7B6AB64}"/>
                </a:ext>
              </a:extLst>
            </p:cNvPr>
            <p:cNvCxnSpPr>
              <a:cxnSpLocks/>
            </p:cNvCxnSpPr>
            <p:nvPr/>
          </p:nvCxnSpPr>
          <p:spPr>
            <a:xfrm>
              <a:off x="4621756" y="2649377"/>
              <a:ext cx="0" cy="910844"/>
            </a:xfrm>
            <a:prstGeom prst="straightConnector1">
              <a:avLst/>
            </a:prstGeom>
            <a:ln w="25400">
              <a:solidFill>
                <a:schemeClr val="tx1"/>
              </a:solidFill>
              <a:prstDash val="sysDash"/>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6" name="组合 15">
            <a:extLst>
              <a:ext uri="{FF2B5EF4-FFF2-40B4-BE49-F238E27FC236}">
                <a16:creationId xmlns:a16="http://schemas.microsoft.com/office/drawing/2014/main" id="{E6128B21-0DF2-4AEB-8156-3C0E35A993BB}"/>
              </a:ext>
            </a:extLst>
          </p:cNvPr>
          <p:cNvGrpSpPr/>
          <p:nvPr/>
        </p:nvGrpSpPr>
        <p:grpSpPr>
          <a:xfrm>
            <a:off x="2580095" y="3380176"/>
            <a:ext cx="6538625" cy="1254421"/>
            <a:chOff x="2781494" y="5032910"/>
            <a:chExt cx="6538625" cy="1254421"/>
          </a:xfrm>
        </p:grpSpPr>
        <p:grpSp>
          <p:nvGrpSpPr>
            <p:cNvPr id="88" name="组合 87">
              <a:extLst>
                <a:ext uri="{FF2B5EF4-FFF2-40B4-BE49-F238E27FC236}">
                  <a16:creationId xmlns:a16="http://schemas.microsoft.com/office/drawing/2014/main" id="{1EC47769-C561-4798-92D4-C79E95809760}"/>
                </a:ext>
              </a:extLst>
            </p:cNvPr>
            <p:cNvGrpSpPr/>
            <p:nvPr/>
          </p:nvGrpSpPr>
          <p:grpSpPr>
            <a:xfrm>
              <a:off x="3573469" y="5032910"/>
              <a:ext cx="849530" cy="615474"/>
              <a:chOff x="3362960" y="4505166"/>
              <a:chExt cx="863532" cy="615474"/>
            </a:xfrm>
          </p:grpSpPr>
          <p:sp>
            <p:nvSpPr>
              <p:cNvPr id="89" name="任意多边形: 形状 88">
                <a:extLst>
                  <a:ext uri="{FF2B5EF4-FFF2-40B4-BE49-F238E27FC236}">
                    <a16:creationId xmlns:a16="http://schemas.microsoft.com/office/drawing/2014/main" id="{D303DB7D-EC63-4DFF-B045-23E9F29BEBBC}"/>
                  </a:ext>
                </a:extLst>
              </p:cNvPr>
              <p:cNvSpPr/>
              <p:nvPr/>
            </p:nvSpPr>
            <p:spPr>
              <a:xfrm>
                <a:off x="3362960"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90" name="任意多边形: 形状 89">
                <a:extLst>
                  <a:ext uri="{FF2B5EF4-FFF2-40B4-BE49-F238E27FC236}">
                    <a16:creationId xmlns:a16="http://schemas.microsoft.com/office/drawing/2014/main" id="{AF3F5553-10BC-4680-B556-2A54732B3BC9}"/>
                  </a:ext>
                </a:extLst>
              </p:cNvPr>
              <p:cNvSpPr/>
              <p:nvPr/>
            </p:nvSpPr>
            <p:spPr>
              <a:xfrm>
                <a:off x="3860732"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91" name="任意多边形: 形状 90">
                <a:extLst>
                  <a:ext uri="{FF2B5EF4-FFF2-40B4-BE49-F238E27FC236}">
                    <a16:creationId xmlns:a16="http://schemas.microsoft.com/office/drawing/2014/main" id="{E8360567-892A-4B6F-AA21-05FF0243B2AD}"/>
                  </a:ext>
                </a:extLst>
              </p:cNvPr>
              <p:cNvSpPr/>
              <p:nvPr/>
            </p:nvSpPr>
            <p:spPr>
              <a:xfrm>
                <a:off x="3718560" y="4643120"/>
                <a:ext cx="132080" cy="40762"/>
              </a:xfrm>
              <a:custGeom>
                <a:avLst/>
                <a:gdLst>
                  <a:gd name="connsiteX0" fmla="*/ 0 w 132080"/>
                  <a:gd name="connsiteY0" fmla="*/ 0 h 40762"/>
                  <a:gd name="connsiteX1" fmla="*/ 71120 w 132080"/>
                  <a:gd name="connsiteY1" fmla="*/ 40640 h 40762"/>
                  <a:gd name="connsiteX2" fmla="*/ 132080 w 132080"/>
                  <a:gd name="connsiteY2" fmla="*/ 10160 h 40762"/>
                </a:gdLst>
                <a:ahLst/>
                <a:cxnLst>
                  <a:cxn ang="0">
                    <a:pos x="connsiteX0" y="connsiteY0"/>
                  </a:cxn>
                  <a:cxn ang="0">
                    <a:pos x="connsiteX1" y="connsiteY1"/>
                  </a:cxn>
                  <a:cxn ang="0">
                    <a:pos x="connsiteX2" y="connsiteY2"/>
                  </a:cxn>
                </a:cxnLst>
                <a:rect l="l" t="t" r="r" b="b"/>
                <a:pathLst>
                  <a:path w="132080" h="40762">
                    <a:moveTo>
                      <a:pt x="0" y="0"/>
                    </a:moveTo>
                    <a:cubicBezTo>
                      <a:pt x="24553" y="19473"/>
                      <a:pt x="49107" y="38947"/>
                      <a:pt x="71120" y="40640"/>
                    </a:cubicBezTo>
                    <a:cubicBezTo>
                      <a:pt x="93133" y="42333"/>
                      <a:pt x="112606" y="26246"/>
                      <a:pt x="132080" y="10160"/>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grpSp>
          <p:nvGrpSpPr>
            <p:cNvPr id="92" name="组合 91">
              <a:extLst>
                <a:ext uri="{FF2B5EF4-FFF2-40B4-BE49-F238E27FC236}">
                  <a16:creationId xmlns:a16="http://schemas.microsoft.com/office/drawing/2014/main" id="{6C4501EA-6132-47F2-A02B-80F3F18691D8}"/>
                </a:ext>
              </a:extLst>
            </p:cNvPr>
            <p:cNvGrpSpPr/>
            <p:nvPr/>
          </p:nvGrpSpPr>
          <p:grpSpPr>
            <a:xfrm rot="10800000">
              <a:off x="2781494" y="5671857"/>
              <a:ext cx="791975" cy="615474"/>
              <a:chOff x="3362960" y="4505166"/>
              <a:chExt cx="863532" cy="615474"/>
            </a:xfrm>
          </p:grpSpPr>
          <p:sp>
            <p:nvSpPr>
              <p:cNvPr id="93" name="任意多边形: 形状 92">
                <a:extLst>
                  <a:ext uri="{FF2B5EF4-FFF2-40B4-BE49-F238E27FC236}">
                    <a16:creationId xmlns:a16="http://schemas.microsoft.com/office/drawing/2014/main" id="{FD49A18F-C050-49EE-A40F-3DCF09967E04}"/>
                  </a:ext>
                </a:extLst>
              </p:cNvPr>
              <p:cNvSpPr/>
              <p:nvPr/>
            </p:nvSpPr>
            <p:spPr>
              <a:xfrm>
                <a:off x="3362960"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94" name="任意多边形: 形状 93">
                <a:extLst>
                  <a:ext uri="{FF2B5EF4-FFF2-40B4-BE49-F238E27FC236}">
                    <a16:creationId xmlns:a16="http://schemas.microsoft.com/office/drawing/2014/main" id="{EE48BD21-9361-4D12-97AC-B1300D4209A0}"/>
                  </a:ext>
                </a:extLst>
              </p:cNvPr>
              <p:cNvSpPr/>
              <p:nvPr/>
            </p:nvSpPr>
            <p:spPr>
              <a:xfrm>
                <a:off x="3860732"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95" name="任意多边形: 形状 94">
                <a:extLst>
                  <a:ext uri="{FF2B5EF4-FFF2-40B4-BE49-F238E27FC236}">
                    <a16:creationId xmlns:a16="http://schemas.microsoft.com/office/drawing/2014/main" id="{59F9854C-56A5-4396-AD34-04F3AA220368}"/>
                  </a:ext>
                </a:extLst>
              </p:cNvPr>
              <p:cNvSpPr/>
              <p:nvPr/>
            </p:nvSpPr>
            <p:spPr>
              <a:xfrm>
                <a:off x="3718560" y="4643120"/>
                <a:ext cx="132080" cy="40762"/>
              </a:xfrm>
              <a:custGeom>
                <a:avLst/>
                <a:gdLst>
                  <a:gd name="connsiteX0" fmla="*/ 0 w 132080"/>
                  <a:gd name="connsiteY0" fmla="*/ 0 h 40762"/>
                  <a:gd name="connsiteX1" fmla="*/ 71120 w 132080"/>
                  <a:gd name="connsiteY1" fmla="*/ 40640 h 40762"/>
                  <a:gd name="connsiteX2" fmla="*/ 132080 w 132080"/>
                  <a:gd name="connsiteY2" fmla="*/ 10160 h 40762"/>
                </a:gdLst>
                <a:ahLst/>
                <a:cxnLst>
                  <a:cxn ang="0">
                    <a:pos x="connsiteX0" y="connsiteY0"/>
                  </a:cxn>
                  <a:cxn ang="0">
                    <a:pos x="connsiteX1" y="connsiteY1"/>
                  </a:cxn>
                  <a:cxn ang="0">
                    <a:pos x="connsiteX2" y="connsiteY2"/>
                  </a:cxn>
                </a:cxnLst>
                <a:rect l="l" t="t" r="r" b="b"/>
                <a:pathLst>
                  <a:path w="132080" h="40762">
                    <a:moveTo>
                      <a:pt x="0" y="0"/>
                    </a:moveTo>
                    <a:cubicBezTo>
                      <a:pt x="24553" y="19473"/>
                      <a:pt x="49107" y="38947"/>
                      <a:pt x="71120" y="40640"/>
                    </a:cubicBezTo>
                    <a:cubicBezTo>
                      <a:pt x="93133" y="42333"/>
                      <a:pt x="112606" y="26246"/>
                      <a:pt x="132080" y="10160"/>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grpSp>
          <p:nvGrpSpPr>
            <p:cNvPr id="96" name="组合 95">
              <a:extLst>
                <a:ext uri="{FF2B5EF4-FFF2-40B4-BE49-F238E27FC236}">
                  <a16:creationId xmlns:a16="http://schemas.microsoft.com/office/drawing/2014/main" id="{4037F5E8-1E77-4198-8673-E8FA7425E1D0}"/>
                </a:ext>
              </a:extLst>
            </p:cNvPr>
            <p:cNvGrpSpPr/>
            <p:nvPr/>
          </p:nvGrpSpPr>
          <p:grpSpPr>
            <a:xfrm rot="10800000">
              <a:off x="4425694" y="5657264"/>
              <a:ext cx="791975" cy="615474"/>
              <a:chOff x="3362960" y="4505166"/>
              <a:chExt cx="863532" cy="615474"/>
            </a:xfrm>
          </p:grpSpPr>
          <p:sp>
            <p:nvSpPr>
              <p:cNvPr id="97" name="任意多边形: 形状 96">
                <a:extLst>
                  <a:ext uri="{FF2B5EF4-FFF2-40B4-BE49-F238E27FC236}">
                    <a16:creationId xmlns:a16="http://schemas.microsoft.com/office/drawing/2014/main" id="{518289AA-21A3-411F-9C53-855B2E440EA6}"/>
                  </a:ext>
                </a:extLst>
              </p:cNvPr>
              <p:cNvSpPr/>
              <p:nvPr/>
            </p:nvSpPr>
            <p:spPr>
              <a:xfrm>
                <a:off x="3362960"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98" name="任意多边形: 形状 97">
                <a:extLst>
                  <a:ext uri="{FF2B5EF4-FFF2-40B4-BE49-F238E27FC236}">
                    <a16:creationId xmlns:a16="http://schemas.microsoft.com/office/drawing/2014/main" id="{854F43BA-ABB9-4EA4-9A28-E9D7EA448031}"/>
                  </a:ext>
                </a:extLst>
              </p:cNvPr>
              <p:cNvSpPr/>
              <p:nvPr/>
            </p:nvSpPr>
            <p:spPr>
              <a:xfrm>
                <a:off x="3860732"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99" name="任意多边形: 形状 98">
                <a:extLst>
                  <a:ext uri="{FF2B5EF4-FFF2-40B4-BE49-F238E27FC236}">
                    <a16:creationId xmlns:a16="http://schemas.microsoft.com/office/drawing/2014/main" id="{01B21892-C5FA-441B-89DD-27ECBCDF4630}"/>
                  </a:ext>
                </a:extLst>
              </p:cNvPr>
              <p:cNvSpPr/>
              <p:nvPr/>
            </p:nvSpPr>
            <p:spPr>
              <a:xfrm>
                <a:off x="3718560" y="4643120"/>
                <a:ext cx="132080" cy="40762"/>
              </a:xfrm>
              <a:custGeom>
                <a:avLst/>
                <a:gdLst>
                  <a:gd name="connsiteX0" fmla="*/ 0 w 132080"/>
                  <a:gd name="connsiteY0" fmla="*/ 0 h 40762"/>
                  <a:gd name="connsiteX1" fmla="*/ 71120 w 132080"/>
                  <a:gd name="connsiteY1" fmla="*/ 40640 h 40762"/>
                  <a:gd name="connsiteX2" fmla="*/ 132080 w 132080"/>
                  <a:gd name="connsiteY2" fmla="*/ 10160 h 40762"/>
                </a:gdLst>
                <a:ahLst/>
                <a:cxnLst>
                  <a:cxn ang="0">
                    <a:pos x="connsiteX0" y="connsiteY0"/>
                  </a:cxn>
                  <a:cxn ang="0">
                    <a:pos x="connsiteX1" y="connsiteY1"/>
                  </a:cxn>
                  <a:cxn ang="0">
                    <a:pos x="connsiteX2" y="connsiteY2"/>
                  </a:cxn>
                </a:cxnLst>
                <a:rect l="l" t="t" r="r" b="b"/>
                <a:pathLst>
                  <a:path w="132080" h="40762">
                    <a:moveTo>
                      <a:pt x="0" y="0"/>
                    </a:moveTo>
                    <a:cubicBezTo>
                      <a:pt x="24553" y="19473"/>
                      <a:pt x="49107" y="38947"/>
                      <a:pt x="71120" y="40640"/>
                    </a:cubicBezTo>
                    <a:cubicBezTo>
                      <a:pt x="93133" y="42333"/>
                      <a:pt x="112606" y="26246"/>
                      <a:pt x="132080" y="10160"/>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grpSp>
          <p:nvGrpSpPr>
            <p:cNvPr id="100" name="组合 99">
              <a:extLst>
                <a:ext uri="{FF2B5EF4-FFF2-40B4-BE49-F238E27FC236}">
                  <a16:creationId xmlns:a16="http://schemas.microsoft.com/office/drawing/2014/main" id="{0C5B35C5-8610-49A6-93AF-270E0D73E5E1}"/>
                </a:ext>
              </a:extLst>
            </p:cNvPr>
            <p:cNvGrpSpPr/>
            <p:nvPr/>
          </p:nvGrpSpPr>
          <p:grpSpPr>
            <a:xfrm>
              <a:off x="5219389" y="5032910"/>
              <a:ext cx="849530" cy="615474"/>
              <a:chOff x="3362960" y="4505166"/>
              <a:chExt cx="863532" cy="615474"/>
            </a:xfrm>
          </p:grpSpPr>
          <p:sp>
            <p:nvSpPr>
              <p:cNvPr id="101" name="任意多边形: 形状 100">
                <a:extLst>
                  <a:ext uri="{FF2B5EF4-FFF2-40B4-BE49-F238E27FC236}">
                    <a16:creationId xmlns:a16="http://schemas.microsoft.com/office/drawing/2014/main" id="{76E7B45B-2BBA-4634-8653-E9702234BBF2}"/>
                  </a:ext>
                </a:extLst>
              </p:cNvPr>
              <p:cNvSpPr/>
              <p:nvPr/>
            </p:nvSpPr>
            <p:spPr>
              <a:xfrm>
                <a:off x="3362960"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02" name="任意多边形: 形状 101">
                <a:extLst>
                  <a:ext uri="{FF2B5EF4-FFF2-40B4-BE49-F238E27FC236}">
                    <a16:creationId xmlns:a16="http://schemas.microsoft.com/office/drawing/2014/main" id="{E337D207-FDA0-47FE-A61B-71CA03ED63E2}"/>
                  </a:ext>
                </a:extLst>
              </p:cNvPr>
              <p:cNvSpPr/>
              <p:nvPr/>
            </p:nvSpPr>
            <p:spPr>
              <a:xfrm>
                <a:off x="3860732"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03" name="任意多边形: 形状 102">
                <a:extLst>
                  <a:ext uri="{FF2B5EF4-FFF2-40B4-BE49-F238E27FC236}">
                    <a16:creationId xmlns:a16="http://schemas.microsoft.com/office/drawing/2014/main" id="{DE17BB4D-5BC0-41E6-B70E-D808922C0794}"/>
                  </a:ext>
                </a:extLst>
              </p:cNvPr>
              <p:cNvSpPr/>
              <p:nvPr/>
            </p:nvSpPr>
            <p:spPr>
              <a:xfrm>
                <a:off x="3718560" y="4643120"/>
                <a:ext cx="132080" cy="40762"/>
              </a:xfrm>
              <a:custGeom>
                <a:avLst/>
                <a:gdLst>
                  <a:gd name="connsiteX0" fmla="*/ 0 w 132080"/>
                  <a:gd name="connsiteY0" fmla="*/ 0 h 40762"/>
                  <a:gd name="connsiteX1" fmla="*/ 71120 w 132080"/>
                  <a:gd name="connsiteY1" fmla="*/ 40640 h 40762"/>
                  <a:gd name="connsiteX2" fmla="*/ 132080 w 132080"/>
                  <a:gd name="connsiteY2" fmla="*/ 10160 h 40762"/>
                </a:gdLst>
                <a:ahLst/>
                <a:cxnLst>
                  <a:cxn ang="0">
                    <a:pos x="connsiteX0" y="connsiteY0"/>
                  </a:cxn>
                  <a:cxn ang="0">
                    <a:pos x="connsiteX1" y="connsiteY1"/>
                  </a:cxn>
                  <a:cxn ang="0">
                    <a:pos x="connsiteX2" y="connsiteY2"/>
                  </a:cxn>
                </a:cxnLst>
                <a:rect l="l" t="t" r="r" b="b"/>
                <a:pathLst>
                  <a:path w="132080" h="40762">
                    <a:moveTo>
                      <a:pt x="0" y="0"/>
                    </a:moveTo>
                    <a:cubicBezTo>
                      <a:pt x="24553" y="19473"/>
                      <a:pt x="49107" y="38947"/>
                      <a:pt x="71120" y="40640"/>
                    </a:cubicBezTo>
                    <a:cubicBezTo>
                      <a:pt x="93133" y="42333"/>
                      <a:pt x="112606" y="26246"/>
                      <a:pt x="132080" y="10160"/>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grpSp>
          <p:nvGrpSpPr>
            <p:cNvPr id="104" name="组合 103">
              <a:extLst>
                <a:ext uri="{FF2B5EF4-FFF2-40B4-BE49-F238E27FC236}">
                  <a16:creationId xmlns:a16="http://schemas.microsoft.com/office/drawing/2014/main" id="{A9E75CC8-D2FD-493C-93E9-624041E62F26}"/>
                </a:ext>
              </a:extLst>
            </p:cNvPr>
            <p:cNvGrpSpPr/>
            <p:nvPr/>
          </p:nvGrpSpPr>
          <p:grpSpPr>
            <a:xfrm rot="10800000">
              <a:off x="6050504" y="5648384"/>
              <a:ext cx="791975" cy="615474"/>
              <a:chOff x="3362960" y="4505166"/>
              <a:chExt cx="863532" cy="615474"/>
            </a:xfrm>
          </p:grpSpPr>
          <p:sp>
            <p:nvSpPr>
              <p:cNvPr id="105" name="任意多边形: 形状 104">
                <a:extLst>
                  <a:ext uri="{FF2B5EF4-FFF2-40B4-BE49-F238E27FC236}">
                    <a16:creationId xmlns:a16="http://schemas.microsoft.com/office/drawing/2014/main" id="{91E345A0-7FCF-4BB7-A13C-D9F34B534128}"/>
                  </a:ext>
                </a:extLst>
              </p:cNvPr>
              <p:cNvSpPr/>
              <p:nvPr/>
            </p:nvSpPr>
            <p:spPr>
              <a:xfrm>
                <a:off x="3362960"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06" name="任意多边形: 形状 105">
                <a:extLst>
                  <a:ext uri="{FF2B5EF4-FFF2-40B4-BE49-F238E27FC236}">
                    <a16:creationId xmlns:a16="http://schemas.microsoft.com/office/drawing/2014/main" id="{6253A395-2860-4389-8813-D5FC6C7FD92B}"/>
                  </a:ext>
                </a:extLst>
              </p:cNvPr>
              <p:cNvSpPr/>
              <p:nvPr/>
            </p:nvSpPr>
            <p:spPr>
              <a:xfrm>
                <a:off x="3860732"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07" name="任意多边形: 形状 106">
                <a:extLst>
                  <a:ext uri="{FF2B5EF4-FFF2-40B4-BE49-F238E27FC236}">
                    <a16:creationId xmlns:a16="http://schemas.microsoft.com/office/drawing/2014/main" id="{FA830420-887A-4EBA-9EAE-335C903E5FB5}"/>
                  </a:ext>
                </a:extLst>
              </p:cNvPr>
              <p:cNvSpPr/>
              <p:nvPr/>
            </p:nvSpPr>
            <p:spPr>
              <a:xfrm>
                <a:off x="3718560" y="4643120"/>
                <a:ext cx="132080" cy="40762"/>
              </a:xfrm>
              <a:custGeom>
                <a:avLst/>
                <a:gdLst>
                  <a:gd name="connsiteX0" fmla="*/ 0 w 132080"/>
                  <a:gd name="connsiteY0" fmla="*/ 0 h 40762"/>
                  <a:gd name="connsiteX1" fmla="*/ 71120 w 132080"/>
                  <a:gd name="connsiteY1" fmla="*/ 40640 h 40762"/>
                  <a:gd name="connsiteX2" fmla="*/ 132080 w 132080"/>
                  <a:gd name="connsiteY2" fmla="*/ 10160 h 40762"/>
                </a:gdLst>
                <a:ahLst/>
                <a:cxnLst>
                  <a:cxn ang="0">
                    <a:pos x="connsiteX0" y="connsiteY0"/>
                  </a:cxn>
                  <a:cxn ang="0">
                    <a:pos x="connsiteX1" y="connsiteY1"/>
                  </a:cxn>
                  <a:cxn ang="0">
                    <a:pos x="connsiteX2" y="connsiteY2"/>
                  </a:cxn>
                </a:cxnLst>
                <a:rect l="l" t="t" r="r" b="b"/>
                <a:pathLst>
                  <a:path w="132080" h="40762">
                    <a:moveTo>
                      <a:pt x="0" y="0"/>
                    </a:moveTo>
                    <a:cubicBezTo>
                      <a:pt x="24553" y="19473"/>
                      <a:pt x="49107" y="38947"/>
                      <a:pt x="71120" y="40640"/>
                    </a:cubicBezTo>
                    <a:cubicBezTo>
                      <a:pt x="93133" y="42333"/>
                      <a:pt x="112606" y="26246"/>
                      <a:pt x="132080" y="10160"/>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grpSp>
          <p:nvGrpSpPr>
            <p:cNvPr id="108" name="组合 107">
              <a:extLst>
                <a:ext uri="{FF2B5EF4-FFF2-40B4-BE49-F238E27FC236}">
                  <a16:creationId xmlns:a16="http://schemas.microsoft.com/office/drawing/2014/main" id="{C9872F03-696A-48DE-83B1-2C3C08168F12}"/>
                </a:ext>
              </a:extLst>
            </p:cNvPr>
            <p:cNvGrpSpPr/>
            <p:nvPr/>
          </p:nvGrpSpPr>
          <p:grpSpPr>
            <a:xfrm>
              <a:off x="6844989" y="5053230"/>
              <a:ext cx="849530" cy="615474"/>
              <a:chOff x="3362960" y="4505166"/>
              <a:chExt cx="863532" cy="615474"/>
            </a:xfrm>
          </p:grpSpPr>
          <p:sp>
            <p:nvSpPr>
              <p:cNvPr id="109" name="任意多边形: 形状 108">
                <a:extLst>
                  <a:ext uri="{FF2B5EF4-FFF2-40B4-BE49-F238E27FC236}">
                    <a16:creationId xmlns:a16="http://schemas.microsoft.com/office/drawing/2014/main" id="{E3ED259B-6CAD-4D93-B0FB-F265FEF7BA10}"/>
                  </a:ext>
                </a:extLst>
              </p:cNvPr>
              <p:cNvSpPr/>
              <p:nvPr/>
            </p:nvSpPr>
            <p:spPr>
              <a:xfrm>
                <a:off x="3362960"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0" name="任意多边形: 形状 109">
                <a:extLst>
                  <a:ext uri="{FF2B5EF4-FFF2-40B4-BE49-F238E27FC236}">
                    <a16:creationId xmlns:a16="http://schemas.microsoft.com/office/drawing/2014/main" id="{7013485E-EF29-4741-B97C-92D1922F3D79}"/>
                  </a:ext>
                </a:extLst>
              </p:cNvPr>
              <p:cNvSpPr/>
              <p:nvPr/>
            </p:nvSpPr>
            <p:spPr>
              <a:xfrm>
                <a:off x="3860732"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1" name="任意多边形: 形状 110">
                <a:extLst>
                  <a:ext uri="{FF2B5EF4-FFF2-40B4-BE49-F238E27FC236}">
                    <a16:creationId xmlns:a16="http://schemas.microsoft.com/office/drawing/2014/main" id="{4C73ED4D-160D-4FFD-9D93-7AEEDB56438A}"/>
                  </a:ext>
                </a:extLst>
              </p:cNvPr>
              <p:cNvSpPr/>
              <p:nvPr/>
            </p:nvSpPr>
            <p:spPr>
              <a:xfrm>
                <a:off x="3718560" y="4643120"/>
                <a:ext cx="132080" cy="40762"/>
              </a:xfrm>
              <a:custGeom>
                <a:avLst/>
                <a:gdLst>
                  <a:gd name="connsiteX0" fmla="*/ 0 w 132080"/>
                  <a:gd name="connsiteY0" fmla="*/ 0 h 40762"/>
                  <a:gd name="connsiteX1" fmla="*/ 71120 w 132080"/>
                  <a:gd name="connsiteY1" fmla="*/ 40640 h 40762"/>
                  <a:gd name="connsiteX2" fmla="*/ 132080 w 132080"/>
                  <a:gd name="connsiteY2" fmla="*/ 10160 h 40762"/>
                </a:gdLst>
                <a:ahLst/>
                <a:cxnLst>
                  <a:cxn ang="0">
                    <a:pos x="connsiteX0" y="connsiteY0"/>
                  </a:cxn>
                  <a:cxn ang="0">
                    <a:pos x="connsiteX1" y="connsiteY1"/>
                  </a:cxn>
                  <a:cxn ang="0">
                    <a:pos x="connsiteX2" y="connsiteY2"/>
                  </a:cxn>
                </a:cxnLst>
                <a:rect l="l" t="t" r="r" b="b"/>
                <a:pathLst>
                  <a:path w="132080" h="40762">
                    <a:moveTo>
                      <a:pt x="0" y="0"/>
                    </a:moveTo>
                    <a:cubicBezTo>
                      <a:pt x="24553" y="19473"/>
                      <a:pt x="49107" y="38947"/>
                      <a:pt x="71120" y="40640"/>
                    </a:cubicBezTo>
                    <a:cubicBezTo>
                      <a:pt x="93133" y="42333"/>
                      <a:pt x="112606" y="26246"/>
                      <a:pt x="132080" y="10160"/>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grpSp>
          <p:nvGrpSpPr>
            <p:cNvPr id="112" name="组合 111">
              <a:extLst>
                <a:ext uri="{FF2B5EF4-FFF2-40B4-BE49-F238E27FC236}">
                  <a16:creationId xmlns:a16="http://schemas.microsoft.com/office/drawing/2014/main" id="{975A73B7-A71F-4123-B723-4123D071EDF0}"/>
                </a:ext>
              </a:extLst>
            </p:cNvPr>
            <p:cNvGrpSpPr/>
            <p:nvPr/>
          </p:nvGrpSpPr>
          <p:grpSpPr>
            <a:xfrm rot="10800000">
              <a:off x="7678695" y="5617031"/>
              <a:ext cx="791975" cy="615474"/>
              <a:chOff x="3362960" y="4505166"/>
              <a:chExt cx="863532" cy="615474"/>
            </a:xfrm>
          </p:grpSpPr>
          <p:sp>
            <p:nvSpPr>
              <p:cNvPr id="113" name="任意多边形: 形状 112">
                <a:extLst>
                  <a:ext uri="{FF2B5EF4-FFF2-40B4-BE49-F238E27FC236}">
                    <a16:creationId xmlns:a16="http://schemas.microsoft.com/office/drawing/2014/main" id="{C29044D5-35AF-4218-92A4-F70D89420723}"/>
                  </a:ext>
                </a:extLst>
              </p:cNvPr>
              <p:cNvSpPr/>
              <p:nvPr/>
            </p:nvSpPr>
            <p:spPr>
              <a:xfrm>
                <a:off x="3362960"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4" name="任意多边形: 形状 113">
                <a:extLst>
                  <a:ext uri="{FF2B5EF4-FFF2-40B4-BE49-F238E27FC236}">
                    <a16:creationId xmlns:a16="http://schemas.microsoft.com/office/drawing/2014/main" id="{C708E985-A14E-4145-8541-51F9041B2532}"/>
                  </a:ext>
                </a:extLst>
              </p:cNvPr>
              <p:cNvSpPr/>
              <p:nvPr/>
            </p:nvSpPr>
            <p:spPr>
              <a:xfrm>
                <a:off x="3860732"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5" name="任意多边形: 形状 114">
                <a:extLst>
                  <a:ext uri="{FF2B5EF4-FFF2-40B4-BE49-F238E27FC236}">
                    <a16:creationId xmlns:a16="http://schemas.microsoft.com/office/drawing/2014/main" id="{AE3CFE5A-8505-4ACC-97D2-77E0436FD5A4}"/>
                  </a:ext>
                </a:extLst>
              </p:cNvPr>
              <p:cNvSpPr/>
              <p:nvPr/>
            </p:nvSpPr>
            <p:spPr>
              <a:xfrm>
                <a:off x="3718560" y="4643120"/>
                <a:ext cx="132080" cy="40762"/>
              </a:xfrm>
              <a:custGeom>
                <a:avLst/>
                <a:gdLst>
                  <a:gd name="connsiteX0" fmla="*/ 0 w 132080"/>
                  <a:gd name="connsiteY0" fmla="*/ 0 h 40762"/>
                  <a:gd name="connsiteX1" fmla="*/ 71120 w 132080"/>
                  <a:gd name="connsiteY1" fmla="*/ 40640 h 40762"/>
                  <a:gd name="connsiteX2" fmla="*/ 132080 w 132080"/>
                  <a:gd name="connsiteY2" fmla="*/ 10160 h 40762"/>
                </a:gdLst>
                <a:ahLst/>
                <a:cxnLst>
                  <a:cxn ang="0">
                    <a:pos x="connsiteX0" y="connsiteY0"/>
                  </a:cxn>
                  <a:cxn ang="0">
                    <a:pos x="connsiteX1" y="connsiteY1"/>
                  </a:cxn>
                  <a:cxn ang="0">
                    <a:pos x="connsiteX2" y="connsiteY2"/>
                  </a:cxn>
                </a:cxnLst>
                <a:rect l="l" t="t" r="r" b="b"/>
                <a:pathLst>
                  <a:path w="132080" h="40762">
                    <a:moveTo>
                      <a:pt x="0" y="0"/>
                    </a:moveTo>
                    <a:cubicBezTo>
                      <a:pt x="24553" y="19473"/>
                      <a:pt x="49107" y="38947"/>
                      <a:pt x="71120" y="40640"/>
                    </a:cubicBezTo>
                    <a:cubicBezTo>
                      <a:pt x="93133" y="42333"/>
                      <a:pt x="112606" y="26246"/>
                      <a:pt x="132080" y="10160"/>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grpSp>
          <p:nvGrpSpPr>
            <p:cNvPr id="116" name="组合 115">
              <a:extLst>
                <a:ext uri="{FF2B5EF4-FFF2-40B4-BE49-F238E27FC236}">
                  <a16:creationId xmlns:a16="http://schemas.microsoft.com/office/drawing/2014/main" id="{AAABBAD3-3271-4C91-B569-49BF4EA5796C}"/>
                </a:ext>
              </a:extLst>
            </p:cNvPr>
            <p:cNvGrpSpPr/>
            <p:nvPr/>
          </p:nvGrpSpPr>
          <p:grpSpPr>
            <a:xfrm>
              <a:off x="8470589" y="5032910"/>
              <a:ext cx="849530" cy="615474"/>
              <a:chOff x="3362960" y="4505166"/>
              <a:chExt cx="863532" cy="615474"/>
            </a:xfrm>
          </p:grpSpPr>
          <p:sp>
            <p:nvSpPr>
              <p:cNvPr id="117" name="任意多边形: 形状 116">
                <a:extLst>
                  <a:ext uri="{FF2B5EF4-FFF2-40B4-BE49-F238E27FC236}">
                    <a16:creationId xmlns:a16="http://schemas.microsoft.com/office/drawing/2014/main" id="{C58339EE-9ED3-4EC0-80FE-2D5CB882B22E}"/>
                  </a:ext>
                </a:extLst>
              </p:cNvPr>
              <p:cNvSpPr/>
              <p:nvPr/>
            </p:nvSpPr>
            <p:spPr>
              <a:xfrm>
                <a:off x="3362960"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8" name="任意多边形: 形状 117">
                <a:extLst>
                  <a:ext uri="{FF2B5EF4-FFF2-40B4-BE49-F238E27FC236}">
                    <a16:creationId xmlns:a16="http://schemas.microsoft.com/office/drawing/2014/main" id="{2EB326E9-03C2-4656-ACD6-B7FE97F91ADD}"/>
                  </a:ext>
                </a:extLst>
              </p:cNvPr>
              <p:cNvSpPr/>
              <p:nvPr/>
            </p:nvSpPr>
            <p:spPr>
              <a:xfrm>
                <a:off x="3860732" y="4505166"/>
                <a:ext cx="365760" cy="615474"/>
              </a:xfrm>
              <a:custGeom>
                <a:avLst/>
                <a:gdLst>
                  <a:gd name="connsiteX0" fmla="*/ 0 w 365760"/>
                  <a:gd name="connsiteY0" fmla="*/ 615474 h 615474"/>
                  <a:gd name="connsiteX1" fmla="*/ 162560 w 365760"/>
                  <a:gd name="connsiteY1" fmla="*/ 26194 h 615474"/>
                  <a:gd name="connsiteX2" fmla="*/ 365760 w 365760"/>
                  <a:gd name="connsiteY2" fmla="*/ 158274 h 615474"/>
                </a:gdLst>
                <a:ahLst/>
                <a:cxnLst>
                  <a:cxn ang="0">
                    <a:pos x="connsiteX0" y="connsiteY0"/>
                  </a:cxn>
                  <a:cxn ang="0">
                    <a:pos x="connsiteX1" y="connsiteY1"/>
                  </a:cxn>
                  <a:cxn ang="0">
                    <a:pos x="connsiteX2" y="connsiteY2"/>
                  </a:cxn>
                </a:cxnLst>
                <a:rect l="l" t="t" r="r" b="b"/>
                <a:pathLst>
                  <a:path w="365760" h="615474">
                    <a:moveTo>
                      <a:pt x="0" y="615474"/>
                    </a:moveTo>
                    <a:cubicBezTo>
                      <a:pt x="50800" y="358934"/>
                      <a:pt x="101600" y="102394"/>
                      <a:pt x="162560" y="26194"/>
                    </a:cubicBezTo>
                    <a:cubicBezTo>
                      <a:pt x="223520" y="-50006"/>
                      <a:pt x="294640" y="54134"/>
                      <a:pt x="365760" y="158274"/>
                    </a:cubicBezTo>
                  </a:path>
                </a:pathLst>
              </a:custGeom>
              <a:noFill/>
              <a:ln w="25400">
                <a:solidFill>
                  <a:schemeClr val="tx1"/>
                </a:solid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sp>
            <p:nvSpPr>
              <p:cNvPr id="119" name="任意多边形: 形状 118">
                <a:extLst>
                  <a:ext uri="{FF2B5EF4-FFF2-40B4-BE49-F238E27FC236}">
                    <a16:creationId xmlns:a16="http://schemas.microsoft.com/office/drawing/2014/main" id="{39F7FD04-5DC8-4CCD-900E-21AFCD2872DB}"/>
                  </a:ext>
                </a:extLst>
              </p:cNvPr>
              <p:cNvSpPr/>
              <p:nvPr/>
            </p:nvSpPr>
            <p:spPr>
              <a:xfrm>
                <a:off x="3718560" y="4643120"/>
                <a:ext cx="132080" cy="40762"/>
              </a:xfrm>
              <a:custGeom>
                <a:avLst/>
                <a:gdLst>
                  <a:gd name="connsiteX0" fmla="*/ 0 w 132080"/>
                  <a:gd name="connsiteY0" fmla="*/ 0 h 40762"/>
                  <a:gd name="connsiteX1" fmla="*/ 71120 w 132080"/>
                  <a:gd name="connsiteY1" fmla="*/ 40640 h 40762"/>
                  <a:gd name="connsiteX2" fmla="*/ 132080 w 132080"/>
                  <a:gd name="connsiteY2" fmla="*/ 10160 h 40762"/>
                </a:gdLst>
                <a:ahLst/>
                <a:cxnLst>
                  <a:cxn ang="0">
                    <a:pos x="connsiteX0" y="connsiteY0"/>
                  </a:cxn>
                  <a:cxn ang="0">
                    <a:pos x="connsiteX1" y="connsiteY1"/>
                  </a:cxn>
                  <a:cxn ang="0">
                    <a:pos x="connsiteX2" y="connsiteY2"/>
                  </a:cxn>
                </a:cxnLst>
                <a:rect l="l" t="t" r="r" b="b"/>
                <a:pathLst>
                  <a:path w="132080" h="40762">
                    <a:moveTo>
                      <a:pt x="0" y="0"/>
                    </a:moveTo>
                    <a:cubicBezTo>
                      <a:pt x="24553" y="19473"/>
                      <a:pt x="49107" y="38947"/>
                      <a:pt x="71120" y="40640"/>
                    </a:cubicBezTo>
                    <a:cubicBezTo>
                      <a:pt x="93133" y="42333"/>
                      <a:pt x="112606" y="26246"/>
                      <a:pt x="132080" y="10160"/>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宋体" panose="02010600030101010101" pitchFamily="2" charset="-122"/>
                  <a:ea typeface="宋体" panose="02010600030101010101" pitchFamily="2" charset="-122"/>
                </a:endParaRPr>
              </a:p>
            </p:txBody>
          </p:sp>
        </p:grpSp>
      </p:grpSp>
      <p:grpSp>
        <p:nvGrpSpPr>
          <p:cNvPr id="17" name="组合 16">
            <a:extLst>
              <a:ext uri="{FF2B5EF4-FFF2-40B4-BE49-F238E27FC236}">
                <a16:creationId xmlns:a16="http://schemas.microsoft.com/office/drawing/2014/main" id="{0D266FF0-1586-44C7-8D28-737F12060616}"/>
              </a:ext>
            </a:extLst>
          </p:cNvPr>
          <p:cNvGrpSpPr/>
          <p:nvPr/>
        </p:nvGrpSpPr>
        <p:grpSpPr>
          <a:xfrm>
            <a:off x="5377819" y="2268298"/>
            <a:ext cx="2644484" cy="1213893"/>
            <a:chOff x="5377819" y="2350503"/>
            <a:chExt cx="2644484" cy="1213893"/>
          </a:xfrm>
        </p:grpSpPr>
        <p:sp>
          <p:nvSpPr>
            <p:cNvPr id="120" name="文本框 119">
              <a:extLst>
                <a:ext uri="{FF2B5EF4-FFF2-40B4-BE49-F238E27FC236}">
                  <a16:creationId xmlns:a16="http://schemas.microsoft.com/office/drawing/2014/main" id="{5EE00225-393B-4E36-AF2C-D548C5B9FC25}"/>
                </a:ext>
              </a:extLst>
            </p:cNvPr>
            <p:cNvSpPr txBox="1"/>
            <p:nvPr/>
          </p:nvSpPr>
          <p:spPr>
            <a:xfrm>
              <a:off x="5377819" y="2350503"/>
              <a:ext cx="2644484" cy="369332"/>
            </a:xfrm>
            <a:prstGeom prst="rect">
              <a:avLst/>
            </a:prstGeom>
            <a:noFill/>
          </p:spPr>
          <p:txBody>
            <a:bodyPr wrap="square" rtlCol="0">
              <a:spAutoFit/>
            </a:bodyPr>
            <a:lstStyle/>
            <a:p>
              <a:pPr algn="ctr"/>
              <a:r>
                <a:rPr lang="zh-CN" altLang="en-US" b="1" dirty="0">
                  <a:latin typeface="+mn-ea"/>
                </a:rPr>
                <a:t>近似方波的数字信号</a:t>
              </a:r>
            </a:p>
          </p:txBody>
        </p:sp>
        <p:cxnSp>
          <p:nvCxnSpPr>
            <p:cNvPr id="121" name="直接箭头连接符 120">
              <a:extLst>
                <a:ext uri="{FF2B5EF4-FFF2-40B4-BE49-F238E27FC236}">
                  <a16:creationId xmlns:a16="http://schemas.microsoft.com/office/drawing/2014/main" id="{AF05BAB2-658F-4AC6-A43F-91B484DA4CAB}"/>
                </a:ext>
              </a:extLst>
            </p:cNvPr>
            <p:cNvCxnSpPr>
              <a:cxnSpLocks/>
              <a:stCxn id="120" idx="2"/>
            </p:cNvCxnSpPr>
            <p:nvPr/>
          </p:nvCxnSpPr>
          <p:spPr>
            <a:xfrm>
              <a:off x="6700061" y="2719835"/>
              <a:ext cx="0" cy="844561"/>
            </a:xfrm>
            <a:prstGeom prst="straightConnector1">
              <a:avLst/>
            </a:prstGeom>
            <a:ln w="25400">
              <a:solidFill>
                <a:schemeClr val="tx1"/>
              </a:solidFill>
              <a:prstDash val="solid"/>
              <a:tailEnd type="triangle" w="med" len="lg"/>
            </a:ln>
          </p:spPr>
          <p:style>
            <a:lnRef idx="1">
              <a:schemeClr val="accent1"/>
            </a:lnRef>
            <a:fillRef idx="0">
              <a:schemeClr val="accent1"/>
            </a:fillRef>
            <a:effectRef idx="0">
              <a:schemeClr val="accent1"/>
            </a:effectRef>
            <a:fontRef idx="minor">
              <a:schemeClr val="tx1"/>
            </a:fontRef>
          </p:style>
        </p:cxnSp>
      </p:grpSp>
      <p:sp>
        <p:nvSpPr>
          <p:cNvPr id="122" name="íşlïḍè">
            <a:extLst>
              <a:ext uri="{FF2B5EF4-FFF2-40B4-BE49-F238E27FC236}">
                <a16:creationId xmlns:a16="http://schemas.microsoft.com/office/drawing/2014/main" id="{E91DB5F2-0AB7-489A-B561-5A64E1FEB31D}"/>
              </a:ext>
            </a:extLst>
          </p:cNvPr>
          <p:cNvSpPr txBox="1"/>
          <p:nvPr/>
        </p:nvSpPr>
        <p:spPr>
          <a:xfrm>
            <a:off x="2860611" y="5290916"/>
            <a:ext cx="6470778" cy="342300"/>
          </a:xfrm>
          <a:prstGeom prst="rect">
            <a:avLst/>
          </a:prstGeom>
          <a:noFill/>
        </p:spPr>
        <p:txBody>
          <a:bodyPr wrap="square" lIns="91440" tIns="45720" rIns="91440" bIns="45720" anchor="ctr">
            <a:noAutofit/>
          </a:bodyPr>
          <a:lstStyle/>
          <a:p>
            <a:pPr algn="ctr"/>
            <a:r>
              <a:rPr lang="zh-CN" altLang="en-US" b="1" dirty="0"/>
              <a:t>基波与</a:t>
            </a:r>
            <a:r>
              <a:rPr lang="en-US" altLang="zh-CN" b="1" dirty="0"/>
              <a:t>3</a:t>
            </a:r>
            <a:r>
              <a:rPr lang="zh-CN" altLang="en-US" b="1" dirty="0"/>
              <a:t>次谐波叠加形成近似方波的数字信号</a:t>
            </a:r>
            <a:endParaRPr lang="en-US" altLang="zh-CN" b="1" dirty="0"/>
          </a:p>
        </p:txBody>
      </p:sp>
    </p:spTree>
    <p:custDataLst>
      <p:tags r:id="rId1"/>
    </p:custDataLst>
    <p:extLst>
      <p:ext uri="{BB962C8B-B14F-4D97-AF65-F5344CB8AC3E}">
        <p14:creationId xmlns:p14="http://schemas.microsoft.com/office/powerpoint/2010/main" val="3529440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fade">
                                      <p:cBhvr>
                                        <p:cTn id="7" dur="1000"/>
                                        <p:tgtEl>
                                          <p:spTgt spid="122"/>
                                        </p:tgtEl>
                                      </p:cBhvr>
                                    </p:animEffect>
                                    <p:anim calcmode="lin" valueType="num">
                                      <p:cBhvr>
                                        <p:cTn id="8" dur="1000" fill="hold"/>
                                        <p:tgtEl>
                                          <p:spTgt spid="122"/>
                                        </p:tgtEl>
                                        <p:attrNameLst>
                                          <p:attrName>ppt_x</p:attrName>
                                        </p:attrNameLst>
                                      </p:cBhvr>
                                      <p:tavLst>
                                        <p:tav tm="0">
                                          <p:val>
                                            <p:strVal val="#ppt_x"/>
                                          </p:val>
                                        </p:tav>
                                        <p:tav tm="100000">
                                          <p:val>
                                            <p:strVal val="#ppt_x"/>
                                          </p:val>
                                        </p:tav>
                                      </p:tavLst>
                                    </p:anim>
                                    <p:anim calcmode="lin" valueType="num">
                                      <p:cBhvr>
                                        <p:cTn id="9" dur="1000" fill="hold"/>
                                        <p:tgtEl>
                                          <p:spTgt spid="1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1500"/>
                                        <p:tgtEl>
                                          <p:spTgt spid="12"/>
                                        </p:tgtEl>
                                      </p:cBhvr>
                                    </p:animEffect>
                                  </p:childTnLst>
                                </p:cTn>
                              </p:par>
                            </p:childTnLst>
                          </p:cTn>
                        </p:par>
                        <p:par>
                          <p:cTn id="15" fill="hold">
                            <p:stCondLst>
                              <p:cond delay="1500"/>
                            </p:stCondLst>
                            <p:childTnLst>
                              <p:par>
                                <p:cTn id="16" presetID="12" presetClass="entr" presetSubtype="4" fill="hold" nodeType="after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500"/>
                                        <p:tgtEl>
                                          <p:spTgt spid="15"/>
                                        </p:tgtEl>
                                        <p:attrNameLst>
                                          <p:attrName>ppt_y</p:attrName>
                                        </p:attrNameLst>
                                      </p:cBhvr>
                                      <p:tavLst>
                                        <p:tav tm="0">
                                          <p:val>
                                            <p:strVal val="#ppt_y+#ppt_h*1.125000"/>
                                          </p:val>
                                        </p:tav>
                                        <p:tav tm="100000">
                                          <p:val>
                                            <p:strVal val="#ppt_y"/>
                                          </p:val>
                                        </p:tav>
                                      </p:tavLst>
                                    </p:anim>
                                    <p:animEffect transition="in" filter="wipe(up)">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left)">
                                      <p:cBhvr>
                                        <p:cTn id="24" dur="1500"/>
                                        <p:tgtEl>
                                          <p:spTgt spid="16"/>
                                        </p:tgtEl>
                                      </p:cBhvr>
                                    </p:animEffect>
                                  </p:childTnLst>
                                </p:cTn>
                              </p:par>
                            </p:childTnLst>
                          </p:cTn>
                        </p:par>
                        <p:par>
                          <p:cTn id="25" fill="hold">
                            <p:stCondLst>
                              <p:cond delay="1500"/>
                            </p:stCondLst>
                            <p:childTnLst>
                              <p:par>
                                <p:cTn id="26" presetID="12" presetClass="entr" presetSubtype="4" fill="hold" nodeType="after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500"/>
                                        <p:tgtEl>
                                          <p:spTgt spid="17"/>
                                        </p:tgtEl>
                                        <p:attrNameLst>
                                          <p:attrName>ppt_y</p:attrName>
                                        </p:attrNameLst>
                                      </p:cBhvr>
                                      <p:tavLst>
                                        <p:tav tm="0">
                                          <p:val>
                                            <p:strVal val="#ppt_y+#ppt_h*1.125000"/>
                                          </p:val>
                                        </p:tav>
                                        <p:tav tm="100000">
                                          <p:val>
                                            <p:strVal val="#ppt_y"/>
                                          </p:val>
                                        </p:tav>
                                      </p:tavLst>
                                    </p:anim>
                                    <p:animEffect transition="in" filter="wipe(up)">
                                      <p:cBhvr>
                                        <p:cTn id="2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造成信号失真的主要因素</a:t>
              </a:r>
            </a:p>
          </p:txBody>
        </p:sp>
      </p:grpSp>
      <p:sp>
        <p:nvSpPr>
          <p:cNvPr id="13" name="矩形 12">
            <a:extLst>
              <a:ext uri="{FF2B5EF4-FFF2-40B4-BE49-F238E27FC236}">
                <a16:creationId xmlns:a16="http://schemas.microsoft.com/office/drawing/2014/main" id="{66EC0A8C-4E01-40B2-A248-0A157AE1A8D0}"/>
              </a:ext>
            </a:extLst>
          </p:cNvPr>
          <p:cNvSpPr/>
          <p:nvPr/>
        </p:nvSpPr>
        <p:spPr>
          <a:xfrm>
            <a:off x="1045828" y="140129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íşlïḍè">
            <a:extLst>
              <a:ext uri="{FF2B5EF4-FFF2-40B4-BE49-F238E27FC236}">
                <a16:creationId xmlns:a16="http://schemas.microsoft.com/office/drawing/2014/main" id="{754C81E1-1B82-4C23-94AD-F91E4D97B564}"/>
              </a:ext>
            </a:extLst>
          </p:cNvPr>
          <p:cNvSpPr txBox="1"/>
          <p:nvPr/>
        </p:nvSpPr>
        <p:spPr>
          <a:xfrm>
            <a:off x="1337791" y="1362322"/>
            <a:ext cx="10306008" cy="342300"/>
          </a:xfrm>
          <a:prstGeom prst="rect">
            <a:avLst/>
          </a:prstGeom>
          <a:noFill/>
        </p:spPr>
        <p:txBody>
          <a:bodyPr wrap="square" lIns="91440" tIns="45720" rIns="91440" bIns="45720" anchor="ctr">
            <a:noAutofit/>
          </a:bodyPr>
          <a:lstStyle/>
          <a:p>
            <a:r>
              <a:rPr lang="zh-CN" altLang="en-US" b="1" dirty="0"/>
              <a:t>信道上传输的</a:t>
            </a:r>
            <a:r>
              <a:rPr lang="zh-CN" altLang="en-US" b="1" dirty="0">
                <a:solidFill>
                  <a:schemeClr val="accent1">
                    <a:lumMod val="75000"/>
                  </a:schemeClr>
                </a:solidFill>
              </a:rPr>
              <a:t>数字信号</a:t>
            </a:r>
            <a:r>
              <a:rPr lang="zh-CN" altLang="en-US" b="1" dirty="0"/>
              <a:t>，可以看做是</a:t>
            </a:r>
            <a:r>
              <a:rPr lang="zh-CN" altLang="en-US" b="1" dirty="0">
                <a:solidFill>
                  <a:schemeClr val="accent1">
                    <a:lumMod val="75000"/>
                  </a:schemeClr>
                </a:solidFill>
              </a:rPr>
              <a:t>多个频率的模拟信号进行多次叠加后形成的方波</a:t>
            </a:r>
            <a:r>
              <a:rPr lang="zh-CN" altLang="en-US" b="1" dirty="0"/>
              <a:t>。</a:t>
            </a:r>
            <a:endParaRPr lang="en-US" altLang="zh-CN" b="1" dirty="0"/>
          </a:p>
        </p:txBody>
      </p:sp>
      <p:grpSp>
        <p:nvGrpSpPr>
          <p:cNvPr id="6" name="组合 5">
            <a:extLst>
              <a:ext uri="{FF2B5EF4-FFF2-40B4-BE49-F238E27FC236}">
                <a16:creationId xmlns:a16="http://schemas.microsoft.com/office/drawing/2014/main" id="{AD2BB8ED-AA46-4E18-AB1B-9029DAC11FA6}"/>
              </a:ext>
            </a:extLst>
          </p:cNvPr>
          <p:cNvGrpSpPr/>
          <p:nvPr/>
        </p:nvGrpSpPr>
        <p:grpSpPr>
          <a:xfrm>
            <a:off x="2104481" y="2485576"/>
            <a:ext cx="441825" cy="2835965"/>
            <a:chOff x="2104481" y="2485576"/>
            <a:chExt cx="441825" cy="2835965"/>
          </a:xfrm>
        </p:grpSpPr>
        <p:cxnSp>
          <p:nvCxnSpPr>
            <p:cNvPr id="47" name="直接箭头连接符 46">
              <a:extLst>
                <a:ext uri="{FF2B5EF4-FFF2-40B4-BE49-F238E27FC236}">
                  <a16:creationId xmlns:a16="http://schemas.microsoft.com/office/drawing/2014/main" id="{F5E0FCD6-04AA-47C3-8B43-64347A2746D9}"/>
                </a:ext>
              </a:extLst>
            </p:cNvPr>
            <p:cNvCxnSpPr>
              <a:cxnSpLocks/>
            </p:cNvCxnSpPr>
            <p:nvPr/>
          </p:nvCxnSpPr>
          <p:spPr>
            <a:xfrm flipV="1">
              <a:off x="2546306" y="2485576"/>
              <a:ext cx="0" cy="2835965"/>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DF8A0B92-0493-42B5-9AEE-E844349348A3}"/>
                </a:ext>
              </a:extLst>
            </p:cNvPr>
            <p:cNvSpPr txBox="1"/>
            <p:nvPr/>
          </p:nvSpPr>
          <p:spPr>
            <a:xfrm>
              <a:off x="2104481" y="2485576"/>
              <a:ext cx="367748" cy="369332"/>
            </a:xfrm>
            <a:prstGeom prst="rect">
              <a:avLst/>
            </a:prstGeom>
            <a:noFill/>
          </p:spPr>
          <p:txBody>
            <a:bodyPr wrap="square" rtlCol="0">
              <a:spAutoFit/>
            </a:bodyPr>
            <a:lstStyle/>
            <a:p>
              <a:r>
                <a:rPr lang="en-US" altLang="zh-CN" b="1" dirty="0">
                  <a:latin typeface="Arial Black" panose="020B0A04020102020204" pitchFamily="34" charset="0"/>
                </a:rPr>
                <a:t>V</a:t>
              </a:r>
              <a:endParaRPr lang="zh-CN" altLang="en-US" b="1" dirty="0">
                <a:latin typeface="Arial Black" panose="020B0A04020102020204" pitchFamily="34" charset="0"/>
              </a:endParaRPr>
            </a:p>
          </p:txBody>
        </p:sp>
      </p:grpSp>
      <p:grpSp>
        <p:nvGrpSpPr>
          <p:cNvPr id="5" name="组合 4">
            <a:extLst>
              <a:ext uri="{FF2B5EF4-FFF2-40B4-BE49-F238E27FC236}">
                <a16:creationId xmlns:a16="http://schemas.microsoft.com/office/drawing/2014/main" id="{62A7828D-B391-49A8-8707-E46E91D84318}"/>
              </a:ext>
            </a:extLst>
          </p:cNvPr>
          <p:cNvGrpSpPr/>
          <p:nvPr/>
        </p:nvGrpSpPr>
        <p:grpSpPr>
          <a:xfrm>
            <a:off x="2104481" y="3810550"/>
            <a:ext cx="7908961" cy="663163"/>
            <a:chOff x="2104481" y="3810550"/>
            <a:chExt cx="7908961" cy="663163"/>
          </a:xfrm>
        </p:grpSpPr>
        <p:cxnSp>
          <p:nvCxnSpPr>
            <p:cNvPr id="46" name="直接连接符 45">
              <a:extLst>
                <a:ext uri="{FF2B5EF4-FFF2-40B4-BE49-F238E27FC236}">
                  <a16:creationId xmlns:a16="http://schemas.microsoft.com/office/drawing/2014/main" id="{1DB92934-A8BB-46F9-8880-C373C96BF509}"/>
                </a:ext>
              </a:extLst>
            </p:cNvPr>
            <p:cNvCxnSpPr>
              <a:cxnSpLocks/>
            </p:cNvCxnSpPr>
            <p:nvPr/>
          </p:nvCxnSpPr>
          <p:spPr>
            <a:xfrm>
              <a:off x="2546306" y="3995216"/>
              <a:ext cx="7301341" cy="0"/>
            </a:xfrm>
            <a:prstGeom prst="line">
              <a:avLst/>
            </a:prstGeom>
            <a:ln w="25400">
              <a:solidFill>
                <a:schemeClr val="tx1"/>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49" name="文本框 48">
              <a:extLst>
                <a:ext uri="{FF2B5EF4-FFF2-40B4-BE49-F238E27FC236}">
                  <a16:creationId xmlns:a16="http://schemas.microsoft.com/office/drawing/2014/main" id="{75FA3697-27AD-48EB-97F5-5EB5A287DB2E}"/>
                </a:ext>
              </a:extLst>
            </p:cNvPr>
            <p:cNvSpPr txBox="1"/>
            <p:nvPr/>
          </p:nvSpPr>
          <p:spPr>
            <a:xfrm>
              <a:off x="2104481" y="3810550"/>
              <a:ext cx="367748" cy="369332"/>
            </a:xfrm>
            <a:prstGeom prst="rect">
              <a:avLst/>
            </a:prstGeom>
            <a:noFill/>
          </p:spPr>
          <p:txBody>
            <a:bodyPr wrap="square" rtlCol="0">
              <a:spAutoFit/>
            </a:bodyPr>
            <a:lstStyle/>
            <a:p>
              <a:r>
                <a:rPr lang="en-US" altLang="zh-CN" b="1" dirty="0">
                  <a:latin typeface="Arial Black" panose="020B0A04020102020204" pitchFamily="34" charset="0"/>
                </a:rPr>
                <a:t>0</a:t>
              </a:r>
              <a:endParaRPr lang="zh-CN" altLang="en-US" b="1" dirty="0">
                <a:latin typeface="Arial Black" panose="020B0A04020102020204" pitchFamily="34" charset="0"/>
              </a:endParaRPr>
            </a:p>
          </p:txBody>
        </p:sp>
        <p:sp>
          <p:nvSpPr>
            <p:cNvPr id="50" name="文本框 49">
              <a:extLst>
                <a:ext uri="{FF2B5EF4-FFF2-40B4-BE49-F238E27FC236}">
                  <a16:creationId xmlns:a16="http://schemas.microsoft.com/office/drawing/2014/main" id="{0F85036E-7761-496E-AAED-C0548DE4D1DE}"/>
                </a:ext>
              </a:extLst>
            </p:cNvPr>
            <p:cNvSpPr txBox="1"/>
            <p:nvPr/>
          </p:nvSpPr>
          <p:spPr>
            <a:xfrm>
              <a:off x="9645694" y="4104381"/>
              <a:ext cx="367748" cy="369332"/>
            </a:xfrm>
            <a:prstGeom prst="rect">
              <a:avLst/>
            </a:prstGeom>
            <a:noFill/>
          </p:spPr>
          <p:txBody>
            <a:bodyPr wrap="square" rtlCol="0">
              <a:spAutoFit/>
            </a:bodyPr>
            <a:lstStyle/>
            <a:p>
              <a:r>
                <a:rPr lang="en-US" altLang="zh-CN" b="1" dirty="0">
                  <a:latin typeface="Arial Black" panose="020B0A04020102020204" pitchFamily="34" charset="0"/>
                </a:rPr>
                <a:t>t</a:t>
              </a:r>
              <a:endParaRPr lang="zh-CN" altLang="en-US" b="1" dirty="0">
                <a:latin typeface="Arial Black" panose="020B0A04020102020204" pitchFamily="34" charset="0"/>
              </a:endParaRPr>
            </a:p>
          </p:txBody>
        </p:sp>
      </p:grpSp>
      <p:sp>
        <p:nvSpPr>
          <p:cNvPr id="122" name="íşlïḍè">
            <a:extLst>
              <a:ext uri="{FF2B5EF4-FFF2-40B4-BE49-F238E27FC236}">
                <a16:creationId xmlns:a16="http://schemas.microsoft.com/office/drawing/2014/main" id="{E91DB5F2-0AB7-489A-B561-5A64E1FEB31D}"/>
              </a:ext>
            </a:extLst>
          </p:cNvPr>
          <p:cNvSpPr txBox="1"/>
          <p:nvPr/>
        </p:nvSpPr>
        <p:spPr>
          <a:xfrm>
            <a:off x="2682996" y="5290916"/>
            <a:ext cx="6842553" cy="342300"/>
          </a:xfrm>
          <a:prstGeom prst="rect">
            <a:avLst/>
          </a:prstGeom>
          <a:noFill/>
        </p:spPr>
        <p:txBody>
          <a:bodyPr wrap="square" lIns="91440" tIns="45720" rIns="91440" bIns="45720" anchor="ctr">
            <a:noAutofit/>
          </a:bodyPr>
          <a:lstStyle/>
          <a:p>
            <a:pPr algn="ctr"/>
            <a:r>
              <a:rPr lang="zh-CN" altLang="en-US" b="1" dirty="0"/>
              <a:t>基波经过多次更高频率谐波的叠加形成高度接近数字信号的波形</a:t>
            </a:r>
            <a:endParaRPr lang="en-US" altLang="zh-CN" b="1" dirty="0"/>
          </a:p>
        </p:txBody>
      </p:sp>
      <p:grpSp>
        <p:nvGrpSpPr>
          <p:cNvPr id="71" name="组合 70">
            <a:extLst>
              <a:ext uri="{FF2B5EF4-FFF2-40B4-BE49-F238E27FC236}">
                <a16:creationId xmlns:a16="http://schemas.microsoft.com/office/drawing/2014/main" id="{887FC5B9-4454-41E6-A1F4-336E863A1A62}"/>
              </a:ext>
            </a:extLst>
          </p:cNvPr>
          <p:cNvGrpSpPr/>
          <p:nvPr/>
        </p:nvGrpSpPr>
        <p:grpSpPr>
          <a:xfrm>
            <a:off x="2569242" y="3455670"/>
            <a:ext cx="6545579" cy="1067856"/>
            <a:chOff x="2604207" y="2608750"/>
            <a:chExt cx="6545579" cy="1067856"/>
          </a:xfrm>
        </p:grpSpPr>
        <p:cxnSp>
          <p:nvCxnSpPr>
            <p:cNvPr id="72" name="直接连接符 71">
              <a:extLst>
                <a:ext uri="{FF2B5EF4-FFF2-40B4-BE49-F238E27FC236}">
                  <a16:creationId xmlns:a16="http://schemas.microsoft.com/office/drawing/2014/main" id="{E68724E9-6564-4283-9432-977CC45E3E6F}"/>
                </a:ext>
              </a:extLst>
            </p:cNvPr>
            <p:cNvCxnSpPr>
              <a:cxnSpLocks/>
            </p:cNvCxnSpPr>
            <p:nvPr/>
          </p:nvCxnSpPr>
          <p:spPr>
            <a:xfrm>
              <a:off x="2604207" y="3676606"/>
              <a:ext cx="823912" cy="0"/>
            </a:xfrm>
            <a:prstGeom prst="line">
              <a:avLst/>
            </a:prstGeom>
            <a:ln w="25400">
              <a:solidFill>
                <a:schemeClr val="tx1"/>
              </a:solidFill>
              <a:prstDash val="sysDot"/>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2C37B587-490D-4B52-B022-B3F7B832C533}"/>
                </a:ext>
              </a:extLst>
            </p:cNvPr>
            <p:cNvCxnSpPr>
              <a:cxnSpLocks/>
            </p:cNvCxnSpPr>
            <p:nvPr/>
          </p:nvCxnSpPr>
          <p:spPr>
            <a:xfrm>
              <a:off x="3438280" y="2630126"/>
              <a:ext cx="823912" cy="0"/>
            </a:xfrm>
            <a:prstGeom prst="line">
              <a:avLst/>
            </a:prstGeom>
            <a:ln w="25400">
              <a:solidFill>
                <a:schemeClr val="tx1"/>
              </a:solidFill>
              <a:prstDash val="sysDot"/>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A0D41D7A-AA6E-4B12-AD0F-B05C5BF6D2B6}"/>
                </a:ext>
              </a:extLst>
            </p:cNvPr>
            <p:cNvCxnSpPr>
              <a:cxnSpLocks/>
            </p:cNvCxnSpPr>
            <p:nvPr/>
          </p:nvCxnSpPr>
          <p:spPr>
            <a:xfrm>
              <a:off x="3428119" y="2619614"/>
              <a:ext cx="0" cy="1056992"/>
            </a:xfrm>
            <a:prstGeom prst="line">
              <a:avLst/>
            </a:prstGeom>
            <a:ln w="254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7FE3FA1B-FB02-4E33-8CB2-5B78112EBDB7}"/>
                </a:ext>
              </a:extLst>
            </p:cNvPr>
            <p:cNvCxnSpPr>
              <a:cxnSpLocks/>
            </p:cNvCxnSpPr>
            <p:nvPr/>
          </p:nvCxnSpPr>
          <p:spPr>
            <a:xfrm>
              <a:off x="4252032" y="2619438"/>
              <a:ext cx="0" cy="1056992"/>
            </a:xfrm>
            <a:prstGeom prst="line">
              <a:avLst/>
            </a:prstGeom>
            <a:ln w="254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82" name="组合 81">
              <a:extLst>
                <a:ext uri="{FF2B5EF4-FFF2-40B4-BE49-F238E27FC236}">
                  <a16:creationId xmlns:a16="http://schemas.microsoft.com/office/drawing/2014/main" id="{6904FE4A-1177-430F-A5A6-7B60430BC902}"/>
                </a:ext>
              </a:extLst>
            </p:cNvPr>
            <p:cNvGrpSpPr/>
            <p:nvPr/>
          </p:nvGrpSpPr>
          <p:grpSpPr>
            <a:xfrm>
              <a:off x="4252032" y="2619262"/>
              <a:ext cx="1636427" cy="1057168"/>
              <a:chOff x="3928581" y="5407845"/>
              <a:chExt cx="1636427" cy="1057168"/>
            </a:xfrm>
          </p:grpSpPr>
          <p:cxnSp>
            <p:nvCxnSpPr>
              <p:cNvPr id="128" name="直接连接符 127">
                <a:extLst>
                  <a:ext uri="{FF2B5EF4-FFF2-40B4-BE49-F238E27FC236}">
                    <a16:creationId xmlns:a16="http://schemas.microsoft.com/office/drawing/2014/main" id="{827F6978-7131-4185-83CC-DC9AC88F82A8}"/>
                  </a:ext>
                </a:extLst>
              </p:cNvPr>
              <p:cNvCxnSpPr>
                <a:cxnSpLocks/>
              </p:cNvCxnSpPr>
              <p:nvPr/>
            </p:nvCxnSpPr>
            <p:spPr>
              <a:xfrm>
                <a:off x="3928581" y="6465013"/>
                <a:ext cx="802354" cy="0"/>
              </a:xfrm>
              <a:prstGeom prst="line">
                <a:avLst/>
              </a:prstGeom>
              <a:ln w="25400">
                <a:solidFill>
                  <a:schemeClr val="tx1"/>
                </a:solidFill>
                <a:prstDash val="sysDot"/>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129" name="直接连接符 128">
                <a:extLst>
                  <a:ext uri="{FF2B5EF4-FFF2-40B4-BE49-F238E27FC236}">
                    <a16:creationId xmlns:a16="http://schemas.microsoft.com/office/drawing/2014/main" id="{879474AA-8EC8-40A9-9CBF-10848A0C2DF2}"/>
                  </a:ext>
                </a:extLst>
              </p:cNvPr>
              <p:cNvCxnSpPr>
                <a:cxnSpLocks/>
              </p:cNvCxnSpPr>
              <p:nvPr/>
            </p:nvCxnSpPr>
            <p:spPr>
              <a:xfrm>
                <a:off x="4741096" y="5418533"/>
                <a:ext cx="823912" cy="0"/>
              </a:xfrm>
              <a:prstGeom prst="line">
                <a:avLst/>
              </a:prstGeom>
              <a:ln w="25400">
                <a:solidFill>
                  <a:schemeClr val="tx1"/>
                </a:solidFill>
                <a:prstDash val="sysDot"/>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23B6B1EC-103C-45A9-AE54-5828DBE6C3FE}"/>
                  </a:ext>
                </a:extLst>
              </p:cNvPr>
              <p:cNvCxnSpPr>
                <a:cxnSpLocks/>
              </p:cNvCxnSpPr>
              <p:nvPr/>
            </p:nvCxnSpPr>
            <p:spPr>
              <a:xfrm>
                <a:off x="4730935" y="5408021"/>
                <a:ext cx="0" cy="1056992"/>
              </a:xfrm>
              <a:prstGeom prst="line">
                <a:avLst/>
              </a:prstGeom>
              <a:ln w="254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D461E71D-F4A2-48F2-82CB-387756C1702A}"/>
                  </a:ext>
                </a:extLst>
              </p:cNvPr>
              <p:cNvCxnSpPr>
                <a:cxnSpLocks/>
              </p:cNvCxnSpPr>
              <p:nvPr/>
            </p:nvCxnSpPr>
            <p:spPr>
              <a:xfrm>
                <a:off x="5554848" y="5407845"/>
                <a:ext cx="0" cy="1056992"/>
              </a:xfrm>
              <a:prstGeom prst="line">
                <a:avLst/>
              </a:prstGeom>
              <a:ln w="254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84" name="组合 83">
              <a:extLst>
                <a:ext uri="{FF2B5EF4-FFF2-40B4-BE49-F238E27FC236}">
                  <a16:creationId xmlns:a16="http://schemas.microsoft.com/office/drawing/2014/main" id="{1C1094DF-95DD-44D5-AB6F-9A5ED17BA010}"/>
                </a:ext>
              </a:extLst>
            </p:cNvPr>
            <p:cNvGrpSpPr/>
            <p:nvPr/>
          </p:nvGrpSpPr>
          <p:grpSpPr>
            <a:xfrm>
              <a:off x="5878299" y="2619086"/>
              <a:ext cx="1643982" cy="1057168"/>
              <a:chOff x="3667026" y="5650852"/>
              <a:chExt cx="1643982" cy="1057168"/>
            </a:xfrm>
          </p:grpSpPr>
          <p:cxnSp>
            <p:nvCxnSpPr>
              <p:cNvPr id="124" name="直接连接符 123">
                <a:extLst>
                  <a:ext uri="{FF2B5EF4-FFF2-40B4-BE49-F238E27FC236}">
                    <a16:creationId xmlns:a16="http://schemas.microsoft.com/office/drawing/2014/main" id="{25BF16C9-B7E3-48FA-82CB-1DE852C01452}"/>
                  </a:ext>
                </a:extLst>
              </p:cNvPr>
              <p:cNvCxnSpPr>
                <a:cxnSpLocks/>
              </p:cNvCxnSpPr>
              <p:nvPr/>
            </p:nvCxnSpPr>
            <p:spPr>
              <a:xfrm>
                <a:off x="3667026" y="6708020"/>
                <a:ext cx="809909" cy="0"/>
              </a:xfrm>
              <a:prstGeom prst="line">
                <a:avLst/>
              </a:prstGeom>
              <a:ln w="25400">
                <a:solidFill>
                  <a:schemeClr val="tx1"/>
                </a:solidFill>
                <a:prstDash val="sysDot"/>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207425C3-B47C-49D2-B4B2-A073CD1F2440}"/>
                  </a:ext>
                </a:extLst>
              </p:cNvPr>
              <p:cNvCxnSpPr>
                <a:cxnSpLocks/>
              </p:cNvCxnSpPr>
              <p:nvPr/>
            </p:nvCxnSpPr>
            <p:spPr>
              <a:xfrm>
                <a:off x="4487096" y="5661540"/>
                <a:ext cx="823912" cy="0"/>
              </a:xfrm>
              <a:prstGeom prst="line">
                <a:avLst/>
              </a:prstGeom>
              <a:ln w="25400">
                <a:solidFill>
                  <a:schemeClr val="tx1"/>
                </a:solidFill>
                <a:prstDash val="sysDot"/>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A2AF5D-515C-400A-898B-CD021952BFFB}"/>
                  </a:ext>
                </a:extLst>
              </p:cNvPr>
              <p:cNvCxnSpPr>
                <a:cxnSpLocks/>
              </p:cNvCxnSpPr>
              <p:nvPr/>
            </p:nvCxnSpPr>
            <p:spPr>
              <a:xfrm>
                <a:off x="4476935" y="5651028"/>
                <a:ext cx="0" cy="1056992"/>
              </a:xfrm>
              <a:prstGeom prst="line">
                <a:avLst/>
              </a:prstGeom>
              <a:ln w="254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7" name="直接连接符 126">
                <a:extLst>
                  <a:ext uri="{FF2B5EF4-FFF2-40B4-BE49-F238E27FC236}">
                    <a16:creationId xmlns:a16="http://schemas.microsoft.com/office/drawing/2014/main" id="{4B5AFC07-6DF9-40A0-8CFB-2CF9C977C514}"/>
                  </a:ext>
                </a:extLst>
              </p:cNvPr>
              <p:cNvCxnSpPr>
                <a:cxnSpLocks/>
              </p:cNvCxnSpPr>
              <p:nvPr/>
            </p:nvCxnSpPr>
            <p:spPr>
              <a:xfrm>
                <a:off x="5300848" y="5650852"/>
                <a:ext cx="0" cy="1056992"/>
              </a:xfrm>
              <a:prstGeom prst="line">
                <a:avLst/>
              </a:prstGeom>
              <a:ln w="254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85" name="直接连接符 84">
              <a:extLst>
                <a:ext uri="{FF2B5EF4-FFF2-40B4-BE49-F238E27FC236}">
                  <a16:creationId xmlns:a16="http://schemas.microsoft.com/office/drawing/2014/main" id="{8225DE70-C125-4ED3-8F56-7657E864E5C9}"/>
                </a:ext>
              </a:extLst>
            </p:cNvPr>
            <p:cNvCxnSpPr>
              <a:cxnSpLocks/>
            </p:cNvCxnSpPr>
            <p:nvPr/>
          </p:nvCxnSpPr>
          <p:spPr>
            <a:xfrm>
              <a:off x="7517201" y="3665918"/>
              <a:ext cx="798512" cy="0"/>
            </a:xfrm>
            <a:prstGeom prst="line">
              <a:avLst/>
            </a:prstGeom>
            <a:ln w="25400">
              <a:solidFill>
                <a:schemeClr val="tx1"/>
              </a:solidFill>
              <a:prstDash val="sysDot"/>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14D0C8EB-6C5B-4418-B571-9C457792BE79}"/>
                </a:ext>
              </a:extLst>
            </p:cNvPr>
            <p:cNvCxnSpPr>
              <a:cxnSpLocks/>
            </p:cNvCxnSpPr>
            <p:nvPr/>
          </p:nvCxnSpPr>
          <p:spPr>
            <a:xfrm>
              <a:off x="8325874" y="2619438"/>
              <a:ext cx="823912" cy="0"/>
            </a:xfrm>
            <a:prstGeom prst="line">
              <a:avLst/>
            </a:prstGeom>
            <a:ln w="25400">
              <a:solidFill>
                <a:schemeClr val="tx1"/>
              </a:solidFill>
              <a:prstDash val="sysDot"/>
            </a:ln>
            <a:scene3d>
              <a:camera prst="orthographicFront">
                <a:rot lat="10800000" lon="0" rev="0"/>
              </a:camera>
              <a:lightRig rig="threePt" dir="t"/>
            </a:scene3d>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90D6FFA7-850A-49DA-8306-579B07BE4807}"/>
                </a:ext>
              </a:extLst>
            </p:cNvPr>
            <p:cNvCxnSpPr>
              <a:cxnSpLocks/>
            </p:cNvCxnSpPr>
            <p:nvPr/>
          </p:nvCxnSpPr>
          <p:spPr>
            <a:xfrm>
              <a:off x="8315713" y="2608926"/>
              <a:ext cx="0" cy="1056992"/>
            </a:xfrm>
            <a:prstGeom prst="line">
              <a:avLst/>
            </a:prstGeom>
            <a:ln w="254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D4C17A4A-9AF9-4B7C-9933-00C9D05AF7A1}"/>
                </a:ext>
              </a:extLst>
            </p:cNvPr>
            <p:cNvCxnSpPr>
              <a:cxnSpLocks/>
            </p:cNvCxnSpPr>
            <p:nvPr/>
          </p:nvCxnSpPr>
          <p:spPr>
            <a:xfrm>
              <a:off x="9139626" y="2608750"/>
              <a:ext cx="0" cy="538832"/>
            </a:xfrm>
            <a:prstGeom prst="line">
              <a:avLst/>
            </a:prstGeom>
            <a:ln w="254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id="{91B4749D-494D-4BFB-9071-4F5154B09E8C}"/>
              </a:ext>
            </a:extLst>
          </p:cNvPr>
          <p:cNvGrpSpPr/>
          <p:nvPr/>
        </p:nvGrpSpPr>
        <p:grpSpPr>
          <a:xfrm>
            <a:off x="2737769" y="2261038"/>
            <a:ext cx="2415716" cy="1190024"/>
            <a:chOff x="2737769" y="2261038"/>
            <a:chExt cx="2415716" cy="1190024"/>
          </a:xfrm>
        </p:grpSpPr>
        <p:sp>
          <p:nvSpPr>
            <p:cNvPr id="132" name="文本框 131">
              <a:extLst>
                <a:ext uri="{FF2B5EF4-FFF2-40B4-BE49-F238E27FC236}">
                  <a16:creationId xmlns:a16="http://schemas.microsoft.com/office/drawing/2014/main" id="{5B204C05-0C9F-4F27-AE14-8121BECA82E2}"/>
                </a:ext>
              </a:extLst>
            </p:cNvPr>
            <p:cNvSpPr txBox="1"/>
            <p:nvPr/>
          </p:nvSpPr>
          <p:spPr>
            <a:xfrm>
              <a:off x="2737769" y="2261038"/>
              <a:ext cx="2415716" cy="369332"/>
            </a:xfrm>
            <a:prstGeom prst="rect">
              <a:avLst/>
            </a:prstGeom>
            <a:noFill/>
          </p:spPr>
          <p:txBody>
            <a:bodyPr wrap="square" rtlCol="0">
              <a:spAutoFit/>
            </a:bodyPr>
            <a:lstStyle/>
            <a:p>
              <a:r>
                <a:rPr lang="zh-CN" altLang="en-US" b="1" dirty="0">
                  <a:latin typeface="+mn-ea"/>
                </a:rPr>
                <a:t>期望得到的数字信号</a:t>
              </a:r>
            </a:p>
          </p:txBody>
        </p:sp>
        <p:cxnSp>
          <p:nvCxnSpPr>
            <p:cNvPr id="133" name="直接箭头连接符 132">
              <a:extLst>
                <a:ext uri="{FF2B5EF4-FFF2-40B4-BE49-F238E27FC236}">
                  <a16:creationId xmlns:a16="http://schemas.microsoft.com/office/drawing/2014/main" id="{548A6F32-A2E1-41DB-A18B-C8191C3826EA}"/>
                </a:ext>
              </a:extLst>
            </p:cNvPr>
            <p:cNvCxnSpPr>
              <a:cxnSpLocks/>
              <a:stCxn id="132" idx="2"/>
            </p:cNvCxnSpPr>
            <p:nvPr/>
          </p:nvCxnSpPr>
          <p:spPr>
            <a:xfrm>
              <a:off x="3945627" y="2630370"/>
              <a:ext cx="0" cy="820692"/>
            </a:xfrm>
            <a:prstGeom prst="straightConnector1">
              <a:avLst/>
            </a:prstGeom>
            <a:ln w="25400">
              <a:solidFill>
                <a:schemeClr val="tx1"/>
              </a:solidFill>
              <a:prstDash val="sysDot"/>
              <a:tailEnd type="triangle" w="med" len="lg"/>
            </a:ln>
          </p:spPr>
          <p:style>
            <a:lnRef idx="1">
              <a:schemeClr val="accent1"/>
            </a:lnRef>
            <a:fillRef idx="0">
              <a:schemeClr val="accent1"/>
            </a:fillRef>
            <a:effectRef idx="0">
              <a:schemeClr val="accent1"/>
            </a:effectRef>
            <a:fontRef idx="minor">
              <a:schemeClr val="tx1"/>
            </a:fontRef>
          </p:style>
        </p:cxnSp>
      </p:grpSp>
      <p:grpSp>
        <p:nvGrpSpPr>
          <p:cNvPr id="8" name="组合 7">
            <a:extLst>
              <a:ext uri="{FF2B5EF4-FFF2-40B4-BE49-F238E27FC236}">
                <a16:creationId xmlns:a16="http://schemas.microsoft.com/office/drawing/2014/main" id="{AC48934C-DE66-4EE0-8FA6-26C318CC6D7C}"/>
              </a:ext>
            </a:extLst>
          </p:cNvPr>
          <p:cNvGrpSpPr/>
          <p:nvPr/>
        </p:nvGrpSpPr>
        <p:grpSpPr>
          <a:xfrm>
            <a:off x="2562952" y="3441815"/>
            <a:ext cx="6542976" cy="1134423"/>
            <a:chOff x="2562952" y="3441815"/>
            <a:chExt cx="6542976" cy="1134423"/>
          </a:xfrm>
        </p:grpSpPr>
        <p:pic>
          <p:nvPicPr>
            <p:cNvPr id="67" name="图形 66">
              <a:extLst>
                <a:ext uri="{FF2B5EF4-FFF2-40B4-BE49-F238E27FC236}">
                  <a16:creationId xmlns:a16="http://schemas.microsoft.com/office/drawing/2014/main" id="{6B5C5D7E-45DA-4CC2-9F84-1C09B3A712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62952" y="4471463"/>
              <a:ext cx="790575" cy="104775"/>
            </a:xfrm>
            <a:prstGeom prst="rect">
              <a:avLst/>
            </a:prstGeom>
            <a:scene3d>
              <a:camera prst="orthographicFront">
                <a:rot lat="10800000" lon="0" rev="0"/>
              </a:camera>
              <a:lightRig rig="threePt" dir="t"/>
            </a:scene3d>
          </p:spPr>
        </p:pic>
        <p:cxnSp>
          <p:nvCxnSpPr>
            <p:cNvPr id="68" name="直接连接符 67">
              <a:extLst>
                <a:ext uri="{FF2B5EF4-FFF2-40B4-BE49-F238E27FC236}">
                  <a16:creationId xmlns:a16="http://schemas.microsoft.com/office/drawing/2014/main" id="{5D27303F-4E15-4441-BEC6-8E0E953126F6}"/>
                </a:ext>
              </a:extLst>
            </p:cNvPr>
            <p:cNvCxnSpPr>
              <a:cxnSpLocks/>
            </p:cNvCxnSpPr>
            <p:nvPr/>
          </p:nvCxnSpPr>
          <p:spPr>
            <a:xfrm flipV="1">
              <a:off x="3359544" y="3482630"/>
              <a:ext cx="38192" cy="103888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69" name="图形 68">
              <a:extLst>
                <a:ext uri="{FF2B5EF4-FFF2-40B4-BE49-F238E27FC236}">
                  <a16:creationId xmlns:a16="http://schemas.microsoft.com/office/drawing/2014/main" id="{2F90A3B8-1E4B-4DC6-B0E5-C310614BD6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401759" y="3441815"/>
              <a:ext cx="790575" cy="104775"/>
            </a:xfrm>
            <a:prstGeom prst="rect">
              <a:avLst/>
            </a:prstGeom>
            <a:scene3d>
              <a:camera prst="orthographicFront">
                <a:rot lat="0" lon="0" rev="0"/>
              </a:camera>
              <a:lightRig rig="threePt" dir="t"/>
            </a:scene3d>
          </p:spPr>
        </p:pic>
        <p:cxnSp>
          <p:nvCxnSpPr>
            <p:cNvPr id="70" name="直接连接符 69">
              <a:extLst>
                <a:ext uri="{FF2B5EF4-FFF2-40B4-BE49-F238E27FC236}">
                  <a16:creationId xmlns:a16="http://schemas.microsoft.com/office/drawing/2014/main" id="{EBDB78A4-F40C-48BB-8A03-CC6B21A3827D}"/>
                </a:ext>
              </a:extLst>
            </p:cNvPr>
            <p:cNvCxnSpPr>
              <a:cxnSpLocks/>
            </p:cNvCxnSpPr>
            <p:nvPr/>
          </p:nvCxnSpPr>
          <p:spPr>
            <a:xfrm flipH="1" flipV="1">
              <a:off x="4202725" y="3464762"/>
              <a:ext cx="26336" cy="105082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4" name="图形 133">
              <a:extLst>
                <a:ext uri="{FF2B5EF4-FFF2-40B4-BE49-F238E27FC236}">
                  <a16:creationId xmlns:a16="http://schemas.microsoft.com/office/drawing/2014/main" id="{88FA0661-D41D-4D3B-B7A4-7EAB693288E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20965" y="4471463"/>
              <a:ext cx="790575" cy="104775"/>
            </a:xfrm>
            <a:prstGeom prst="rect">
              <a:avLst/>
            </a:prstGeom>
            <a:scene3d>
              <a:camera prst="orthographicFront">
                <a:rot lat="10800000" lon="0" rev="0"/>
              </a:camera>
              <a:lightRig rig="threePt" dir="t"/>
            </a:scene3d>
          </p:spPr>
        </p:pic>
        <p:pic>
          <p:nvPicPr>
            <p:cNvPr id="135" name="图形 134">
              <a:extLst>
                <a:ext uri="{FF2B5EF4-FFF2-40B4-BE49-F238E27FC236}">
                  <a16:creationId xmlns:a16="http://schemas.microsoft.com/office/drawing/2014/main" id="{F99FD353-F412-41E7-9CD9-152170C97FA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027385" y="3441815"/>
              <a:ext cx="790575" cy="104775"/>
            </a:xfrm>
            <a:prstGeom prst="rect">
              <a:avLst/>
            </a:prstGeom>
            <a:scene3d>
              <a:camera prst="orthographicFront">
                <a:rot lat="0" lon="0" rev="0"/>
              </a:camera>
              <a:lightRig rig="threePt" dir="t"/>
            </a:scene3d>
          </p:spPr>
        </p:pic>
        <p:pic>
          <p:nvPicPr>
            <p:cNvPr id="136" name="图形 135">
              <a:extLst>
                <a:ext uri="{FF2B5EF4-FFF2-40B4-BE49-F238E27FC236}">
                  <a16:creationId xmlns:a16="http://schemas.microsoft.com/office/drawing/2014/main" id="{A2805E93-45FF-456C-98D3-1D86FAC7D6D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51200" y="3441815"/>
              <a:ext cx="790575" cy="104775"/>
            </a:xfrm>
            <a:prstGeom prst="rect">
              <a:avLst/>
            </a:prstGeom>
            <a:scene3d>
              <a:camera prst="orthographicFront">
                <a:rot lat="0" lon="0" rev="0"/>
              </a:camera>
              <a:lightRig rig="threePt" dir="t"/>
            </a:scene3d>
          </p:spPr>
        </p:pic>
        <p:pic>
          <p:nvPicPr>
            <p:cNvPr id="137" name="图形 136">
              <a:extLst>
                <a:ext uri="{FF2B5EF4-FFF2-40B4-BE49-F238E27FC236}">
                  <a16:creationId xmlns:a16="http://schemas.microsoft.com/office/drawing/2014/main" id="{43CC7EC3-1E46-47E5-B95E-4D284AFEF0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87880" y="3441815"/>
              <a:ext cx="790575" cy="104775"/>
            </a:xfrm>
            <a:prstGeom prst="rect">
              <a:avLst/>
            </a:prstGeom>
            <a:scene3d>
              <a:camera prst="orthographicFront">
                <a:rot lat="0" lon="0" rev="0"/>
              </a:camera>
              <a:lightRig rig="threePt" dir="t"/>
            </a:scene3d>
          </p:spPr>
        </p:pic>
        <p:pic>
          <p:nvPicPr>
            <p:cNvPr id="138" name="图形 137">
              <a:extLst>
                <a:ext uri="{FF2B5EF4-FFF2-40B4-BE49-F238E27FC236}">
                  <a16:creationId xmlns:a16="http://schemas.microsoft.com/office/drawing/2014/main" id="{D850A3BD-D4D1-4121-BF82-048900CEE29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7232" y="4471463"/>
              <a:ext cx="790575" cy="104775"/>
            </a:xfrm>
            <a:prstGeom prst="rect">
              <a:avLst/>
            </a:prstGeom>
            <a:scene3d>
              <a:camera prst="orthographicFront">
                <a:rot lat="10800000" lon="0" rev="0"/>
              </a:camera>
              <a:lightRig rig="threePt" dir="t"/>
            </a:scene3d>
          </p:spPr>
        </p:pic>
        <p:pic>
          <p:nvPicPr>
            <p:cNvPr id="139" name="图形 138">
              <a:extLst>
                <a:ext uri="{FF2B5EF4-FFF2-40B4-BE49-F238E27FC236}">
                  <a16:creationId xmlns:a16="http://schemas.microsoft.com/office/drawing/2014/main" id="{A17C0985-4000-48E0-ABA0-DE73E7978B7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491590" y="4471463"/>
              <a:ext cx="790575" cy="104775"/>
            </a:xfrm>
            <a:prstGeom prst="rect">
              <a:avLst/>
            </a:prstGeom>
            <a:scene3d>
              <a:camera prst="orthographicFront">
                <a:rot lat="10800000" lon="0" rev="0"/>
              </a:camera>
              <a:lightRig rig="threePt" dir="t"/>
            </a:scene3d>
          </p:spPr>
        </p:pic>
        <p:cxnSp>
          <p:nvCxnSpPr>
            <p:cNvPr id="140" name="直接连接符 139">
              <a:extLst>
                <a:ext uri="{FF2B5EF4-FFF2-40B4-BE49-F238E27FC236}">
                  <a16:creationId xmlns:a16="http://schemas.microsoft.com/office/drawing/2014/main" id="{6EDA2E3A-5335-46B2-A440-DF5A4A9F9733}"/>
                </a:ext>
              </a:extLst>
            </p:cNvPr>
            <p:cNvCxnSpPr>
              <a:cxnSpLocks/>
            </p:cNvCxnSpPr>
            <p:nvPr/>
          </p:nvCxnSpPr>
          <p:spPr>
            <a:xfrm flipV="1">
              <a:off x="4985397" y="3499235"/>
              <a:ext cx="38192" cy="103888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直接连接符 140">
              <a:extLst>
                <a:ext uri="{FF2B5EF4-FFF2-40B4-BE49-F238E27FC236}">
                  <a16:creationId xmlns:a16="http://schemas.microsoft.com/office/drawing/2014/main" id="{42628973-3BA2-4B29-BA00-75E55BF22405}"/>
                </a:ext>
              </a:extLst>
            </p:cNvPr>
            <p:cNvCxnSpPr>
              <a:cxnSpLocks/>
            </p:cNvCxnSpPr>
            <p:nvPr/>
          </p:nvCxnSpPr>
          <p:spPr>
            <a:xfrm flipV="1">
              <a:off x="6629263" y="3470732"/>
              <a:ext cx="38192" cy="103888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直接连接符 141">
              <a:extLst>
                <a:ext uri="{FF2B5EF4-FFF2-40B4-BE49-F238E27FC236}">
                  <a16:creationId xmlns:a16="http://schemas.microsoft.com/office/drawing/2014/main" id="{E68D4621-E404-4E3A-9690-D723142748FD}"/>
                </a:ext>
              </a:extLst>
            </p:cNvPr>
            <p:cNvCxnSpPr>
              <a:cxnSpLocks/>
            </p:cNvCxnSpPr>
            <p:nvPr/>
          </p:nvCxnSpPr>
          <p:spPr>
            <a:xfrm flipV="1">
              <a:off x="8255006" y="3482630"/>
              <a:ext cx="38192" cy="103888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直接连接符 142">
              <a:extLst>
                <a:ext uri="{FF2B5EF4-FFF2-40B4-BE49-F238E27FC236}">
                  <a16:creationId xmlns:a16="http://schemas.microsoft.com/office/drawing/2014/main" id="{E1C4C01E-E78D-4E03-83CC-F261655EA5CD}"/>
                </a:ext>
              </a:extLst>
            </p:cNvPr>
            <p:cNvCxnSpPr>
              <a:cxnSpLocks/>
            </p:cNvCxnSpPr>
            <p:nvPr/>
          </p:nvCxnSpPr>
          <p:spPr>
            <a:xfrm flipH="1" flipV="1">
              <a:off x="5830413" y="3464762"/>
              <a:ext cx="26336" cy="105082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直接连接符 143">
              <a:extLst>
                <a:ext uri="{FF2B5EF4-FFF2-40B4-BE49-F238E27FC236}">
                  <a16:creationId xmlns:a16="http://schemas.microsoft.com/office/drawing/2014/main" id="{AC610846-B4DE-4842-8D82-7DEC931996A8}"/>
                </a:ext>
              </a:extLst>
            </p:cNvPr>
            <p:cNvCxnSpPr>
              <a:cxnSpLocks/>
            </p:cNvCxnSpPr>
            <p:nvPr/>
          </p:nvCxnSpPr>
          <p:spPr>
            <a:xfrm flipH="1" flipV="1">
              <a:off x="7454118" y="3453640"/>
              <a:ext cx="26336" cy="105082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直接连接符 144">
              <a:extLst>
                <a:ext uri="{FF2B5EF4-FFF2-40B4-BE49-F238E27FC236}">
                  <a16:creationId xmlns:a16="http://schemas.microsoft.com/office/drawing/2014/main" id="{ADA3A736-5A60-45EC-913B-0C1AF3B53DCA}"/>
                </a:ext>
              </a:extLst>
            </p:cNvPr>
            <p:cNvCxnSpPr>
              <a:cxnSpLocks/>
            </p:cNvCxnSpPr>
            <p:nvPr/>
          </p:nvCxnSpPr>
          <p:spPr>
            <a:xfrm flipH="1" flipV="1">
              <a:off x="9079687" y="3464763"/>
              <a:ext cx="26241" cy="52541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1" name="组合 10">
            <a:extLst>
              <a:ext uri="{FF2B5EF4-FFF2-40B4-BE49-F238E27FC236}">
                <a16:creationId xmlns:a16="http://schemas.microsoft.com/office/drawing/2014/main" id="{A6DC142A-2C8A-4752-9571-3FD9342F4E73}"/>
              </a:ext>
            </a:extLst>
          </p:cNvPr>
          <p:cNvGrpSpPr/>
          <p:nvPr/>
        </p:nvGrpSpPr>
        <p:grpSpPr>
          <a:xfrm>
            <a:off x="5895797" y="2261038"/>
            <a:ext cx="2377522" cy="1155294"/>
            <a:chOff x="5895797" y="2261038"/>
            <a:chExt cx="2377522" cy="1155294"/>
          </a:xfrm>
        </p:grpSpPr>
        <p:sp>
          <p:nvSpPr>
            <p:cNvPr id="146" name="文本框 145">
              <a:extLst>
                <a:ext uri="{FF2B5EF4-FFF2-40B4-BE49-F238E27FC236}">
                  <a16:creationId xmlns:a16="http://schemas.microsoft.com/office/drawing/2014/main" id="{32B85258-C7BA-4D37-9576-34DD4B7BDF8D}"/>
                </a:ext>
              </a:extLst>
            </p:cNvPr>
            <p:cNvSpPr txBox="1"/>
            <p:nvPr/>
          </p:nvSpPr>
          <p:spPr>
            <a:xfrm>
              <a:off x="5895797" y="2261038"/>
              <a:ext cx="2377522" cy="369332"/>
            </a:xfrm>
            <a:prstGeom prst="rect">
              <a:avLst/>
            </a:prstGeom>
            <a:noFill/>
          </p:spPr>
          <p:txBody>
            <a:bodyPr wrap="square" rtlCol="0">
              <a:spAutoFit/>
            </a:bodyPr>
            <a:lstStyle/>
            <a:p>
              <a:r>
                <a:rPr lang="zh-CN" altLang="en-US" b="1" dirty="0">
                  <a:latin typeface="+mn-ea"/>
                </a:rPr>
                <a:t>高度近似的数字信号</a:t>
              </a:r>
            </a:p>
          </p:txBody>
        </p:sp>
        <p:cxnSp>
          <p:nvCxnSpPr>
            <p:cNvPr id="147" name="直接箭头连接符 146">
              <a:extLst>
                <a:ext uri="{FF2B5EF4-FFF2-40B4-BE49-F238E27FC236}">
                  <a16:creationId xmlns:a16="http://schemas.microsoft.com/office/drawing/2014/main" id="{3989A52B-9006-4055-8139-D4022286A226}"/>
                </a:ext>
              </a:extLst>
            </p:cNvPr>
            <p:cNvCxnSpPr>
              <a:cxnSpLocks/>
            </p:cNvCxnSpPr>
            <p:nvPr/>
          </p:nvCxnSpPr>
          <p:spPr>
            <a:xfrm>
              <a:off x="7079634" y="2630370"/>
              <a:ext cx="0" cy="785962"/>
            </a:xfrm>
            <a:prstGeom prst="straightConnector1">
              <a:avLst/>
            </a:prstGeom>
            <a:ln w="25400">
              <a:solidFill>
                <a:schemeClr val="tx1"/>
              </a:solidFill>
              <a:prstDash val="solid"/>
              <a:tailEnd type="triangle" w="med" len="lg"/>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946891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fade">
                                      <p:cBhvr>
                                        <p:cTn id="7" dur="1000"/>
                                        <p:tgtEl>
                                          <p:spTgt spid="122"/>
                                        </p:tgtEl>
                                      </p:cBhvr>
                                    </p:animEffect>
                                    <p:anim calcmode="lin" valueType="num">
                                      <p:cBhvr>
                                        <p:cTn id="8" dur="1000" fill="hold"/>
                                        <p:tgtEl>
                                          <p:spTgt spid="122"/>
                                        </p:tgtEl>
                                        <p:attrNameLst>
                                          <p:attrName>ppt_x</p:attrName>
                                        </p:attrNameLst>
                                      </p:cBhvr>
                                      <p:tavLst>
                                        <p:tav tm="0">
                                          <p:val>
                                            <p:strVal val="#ppt_x"/>
                                          </p:val>
                                        </p:tav>
                                        <p:tav tm="100000">
                                          <p:val>
                                            <p:strVal val="#ppt_x"/>
                                          </p:val>
                                        </p:tav>
                                      </p:tavLst>
                                    </p:anim>
                                    <p:anim calcmode="lin" valueType="num">
                                      <p:cBhvr>
                                        <p:cTn id="9" dur="1000" fill="hold"/>
                                        <p:tgtEl>
                                          <p:spTgt spid="1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71"/>
                                        </p:tgtEl>
                                        <p:attrNameLst>
                                          <p:attrName>style.visibility</p:attrName>
                                        </p:attrNameLst>
                                      </p:cBhvr>
                                      <p:to>
                                        <p:strVal val="visible"/>
                                      </p:to>
                                    </p:set>
                                    <p:animEffect transition="in" filter="wipe(left)">
                                      <p:cBhvr>
                                        <p:cTn id="14" dur="1500"/>
                                        <p:tgtEl>
                                          <p:spTgt spid="71"/>
                                        </p:tgtEl>
                                      </p:cBhvr>
                                    </p:animEffect>
                                  </p:childTnLst>
                                </p:cTn>
                              </p:par>
                            </p:childTnLst>
                          </p:cTn>
                        </p:par>
                        <p:par>
                          <p:cTn id="15" fill="hold">
                            <p:stCondLst>
                              <p:cond delay="1500"/>
                            </p:stCondLst>
                            <p:childTnLst>
                              <p:par>
                                <p:cTn id="16" presetID="12" presetClass="entr" presetSubtype="4"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p:tgtEl>
                                          <p:spTgt spid="7"/>
                                        </p:tgtEl>
                                        <p:attrNameLst>
                                          <p:attrName>ppt_y</p:attrName>
                                        </p:attrNameLst>
                                      </p:cBhvr>
                                      <p:tavLst>
                                        <p:tav tm="0">
                                          <p:val>
                                            <p:strVal val="#ppt_y+#ppt_h*1.125000"/>
                                          </p:val>
                                        </p:tav>
                                        <p:tav tm="100000">
                                          <p:val>
                                            <p:strVal val="#ppt_y"/>
                                          </p:val>
                                        </p:tav>
                                      </p:tavLst>
                                    </p:anim>
                                    <p:animEffect transition="in" filter="wipe(up)">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1500"/>
                                        <p:tgtEl>
                                          <p:spTgt spid="8"/>
                                        </p:tgtEl>
                                      </p:cBhvr>
                                    </p:animEffect>
                                  </p:childTnLst>
                                </p:cTn>
                              </p:par>
                            </p:childTnLst>
                          </p:cTn>
                        </p:par>
                        <p:par>
                          <p:cTn id="25" fill="hold">
                            <p:stCondLst>
                              <p:cond delay="1500"/>
                            </p:stCondLst>
                            <p:childTnLst>
                              <p:par>
                                <p:cTn id="26" presetID="12" presetClass="entr" presetSubtype="4" fill="hold"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p:tgtEl>
                                          <p:spTgt spid="11"/>
                                        </p:tgtEl>
                                        <p:attrNameLst>
                                          <p:attrName>ppt_y</p:attrName>
                                        </p:attrNameLst>
                                      </p:cBhvr>
                                      <p:tavLst>
                                        <p:tav tm="0">
                                          <p:val>
                                            <p:strVal val="#ppt_y+#ppt_h*1.125000"/>
                                          </p:val>
                                        </p:tav>
                                        <p:tav tm="100000">
                                          <p:val>
                                            <p:strVal val="#ppt_y"/>
                                          </p:val>
                                        </p:tav>
                                      </p:tavLst>
                                    </p:anim>
                                    <p:animEffect transition="in" filter="wipe(up)">
                                      <p:cBhvr>
                                        <p:cTn id="2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造成信号失真的主要因素</a:t>
              </a:r>
            </a:p>
          </p:txBody>
        </p:sp>
      </p:grpSp>
      <p:sp>
        <p:nvSpPr>
          <p:cNvPr id="13" name="矩形 12">
            <a:extLst>
              <a:ext uri="{FF2B5EF4-FFF2-40B4-BE49-F238E27FC236}">
                <a16:creationId xmlns:a16="http://schemas.microsoft.com/office/drawing/2014/main" id="{66EC0A8C-4E01-40B2-A248-0A157AE1A8D0}"/>
              </a:ext>
            </a:extLst>
          </p:cNvPr>
          <p:cNvSpPr/>
          <p:nvPr/>
        </p:nvSpPr>
        <p:spPr>
          <a:xfrm>
            <a:off x="1045828" y="140129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íşlïḍè">
            <a:extLst>
              <a:ext uri="{FF2B5EF4-FFF2-40B4-BE49-F238E27FC236}">
                <a16:creationId xmlns:a16="http://schemas.microsoft.com/office/drawing/2014/main" id="{754C81E1-1B82-4C23-94AD-F91E4D97B564}"/>
              </a:ext>
            </a:extLst>
          </p:cNvPr>
          <p:cNvSpPr txBox="1"/>
          <p:nvPr/>
        </p:nvSpPr>
        <p:spPr>
          <a:xfrm>
            <a:off x="1337791" y="1362322"/>
            <a:ext cx="10306008" cy="342300"/>
          </a:xfrm>
          <a:prstGeom prst="rect">
            <a:avLst/>
          </a:prstGeom>
          <a:noFill/>
        </p:spPr>
        <p:txBody>
          <a:bodyPr wrap="square" lIns="91440" tIns="45720" rIns="91440" bIns="45720" anchor="ctr">
            <a:noAutofit/>
          </a:bodyPr>
          <a:lstStyle/>
          <a:p>
            <a:r>
              <a:rPr lang="zh-CN" altLang="en-US" b="1" dirty="0"/>
              <a:t>信道上传输的</a:t>
            </a:r>
            <a:r>
              <a:rPr lang="zh-CN" altLang="en-US" b="1" dirty="0">
                <a:solidFill>
                  <a:schemeClr val="accent1">
                    <a:lumMod val="75000"/>
                  </a:schemeClr>
                </a:solidFill>
              </a:rPr>
              <a:t>数字信号</a:t>
            </a:r>
            <a:r>
              <a:rPr lang="zh-CN" altLang="en-US" b="1" dirty="0"/>
              <a:t>，可以看做是</a:t>
            </a:r>
            <a:r>
              <a:rPr lang="zh-CN" altLang="en-US" b="1" dirty="0">
                <a:solidFill>
                  <a:schemeClr val="accent1">
                    <a:lumMod val="75000"/>
                  </a:schemeClr>
                </a:solidFill>
              </a:rPr>
              <a:t>多个频率的模拟信号进行多次叠加后形成的方波</a:t>
            </a:r>
            <a:r>
              <a:rPr lang="zh-CN" altLang="en-US" b="1" dirty="0"/>
              <a:t>。</a:t>
            </a:r>
            <a:endParaRPr lang="en-US" altLang="zh-CN" b="1" dirty="0"/>
          </a:p>
        </p:txBody>
      </p:sp>
      <p:sp>
        <p:nvSpPr>
          <p:cNvPr id="57" name="矩形 56">
            <a:extLst>
              <a:ext uri="{FF2B5EF4-FFF2-40B4-BE49-F238E27FC236}">
                <a16:creationId xmlns:a16="http://schemas.microsoft.com/office/drawing/2014/main" id="{43B2B7FC-0FFD-4CE8-81C2-3DB5FD1A9491}"/>
              </a:ext>
            </a:extLst>
          </p:cNvPr>
          <p:cNvSpPr/>
          <p:nvPr/>
        </p:nvSpPr>
        <p:spPr>
          <a:xfrm>
            <a:off x="1052177" y="1956504"/>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íşlïḍè">
            <a:extLst>
              <a:ext uri="{FF2B5EF4-FFF2-40B4-BE49-F238E27FC236}">
                <a16:creationId xmlns:a16="http://schemas.microsoft.com/office/drawing/2014/main" id="{CC4A6FE0-66C5-477A-8A81-ED1A13E44A7B}"/>
              </a:ext>
            </a:extLst>
          </p:cNvPr>
          <p:cNvSpPr txBox="1"/>
          <p:nvPr/>
        </p:nvSpPr>
        <p:spPr>
          <a:xfrm>
            <a:off x="1344140" y="1884643"/>
            <a:ext cx="10306008" cy="930921"/>
          </a:xfrm>
          <a:prstGeom prst="rect">
            <a:avLst/>
          </a:prstGeom>
          <a:noFill/>
        </p:spPr>
        <p:txBody>
          <a:bodyPr wrap="square" lIns="91440" tIns="45720" rIns="91440" bIns="45720" anchor="ctr">
            <a:noAutofit/>
          </a:bodyPr>
          <a:lstStyle/>
          <a:p>
            <a:r>
              <a:rPr lang="zh-CN" altLang="en-US" b="1" dirty="0"/>
              <a:t>如果数字信号中的高频分量在传输时受到衰减甚至不能通过信道，则接收端接收到的波形前沿和后沿就变得不那么陡峭，每一个码元所占的时间界限也不再明确。这样，在接收端接收到的信号波形就失去了码元之间的清晰界限，这种现象称为</a:t>
            </a:r>
            <a:r>
              <a:rPr lang="zh-CN" altLang="en-US" b="1" dirty="0">
                <a:solidFill>
                  <a:schemeClr val="accent1">
                    <a:lumMod val="75000"/>
                  </a:schemeClr>
                </a:solidFill>
              </a:rPr>
              <a:t>码间串扰</a:t>
            </a:r>
            <a:r>
              <a:rPr lang="zh-CN" altLang="en-US" b="1" dirty="0"/>
              <a:t>。</a:t>
            </a:r>
            <a:endParaRPr lang="en-US" altLang="zh-CN" b="1" dirty="0"/>
          </a:p>
        </p:txBody>
      </p:sp>
      <p:sp>
        <p:nvSpPr>
          <p:cNvPr id="61" name="矩形 60">
            <a:extLst>
              <a:ext uri="{FF2B5EF4-FFF2-40B4-BE49-F238E27FC236}">
                <a16:creationId xmlns:a16="http://schemas.microsoft.com/office/drawing/2014/main" id="{8818ED71-5D42-4859-B5D3-CA50155DB02D}"/>
              </a:ext>
            </a:extLst>
          </p:cNvPr>
          <p:cNvSpPr/>
          <p:nvPr/>
        </p:nvSpPr>
        <p:spPr>
          <a:xfrm>
            <a:off x="1052177" y="3047711"/>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íşlïḍè">
            <a:extLst>
              <a:ext uri="{FF2B5EF4-FFF2-40B4-BE49-F238E27FC236}">
                <a16:creationId xmlns:a16="http://schemas.microsoft.com/office/drawing/2014/main" id="{28C6DE38-2A5D-4315-BBC1-8C1FABB2979D}"/>
              </a:ext>
            </a:extLst>
          </p:cNvPr>
          <p:cNvSpPr txBox="1"/>
          <p:nvPr/>
        </p:nvSpPr>
        <p:spPr>
          <a:xfrm>
            <a:off x="1344140" y="2989007"/>
            <a:ext cx="10306008" cy="668594"/>
          </a:xfrm>
          <a:prstGeom prst="rect">
            <a:avLst/>
          </a:prstGeom>
          <a:noFill/>
        </p:spPr>
        <p:txBody>
          <a:bodyPr wrap="square" lIns="91440" tIns="45720" rIns="91440" bIns="45720" anchor="ctr">
            <a:noAutofit/>
          </a:bodyPr>
          <a:lstStyle/>
          <a:p>
            <a:r>
              <a:rPr lang="zh-CN" altLang="en-US" b="1" dirty="0"/>
              <a:t>如果</a:t>
            </a:r>
            <a:r>
              <a:rPr lang="zh-CN" altLang="en-US" b="1" dirty="0">
                <a:solidFill>
                  <a:schemeClr val="accent1">
                    <a:lumMod val="75000"/>
                  </a:schemeClr>
                </a:solidFill>
              </a:rPr>
              <a:t>信道的频带越宽</a:t>
            </a:r>
            <a:r>
              <a:rPr lang="zh-CN" altLang="en-US" b="1" dirty="0"/>
              <a:t>，则能够</a:t>
            </a:r>
            <a:r>
              <a:rPr lang="zh-CN" altLang="en-US" b="1" dirty="0">
                <a:solidFill>
                  <a:schemeClr val="accent1">
                    <a:lumMod val="75000"/>
                  </a:schemeClr>
                </a:solidFill>
              </a:rPr>
              <a:t>通过的信号的高频分量就越多</a:t>
            </a:r>
            <a:r>
              <a:rPr lang="zh-CN" altLang="en-US" b="1" dirty="0"/>
              <a:t>，那么</a:t>
            </a:r>
            <a:r>
              <a:rPr lang="zh-CN" altLang="en-US" b="1" dirty="0">
                <a:solidFill>
                  <a:schemeClr val="accent1">
                    <a:lumMod val="75000"/>
                  </a:schemeClr>
                </a:solidFill>
              </a:rPr>
              <a:t>码元的传输速率就可以更高</a:t>
            </a:r>
            <a:r>
              <a:rPr lang="zh-CN" altLang="en-US" b="1" dirty="0"/>
              <a:t>，而</a:t>
            </a:r>
            <a:r>
              <a:rPr lang="zh-CN" altLang="en-US" b="1" dirty="0">
                <a:solidFill>
                  <a:schemeClr val="accent1">
                    <a:lumMod val="75000"/>
                  </a:schemeClr>
                </a:solidFill>
              </a:rPr>
              <a:t>不会导致码间串扰</a:t>
            </a:r>
            <a:r>
              <a:rPr lang="zh-CN" altLang="en-US" b="1" dirty="0"/>
              <a:t>。</a:t>
            </a:r>
            <a:endParaRPr lang="en-US" altLang="zh-CN" b="1" dirty="0"/>
          </a:p>
        </p:txBody>
      </p:sp>
      <p:sp>
        <p:nvSpPr>
          <p:cNvPr id="63" name="矩形 62">
            <a:extLst>
              <a:ext uri="{FF2B5EF4-FFF2-40B4-BE49-F238E27FC236}">
                <a16:creationId xmlns:a16="http://schemas.microsoft.com/office/drawing/2014/main" id="{EF674BCF-32BF-4867-8F2D-EAC87F33BCED}"/>
              </a:ext>
            </a:extLst>
          </p:cNvPr>
          <p:cNvSpPr/>
          <p:nvPr/>
        </p:nvSpPr>
        <p:spPr>
          <a:xfrm>
            <a:off x="1045828" y="388974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íşlïḍè">
            <a:extLst>
              <a:ext uri="{FF2B5EF4-FFF2-40B4-BE49-F238E27FC236}">
                <a16:creationId xmlns:a16="http://schemas.microsoft.com/office/drawing/2014/main" id="{0CC0F717-5299-46CB-B0B6-653832549A22}"/>
              </a:ext>
            </a:extLst>
          </p:cNvPr>
          <p:cNvSpPr txBox="1"/>
          <p:nvPr/>
        </p:nvSpPr>
        <p:spPr>
          <a:xfrm>
            <a:off x="1337791" y="3857356"/>
            <a:ext cx="10306008" cy="342300"/>
          </a:xfrm>
          <a:prstGeom prst="rect">
            <a:avLst/>
          </a:prstGeom>
          <a:noFill/>
        </p:spPr>
        <p:txBody>
          <a:bodyPr wrap="square" lIns="91440" tIns="45720" rIns="91440" bIns="45720" anchor="ctr">
            <a:noAutofit/>
          </a:bodyPr>
          <a:lstStyle/>
          <a:p>
            <a:r>
              <a:rPr lang="zh-CN" altLang="en-US" b="1" dirty="0"/>
              <a:t>然而，</a:t>
            </a:r>
            <a:r>
              <a:rPr lang="zh-CN" altLang="en-US" b="1" dirty="0">
                <a:solidFill>
                  <a:schemeClr val="accent1">
                    <a:lumMod val="75000"/>
                  </a:schemeClr>
                </a:solidFill>
              </a:rPr>
              <a:t>信道的频率带宽是有上限的</a:t>
            </a:r>
            <a:r>
              <a:rPr lang="zh-CN" altLang="en-US" b="1" dirty="0"/>
              <a:t>，不可能无限大。因此，</a:t>
            </a:r>
            <a:r>
              <a:rPr lang="zh-CN" altLang="en-US" b="1" dirty="0">
                <a:solidFill>
                  <a:schemeClr val="accent1">
                    <a:lumMod val="75000"/>
                  </a:schemeClr>
                </a:solidFill>
              </a:rPr>
              <a:t>码元的传输速率也有上限</a:t>
            </a:r>
            <a:r>
              <a:rPr lang="zh-CN" altLang="en-US" b="1" dirty="0"/>
              <a:t>。</a:t>
            </a:r>
            <a:endParaRPr lang="en-US" altLang="zh-CN" b="1" dirty="0"/>
          </a:p>
        </p:txBody>
      </p:sp>
    </p:spTree>
    <p:custDataLst>
      <p:tags r:id="rId1"/>
    </p:custDataLst>
    <p:extLst>
      <p:ext uri="{BB962C8B-B14F-4D97-AF65-F5344CB8AC3E}">
        <p14:creationId xmlns:p14="http://schemas.microsoft.com/office/powerpoint/2010/main" val="2818815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p:cTn id="7" dur="500" fill="hold"/>
                                        <p:tgtEl>
                                          <p:spTgt spid="57"/>
                                        </p:tgtEl>
                                        <p:attrNameLst>
                                          <p:attrName>ppt_w</p:attrName>
                                        </p:attrNameLst>
                                      </p:cBhvr>
                                      <p:tavLst>
                                        <p:tav tm="0">
                                          <p:val>
                                            <p:fltVal val="0"/>
                                          </p:val>
                                        </p:tav>
                                        <p:tav tm="100000">
                                          <p:val>
                                            <p:strVal val="#ppt_w"/>
                                          </p:val>
                                        </p:tav>
                                      </p:tavLst>
                                    </p:anim>
                                    <p:anim calcmode="lin" valueType="num">
                                      <p:cBhvr>
                                        <p:cTn id="8" dur="500" fill="hold"/>
                                        <p:tgtEl>
                                          <p:spTgt spid="57"/>
                                        </p:tgtEl>
                                        <p:attrNameLst>
                                          <p:attrName>ppt_h</p:attrName>
                                        </p:attrNameLst>
                                      </p:cBhvr>
                                      <p:tavLst>
                                        <p:tav tm="0">
                                          <p:val>
                                            <p:fltVal val="0"/>
                                          </p:val>
                                        </p:tav>
                                        <p:tav tm="100000">
                                          <p:val>
                                            <p:strVal val="#ppt_h"/>
                                          </p:val>
                                        </p:tav>
                                      </p:tavLst>
                                    </p:anim>
                                    <p:anim calcmode="lin" valueType="num">
                                      <p:cBhvr>
                                        <p:cTn id="9" dur="500" fill="hold"/>
                                        <p:tgtEl>
                                          <p:spTgt spid="57"/>
                                        </p:tgtEl>
                                        <p:attrNameLst>
                                          <p:attrName>style.rotation</p:attrName>
                                        </p:attrNameLst>
                                      </p:cBhvr>
                                      <p:tavLst>
                                        <p:tav tm="0">
                                          <p:val>
                                            <p:fltVal val="360"/>
                                          </p:val>
                                        </p:tav>
                                        <p:tav tm="100000">
                                          <p:val>
                                            <p:fltVal val="0"/>
                                          </p:val>
                                        </p:tav>
                                      </p:tavLst>
                                    </p:anim>
                                    <p:animEffect transition="in" filter="fade">
                                      <p:cBhvr>
                                        <p:cTn id="10" dur="500"/>
                                        <p:tgtEl>
                                          <p:spTgt spid="57"/>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58"/>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61"/>
                                        </p:tgtEl>
                                        <p:attrNameLst>
                                          <p:attrName>style.visibility</p:attrName>
                                        </p:attrNameLst>
                                      </p:cBhvr>
                                      <p:to>
                                        <p:strVal val="visible"/>
                                      </p:to>
                                    </p:set>
                                    <p:anim calcmode="lin" valueType="num">
                                      <p:cBhvr>
                                        <p:cTn id="18" dur="500" fill="hold"/>
                                        <p:tgtEl>
                                          <p:spTgt spid="61"/>
                                        </p:tgtEl>
                                        <p:attrNameLst>
                                          <p:attrName>ppt_w</p:attrName>
                                        </p:attrNameLst>
                                      </p:cBhvr>
                                      <p:tavLst>
                                        <p:tav tm="0">
                                          <p:val>
                                            <p:fltVal val="0"/>
                                          </p:val>
                                        </p:tav>
                                        <p:tav tm="100000">
                                          <p:val>
                                            <p:strVal val="#ppt_w"/>
                                          </p:val>
                                        </p:tav>
                                      </p:tavLst>
                                    </p:anim>
                                    <p:anim calcmode="lin" valueType="num">
                                      <p:cBhvr>
                                        <p:cTn id="19" dur="500" fill="hold"/>
                                        <p:tgtEl>
                                          <p:spTgt spid="61"/>
                                        </p:tgtEl>
                                        <p:attrNameLst>
                                          <p:attrName>ppt_h</p:attrName>
                                        </p:attrNameLst>
                                      </p:cBhvr>
                                      <p:tavLst>
                                        <p:tav tm="0">
                                          <p:val>
                                            <p:fltVal val="0"/>
                                          </p:val>
                                        </p:tav>
                                        <p:tav tm="100000">
                                          <p:val>
                                            <p:strVal val="#ppt_h"/>
                                          </p:val>
                                        </p:tav>
                                      </p:tavLst>
                                    </p:anim>
                                    <p:anim calcmode="lin" valueType="num">
                                      <p:cBhvr>
                                        <p:cTn id="20" dur="500" fill="hold"/>
                                        <p:tgtEl>
                                          <p:spTgt spid="61"/>
                                        </p:tgtEl>
                                        <p:attrNameLst>
                                          <p:attrName>style.rotation</p:attrName>
                                        </p:attrNameLst>
                                      </p:cBhvr>
                                      <p:tavLst>
                                        <p:tav tm="0">
                                          <p:val>
                                            <p:fltVal val="360"/>
                                          </p:val>
                                        </p:tav>
                                        <p:tav tm="100000">
                                          <p:val>
                                            <p:fltVal val="0"/>
                                          </p:val>
                                        </p:tav>
                                      </p:tavLst>
                                    </p:anim>
                                    <p:animEffect transition="in" filter="fade">
                                      <p:cBhvr>
                                        <p:cTn id="21" dur="500"/>
                                        <p:tgtEl>
                                          <p:spTgt spid="61"/>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6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63"/>
                                        </p:tgtEl>
                                        <p:attrNameLst>
                                          <p:attrName>style.visibility</p:attrName>
                                        </p:attrNameLst>
                                      </p:cBhvr>
                                      <p:to>
                                        <p:strVal val="visible"/>
                                      </p:to>
                                    </p:set>
                                    <p:anim calcmode="lin" valueType="num">
                                      <p:cBhvr>
                                        <p:cTn id="29" dur="500" fill="hold"/>
                                        <p:tgtEl>
                                          <p:spTgt spid="63"/>
                                        </p:tgtEl>
                                        <p:attrNameLst>
                                          <p:attrName>ppt_w</p:attrName>
                                        </p:attrNameLst>
                                      </p:cBhvr>
                                      <p:tavLst>
                                        <p:tav tm="0">
                                          <p:val>
                                            <p:fltVal val="0"/>
                                          </p:val>
                                        </p:tav>
                                        <p:tav tm="100000">
                                          <p:val>
                                            <p:strVal val="#ppt_w"/>
                                          </p:val>
                                        </p:tav>
                                      </p:tavLst>
                                    </p:anim>
                                    <p:anim calcmode="lin" valueType="num">
                                      <p:cBhvr>
                                        <p:cTn id="30" dur="500" fill="hold"/>
                                        <p:tgtEl>
                                          <p:spTgt spid="63"/>
                                        </p:tgtEl>
                                        <p:attrNameLst>
                                          <p:attrName>ppt_h</p:attrName>
                                        </p:attrNameLst>
                                      </p:cBhvr>
                                      <p:tavLst>
                                        <p:tav tm="0">
                                          <p:val>
                                            <p:fltVal val="0"/>
                                          </p:val>
                                        </p:tav>
                                        <p:tav tm="100000">
                                          <p:val>
                                            <p:strVal val="#ppt_h"/>
                                          </p:val>
                                        </p:tav>
                                      </p:tavLst>
                                    </p:anim>
                                    <p:anim calcmode="lin" valueType="num">
                                      <p:cBhvr>
                                        <p:cTn id="31" dur="500" fill="hold"/>
                                        <p:tgtEl>
                                          <p:spTgt spid="63"/>
                                        </p:tgtEl>
                                        <p:attrNameLst>
                                          <p:attrName>style.rotation</p:attrName>
                                        </p:attrNameLst>
                                      </p:cBhvr>
                                      <p:tavLst>
                                        <p:tav tm="0">
                                          <p:val>
                                            <p:fltVal val="360"/>
                                          </p:val>
                                        </p:tav>
                                        <p:tav tm="100000">
                                          <p:val>
                                            <p:fltVal val="0"/>
                                          </p:val>
                                        </p:tav>
                                      </p:tavLst>
                                    </p:anim>
                                    <p:animEffect transition="in" filter="fade">
                                      <p:cBhvr>
                                        <p:cTn id="32" dur="500"/>
                                        <p:tgtEl>
                                          <p:spTgt spid="63"/>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p:bldP spid="61" grpId="0" animBg="1"/>
      <p:bldP spid="62" grpId="0"/>
      <p:bldP spid="63" grpId="0" animBg="1"/>
      <p:bldP spid="64"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奈氏准则</a:t>
              </a:r>
            </a:p>
          </p:txBody>
        </p:sp>
      </p:grpSp>
      <p:grpSp>
        <p:nvGrpSpPr>
          <p:cNvPr id="3" name="组合 2">
            <a:extLst>
              <a:ext uri="{FF2B5EF4-FFF2-40B4-BE49-F238E27FC236}">
                <a16:creationId xmlns:a16="http://schemas.microsoft.com/office/drawing/2014/main" id="{ED2F319F-96AA-4BF9-B950-8C3345B127D5}"/>
              </a:ext>
            </a:extLst>
          </p:cNvPr>
          <p:cNvGrpSpPr/>
          <p:nvPr/>
        </p:nvGrpSpPr>
        <p:grpSpPr>
          <a:xfrm>
            <a:off x="9742979" y="827272"/>
            <a:ext cx="1991617" cy="2667991"/>
            <a:chOff x="9742979" y="827272"/>
            <a:chExt cx="1991617" cy="2667991"/>
          </a:xfrm>
        </p:grpSpPr>
        <p:pic>
          <p:nvPicPr>
            <p:cNvPr id="1026" name="Picture 2" descr="奈奎斯特">
              <a:extLst>
                <a:ext uri="{FF2B5EF4-FFF2-40B4-BE49-F238E27FC236}">
                  <a16:creationId xmlns:a16="http://schemas.microsoft.com/office/drawing/2014/main" id="{4801F952-1778-4DD8-9168-8E87D5C039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42979" y="827272"/>
              <a:ext cx="1900820" cy="2314636"/>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18790464-40BB-49AF-A78D-BFEFC8BE8696}"/>
                </a:ext>
              </a:extLst>
            </p:cNvPr>
            <p:cNvSpPr txBox="1"/>
            <p:nvPr/>
          </p:nvSpPr>
          <p:spPr>
            <a:xfrm>
              <a:off x="9742979" y="3156709"/>
              <a:ext cx="1991617" cy="338554"/>
            </a:xfrm>
            <a:prstGeom prst="rect">
              <a:avLst/>
            </a:prstGeom>
            <a:noFill/>
          </p:spPr>
          <p:txBody>
            <a:bodyPr wrap="square">
              <a:spAutoFit/>
            </a:bodyPr>
            <a:lstStyle/>
            <a:p>
              <a:pPr algn="ctr"/>
              <a:r>
                <a:rPr lang="zh-CN" altLang="en-US" sz="1600" b="1" dirty="0"/>
                <a:t>奈奎斯特（1889-1976）</a:t>
              </a:r>
            </a:p>
          </p:txBody>
        </p:sp>
      </p:grpSp>
      <p:sp>
        <p:nvSpPr>
          <p:cNvPr id="5" name="文本框 4">
            <a:extLst>
              <a:ext uri="{FF2B5EF4-FFF2-40B4-BE49-F238E27FC236}">
                <a16:creationId xmlns:a16="http://schemas.microsoft.com/office/drawing/2014/main" id="{120E7B49-803C-4E38-BAAC-34E12CF47E99}"/>
              </a:ext>
            </a:extLst>
          </p:cNvPr>
          <p:cNvSpPr txBox="1"/>
          <p:nvPr/>
        </p:nvSpPr>
        <p:spPr>
          <a:xfrm>
            <a:off x="1017036" y="1380902"/>
            <a:ext cx="5811361" cy="400110"/>
          </a:xfrm>
          <a:prstGeom prst="rect">
            <a:avLst/>
          </a:prstGeom>
          <a:noFill/>
        </p:spPr>
        <p:txBody>
          <a:bodyPr wrap="square" rtlCol="0">
            <a:spAutoFit/>
          </a:bodyPr>
          <a:lstStyle/>
          <a:p>
            <a:r>
              <a:rPr lang="zh-CN" altLang="en-US" sz="2000" b="1" dirty="0">
                <a:solidFill>
                  <a:schemeClr val="accent1">
                    <a:lumMod val="75000"/>
                  </a:schemeClr>
                </a:solidFill>
                <a:latin typeface="Arial Black" panose="020B0A04020102020204" pitchFamily="34" charset="0"/>
              </a:rPr>
              <a:t>理想</a:t>
            </a:r>
            <a:r>
              <a:rPr lang="zh-CN" altLang="en-US" sz="2000" b="1" dirty="0">
                <a:latin typeface="Arial Black" panose="020B0A04020102020204" pitchFamily="34" charset="0"/>
              </a:rPr>
              <a:t>低通信道的</a:t>
            </a:r>
            <a:r>
              <a:rPr lang="zh-CN" altLang="en-US" sz="2000" b="1" dirty="0">
                <a:solidFill>
                  <a:schemeClr val="accent1">
                    <a:lumMod val="75000"/>
                  </a:schemeClr>
                </a:solidFill>
                <a:latin typeface="Arial Black" panose="020B0A04020102020204" pitchFamily="34" charset="0"/>
              </a:rPr>
              <a:t>最高码元传输速率 </a:t>
            </a:r>
            <a:r>
              <a:rPr lang="en-US" altLang="zh-CN" sz="2000" b="1" dirty="0">
                <a:latin typeface="Arial Black" panose="020B0A04020102020204" pitchFamily="34" charset="0"/>
              </a:rPr>
              <a:t>= 2W Baud</a:t>
            </a:r>
            <a:endParaRPr lang="zh-CN" altLang="en-US" sz="2000" b="1" dirty="0">
              <a:latin typeface="Arial Black" panose="020B0A04020102020204" pitchFamily="34" charset="0"/>
            </a:endParaRPr>
          </a:p>
        </p:txBody>
      </p:sp>
      <p:sp>
        <p:nvSpPr>
          <p:cNvPr id="11" name="文本框 10">
            <a:extLst>
              <a:ext uri="{FF2B5EF4-FFF2-40B4-BE49-F238E27FC236}">
                <a16:creationId xmlns:a16="http://schemas.microsoft.com/office/drawing/2014/main" id="{0C36521B-1C3E-4A95-9806-E54B0896F43E}"/>
              </a:ext>
            </a:extLst>
          </p:cNvPr>
          <p:cNvSpPr txBox="1"/>
          <p:nvPr/>
        </p:nvSpPr>
        <p:spPr>
          <a:xfrm>
            <a:off x="1557560" y="1979118"/>
            <a:ext cx="4911702" cy="400110"/>
          </a:xfrm>
          <a:prstGeom prst="rect">
            <a:avLst/>
          </a:prstGeom>
          <a:noFill/>
        </p:spPr>
        <p:txBody>
          <a:bodyPr wrap="square" rtlCol="0">
            <a:spAutoFit/>
          </a:bodyPr>
          <a:lstStyle/>
          <a:p>
            <a:r>
              <a:rPr lang="en-US" altLang="zh-CN" sz="2000" b="1" dirty="0">
                <a:latin typeface="Arial Black" panose="020B0A04020102020204" pitchFamily="34" charset="0"/>
              </a:rPr>
              <a:t>W</a:t>
            </a:r>
            <a:r>
              <a:rPr lang="zh-CN" altLang="en-US" sz="2000" b="1" dirty="0">
                <a:latin typeface="Arial Black" panose="020B0A04020102020204" pitchFamily="34" charset="0"/>
              </a:rPr>
              <a:t>：信道的频率带宽（单位为</a:t>
            </a:r>
            <a:r>
              <a:rPr lang="en-US" altLang="zh-CN" sz="2000" b="1" dirty="0">
                <a:latin typeface="Arial Black" panose="020B0A04020102020204" pitchFamily="34" charset="0"/>
              </a:rPr>
              <a:t>Hz</a:t>
            </a:r>
            <a:r>
              <a:rPr lang="zh-CN" altLang="en-US" sz="2000" b="1" dirty="0">
                <a:latin typeface="Arial Black" panose="020B0A04020102020204" pitchFamily="34" charset="0"/>
              </a:rPr>
              <a:t>）</a:t>
            </a:r>
            <a:endParaRPr lang="en-US" altLang="zh-CN" sz="2000" b="1" dirty="0">
              <a:latin typeface="Arial Black" panose="020B0A04020102020204" pitchFamily="34" charset="0"/>
            </a:endParaRPr>
          </a:p>
        </p:txBody>
      </p:sp>
      <p:sp>
        <p:nvSpPr>
          <p:cNvPr id="13" name="文本框 12">
            <a:extLst>
              <a:ext uri="{FF2B5EF4-FFF2-40B4-BE49-F238E27FC236}">
                <a16:creationId xmlns:a16="http://schemas.microsoft.com/office/drawing/2014/main" id="{E203D1EE-BEB7-40E3-926E-E7DF01F8C456}"/>
              </a:ext>
            </a:extLst>
          </p:cNvPr>
          <p:cNvSpPr txBox="1"/>
          <p:nvPr/>
        </p:nvSpPr>
        <p:spPr>
          <a:xfrm>
            <a:off x="1557559" y="2577333"/>
            <a:ext cx="3205213" cy="400110"/>
          </a:xfrm>
          <a:prstGeom prst="rect">
            <a:avLst/>
          </a:prstGeom>
          <a:noFill/>
        </p:spPr>
        <p:txBody>
          <a:bodyPr wrap="square" rtlCol="0">
            <a:spAutoFit/>
          </a:bodyPr>
          <a:lstStyle/>
          <a:p>
            <a:r>
              <a:rPr lang="en-US" altLang="zh-CN" sz="2000" b="1" dirty="0">
                <a:latin typeface="Arial Black" panose="020B0A04020102020204" pitchFamily="34" charset="0"/>
              </a:rPr>
              <a:t>Baud</a:t>
            </a:r>
            <a:r>
              <a:rPr lang="zh-CN" altLang="en-US" sz="2000" b="1" dirty="0">
                <a:latin typeface="Arial Black" panose="020B0A04020102020204" pitchFamily="34" charset="0"/>
              </a:rPr>
              <a:t>：波特，即码元</a:t>
            </a:r>
            <a:r>
              <a:rPr lang="en-US" altLang="zh-CN" sz="2000" b="1" dirty="0">
                <a:latin typeface="Arial Black" panose="020B0A04020102020204" pitchFamily="34" charset="0"/>
              </a:rPr>
              <a:t>/</a:t>
            </a:r>
            <a:r>
              <a:rPr lang="zh-CN" altLang="en-US" sz="2000" b="1" dirty="0">
                <a:latin typeface="Arial Black" panose="020B0A04020102020204" pitchFamily="34" charset="0"/>
              </a:rPr>
              <a:t>秒</a:t>
            </a:r>
          </a:p>
        </p:txBody>
      </p:sp>
      <p:sp>
        <p:nvSpPr>
          <p:cNvPr id="14" name="文本框 13">
            <a:extLst>
              <a:ext uri="{FF2B5EF4-FFF2-40B4-BE49-F238E27FC236}">
                <a16:creationId xmlns:a16="http://schemas.microsoft.com/office/drawing/2014/main" id="{4817BB8B-2D40-4F66-A229-7E54DF720559}"/>
              </a:ext>
            </a:extLst>
          </p:cNvPr>
          <p:cNvSpPr txBox="1"/>
          <p:nvPr/>
        </p:nvSpPr>
        <p:spPr>
          <a:xfrm>
            <a:off x="6469262" y="1380902"/>
            <a:ext cx="1898485" cy="400110"/>
          </a:xfrm>
          <a:prstGeom prst="rect">
            <a:avLst/>
          </a:prstGeom>
          <a:noFill/>
        </p:spPr>
        <p:txBody>
          <a:bodyPr wrap="square" rtlCol="0">
            <a:spAutoFit/>
          </a:bodyPr>
          <a:lstStyle/>
          <a:p>
            <a:r>
              <a:rPr lang="en-US" altLang="zh-CN" sz="2000" b="1" dirty="0">
                <a:latin typeface="Arial Black" panose="020B0A04020102020204" pitchFamily="34" charset="0"/>
              </a:rPr>
              <a:t>= 2W </a:t>
            </a:r>
            <a:r>
              <a:rPr lang="zh-CN" altLang="en-US" sz="2000" b="1" dirty="0">
                <a:latin typeface="Arial Black" panose="020B0A04020102020204" pitchFamily="34" charset="0"/>
              </a:rPr>
              <a:t>码元</a:t>
            </a:r>
            <a:r>
              <a:rPr lang="en-US" altLang="zh-CN" sz="2000" b="1" dirty="0">
                <a:latin typeface="Arial Black" panose="020B0A04020102020204" pitchFamily="34" charset="0"/>
              </a:rPr>
              <a:t>/</a:t>
            </a:r>
            <a:r>
              <a:rPr lang="zh-CN" altLang="en-US" sz="2000" b="1" dirty="0">
                <a:latin typeface="Arial Black" panose="020B0A04020102020204" pitchFamily="34" charset="0"/>
              </a:rPr>
              <a:t>秒</a:t>
            </a:r>
          </a:p>
        </p:txBody>
      </p:sp>
      <p:sp>
        <p:nvSpPr>
          <p:cNvPr id="18" name="矩形 17">
            <a:extLst>
              <a:ext uri="{FF2B5EF4-FFF2-40B4-BE49-F238E27FC236}">
                <a16:creationId xmlns:a16="http://schemas.microsoft.com/office/drawing/2014/main" id="{10E6443A-B7D4-412A-A824-B2CEEDBB7EDF}"/>
              </a:ext>
            </a:extLst>
          </p:cNvPr>
          <p:cNvSpPr/>
          <p:nvPr/>
        </p:nvSpPr>
        <p:spPr>
          <a:xfrm>
            <a:off x="1136625" y="3755063"/>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íşlïḍè">
            <a:extLst>
              <a:ext uri="{FF2B5EF4-FFF2-40B4-BE49-F238E27FC236}">
                <a16:creationId xmlns:a16="http://schemas.microsoft.com/office/drawing/2014/main" id="{F764067B-E045-4121-B788-F018B5DD2DAB}"/>
              </a:ext>
            </a:extLst>
          </p:cNvPr>
          <p:cNvSpPr txBox="1"/>
          <p:nvPr/>
        </p:nvSpPr>
        <p:spPr>
          <a:xfrm>
            <a:off x="1428588" y="3716093"/>
            <a:ext cx="9419222" cy="342300"/>
          </a:xfrm>
          <a:prstGeom prst="rect">
            <a:avLst/>
          </a:prstGeom>
          <a:noFill/>
        </p:spPr>
        <p:txBody>
          <a:bodyPr wrap="square" lIns="91440" tIns="45720" rIns="91440" bIns="45720" anchor="ctr">
            <a:noAutofit/>
          </a:bodyPr>
          <a:lstStyle/>
          <a:p>
            <a:r>
              <a:rPr lang="zh-CN" altLang="en-US" b="1" dirty="0"/>
              <a:t>使用奈氏准则给出的公式，就可以根据信道的频率带宽，计算出信道的最高码元传输速率。</a:t>
            </a:r>
            <a:endParaRPr lang="en-US" altLang="zh-CN" b="1" dirty="0"/>
          </a:p>
        </p:txBody>
      </p:sp>
      <p:sp>
        <p:nvSpPr>
          <p:cNvPr id="20" name="矩形 19">
            <a:extLst>
              <a:ext uri="{FF2B5EF4-FFF2-40B4-BE49-F238E27FC236}">
                <a16:creationId xmlns:a16="http://schemas.microsoft.com/office/drawing/2014/main" id="{053B8980-208B-44EC-B300-77C5E9D6BE83}"/>
              </a:ext>
            </a:extLst>
          </p:cNvPr>
          <p:cNvSpPr/>
          <p:nvPr/>
        </p:nvSpPr>
        <p:spPr>
          <a:xfrm>
            <a:off x="1136625" y="430658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íşlïḍè">
            <a:extLst>
              <a:ext uri="{FF2B5EF4-FFF2-40B4-BE49-F238E27FC236}">
                <a16:creationId xmlns:a16="http://schemas.microsoft.com/office/drawing/2014/main" id="{E9C0EEE6-C6C7-4B77-9645-C018EBD3AEE0}"/>
              </a:ext>
            </a:extLst>
          </p:cNvPr>
          <p:cNvSpPr txBox="1"/>
          <p:nvPr/>
        </p:nvSpPr>
        <p:spPr>
          <a:xfrm>
            <a:off x="1428588" y="4267618"/>
            <a:ext cx="9419222" cy="342300"/>
          </a:xfrm>
          <a:prstGeom prst="rect">
            <a:avLst/>
          </a:prstGeom>
          <a:noFill/>
        </p:spPr>
        <p:txBody>
          <a:bodyPr wrap="square" lIns="91440" tIns="45720" rIns="91440" bIns="45720" anchor="ctr">
            <a:noAutofit/>
          </a:bodyPr>
          <a:lstStyle/>
          <a:p>
            <a:r>
              <a:rPr lang="zh-CN" altLang="en-US" b="1" dirty="0"/>
              <a:t>只要码元传输速率不超过根据奈氏准则计算出的上限，就可以避免码间串扰。</a:t>
            </a:r>
            <a:endParaRPr lang="en-US" altLang="zh-CN" b="1" dirty="0"/>
          </a:p>
        </p:txBody>
      </p:sp>
      <p:sp>
        <p:nvSpPr>
          <p:cNvPr id="22" name="矩形 21">
            <a:extLst>
              <a:ext uri="{FF2B5EF4-FFF2-40B4-BE49-F238E27FC236}">
                <a16:creationId xmlns:a16="http://schemas.microsoft.com/office/drawing/2014/main" id="{DAE5D0F2-26E3-4E92-9C68-314E544F10C4}"/>
              </a:ext>
            </a:extLst>
          </p:cNvPr>
          <p:cNvSpPr/>
          <p:nvPr/>
        </p:nvSpPr>
        <p:spPr>
          <a:xfrm>
            <a:off x="1136625" y="4898960"/>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íşlïḍè">
            <a:extLst>
              <a:ext uri="{FF2B5EF4-FFF2-40B4-BE49-F238E27FC236}">
                <a16:creationId xmlns:a16="http://schemas.microsoft.com/office/drawing/2014/main" id="{40A9599E-FFC4-4EBA-BC12-0BE095206F9C}"/>
              </a:ext>
            </a:extLst>
          </p:cNvPr>
          <p:cNvSpPr txBox="1"/>
          <p:nvPr/>
        </p:nvSpPr>
        <p:spPr>
          <a:xfrm>
            <a:off x="1428588" y="4859990"/>
            <a:ext cx="9419222" cy="617108"/>
          </a:xfrm>
          <a:prstGeom prst="rect">
            <a:avLst/>
          </a:prstGeom>
          <a:noFill/>
        </p:spPr>
        <p:txBody>
          <a:bodyPr wrap="square" lIns="91440" tIns="45720" rIns="91440" bIns="45720" anchor="ctr">
            <a:noAutofit/>
          </a:bodyPr>
          <a:lstStyle/>
          <a:p>
            <a:r>
              <a:rPr lang="zh-CN" altLang="en-US" b="1" dirty="0"/>
              <a:t>奈氏准则给出的是理想低通信道的最高码元传输速率，它和实际信道有较大的差别。因此，一个实际的信道所能传输的最高码元传输速率，要明显低于奈氏准则给出的上限值。</a:t>
            </a:r>
            <a:endParaRPr lang="en-US" altLang="zh-CN" b="1" dirty="0"/>
          </a:p>
        </p:txBody>
      </p:sp>
    </p:spTree>
    <p:custDataLst>
      <p:tags r:id="rId1"/>
    </p:custDataLst>
    <p:extLst>
      <p:ext uri="{BB962C8B-B14F-4D97-AF65-F5344CB8AC3E}">
        <p14:creationId xmlns:p14="http://schemas.microsoft.com/office/powerpoint/2010/main" val="3644796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p:tgtEl>
                                          <p:spTgt spid="36"/>
                                        </p:tgtEl>
                                        <p:attrNameLst>
                                          <p:attrName>ppt_y</p:attrName>
                                        </p:attrNameLst>
                                      </p:cBhvr>
                                      <p:tavLst>
                                        <p:tav tm="0">
                                          <p:val>
                                            <p:strVal val="#ppt_y-#ppt_h*1.125000"/>
                                          </p:val>
                                        </p:tav>
                                        <p:tav tm="100000">
                                          <p:val>
                                            <p:strVal val="#ppt_y"/>
                                          </p:val>
                                        </p:tav>
                                      </p:tavLst>
                                    </p:anim>
                                    <p:animEffect transition="in" filter="wipe(down)">
                                      <p:cBhvr>
                                        <p:cTn id="8" dur="1000"/>
                                        <p:tgtEl>
                                          <p:spTgt spid="36"/>
                                        </p:tgtEl>
                                      </p:cBhvr>
                                    </p:animEffect>
                                  </p:childTnLst>
                                </p:cTn>
                              </p:par>
                              <p:par>
                                <p:cTn id="9" presetID="2" presetClass="entr" presetSubtype="2"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1+#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800" decel="100000"/>
                                        <p:tgtEl>
                                          <p:spTgt spid="5"/>
                                        </p:tgtEl>
                                      </p:cBhvr>
                                    </p:animEffect>
                                    <p:anim calcmode="lin" valueType="num">
                                      <p:cBhvr>
                                        <p:cTn id="18" dur="800" decel="100000" fill="hold"/>
                                        <p:tgtEl>
                                          <p:spTgt spid="5"/>
                                        </p:tgtEl>
                                        <p:attrNameLst>
                                          <p:attrName>style.rotation</p:attrName>
                                        </p:attrNameLst>
                                      </p:cBhvr>
                                      <p:tavLst>
                                        <p:tav tm="0">
                                          <p:val>
                                            <p:fltVal val="-90"/>
                                          </p:val>
                                        </p:tav>
                                        <p:tav tm="100000">
                                          <p:val>
                                            <p:fltVal val="0"/>
                                          </p:val>
                                        </p:tav>
                                      </p:tavLst>
                                    </p:anim>
                                    <p:anim calcmode="lin" valueType="num">
                                      <p:cBhvr>
                                        <p:cTn id="19" dur="800" decel="100000" fill="hold"/>
                                        <p:tgtEl>
                                          <p:spTgt spid="5"/>
                                        </p:tgtEl>
                                        <p:attrNameLst>
                                          <p:attrName>ppt_x</p:attrName>
                                        </p:attrNameLst>
                                      </p:cBhvr>
                                      <p:tavLst>
                                        <p:tav tm="0">
                                          <p:val>
                                            <p:strVal val="#ppt_x+0.4"/>
                                          </p:val>
                                        </p:tav>
                                        <p:tav tm="100000">
                                          <p:val>
                                            <p:strVal val="#ppt_x-0.05"/>
                                          </p:val>
                                        </p:tav>
                                      </p:tavLst>
                                    </p:anim>
                                    <p:anim calcmode="lin" valueType="num">
                                      <p:cBhvr>
                                        <p:cTn id="20" dur="800" decel="100000" fill="hold"/>
                                        <p:tgtEl>
                                          <p:spTgt spid="5"/>
                                        </p:tgtEl>
                                        <p:attrNameLst>
                                          <p:attrName>ppt_y</p:attrName>
                                        </p:attrNameLst>
                                      </p:cBhvr>
                                      <p:tavLst>
                                        <p:tav tm="0">
                                          <p:val>
                                            <p:strVal val="#ppt_y-0.4"/>
                                          </p:val>
                                        </p:tav>
                                        <p:tav tm="100000">
                                          <p:val>
                                            <p:strVal val="#ppt_y+0.1"/>
                                          </p:val>
                                        </p:tav>
                                      </p:tavLst>
                                    </p:anim>
                                    <p:anim calcmode="lin" valueType="num">
                                      <p:cBhvr>
                                        <p:cTn id="21"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22"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2" presetClass="entr" presetSubtype="1"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p:tgtEl>
                                          <p:spTgt spid="11"/>
                                        </p:tgtEl>
                                        <p:attrNameLst>
                                          <p:attrName>ppt_y</p:attrName>
                                        </p:attrNameLst>
                                      </p:cBhvr>
                                      <p:tavLst>
                                        <p:tav tm="0">
                                          <p:val>
                                            <p:strVal val="#ppt_y-#ppt_h*1.125000"/>
                                          </p:val>
                                        </p:tav>
                                        <p:tav tm="100000">
                                          <p:val>
                                            <p:strVal val="#ppt_y"/>
                                          </p:val>
                                        </p:tav>
                                      </p:tavLst>
                                    </p:anim>
                                    <p:animEffect transition="in" filter="wipe(down)">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1"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p:tgtEl>
                                          <p:spTgt spid="13"/>
                                        </p:tgtEl>
                                        <p:attrNameLst>
                                          <p:attrName>ppt_y</p:attrName>
                                        </p:attrNameLst>
                                      </p:cBhvr>
                                      <p:tavLst>
                                        <p:tav tm="0">
                                          <p:val>
                                            <p:strVal val="#ppt_y-#ppt_h*1.125000"/>
                                          </p:val>
                                        </p:tav>
                                        <p:tav tm="100000">
                                          <p:val>
                                            <p:strVal val="#ppt_y"/>
                                          </p:val>
                                        </p:tav>
                                      </p:tavLst>
                                    </p:anim>
                                    <p:animEffect transition="in" filter="wipe(down)">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wipe(left)">
                                      <p:cBhvr>
                                        <p:cTn id="39" dur="5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49" presetClass="entr" presetSubtype="0" decel="100000" fill="hold" grpId="0" nodeType="click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p:cTn id="44" dur="500" fill="hold"/>
                                        <p:tgtEl>
                                          <p:spTgt spid="18"/>
                                        </p:tgtEl>
                                        <p:attrNameLst>
                                          <p:attrName>ppt_w</p:attrName>
                                        </p:attrNameLst>
                                      </p:cBhvr>
                                      <p:tavLst>
                                        <p:tav tm="0">
                                          <p:val>
                                            <p:fltVal val="0"/>
                                          </p:val>
                                        </p:tav>
                                        <p:tav tm="100000">
                                          <p:val>
                                            <p:strVal val="#ppt_w"/>
                                          </p:val>
                                        </p:tav>
                                      </p:tavLst>
                                    </p:anim>
                                    <p:anim calcmode="lin" valueType="num">
                                      <p:cBhvr>
                                        <p:cTn id="45" dur="500" fill="hold"/>
                                        <p:tgtEl>
                                          <p:spTgt spid="18"/>
                                        </p:tgtEl>
                                        <p:attrNameLst>
                                          <p:attrName>ppt_h</p:attrName>
                                        </p:attrNameLst>
                                      </p:cBhvr>
                                      <p:tavLst>
                                        <p:tav tm="0">
                                          <p:val>
                                            <p:fltVal val="0"/>
                                          </p:val>
                                        </p:tav>
                                        <p:tav tm="100000">
                                          <p:val>
                                            <p:strVal val="#ppt_h"/>
                                          </p:val>
                                        </p:tav>
                                      </p:tavLst>
                                    </p:anim>
                                    <p:anim calcmode="lin" valueType="num">
                                      <p:cBhvr>
                                        <p:cTn id="46" dur="500" fill="hold"/>
                                        <p:tgtEl>
                                          <p:spTgt spid="18"/>
                                        </p:tgtEl>
                                        <p:attrNameLst>
                                          <p:attrName>style.rotation</p:attrName>
                                        </p:attrNameLst>
                                      </p:cBhvr>
                                      <p:tavLst>
                                        <p:tav tm="0">
                                          <p:val>
                                            <p:fltVal val="360"/>
                                          </p:val>
                                        </p:tav>
                                        <p:tav tm="100000">
                                          <p:val>
                                            <p:fltVal val="0"/>
                                          </p:val>
                                        </p:tav>
                                      </p:tavLst>
                                    </p:anim>
                                    <p:animEffect transition="in" filter="fade">
                                      <p:cBhvr>
                                        <p:cTn id="47" dur="500"/>
                                        <p:tgtEl>
                                          <p:spTgt spid="18"/>
                                        </p:tgtEl>
                                      </p:cBhvr>
                                    </p:animEffect>
                                  </p:childTnLst>
                                </p:cTn>
                              </p:par>
                            </p:childTnLst>
                          </p:cTn>
                        </p:par>
                        <p:par>
                          <p:cTn id="48" fill="hold">
                            <p:stCondLst>
                              <p:cond delay="500"/>
                            </p:stCondLst>
                            <p:childTnLst>
                              <p:par>
                                <p:cTn id="49" presetID="1" presetClass="entr" presetSubtype="0" fill="hold" grpId="0" nodeType="afterEffect">
                                  <p:stCondLst>
                                    <p:cond delay="0"/>
                                  </p:stCondLst>
                                  <p:iterate type="lt">
                                    <p:tmAbs val="100"/>
                                  </p:iterate>
                                  <p:childTnLst>
                                    <p:set>
                                      <p:cBhvr>
                                        <p:cTn id="50" dur="1" fill="hold">
                                          <p:stCondLst>
                                            <p:cond delay="0"/>
                                          </p:stCondLst>
                                        </p:cTn>
                                        <p:tgtEl>
                                          <p:spTgt spid="1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49" presetClass="entr" presetSubtype="0" decel="100000" fill="hold" grpId="0" nodeType="clickEffect">
                                  <p:stCondLst>
                                    <p:cond delay="0"/>
                                  </p:stCondLst>
                                  <p:childTnLst>
                                    <p:set>
                                      <p:cBhvr>
                                        <p:cTn id="54" dur="1" fill="hold">
                                          <p:stCondLst>
                                            <p:cond delay="0"/>
                                          </p:stCondLst>
                                        </p:cTn>
                                        <p:tgtEl>
                                          <p:spTgt spid="20"/>
                                        </p:tgtEl>
                                        <p:attrNameLst>
                                          <p:attrName>style.visibility</p:attrName>
                                        </p:attrNameLst>
                                      </p:cBhvr>
                                      <p:to>
                                        <p:strVal val="visible"/>
                                      </p:to>
                                    </p:set>
                                    <p:anim calcmode="lin" valueType="num">
                                      <p:cBhvr>
                                        <p:cTn id="55" dur="500" fill="hold"/>
                                        <p:tgtEl>
                                          <p:spTgt spid="20"/>
                                        </p:tgtEl>
                                        <p:attrNameLst>
                                          <p:attrName>ppt_w</p:attrName>
                                        </p:attrNameLst>
                                      </p:cBhvr>
                                      <p:tavLst>
                                        <p:tav tm="0">
                                          <p:val>
                                            <p:fltVal val="0"/>
                                          </p:val>
                                        </p:tav>
                                        <p:tav tm="100000">
                                          <p:val>
                                            <p:strVal val="#ppt_w"/>
                                          </p:val>
                                        </p:tav>
                                      </p:tavLst>
                                    </p:anim>
                                    <p:anim calcmode="lin" valueType="num">
                                      <p:cBhvr>
                                        <p:cTn id="56" dur="500" fill="hold"/>
                                        <p:tgtEl>
                                          <p:spTgt spid="20"/>
                                        </p:tgtEl>
                                        <p:attrNameLst>
                                          <p:attrName>ppt_h</p:attrName>
                                        </p:attrNameLst>
                                      </p:cBhvr>
                                      <p:tavLst>
                                        <p:tav tm="0">
                                          <p:val>
                                            <p:fltVal val="0"/>
                                          </p:val>
                                        </p:tav>
                                        <p:tav tm="100000">
                                          <p:val>
                                            <p:strVal val="#ppt_h"/>
                                          </p:val>
                                        </p:tav>
                                      </p:tavLst>
                                    </p:anim>
                                    <p:anim calcmode="lin" valueType="num">
                                      <p:cBhvr>
                                        <p:cTn id="57" dur="500" fill="hold"/>
                                        <p:tgtEl>
                                          <p:spTgt spid="20"/>
                                        </p:tgtEl>
                                        <p:attrNameLst>
                                          <p:attrName>style.rotation</p:attrName>
                                        </p:attrNameLst>
                                      </p:cBhvr>
                                      <p:tavLst>
                                        <p:tav tm="0">
                                          <p:val>
                                            <p:fltVal val="360"/>
                                          </p:val>
                                        </p:tav>
                                        <p:tav tm="100000">
                                          <p:val>
                                            <p:fltVal val="0"/>
                                          </p:val>
                                        </p:tav>
                                      </p:tavLst>
                                    </p:anim>
                                    <p:animEffect transition="in" filter="fade">
                                      <p:cBhvr>
                                        <p:cTn id="58" dur="500"/>
                                        <p:tgtEl>
                                          <p:spTgt spid="20"/>
                                        </p:tgtEl>
                                      </p:cBhvr>
                                    </p:animEffect>
                                  </p:childTnLst>
                                </p:cTn>
                              </p:par>
                            </p:childTnLst>
                          </p:cTn>
                        </p:par>
                        <p:par>
                          <p:cTn id="59" fill="hold">
                            <p:stCondLst>
                              <p:cond delay="500"/>
                            </p:stCondLst>
                            <p:childTnLst>
                              <p:par>
                                <p:cTn id="60" presetID="1" presetClass="entr" presetSubtype="0" fill="hold" grpId="0" nodeType="afterEffect">
                                  <p:stCondLst>
                                    <p:cond delay="0"/>
                                  </p:stCondLst>
                                  <p:iterate type="lt">
                                    <p:tmAbs val="100"/>
                                  </p:iterate>
                                  <p:childTnLst>
                                    <p:set>
                                      <p:cBhvr>
                                        <p:cTn id="61" dur="1" fill="hold">
                                          <p:stCondLst>
                                            <p:cond delay="0"/>
                                          </p:stCondLst>
                                        </p:cTn>
                                        <p:tgtEl>
                                          <p:spTgt spid="21"/>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49" presetClass="entr" presetSubtype="0" decel="100000" fill="hold" grpId="0" nodeType="clickEffect">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cBhvr>
                                        <p:cTn id="66" dur="400" fill="hold"/>
                                        <p:tgtEl>
                                          <p:spTgt spid="22"/>
                                        </p:tgtEl>
                                        <p:attrNameLst>
                                          <p:attrName>ppt_w</p:attrName>
                                        </p:attrNameLst>
                                      </p:cBhvr>
                                      <p:tavLst>
                                        <p:tav tm="0">
                                          <p:val>
                                            <p:fltVal val="0"/>
                                          </p:val>
                                        </p:tav>
                                        <p:tav tm="100000">
                                          <p:val>
                                            <p:strVal val="#ppt_w"/>
                                          </p:val>
                                        </p:tav>
                                      </p:tavLst>
                                    </p:anim>
                                    <p:anim calcmode="lin" valueType="num">
                                      <p:cBhvr>
                                        <p:cTn id="67" dur="400" fill="hold"/>
                                        <p:tgtEl>
                                          <p:spTgt spid="22"/>
                                        </p:tgtEl>
                                        <p:attrNameLst>
                                          <p:attrName>ppt_h</p:attrName>
                                        </p:attrNameLst>
                                      </p:cBhvr>
                                      <p:tavLst>
                                        <p:tav tm="0">
                                          <p:val>
                                            <p:fltVal val="0"/>
                                          </p:val>
                                        </p:tav>
                                        <p:tav tm="100000">
                                          <p:val>
                                            <p:strVal val="#ppt_h"/>
                                          </p:val>
                                        </p:tav>
                                      </p:tavLst>
                                    </p:anim>
                                    <p:anim calcmode="lin" valueType="num">
                                      <p:cBhvr>
                                        <p:cTn id="68" dur="400" fill="hold"/>
                                        <p:tgtEl>
                                          <p:spTgt spid="22"/>
                                        </p:tgtEl>
                                        <p:attrNameLst>
                                          <p:attrName>style.rotation</p:attrName>
                                        </p:attrNameLst>
                                      </p:cBhvr>
                                      <p:tavLst>
                                        <p:tav tm="0">
                                          <p:val>
                                            <p:fltVal val="360"/>
                                          </p:val>
                                        </p:tav>
                                        <p:tav tm="100000">
                                          <p:val>
                                            <p:fltVal val="0"/>
                                          </p:val>
                                        </p:tav>
                                      </p:tavLst>
                                    </p:anim>
                                    <p:animEffect transition="in" filter="fade">
                                      <p:cBhvr>
                                        <p:cTn id="69" dur="400"/>
                                        <p:tgtEl>
                                          <p:spTgt spid="22"/>
                                        </p:tgtEl>
                                      </p:cBhvr>
                                    </p:animEffect>
                                  </p:childTnLst>
                                </p:cTn>
                              </p:par>
                            </p:childTnLst>
                          </p:cTn>
                        </p:par>
                        <p:par>
                          <p:cTn id="70" fill="hold">
                            <p:stCondLst>
                              <p:cond delay="400"/>
                            </p:stCondLst>
                            <p:childTnLst>
                              <p:par>
                                <p:cTn id="71" presetID="1" presetClass="entr" presetSubtype="0" fill="hold" grpId="0" nodeType="afterEffect">
                                  <p:stCondLst>
                                    <p:cond delay="0"/>
                                  </p:stCondLst>
                                  <p:iterate type="lt">
                                    <p:tmAbs val="100"/>
                                  </p:iterate>
                                  <p:childTnLst>
                                    <p:set>
                                      <p:cBhvr>
                                        <p:cTn id="7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3" grpId="0"/>
      <p:bldP spid="14" grpId="0"/>
      <p:bldP spid="18" grpId="0" animBg="1"/>
      <p:bldP spid="19" grpId="0"/>
      <p:bldP spid="20" grpId="0" animBg="1"/>
      <p:bldP spid="21" grpId="0"/>
      <p:bldP spid="22" grpId="0" animBg="1"/>
      <p:bldP spid="23"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奈氏准则</a:t>
              </a:r>
            </a:p>
          </p:txBody>
        </p:sp>
      </p:grpSp>
      <p:sp>
        <p:nvSpPr>
          <p:cNvPr id="26" name="矩形 25">
            <a:extLst>
              <a:ext uri="{FF2B5EF4-FFF2-40B4-BE49-F238E27FC236}">
                <a16:creationId xmlns:a16="http://schemas.microsoft.com/office/drawing/2014/main" id="{F3C56766-2E40-4A41-A260-A647F43DE23E}"/>
              </a:ext>
            </a:extLst>
          </p:cNvPr>
          <p:cNvSpPr/>
          <p:nvPr/>
        </p:nvSpPr>
        <p:spPr>
          <a:xfrm>
            <a:off x="1136625" y="1345983"/>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íşlïḍè">
            <a:extLst>
              <a:ext uri="{FF2B5EF4-FFF2-40B4-BE49-F238E27FC236}">
                <a16:creationId xmlns:a16="http://schemas.microsoft.com/office/drawing/2014/main" id="{C2A354D9-9695-4821-8F23-E98911CFAF9B}"/>
              </a:ext>
            </a:extLst>
          </p:cNvPr>
          <p:cNvSpPr txBox="1"/>
          <p:nvPr/>
        </p:nvSpPr>
        <p:spPr>
          <a:xfrm>
            <a:off x="1428588" y="1307013"/>
            <a:ext cx="9419222" cy="342300"/>
          </a:xfrm>
          <a:prstGeom prst="rect">
            <a:avLst/>
          </a:prstGeom>
          <a:noFill/>
        </p:spPr>
        <p:txBody>
          <a:bodyPr wrap="square" lIns="91440" tIns="45720" rIns="91440" bIns="45720" anchor="ctr">
            <a:noAutofit/>
          </a:bodyPr>
          <a:lstStyle/>
          <a:p>
            <a:r>
              <a:rPr lang="zh-CN" altLang="en-US" b="1" dirty="0"/>
              <a:t>码元传输速率又称为波特率、调制速率、波形速率或符号速率。</a:t>
            </a:r>
            <a:endParaRPr lang="en-US" altLang="zh-CN" b="1" dirty="0"/>
          </a:p>
        </p:txBody>
      </p:sp>
      <p:sp>
        <p:nvSpPr>
          <p:cNvPr id="24" name="矩形 23">
            <a:extLst>
              <a:ext uri="{FF2B5EF4-FFF2-40B4-BE49-F238E27FC236}">
                <a16:creationId xmlns:a16="http://schemas.microsoft.com/office/drawing/2014/main" id="{2F500631-C615-439C-ADF9-9B828078DA8A}"/>
              </a:ext>
            </a:extLst>
          </p:cNvPr>
          <p:cNvSpPr/>
          <p:nvPr/>
        </p:nvSpPr>
        <p:spPr>
          <a:xfrm>
            <a:off x="1136625" y="1834529"/>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íşlïḍè">
            <a:extLst>
              <a:ext uri="{FF2B5EF4-FFF2-40B4-BE49-F238E27FC236}">
                <a16:creationId xmlns:a16="http://schemas.microsoft.com/office/drawing/2014/main" id="{7D7CB173-BE71-4A51-8FF1-D2FD9FCBE5CD}"/>
              </a:ext>
            </a:extLst>
          </p:cNvPr>
          <p:cNvSpPr txBox="1"/>
          <p:nvPr/>
        </p:nvSpPr>
        <p:spPr>
          <a:xfrm>
            <a:off x="1428588" y="1795559"/>
            <a:ext cx="3380235" cy="342300"/>
          </a:xfrm>
          <a:prstGeom prst="rect">
            <a:avLst/>
          </a:prstGeom>
          <a:noFill/>
        </p:spPr>
        <p:txBody>
          <a:bodyPr wrap="square" lIns="91440" tIns="45720" rIns="91440" bIns="45720" anchor="ctr">
            <a:noAutofit/>
          </a:bodyPr>
          <a:lstStyle/>
          <a:p>
            <a:r>
              <a:rPr lang="zh-CN" altLang="en-US" b="1" dirty="0"/>
              <a:t>波特率与比特率有一定的关系：</a:t>
            </a:r>
            <a:endParaRPr lang="en-US" altLang="zh-CN" b="1" dirty="0"/>
          </a:p>
        </p:txBody>
      </p:sp>
      <p:sp>
        <p:nvSpPr>
          <p:cNvPr id="28" name="矩形 27">
            <a:extLst>
              <a:ext uri="{FF2B5EF4-FFF2-40B4-BE49-F238E27FC236}">
                <a16:creationId xmlns:a16="http://schemas.microsoft.com/office/drawing/2014/main" id="{37D6ED2B-F2ED-4042-9CB3-B430953303A7}"/>
              </a:ext>
            </a:extLst>
          </p:cNvPr>
          <p:cNvSpPr/>
          <p:nvPr/>
        </p:nvSpPr>
        <p:spPr>
          <a:xfrm>
            <a:off x="1557559" y="2329781"/>
            <a:ext cx="256976" cy="25697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íşlïḍè">
            <a:extLst>
              <a:ext uri="{FF2B5EF4-FFF2-40B4-BE49-F238E27FC236}">
                <a16:creationId xmlns:a16="http://schemas.microsoft.com/office/drawing/2014/main" id="{B8D739A4-1B3C-45E1-8CB2-2C0410A2A28F}"/>
              </a:ext>
            </a:extLst>
          </p:cNvPr>
          <p:cNvSpPr txBox="1"/>
          <p:nvPr/>
        </p:nvSpPr>
        <p:spPr>
          <a:xfrm>
            <a:off x="1849522" y="2290811"/>
            <a:ext cx="9794277" cy="342300"/>
          </a:xfrm>
          <a:prstGeom prst="rect">
            <a:avLst/>
          </a:prstGeom>
          <a:noFill/>
        </p:spPr>
        <p:txBody>
          <a:bodyPr wrap="square" lIns="91440" tIns="45720" rIns="91440" bIns="45720" anchor="ctr">
            <a:noAutofit/>
          </a:bodyPr>
          <a:lstStyle/>
          <a:p>
            <a:r>
              <a:rPr lang="zh-CN" altLang="en-US" b="1" dirty="0"/>
              <a:t>当</a:t>
            </a:r>
            <a:r>
              <a:rPr lang="en-US" altLang="zh-CN" b="1" dirty="0"/>
              <a:t>1</a:t>
            </a:r>
            <a:r>
              <a:rPr lang="zh-CN" altLang="en-US" b="1" dirty="0"/>
              <a:t>个码元只携带</a:t>
            </a:r>
            <a:r>
              <a:rPr lang="en-US" altLang="zh-CN" b="1" dirty="0"/>
              <a:t>1</a:t>
            </a:r>
            <a:r>
              <a:rPr lang="zh-CN" altLang="en-US" b="1" dirty="0"/>
              <a:t>比特的信息量时，波特率（码元</a:t>
            </a:r>
            <a:r>
              <a:rPr lang="en-US" altLang="zh-CN" b="1" dirty="0"/>
              <a:t>/</a:t>
            </a:r>
            <a:r>
              <a:rPr lang="zh-CN" altLang="en-US" b="1" dirty="0"/>
              <a:t>秒）与比特率（比特</a:t>
            </a:r>
            <a:r>
              <a:rPr lang="en-US" altLang="zh-CN" b="1" dirty="0"/>
              <a:t>/</a:t>
            </a:r>
            <a:r>
              <a:rPr lang="zh-CN" altLang="en-US" b="1" dirty="0"/>
              <a:t>秒）在数值上是相等的。</a:t>
            </a:r>
            <a:endParaRPr lang="en-US" altLang="zh-CN" b="1" dirty="0"/>
          </a:p>
        </p:txBody>
      </p:sp>
      <p:sp>
        <p:nvSpPr>
          <p:cNvPr id="30" name="矩形 29">
            <a:extLst>
              <a:ext uri="{FF2B5EF4-FFF2-40B4-BE49-F238E27FC236}">
                <a16:creationId xmlns:a16="http://schemas.microsoft.com/office/drawing/2014/main" id="{FC20EFD5-76EB-455E-8A18-9F01B71C3EB1}"/>
              </a:ext>
            </a:extLst>
          </p:cNvPr>
          <p:cNvSpPr/>
          <p:nvPr/>
        </p:nvSpPr>
        <p:spPr>
          <a:xfrm>
            <a:off x="1557559" y="2854082"/>
            <a:ext cx="256976" cy="25697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íşlïḍè">
            <a:extLst>
              <a:ext uri="{FF2B5EF4-FFF2-40B4-BE49-F238E27FC236}">
                <a16:creationId xmlns:a16="http://schemas.microsoft.com/office/drawing/2014/main" id="{8C80D87D-A400-4C94-B04D-F0ABC61F39A6}"/>
              </a:ext>
            </a:extLst>
          </p:cNvPr>
          <p:cNvSpPr txBox="1"/>
          <p:nvPr/>
        </p:nvSpPr>
        <p:spPr>
          <a:xfrm>
            <a:off x="1849522" y="2815112"/>
            <a:ext cx="9794277" cy="342300"/>
          </a:xfrm>
          <a:prstGeom prst="rect">
            <a:avLst/>
          </a:prstGeom>
          <a:noFill/>
        </p:spPr>
        <p:txBody>
          <a:bodyPr wrap="square" lIns="91440" tIns="45720" rIns="91440" bIns="45720" anchor="ctr">
            <a:noAutofit/>
          </a:bodyPr>
          <a:lstStyle/>
          <a:p>
            <a:r>
              <a:rPr lang="zh-CN" altLang="en-US" b="1" dirty="0"/>
              <a:t>当</a:t>
            </a:r>
            <a:r>
              <a:rPr lang="en-US" altLang="zh-CN" b="1" dirty="0"/>
              <a:t>1</a:t>
            </a:r>
            <a:r>
              <a:rPr lang="zh-CN" altLang="en-US" b="1" dirty="0"/>
              <a:t>个码元携带</a:t>
            </a:r>
            <a:r>
              <a:rPr lang="en-US" altLang="zh-CN" b="1" dirty="0"/>
              <a:t>n</a:t>
            </a:r>
            <a:r>
              <a:rPr lang="zh-CN" altLang="en-US" b="1" dirty="0"/>
              <a:t>比特的信息量时，波特率（码元</a:t>
            </a:r>
            <a:r>
              <a:rPr lang="en-US" altLang="zh-CN" b="1" dirty="0"/>
              <a:t>/</a:t>
            </a:r>
            <a:r>
              <a:rPr lang="zh-CN" altLang="en-US" b="1" dirty="0"/>
              <a:t>秒）转换成比特率（比特</a:t>
            </a:r>
            <a:r>
              <a:rPr lang="en-US" altLang="zh-CN" b="1" dirty="0"/>
              <a:t>/</a:t>
            </a:r>
            <a:r>
              <a:rPr lang="zh-CN" altLang="en-US" b="1" dirty="0"/>
              <a:t>秒）时，数值要乘以</a:t>
            </a:r>
            <a:r>
              <a:rPr lang="en-US" altLang="zh-CN" b="1" dirty="0"/>
              <a:t>n</a:t>
            </a:r>
            <a:r>
              <a:rPr lang="zh-CN" altLang="en-US" b="1" dirty="0"/>
              <a:t>。</a:t>
            </a:r>
            <a:endParaRPr lang="en-US" altLang="zh-CN" b="1" dirty="0"/>
          </a:p>
        </p:txBody>
      </p:sp>
      <p:pic>
        <p:nvPicPr>
          <p:cNvPr id="8" name="图片 7">
            <a:extLst>
              <a:ext uri="{FF2B5EF4-FFF2-40B4-BE49-F238E27FC236}">
                <a16:creationId xmlns:a16="http://schemas.microsoft.com/office/drawing/2014/main" id="{18EB633B-9B0C-431B-A22D-DEA757E0112B}"/>
              </a:ext>
            </a:extLst>
          </p:cNvPr>
          <p:cNvPicPr>
            <a:picLocks noChangeAspect="1"/>
          </p:cNvPicPr>
          <p:nvPr/>
        </p:nvPicPr>
        <p:blipFill>
          <a:blip r:embed="rId3"/>
          <a:stretch>
            <a:fillRect/>
          </a:stretch>
        </p:blipFill>
        <p:spPr>
          <a:xfrm>
            <a:off x="689598" y="3378383"/>
            <a:ext cx="5164351" cy="3027790"/>
          </a:xfrm>
          <a:prstGeom prst="rect">
            <a:avLst/>
          </a:prstGeom>
        </p:spPr>
      </p:pic>
      <p:pic>
        <p:nvPicPr>
          <p:cNvPr id="10" name="图片 9">
            <a:extLst>
              <a:ext uri="{FF2B5EF4-FFF2-40B4-BE49-F238E27FC236}">
                <a16:creationId xmlns:a16="http://schemas.microsoft.com/office/drawing/2014/main" id="{EE817648-7388-4626-90C1-931439A9AB22}"/>
              </a:ext>
            </a:extLst>
          </p:cNvPr>
          <p:cNvPicPr>
            <a:picLocks noChangeAspect="1"/>
          </p:cNvPicPr>
          <p:nvPr/>
        </p:nvPicPr>
        <p:blipFill>
          <a:blip r:embed="rId4"/>
          <a:stretch>
            <a:fillRect/>
          </a:stretch>
        </p:blipFill>
        <p:spPr>
          <a:xfrm>
            <a:off x="6138199" y="3513658"/>
            <a:ext cx="5769114" cy="2757239"/>
          </a:xfrm>
          <a:prstGeom prst="rect">
            <a:avLst/>
          </a:prstGeom>
        </p:spPr>
      </p:pic>
    </p:spTree>
    <p:custDataLst>
      <p:tags r:id="rId1"/>
    </p:custDataLst>
    <p:extLst>
      <p:ext uri="{BB962C8B-B14F-4D97-AF65-F5344CB8AC3E}">
        <p14:creationId xmlns:p14="http://schemas.microsoft.com/office/powerpoint/2010/main" val="1060886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 calcmode="lin" valueType="num">
                                      <p:cBhvr>
                                        <p:cTn id="9" dur="500" fill="hold"/>
                                        <p:tgtEl>
                                          <p:spTgt spid="26"/>
                                        </p:tgtEl>
                                        <p:attrNameLst>
                                          <p:attrName>style.rotation</p:attrName>
                                        </p:attrNameLst>
                                      </p:cBhvr>
                                      <p:tavLst>
                                        <p:tav tm="0">
                                          <p:val>
                                            <p:fltVal val="360"/>
                                          </p:val>
                                        </p:tav>
                                        <p:tav tm="100000">
                                          <p:val>
                                            <p:fltVal val="0"/>
                                          </p:val>
                                        </p:tav>
                                      </p:tavLst>
                                    </p:anim>
                                    <p:animEffect transition="in" filter="fade">
                                      <p:cBhvr>
                                        <p:cTn id="10" dur="500"/>
                                        <p:tgtEl>
                                          <p:spTgt spid="26"/>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27"/>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p:cTn id="18" dur="500" fill="hold"/>
                                        <p:tgtEl>
                                          <p:spTgt spid="24"/>
                                        </p:tgtEl>
                                        <p:attrNameLst>
                                          <p:attrName>ppt_w</p:attrName>
                                        </p:attrNameLst>
                                      </p:cBhvr>
                                      <p:tavLst>
                                        <p:tav tm="0">
                                          <p:val>
                                            <p:fltVal val="0"/>
                                          </p:val>
                                        </p:tav>
                                        <p:tav tm="100000">
                                          <p:val>
                                            <p:strVal val="#ppt_w"/>
                                          </p:val>
                                        </p:tav>
                                      </p:tavLst>
                                    </p:anim>
                                    <p:anim calcmode="lin" valueType="num">
                                      <p:cBhvr>
                                        <p:cTn id="19" dur="500" fill="hold"/>
                                        <p:tgtEl>
                                          <p:spTgt spid="24"/>
                                        </p:tgtEl>
                                        <p:attrNameLst>
                                          <p:attrName>ppt_h</p:attrName>
                                        </p:attrNameLst>
                                      </p:cBhvr>
                                      <p:tavLst>
                                        <p:tav tm="0">
                                          <p:val>
                                            <p:fltVal val="0"/>
                                          </p:val>
                                        </p:tav>
                                        <p:tav tm="100000">
                                          <p:val>
                                            <p:strVal val="#ppt_h"/>
                                          </p:val>
                                        </p:tav>
                                      </p:tavLst>
                                    </p:anim>
                                    <p:anim calcmode="lin" valueType="num">
                                      <p:cBhvr>
                                        <p:cTn id="20" dur="500" fill="hold"/>
                                        <p:tgtEl>
                                          <p:spTgt spid="24"/>
                                        </p:tgtEl>
                                        <p:attrNameLst>
                                          <p:attrName>style.rotation</p:attrName>
                                        </p:attrNameLst>
                                      </p:cBhvr>
                                      <p:tavLst>
                                        <p:tav tm="0">
                                          <p:val>
                                            <p:fltVal val="360"/>
                                          </p:val>
                                        </p:tav>
                                        <p:tav tm="100000">
                                          <p:val>
                                            <p:fltVal val="0"/>
                                          </p:val>
                                        </p:tav>
                                      </p:tavLst>
                                    </p:anim>
                                    <p:animEffect transition="in" filter="fade">
                                      <p:cBhvr>
                                        <p:cTn id="21" dur="500"/>
                                        <p:tgtEl>
                                          <p:spTgt spid="24"/>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fltVal val="0"/>
                                          </p:val>
                                        </p:tav>
                                        <p:tav tm="100000">
                                          <p:val>
                                            <p:strVal val="#ppt_h"/>
                                          </p:val>
                                        </p:tav>
                                      </p:tavLst>
                                    </p:anim>
                                    <p:anim calcmode="lin" valueType="num">
                                      <p:cBhvr>
                                        <p:cTn id="31" dur="500" fill="hold"/>
                                        <p:tgtEl>
                                          <p:spTgt spid="28"/>
                                        </p:tgtEl>
                                        <p:attrNameLst>
                                          <p:attrName>style.rotation</p:attrName>
                                        </p:attrNameLst>
                                      </p:cBhvr>
                                      <p:tavLst>
                                        <p:tav tm="0">
                                          <p:val>
                                            <p:fltVal val="360"/>
                                          </p:val>
                                        </p:tav>
                                        <p:tav tm="100000">
                                          <p:val>
                                            <p:fltVal val="0"/>
                                          </p:val>
                                        </p:tav>
                                      </p:tavLst>
                                    </p:anim>
                                    <p:animEffect transition="in" filter="fade">
                                      <p:cBhvr>
                                        <p:cTn id="32" dur="500"/>
                                        <p:tgtEl>
                                          <p:spTgt spid="28"/>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29"/>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49" presetClass="entr" presetSubtype="0" decel="100000" fill="hold" grpId="0" nodeType="clickEffect">
                                  <p:stCondLst>
                                    <p:cond delay="0"/>
                                  </p:stCondLst>
                                  <p:childTnLst>
                                    <p:set>
                                      <p:cBhvr>
                                        <p:cTn id="39" dur="1" fill="hold">
                                          <p:stCondLst>
                                            <p:cond delay="0"/>
                                          </p:stCondLst>
                                        </p:cTn>
                                        <p:tgtEl>
                                          <p:spTgt spid="30"/>
                                        </p:tgtEl>
                                        <p:attrNameLst>
                                          <p:attrName>style.visibility</p:attrName>
                                        </p:attrNameLst>
                                      </p:cBhvr>
                                      <p:to>
                                        <p:strVal val="visible"/>
                                      </p:to>
                                    </p:set>
                                    <p:anim calcmode="lin" valueType="num">
                                      <p:cBhvr>
                                        <p:cTn id="40" dur="500" fill="hold"/>
                                        <p:tgtEl>
                                          <p:spTgt spid="30"/>
                                        </p:tgtEl>
                                        <p:attrNameLst>
                                          <p:attrName>ppt_w</p:attrName>
                                        </p:attrNameLst>
                                      </p:cBhvr>
                                      <p:tavLst>
                                        <p:tav tm="0">
                                          <p:val>
                                            <p:fltVal val="0"/>
                                          </p:val>
                                        </p:tav>
                                        <p:tav tm="100000">
                                          <p:val>
                                            <p:strVal val="#ppt_w"/>
                                          </p:val>
                                        </p:tav>
                                      </p:tavLst>
                                    </p:anim>
                                    <p:anim calcmode="lin" valueType="num">
                                      <p:cBhvr>
                                        <p:cTn id="41" dur="500" fill="hold"/>
                                        <p:tgtEl>
                                          <p:spTgt spid="30"/>
                                        </p:tgtEl>
                                        <p:attrNameLst>
                                          <p:attrName>ppt_h</p:attrName>
                                        </p:attrNameLst>
                                      </p:cBhvr>
                                      <p:tavLst>
                                        <p:tav tm="0">
                                          <p:val>
                                            <p:fltVal val="0"/>
                                          </p:val>
                                        </p:tav>
                                        <p:tav tm="100000">
                                          <p:val>
                                            <p:strVal val="#ppt_h"/>
                                          </p:val>
                                        </p:tav>
                                      </p:tavLst>
                                    </p:anim>
                                    <p:anim calcmode="lin" valueType="num">
                                      <p:cBhvr>
                                        <p:cTn id="42" dur="500" fill="hold"/>
                                        <p:tgtEl>
                                          <p:spTgt spid="30"/>
                                        </p:tgtEl>
                                        <p:attrNameLst>
                                          <p:attrName>style.rotation</p:attrName>
                                        </p:attrNameLst>
                                      </p:cBhvr>
                                      <p:tavLst>
                                        <p:tav tm="0">
                                          <p:val>
                                            <p:fltVal val="360"/>
                                          </p:val>
                                        </p:tav>
                                        <p:tav tm="100000">
                                          <p:val>
                                            <p:fltVal val="0"/>
                                          </p:val>
                                        </p:tav>
                                      </p:tavLst>
                                    </p:anim>
                                    <p:animEffect transition="in" filter="fade">
                                      <p:cBhvr>
                                        <p:cTn id="43" dur="500"/>
                                        <p:tgtEl>
                                          <p:spTgt spid="30"/>
                                        </p:tgtEl>
                                      </p:cBhvr>
                                    </p:animEffect>
                                  </p:childTnLst>
                                </p:cTn>
                              </p:par>
                            </p:childTnLst>
                          </p:cTn>
                        </p:par>
                        <p:par>
                          <p:cTn id="44" fill="hold">
                            <p:stCondLst>
                              <p:cond delay="500"/>
                            </p:stCondLst>
                            <p:childTnLst>
                              <p:par>
                                <p:cTn id="45" presetID="1" presetClass="entr" presetSubtype="0" fill="hold" grpId="0" nodeType="afterEffect">
                                  <p:stCondLst>
                                    <p:cond delay="0"/>
                                  </p:stCondLst>
                                  <p:iterate type="lt">
                                    <p:tmAbs val="100"/>
                                  </p:iterate>
                                  <p:childTnLst>
                                    <p:set>
                                      <p:cBhvr>
                                        <p:cTn id="46" dur="1" fill="hold">
                                          <p:stCondLst>
                                            <p:cond delay="0"/>
                                          </p:stCondLst>
                                        </p:cTn>
                                        <p:tgtEl>
                                          <p:spTgt spid="3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nodeType="clickEffect">
                                  <p:stCondLst>
                                    <p:cond delay="0"/>
                                  </p:stCondLst>
                                  <p:childTnLst>
                                    <p:set>
                                      <p:cBhvr>
                                        <p:cTn id="50" dur="1" fill="hold">
                                          <p:stCondLst>
                                            <p:cond delay="0"/>
                                          </p:stCondLst>
                                        </p:cTn>
                                        <p:tgtEl>
                                          <p:spTgt spid="8"/>
                                        </p:tgtEl>
                                        <p:attrNameLst>
                                          <p:attrName>style.visibility</p:attrName>
                                        </p:attrNameLst>
                                      </p:cBhvr>
                                      <p:to>
                                        <p:strVal val="visible"/>
                                      </p:to>
                                    </p:set>
                                    <p:anim calcmode="lin" valueType="num">
                                      <p:cBhvr additive="base">
                                        <p:cTn id="51" dur="500" fill="hold"/>
                                        <p:tgtEl>
                                          <p:spTgt spid="8"/>
                                        </p:tgtEl>
                                        <p:attrNameLst>
                                          <p:attrName>ppt_x</p:attrName>
                                        </p:attrNameLst>
                                      </p:cBhvr>
                                      <p:tavLst>
                                        <p:tav tm="0">
                                          <p:val>
                                            <p:strVal val="0-#ppt_w/2"/>
                                          </p:val>
                                        </p:tav>
                                        <p:tav tm="100000">
                                          <p:val>
                                            <p:strVal val="#ppt_x"/>
                                          </p:val>
                                        </p:tav>
                                      </p:tavLst>
                                    </p:anim>
                                    <p:anim calcmode="lin" valueType="num">
                                      <p:cBhvr additive="base">
                                        <p:cTn id="5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2" fill="hold" nodeType="click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500" fill="hold"/>
                                        <p:tgtEl>
                                          <p:spTgt spid="10"/>
                                        </p:tgtEl>
                                        <p:attrNameLst>
                                          <p:attrName>ppt_x</p:attrName>
                                        </p:attrNameLst>
                                      </p:cBhvr>
                                      <p:tavLst>
                                        <p:tav tm="0">
                                          <p:val>
                                            <p:strVal val="1+#ppt_w/2"/>
                                          </p:val>
                                        </p:tav>
                                        <p:tav tm="100000">
                                          <p:val>
                                            <p:strVal val="#ppt_x"/>
                                          </p:val>
                                        </p:tav>
                                      </p:tavLst>
                                    </p:anim>
                                    <p:anim calcmode="lin" valueType="num">
                                      <p:cBhvr additive="base">
                                        <p:cTn id="5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4" grpId="0" animBg="1"/>
      <p:bldP spid="25" grpId="0"/>
      <p:bldP spid="28" grpId="0" animBg="1"/>
      <p:bldP spid="29" grpId="0"/>
      <p:bldP spid="30" grpId="0" animBg="1"/>
      <p:bldP spid="31"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对话气泡: 圆角矩形 174">
            <a:extLst>
              <a:ext uri="{FF2B5EF4-FFF2-40B4-BE49-F238E27FC236}">
                <a16:creationId xmlns:a16="http://schemas.microsoft.com/office/drawing/2014/main" id="{51E95534-50E7-47B8-86FB-5E064A69FC89}"/>
              </a:ext>
            </a:extLst>
          </p:cNvPr>
          <p:cNvSpPr/>
          <p:nvPr/>
        </p:nvSpPr>
        <p:spPr>
          <a:xfrm>
            <a:off x="5107349" y="3945045"/>
            <a:ext cx="3965386" cy="1980478"/>
          </a:xfrm>
          <a:prstGeom prst="wedgeRoundRectCallout">
            <a:avLst>
              <a:gd name="adj1" fmla="val 66774"/>
              <a:gd name="adj2" fmla="val 3043"/>
              <a:gd name="adj3" fmla="val 16667"/>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t>        回答是否定的。因为在实际的信道中会有噪声，噪声是随机产生的，其瞬时值有时会很大，这会影响接收端对码元的识别，并且噪声功率相对于信号功率越大，影响就越大。</a:t>
            </a:r>
          </a:p>
        </p:txBody>
      </p:sp>
      <p:sp>
        <p:nvSpPr>
          <p:cNvPr id="2" name="对话气泡: 圆角矩形 1">
            <a:extLst>
              <a:ext uri="{FF2B5EF4-FFF2-40B4-BE49-F238E27FC236}">
                <a16:creationId xmlns:a16="http://schemas.microsoft.com/office/drawing/2014/main" id="{6BEFCAAB-EE62-4B35-87F3-3ED4D0A544F0}"/>
              </a:ext>
            </a:extLst>
          </p:cNvPr>
          <p:cNvSpPr/>
          <p:nvPr/>
        </p:nvSpPr>
        <p:spPr>
          <a:xfrm>
            <a:off x="3422177" y="1082337"/>
            <a:ext cx="3965386" cy="1980478"/>
          </a:xfrm>
          <a:prstGeom prst="wedgeRoundRectCallout">
            <a:avLst>
              <a:gd name="adj1" fmla="val -56819"/>
              <a:gd name="adj2" fmla="val 26294"/>
              <a:gd name="adj3" fmla="val 16667"/>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t>        尽管奈氏准则限制了最高码元传输速率，但是只要采用技术更为复杂的信号调制方法，让码元可以携带更多的比特，岂不是可以无限制地提高信息的传输速率吗？</a:t>
            </a:r>
          </a:p>
        </p:txBody>
      </p:sp>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奈氏准则</a:t>
              </a:r>
            </a:p>
          </p:txBody>
        </p:sp>
      </p:grpSp>
      <p:grpSp>
        <p:nvGrpSpPr>
          <p:cNvPr id="15" name="组合 14">
            <a:extLst>
              <a:ext uri="{FF2B5EF4-FFF2-40B4-BE49-F238E27FC236}">
                <a16:creationId xmlns:a16="http://schemas.microsoft.com/office/drawing/2014/main" id="{0EA3409E-E2E0-49A9-AC06-3FEDADEB2637}"/>
              </a:ext>
            </a:extLst>
          </p:cNvPr>
          <p:cNvGrpSpPr/>
          <p:nvPr/>
        </p:nvGrpSpPr>
        <p:grpSpPr>
          <a:xfrm>
            <a:off x="595134" y="1283305"/>
            <a:ext cx="2667762" cy="2145695"/>
            <a:chOff x="3207781" y="1105990"/>
            <a:chExt cx="5776438" cy="4646020"/>
          </a:xfrm>
        </p:grpSpPr>
        <p:sp>
          <p:nvSpPr>
            <p:cNvPr id="16" name="任意多边形 4">
              <a:extLst>
                <a:ext uri="{FF2B5EF4-FFF2-40B4-BE49-F238E27FC236}">
                  <a16:creationId xmlns:a16="http://schemas.microsoft.com/office/drawing/2014/main" id="{2708BC54-59BB-49B3-8497-B1435F240E56}"/>
                </a:ext>
              </a:extLst>
            </p:cNvPr>
            <p:cNvSpPr/>
            <p:nvPr/>
          </p:nvSpPr>
          <p:spPr>
            <a:xfrm>
              <a:off x="3598883" y="5220505"/>
              <a:ext cx="5385336" cy="531505"/>
            </a:xfrm>
            <a:custGeom>
              <a:avLst/>
              <a:gdLst>
                <a:gd name="connsiteX0" fmla="*/ -514 w 4756429"/>
                <a:gd name="connsiteY0" fmla="*/ 234476 h 469435"/>
                <a:gd name="connsiteX1" fmla="*/ 2377732 w 4756429"/>
                <a:gd name="connsiteY1" fmla="*/ -210 h 469435"/>
                <a:gd name="connsiteX2" fmla="*/ 4755915 w 4756429"/>
                <a:gd name="connsiteY2" fmla="*/ 234476 h 469435"/>
                <a:gd name="connsiteX3" fmla="*/ 2377732 w 4756429"/>
                <a:gd name="connsiteY3" fmla="*/ 469226 h 469435"/>
                <a:gd name="connsiteX4" fmla="*/ -514 w 4756429"/>
                <a:gd name="connsiteY4" fmla="*/ 234476 h 469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6429" h="469435">
                  <a:moveTo>
                    <a:pt x="-514" y="234476"/>
                  </a:moveTo>
                  <a:cubicBezTo>
                    <a:pt x="-514" y="104871"/>
                    <a:pt x="1064277" y="-210"/>
                    <a:pt x="2377732" y="-210"/>
                  </a:cubicBezTo>
                  <a:cubicBezTo>
                    <a:pt x="3691187" y="-210"/>
                    <a:pt x="4755915" y="104871"/>
                    <a:pt x="4755915" y="234476"/>
                  </a:cubicBezTo>
                  <a:cubicBezTo>
                    <a:pt x="4755915" y="364081"/>
                    <a:pt x="3691187" y="469226"/>
                    <a:pt x="2377732" y="469226"/>
                  </a:cubicBezTo>
                  <a:cubicBezTo>
                    <a:pt x="1064277" y="469226"/>
                    <a:pt x="-514" y="364144"/>
                    <a:pt x="-514" y="234476"/>
                  </a:cubicBezTo>
                  <a:close/>
                </a:path>
              </a:pathLst>
            </a:custGeom>
            <a:solidFill>
              <a:srgbClr val="E8E8E8"/>
            </a:solidFill>
            <a:ln w="6346" cap="flat">
              <a:noFill/>
              <a:prstDash val="solid"/>
              <a:miter/>
            </a:ln>
          </p:spPr>
          <p:txBody>
            <a:bodyPr rtlCol="0" anchor="ctr"/>
            <a:lstStyle/>
            <a:p>
              <a:endParaRPr lang="zh-CN" altLang="en-US"/>
            </a:p>
          </p:txBody>
        </p:sp>
        <p:sp>
          <p:nvSpPr>
            <p:cNvPr id="17" name="任意多边形 5">
              <a:extLst>
                <a:ext uri="{FF2B5EF4-FFF2-40B4-BE49-F238E27FC236}">
                  <a16:creationId xmlns:a16="http://schemas.microsoft.com/office/drawing/2014/main" id="{BAD8BE62-6D3A-4302-8FE8-483737DA0876}"/>
                </a:ext>
              </a:extLst>
            </p:cNvPr>
            <p:cNvSpPr/>
            <p:nvPr/>
          </p:nvSpPr>
          <p:spPr>
            <a:xfrm>
              <a:off x="4313321" y="3382454"/>
              <a:ext cx="883608" cy="1118025"/>
            </a:xfrm>
            <a:custGeom>
              <a:avLst/>
              <a:gdLst>
                <a:gd name="connsiteX0" fmla="*/ 304303 w 780419"/>
                <a:gd name="connsiteY0" fmla="*/ 118570 h 987461"/>
                <a:gd name="connsiteX1" fmla="*/ 254240 w 780419"/>
                <a:gd name="connsiteY1" fmla="*/ 127782 h 987461"/>
                <a:gd name="connsiteX2" fmla="*/ 200428 w 780419"/>
                <a:gd name="connsiteY2" fmla="*/ 182038 h 987461"/>
                <a:gd name="connsiteX3" fmla="*/ 189374 w 780419"/>
                <a:gd name="connsiteY3" fmla="*/ 260437 h 987461"/>
                <a:gd name="connsiteX4" fmla="*/ 195727 w 780419"/>
                <a:gd name="connsiteY4" fmla="*/ 517740 h 987461"/>
                <a:gd name="connsiteX5" fmla="*/ 71395 w 780419"/>
                <a:gd name="connsiteY5" fmla="*/ 592835 h 987461"/>
                <a:gd name="connsiteX6" fmla="*/ 24001 w 780419"/>
                <a:gd name="connsiteY6" fmla="*/ 840164 h 987461"/>
                <a:gd name="connsiteX7" fmla="*/ 249411 w 780419"/>
                <a:gd name="connsiteY7" fmla="*/ 982284 h 987461"/>
                <a:gd name="connsiteX8" fmla="*/ 522597 w 780419"/>
                <a:gd name="connsiteY8" fmla="*/ 959286 h 987461"/>
                <a:gd name="connsiteX9" fmla="*/ 699597 w 780419"/>
                <a:gd name="connsiteY9" fmla="*/ 889401 h 987461"/>
                <a:gd name="connsiteX10" fmla="*/ 708555 w 780419"/>
                <a:gd name="connsiteY10" fmla="*/ 575617 h 987461"/>
                <a:gd name="connsiteX11" fmla="*/ 764082 w 780419"/>
                <a:gd name="connsiteY11" fmla="*/ 389088 h 987461"/>
                <a:gd name="connsiteX12" fmla="*/ 606968 w 780419"/>
                <a:gd name="connsiteY12" fmla="*/ 27466 h 987461"/>
                <a:gd name="connsiteX13" fmla="*/ 304303 w 780419"/>
                <a:gd name="connsiteY13" fmla="*/ 118761 h 9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0419" h="987461">
                  <a:moveTo>
                    <a:pt x="304303" y="118570"/>
                  </a:moveTo>
                  <a:cubicBezTo>
                    <a:pt x="307860" y="110184"/>
                    <a:pt x="258432" y="125940"/>
                    <a:pt x="254240" y="127782"/>
                  </a:cubicBezTo>
                  <a:cubicBezTo>
                    <a:pt x="230002" y="138284"/>
                    <a:pt x="210733" y="157712"/>
                    <a:pt x="200428" y="182038"/>
                  </a:cubicBezTo>
                  <a:cubicBezTo>
                    <a:pt x="191299" y="207108"/>
                    <a:pt x="187531" y="233817"/>
                    <a:pt x="189374" y="260437"/>
                  </a:cubicBezTo>
                  <a:cubicBezTo>
                    <a:pt x="191216" y="342393"/>
                    <a:pt x="253985" y="444679"/>
                    <a:pt x="195727" y="517740"/>
                  </a:cubicBezTo>
                  <a:cubicBezTo>
                    <a:pt x="165486" y="555478"/>
                    <a:pt x="111484" y="565706"/>
                    <a:pt x="71395" y="592835"/>
                  </a:cubicBezTo>
                  <a:cubicBezTo>
                    <a:pt x="-4843" y="644295"/>
                    <a:pt x="-20154" y="759351"/>
                    <a:pt x="24001" y="840164"/>
                  </a:cubicBezTo>
                  <a:cubicBezTo>
                    <a:pt x="68155" y="920976"/>
                    <a:pt x="158306" y="968752"/>
                    <a:pt x="249411" y="982284"/>
                  </a:cubicBezTo>
                  <a:cubicBezTo>
                    <a:pt x="340516" y="995816"/>
                    <a:pt x="433081" y="979552"/>
                    <a:pt x="522597" y="959286"/>
                  </a:cubicBezTo>
                  <a:cubicBezTo>
                    <a:pt x="584986" y="945182"/>
                    <a:pt x="648835" y="928092"/>
                    <a:pt x="699597" y="889401"/>
                  </a:cubicBezTo>
                  <a:cubicBezTo>
                    <a:pt x="819354" y="797724"/>
                    <a:pt x="763510" y="682986"/>
                    <a:pt x="708555" y="575617"/>
                  </a:cubicBezTo>
                  <a:cubicBezTo>
                    <a:pt x="673358" y="506876"/>
                    <a:pt x="736509" y="474475"/>
                    <a:pt x="764082" y="389088"/>
                  </a:cubicBezTo>
                  <a:cubicBezTo>
                    <a:pt x="813700" y="235469"/>
                    <a:pt x="742608" y="86360"/>
                    <a:pt x="606968" y="27466"/>
                  </a:cubicBezTo>
                  <a:cubicBezTo>
                    <a:pt x="384225" y="-69039"/>
                    <a:pt x="304747" y="117744"/>
                    <a:pt x="304303" y="118761"/>
                  </a:cubicBezTo>
                  <a:close/>
                </a:path>
              </a:pathLst>
            </a:custGeom>
            <a:solidFill>
              <a:srgbClr val="971D05"/>
            </a:solidFill>
            <a:ln w="6346" cap="flat">
              <a:noFill/>
              <a:prstDash val="solid"/>
              <a:miter/>
            </a:ln>
          </p:spPr>
          <p:txBody>
            <a:bodyPr rtlCol="0" anchor="ctr"/>
            <a:lstStyle/>
            <a:p>
              <a:endParaRPr lang="zh-CN" altLang="en-US"/>
            </a:p>
          </p:txBody>
        </p:sp>
        <p:sp>
          <p:nvSpPr>
            <p:cNvPr id="18" name="任意多边形 6">
              <a:extLst>
                <a:ext uri="{FF2B5EF4-FFF2-40B4-BE49-F238E27FC236}">
                  <a16:creationId xmlns:a16="http://schemas.microsoft.com/office/drawing/2014/main" id="{F3CFFF67-4D3D-4F4D-A5CE-ECDCBB80F56D}"/>
                </a:ext>
              </a:extLst>
            </p:cNvPr>
            <p:cNvSpPr/>
            <p:nvPr/>
          </p:nvSpPr>
          <p:spPr>
            <a:xfrm>
              <a:off x="4743753" y="3967018"/>
              <a:ext cx="251762" cy="311178"/>
            </a:xfrm>
            <a:custGeom>
              <a:avLst/>
              <a:gdLst>
                <a:gd name="connsiteX0" fmla="*/ 110730 w 222361"/>
                <a:gd name="connsiteY0" fmla="*/ 274628 h 274838"/>
                <a:gd name="connsiteX1" fmla="*/ 110730 w 222361"/>
                <a:gd name="connsiteY1" fmla="*/ 274628 h 274838"/>
                <a:gd name="connsiteX2" fmla="*/ -514 w 222361"/>
                <a:gd name="connsiteY2" fmla="*/ 126853 h 274838"/>
                <a:gd name="connsiteX3" fmla="*/ -514 w 222361"/>
                <a:gd name="connsiteY3" fmla="*/ -210 h 274838"/>
                <a:gd name="connsiteX4" fmla="*/ 221847 w 222361"/>
                <a:gd name="connsiteY4" fmla="*/ -210 h 274838"/>
                <a:gd name="connsiteX5" fmla="*/ 221847 w 222361"/>
                <a:gd name="connsiteY5" fmla="*/ 126853 h 274838"/>
                <a:gd name="connsiteX6" fmla="*/ 111937 w 222361"/>
                <a:gd name="connsiteY6" fmla="*/ 274628 h 2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361" h="274838">
                  <a:moveTo>
                    <a:pt x="110730" y="274628"/>
                  </a:moveTo>
                  <a:lnTo>
                    <a:pt x="110730" y="274628"/>
                  </a:lnTo>
                  <a:cubicBezTo>
                    <a:pt x="49358" y="274628"/>
                    <a:pt x="-451" y="163639"/>
                    <a:pt x="-514" y="126853"/>
                  </a:cubicBezTo>
                  <a:lnTo>
                    <a:pt x="-514" y="-210"/>
                  </a:lnTo>
                  <a:lnTo>
                    <a:pt x="221847" y="-210"/>
                  </a:lnTo>
                  <a:lnTo>
                    <a:pt x="221847" y="126853"/>
                  </a:lnTo>
                  <a:cubicBezTo>
                    <a:pt x="221847" y="163448"/>
                    <a:pt x="172991" y="274438"/>
                    <a:pt x="111937" y="274628"/>
                  </a:cubicBezTo>
                  <a:close/>
                </a:path>
              </a:pathLst>
            </a:custGeom>
            <a:solidFill>
              <a:srgbClr val="FF93B1"/>
            </a:solidFill>
            <a:ln w="6346" cap="flat">
              <a:noFill/>
              <a:prstDash val="solid"/>
              <a:miter/>
            </a:ln>
          </p:spPr>
          <p:txBody>
            <a:bodyPr rtlCol="0" anchor="ctr"/>
            <a:lstStyle/>
            <a:p>
              <a:endParaRPr lang="zh-CN" altLang="en-US"/>
            </a:p>
          </p:txBody>
        </p:sp>
        <p:sp>
          <p:nvSpPr>
            <p:cNvPr id="19" name="任意多边形 7">
              <a:extLst>
                <a:ext uri="{FF2B5EF4-FFF2-40B4-BE49-F238E27FC236}">
                  <a16:creationId xmlns:a16="http://schemas.microsoft.com/office/drawing/2014/main" id="{ADEB0C60-7618-42F7-A13C-681E417022C5}"/>
                </a:ext>
              </a:extLst>
            </p:cNvPr>
            <p:cNvSpPr/>
            <p:nvPr/>
          </p:nvSpPr>
          <p:spPr>
            <a:xfrm>
              <a:off x="4572555" y="3764605"/>
              <a:ext cx="121406" cy="141542"/>
            </a:xfrm>
            <a:custGeom>
              <a:avLst/>
              <a:gdLst>
                <a:gd name="connsiteX0" fmla="*/ 77312 w 107228"/>
                <a:gd name="connsiteY0" fmla="*/ 27741 h 125013"/>
                <a:gd name="connsiteX1" fmla="*/ -514 w 107228"/>
                <a:gd name="connsiteY1" fmla="*/ 46801 h 125013"/>
                <a:gd name="connsiteX2" fmla="*/ 94783 w 107228"/>
                <a:gd name="connsiteY2" fmla="*/ 110332 h 125013"/>
                <a:gd name="connsiteX3" fmla="*/ 77312 w 107228"/>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28" h="125013">
                  <a:moveTo>
                    <a:pt x="77312" y="27741"/>
                  </a:moveTo>
                  <a:cubicBezTo>
                    <a:pt x="41226" y="-26515"/>
                    <a:pt x="-514" y="8364"/>
                    <a:pt x="-514" y="46801"/>
                  </a:cubicBezTo>
                  <a:cubicBezTo>
                    <a:pt x="-514" y="102073"/>
                    <a:pt x="60031" y="149722"/>
                    <a:pt x="94783" y="110332"/>
                  </a:cubicBezTo>
                  <a:cubicBezTo>
                    <a:pt x="129535" y="70943"/>
                    <a:pt x="77312" y="27741"/>
                    <a:pt x="77312" y="27741"/>
                  </a:cubicBezTo>
                  <a:close/>
                </a:path>
              </a:pathLst>
            </a:custGeom>
            <a:solidFill>
              <a:srgbClr val="FED0D6"/>
            </a:solidFill>
            <a:ln w="6346" cap="flat">
              <a:noFill/>
              <a:prstDash val="solid"/>
              <a:miter/>
            </a:ln>
          </p:spPr>
          <p:txBody>
            <a:bodyPr rtlCol="0" anchor="ctr"/>
            <a:lstStyle/>
            <a:p>
              <a:endParaRPr lang="zh-CN" altLang="en-US"/>
            </a:p>
          </p:txBody>
        </p:sp>
        <p:sp>
          <p:nvSpPr>
            <p:cNvPr id="20" name="任意多边形 8">
              <a:extLst>
                <a:ext uri="{FF2B5EF4-FFF2-40B4-BE49-F238E27FC236}">
                  <a16:creationId xmlns:a16="http://schemas.microsoft.com/office/drawing/2014/main" id="{D28055AE-18A1-4F20-9D2D-A2BCCA73A9C8}"/>
                </a:ext>
              </a:extLst>
            </p:cNvPr>
            <p:cNvSpPr/>
            <p:nvPr/>
          </p:nvSpPr>
          <p:spPr>
            <a:xfrm>
              <a:off x="5034066" y="3764605"/>
              <a:ext cx="121425" cy="141542"/>
            </a:xfrm>
            <a:custGeom>
              <a:avLst/>
              <a:gdLst>
                <a:gd name="connsiteX0" fmla="*/ 28968 w 107245"/>
                <a:gd name="connsiteY0" fmla="*/ 27741 h 125013"/>
                <a:gd name="connsiteX1" fmla="*/ 106731 w 107245"/>
                <a:gd name="connsiteY1" fmla="*/ 46801 h 125013"/>
                <a:gd name="connsiteX2" fmla="*/ 11433 w 107245"/>
                <a:gd name="connsiteY2" fmla="*/ 110332 h 125013"/>
                <a:gd name="connsiteX3" fmla="*/ 28968 w 107245"/>
                <a:gd name="connsiteY3" fmla="*/ 27741 h 125013"/>
              </a:gdLst>
              <a:ahLst/>
              <a:cxnLst>
                <a:cxn ang="0">
                  <a:pos x="connsiteX0" y="connsiteY0"/>
                </a:cxn>
                <a:cxn ang="0">
                  <a:pos x="connsiteX1" y="connsiteY1"/>
                </a:cxn>
                <a:cxn ang="0">
                  <a:pos x="connsiteX2" y="connsiteY2"/>
                </a:cxn>
                <a:cxn ang="0">
                  <a:pos x="connsiteX3" y="connsiteY3"/>
                </a:cxn>
              </a:cxnLst>
              <a:rect l="l" t="t" r="r" b="b"/>
              <a:pathLst>
                <a:path w="107245" h="125013">
                  <a:moveTo>
                    <a:pt x="28968" y="27741"/>
                  </a:moveTo>
                  <a:cubicBezTo>
                    <a:pt x="64927" y="-26515"/>
                    <a:pt x="106731" y="8364"/>
                    <a:pt x="106731" y="46801"/>
                  </a:cubicBezTo>
                  <a:cubicBezTo>
                    <a:pt x="106731" y="102073"/>
                    <a:pt x="46249" y="149722"/>
                    <a:pt x="11433" y="110332"/>
                  </a:cubicBezTo>
                  <a:cubicBezTo>
                    <a:pt x="-23382" y="70943"/>
                    <a:pt x="28968" y="27741"/>
                    <a:pt x="28968" y="27741"/>
                  </a:cubicBezTo>
                  <a:close/>
                </a:path>
              </a:pathLst>
            </a:custGeom>
            <a:solidFill>
              <a:srgbClr val="FED0D6"/>
            </a:solidFill>
            <a:ln w="6346" cap="flat">
              <a:noFill/>
              <a:prstDash val="solid"/>
              <a:miter/>
            </a:ln>
          </p:spPr>
          <p:txBody>
            <a:bodyPr rtlCol="0" anchor="ctr"/>
            <a:lstStyle/>
            <a:p>
              <a:endParaRPr lang="zh-CN" altLang="en-US"/>
            </a:p>
          </p:txBody>
        </p:sp>
        <p:sp>
          <p:nvSpPr>
            <p:cNvPr id="21" name="任意多边形 9">
              <a:extLst>
                <a:ext uri="{FF2B5EF4-FFF2-40B4-BE49-F238E27FC236}">
                  <a16:creationId xmlns:a16="http://schemas.microsoft.com/office/drawing/2014/main" id="{EA9B3C9B-DD6A-4208-B0B7-6E22E4EC3338}"/>
                </a:ext>
              </a:extLst>
            </p:cNvPr>
            <p:cNvSpPr/>
            <p:nvPr/>
          </p:nvSpPr>
          <p:spPr>
            <a:xfrm>
              <a:off x="4636485" y="3571274"/>
              <a:ext cx="453974" cy="467243"/>
            </a:xfrm>
            <a:custGeom>
              <a:avLst/>
              <a:gdLst>
                <a:gd name="connsiteX0" fmla="*/ 199817 w 400958"/>
                <a:gd name="connsiteY0" fmla="*/ 412468 h 412678"/>
                <a:gd name="connsiteX1" fmla="*/ 6744 w 400958"/>
                <a:gd name="connsiteY1" fmla="*/ 98113 h 412678"/>
                <a:gd name="connsiteX2" fmla="*/ 393207 w 400958"/>
                <a:gd name="connsiteY2" fmla="*/ 98113 h 412678"/>
                <a:gd name="connsiteX3" fmla="*/ 199817 w 400958"/>
                <a:gd name="connsiteY3" fmla="*/ 412468 h 412678"/>
              </a:gdLst>
              <a:ahLst/>
              <a:cxnLst>
                <a:cxn ang="0">
                  <a:pos x="connsiteX0" y="connsiteY0"/>
                </a:cxn>
                <a:cxn ang="0">
                  <a:pos x="connsiteX1" y="connsiteY1"/>
                </a:cxn>
                <a:cxn ang="0">
                  <a:pos x="connsiteX2" y="connsiteY2"/>
                </a:cxn>
                <a:cxn ang="0">
                  <a:pos x="connsiteX3" y="connsiteY3"/>
                </a:cxn>
              </a:cxnLst>
              <a:rect l="l" t="t" r="r" b="b"/>
              <a:pathLst>
                <a:path w="400958" h="412678">
                  <a:moveTo>
                    <a:pt x="199817" y="412468"/>
                  </a:moveTo>
                  <a:cubicBezTo>
                    <a:pt x="57569" y="412468"/>
                    <a:pt x="-26547" y="257387"/>
                    <a:pt x="6744" y="98113"/>
                  </a:cubicBezTo>
                  <a:cubicBezTo>
                    <a:pt x="34063" y="-33016"/>
                    <a:pt x="365762" y="-32953"/>
                    <a:pt x="393207" y="98113"/>
                  </a:cubicBezTo>
                  <a:cubicBezTo>
                    <a:pt x="426434" y="257387"/>
                    <a:pt x="342382" y="412595"/>
                    <a:pt x="199817" y="412468"/>
                  </a:cubicBezTo>
                  <a:close/>
                </a:path>
              </a:pathLst>
            </a:custGeom>
            <a:solidFill>
              <a:srgbClr val="FED0D6"/>
            </a:solidFill>
            <a:ln w="6346" cap="flat">
              <a:noFill/>
              <a:prstDash val="solid"/>
              <a:miter/>
            </a:ln>
          </p:spPr>
          <p:txBody>
            <a:bodyPr rtlCol="0" anchor="ctr"/>
            <a:lstStyle/>
            <a:p>
              <a:endParaRPr lang="zh-CN" altLang="en-US"/>
            </a:p>
          </p:txBody>
        </p:sp>
        <p:sp>
          <p:nvSpPr>
            <p:cNvPr id="22" name="任意多边形 10">
              <a:extLst>
                <a:ext uri="{FF2B5EF4-FFF2-40B4-BE49-F238E27FC236}">
                  <a16:creationId xmlns:a16="http://schemas.microsoft.com/office/drawing/2014/main" id="{34F59E39-E950-4152-9D87-39DB9D626614}"/>
                </a:ext>
              </a:extLst>
            </p:cNvPr>
            <p:cNvSpPr/>
            <p:nvPr/>
          </p:nvSpPr>
          <p:spPr>
            <a:xfrm>
              <a:off x="4757636" y="3487392"/>
              <a:ext cx="367502" cy="234313"/>
            </a:xfrm>
            <a:custGeom>
              <a:avLst/>
              <a:gdLst>
                <a:gd name="connsiteX0" fmla="*/ -514 w 324585"/>
                <a:gd name="connsiteY0" fmla="*/ 31541 h 206950"/>
                <a:gd name="connsiteX1" fmla="*/ 303231 w 324585"/>
                <a:gd name="connsiteY1" fmla="*/ 198693 h 206950"/>
                <a:gd name="connsiteX2" fmla="*/ 184045 w 324585"/>
                <a:gd name="connsiteY2" fmla="*/ 21757 h 206950"/>
                <a:gd name="connsiteX3" fmla="*/ -514 w 324585"/>
                <a:gd name="connsiteY3" fmla="*/ 31541 h 206950"/>
              </a:gdLst>
              <a:ahLst/>
              <a:cxnLst>
                <a:cxn ang="0">
                  <a:pos x="connsiteX0" y="connsiteY0"/>
                </a:cxn>
                <a:cxn ang="0">
                  <a:pos x="connsiteX1" y="connsiteY1"/>
                </a:cxn>
                <a:cxn ang="0">
                  <a:pos x="connsiteX2" y="connsiteY2"/>
                </a:cxn>
                <a:cxn ang="0">
                  <a:pos x="connsiteX3" y="connsiteY3"/>
                </a:cxn>
              </a:cxnLst>
              <a:rect l="l" t="t" r="r" b="b"/>
              <a:pathLst>
                <a:path w="324585" h="206950">
                  <a:moveTo>
                    <a:pt x="-514" y="31541"/>
                  </a:moveTo>
                  <a:cubicBezTo>
                    <a:pt x="-514" y="165911"/>
                    <a:pt x="253612" y="230650"/>
                    <a:pt x="303231" y="198693"/>
                  </a:cubicBezTo>
                  <a:cubicBezTo>
                    <a:pt x="352849" y="166737"/>
                    <a:pt x="314158" y="52951"/>
                    <a:pt x="184045" y="21757"/>
                  </a:cubicBezTo>
                  <a:cubicBezTo>
                    <a:pt x="53932" y="-9437"/>
                    <a:pt x="-197" y="-8484"/>
                    <a:pt x="-514" y="31541"/>
                  </a:cubicBezTo>
                  <a:close/>
                </a:path>
              </a:pathLst>
            </a:custGeom>
            <a:solidFill>
              <a:srgbClr val="971D05"/>
            </a:solidFill>
            <a:ln w="6346" cap="flat">
              <a:noFill/>
              <a:prstDash val="solid"/>
              <a:miter/>
            </a:ln>
          </p:spPr>
          <p:txBody>
            <a:bodyPr rtlCol="0" anchor="ctr"/>
            <a:lstStyle/>
            <a:p>
              <a:endParaRPr lang="zh-CN" altLang="en-US"/>
            </a:p>
          </p:txBody>
        </p:sp>
        <p:sp>
          <p:nvSpPr>
            <p:cNvPr id="23" name="任意多边形 11">
              <a:extLst>
                <a:ext uri="{FF2B5EF4-FFF2-40B4-BE49-F238E27FC236}">
                  <a16:creationId xmlns:a16="http://schemas.microsoft.com/office/drawing/2014/main" id="{61FAAB06-2B5D-4468-A17C-752B8D5E43E7}"/>
                </a:ext>
              </a:extLst>
            </p:cNvPr>
            <p:cNvSpPr/>
            <p:nvPr/>
          </p:nvSpPr>
          <p:spPr>
            <a:xfrm>
              <a:off x="4592900" y="3508707"/>
              <a:ext cx="173053" cy="238281"/>
            </a:xfrm>
            <a:custGeom>
              <a:avLst/>
              <a:gdLst>
                <a:gd name="connsiteX0" fmla="*/ 145428 w 152844"/>
                <a:gd name="connsiteY0" fmla="*/ 11762 h 210454"/>
                <a:gd name="connsiteX1" fmla="*/ 38759 w 152844"/>
                <a:gd name="connsiteY1" fmla="*/ 209790 h 210454"/>
                <a:gd name="connsiteX2" fmla="*/ 27704 w 152844"/>
                <a:gd name="connsiteY2" fmla="*/ 78089 h 210454"/>
                <a:gd name="connsiteX3" fmla="*/ 145428 w 152844"/>
                <a:gd name="connsiteY3" fmla="*/ 11762 h 210454"/>
              </a:gdLst>
              <a:ahLst/>
              <a:cxnLst>
                <a:cxn ang="0">
                  <a:pos x="connsiteX0" y="connsiteY0"/>
                </a:cxn>
                <a:cxn ang="0">
                  <a:pos x="connsiteX1" y="connsiteY1"/>
                </a:cxn>
                <a:cxn ang="0">
                  <a:pos x="connsiteX2" y="connsiteY2"/>
                </a:cxn>
                <a:cxn ang="0">
                  <a:pos x="connsiteX3" y="connsiteY3"/>
                </a:cxn>
              </a:cxnLst>
              <a:rect l="l" t="t" r="r" b="b"/>
              <a:pathLst>
                <a:path w="152844" h="210454">
                  <a:moveTo>
                    <a:pt x="145428" y="11762"/>
                  </a:moveTo>
                  <a:cubicBezTo>
                    <a:pt x="177703" y="76501"/>
                    <a:pt x="89076" y="219320"/>
                    <a:pt x="38759" y="209790"/>
                  </a:cubicBezTo>
                  <a:cubicBezTo>
                    <a:pt x="-11559" y="200261"/>
                    <a:pt x="-11622" y="144416"/>
                    <a:pt x="27704" y="78089"/>
                  </a:cubicBezTo>
                  <a:cubicBezTo>
                    <a:pt x="67030" y="11762"/>
                    <a:pt x="130117" y="-18987"/>
                    <a:pt x="145428" y="11762"/>
                  </a:cubicBezTo>
                  <a:close/>
                </a:path>
              </a:pathLst>
            </a:custGeom>
            <a:solidFill>
              <a:srgbClr val="971D05"/>
            </a:solidFill>
            <a:ln w="6346" cap="flat">
              <a:noFill/>
              <a:prstDash val="solid"/>
              <a:miter/>
            </a:ln>
          </p:spPr>
          <p:txBody>
            <a:bodyPr rtlCol="0" anchor="ctr"/>
            <a:lstStyle/>
            <a:p>
              <a:endParaRPr lang="zh-CN" altLang="en-US"/>
            </a:p>
          </p:txBody>
        </p:sp>
        <p:sp>
          <p:nvSpPr>
            <p:cNvPr id="32" name="任意多边形 12">
              <a:extLst>
                <a:ext uri="{FF2B5EF4-FFF2-40B4-BE49-F238E27FC236}">
                  <a16:creationId xmlns:a16="http://schemas.microsoft.com/office/drawing/2014/main" id="{699CE976-FB95-437D-96DA-B1C5D3C7A156}"/>
                </a:ext>
              </a:extLst>
            </p:cNvPr>
            <p:cNvSpPr/>
            <p:nvPr/>
          </p:nvSpPr>
          <p:spPr>
            <a:xfrm>
              <a:off x="3612370" y="4281731"/>
              <a:ext cx="915035" cy="627652"/>
            </a:xfrm>
            <a:custGeom>
              <a:avLst/>
              <a:gdLst>
                <a:gd name="connsiteX0" fmla="*/ 797158 w 808176"/>
                <a:gd name="connsiteY0" fmla="*/ 72207 h 554354"/>
                <a:gd name="connsiteX1" fmla="*/ 561011 w 808176"/>
                <a:gd name="connsiteY1" fmla="*/ 325698 h 554354"/>
                <a:gd name="connsiteX2" fmla="*/ 47611 w 808176"/>
                <a:gd name="connsiteY2" fmla="*/ 553523 h 554354"/>
                <a:gd name="connsiteX3" fmla="*/ 47611 w 808176"/>
                <a:gd name="connsiteY3" fmla="*/ 451110 h 554354"/>
                <a:gd name="connsiteX4" fmla="*/ 496844 w 808176"/>
                <a:gd name="connsiteY4" fmla="*/ 243743 h 554354"/>
                <a:gd name="connsiteX5" fmla="*/ 650844 w 808176"/>
                <a:gd name="connsiteY5" fmla="*/ 90123 h 554354"/>
                <a:gd name="connsiteX6" fmla="*/ 699637 w 808176"/>
                <a:gd name="connsiteY6" fmla="*/ 36375 h 554354"/>
                <a:gd name="connsiteX7" fmla="*/ 709866 w 808176"/>
                <a:gd name="connsiteY7" fmla="*/ 18459 h 554354"/>
                <a:gd name="connsiteX8" fmla="*/ 709866 w 808176"/>
                <a:gd name="connsiteY8" fmla="*/ 21000 h 554354"/>
                <a:gd name="connsiteX9" fmla="*/ 797158 w 808176"/>
                <a:gd name="connsiteY9" fmla="*/ 72207 h 55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8176" h="554354">
                  <a:moveTo>
                    <a:pt x="797158" y="72207"/>
                  </a:moveTo>
                  <a:cubicBezTo>
                    <a:pt x="727280" y="164525"/>
                    <a:pt x="648151" y="249460"/>
                    <a:pt x="561011" y="325698"/>
                  </a:cubicBezTo>
                  <a:cubicBezTo>
                    <a:pt x="422385" y="446027"/>
                    <a:pt x="242717" y="563752"/>
                    <a:pt x="47611" y="553523"/>
                  </a:cubicBezTo>
                  <a:cubicBezTo>
                    <a:pt x="-16556" y="548377"/>
                    <a:pt x="-16556" y="446027"/>
                    <a:pt x="47611" y="451110"/>
                  </a:cubicBezTo>
                  <a:cubicBezTo>
                    <a:pt x="219591" y="461339"/>
                    <a:pt x="376197" y="351302"/>
                    <a:pt x="496844" y="243743"/>
                  </a:cubicBezTo>
                  <a:cubicBezTo>
                    <a:pt x="553323" y="197682"/>
                    <a:pt x="602052" y="143871"/>
                    <a:pt x="650844" y="90123"/>
                  </a:cubicBezTo>
                  <a:cubicBezTo>
                    <a:pt x="668824" y="72207"/>
                    <a:pt x="684199" y="54291"/>
                    <a:pt x="699637" y="36375"/>
                  </a:cubicBezTo>
                  <a:cubicBezTo>
                    <a:pt x="703589" y="30727"/>
                    <a:pt x="707013" y="24730"/>
                    <a:pt x="709866" y="18459"/>
                  </a:cubicBezTo>
                  <a:cubicBezTo>
                    <a:pt x="717553" y="10772"/>
                    <a:pt x="702178" y="31165"/>
                    <a:pt x="709866" y="21000"/>
                  </a:cubicBezTo>
                  <a:cubicBezTo>
                    <a:pt x="748366" y="-30206"/>
                    <a:pt x="838199" y="21000"/>
                    <a:pt x="797158" y="72207"/>
                  </a:cubicBezTo>
                  <a:close/>
                </a:path>
              </a:pathLst>
            </a:custGeom>
            <a:solidFill>
              <a:srgbClr val="FED0D6"/>
            </a:solidFill>
            <a:ln w="6346" cap="flat">
              <a:noFill/>
              <a:prstDash val="solid"/>
              <a:miter/>
            </a:ln>
          </p:spPr>
          <p:txBody>
            <a:bodyPr rtlCol="0" anchor="ctr"/>
            <a:lstStyle/>
            <a:p>
              <a:endParaRPr lang="zh-CN" altLang="en-US"/>
            </a:p>
          </p:txBody>
        </p:sp>
        <p:sp>
          <p:nvSpPr>
            <p:cNvPr id="33" name="任意多边形 13">
              <a:extLst>
                <a:ext uri="{FF2B5EF4-FFF2-40B4-BE49-F238E27FC236}">
                  <a16:creationId xmlns:a16="http://schemas.microsoft.com/office/drawing/2014/main" id="{15BAB300-E12F-4ECC-8CD5-F8B2E98D997A}"/>
                </a:ext>
              </a:extLst>
            </p:cNvPr>
            <p:cNvSpPr/>
            <p:nvPr/>
          </p:nvSpPr>
          <p:spPr>
            <a:xfrm>
              <a:off x="5248839" y="3957542"/>
              <a:ext cx="415701" cy="712692"/>
            </a:xfrm>
            <a:custGeom>
              <a:avLst/>
              <a:gdLst>
                <a:gd name="connsiteX0" fmla="*/ 90290 w 367155"/>
                <a:gd name="connsiteY0" fmla="*/ 275691 h 629463"/>
                <a:gd name="connsiteX1" fmla="*/ 229361 w 367155"/>
                <a:gd name="connsiteY1" fmla="*/ 451738 h 629463"/>
                <a:gd name="connsiteX2" fmla="*/ 246959 w 367155"/>
                <a:gd name="connsiteY2" fmla="*/ 471877 h 629463"/>
                <a:gd name="connsiteX3" fmla="*/ 201979 w 367155"/>
                <a:gd name="connsiteY3" fmla="*/ 211016 h 629463"/>
                <a:gd name="connsiteX4" fmla="*/ 194292 w 367155"/>
                <a:gd name="connsiteY4" fmla="*/ 113241 h 629463"/>
                <a:gd name="connsiteX5" fmla="*/ 298420 w 367155"/>
                <a:gd name="connsiteY5" fmla="*/ 6952 h 629463"/>
                <a:gd name="connsiteX6" fmla="*/ 340732 w 367155"/>
                <a:gd name="connsiteY6" fmla="*/ 100280 h 629463"/>
                <a:gd name="connsiteX7" fmla="*/ 314748 w 367155"/>
                <a:gd name="connsiteY7" fmla="*/ 117624 h 629463"/>
                <a:gd name="connsiteX8" fmla="*/ 294544 w 367155"/>
                <a:gd name="connsiteY8" fmla="*/ 135286 h 629463"/>
                <a:gd name="connsiteX9" fmla="*/ 296006 w 367155"/>
                <a:gd name="connsiteY9" fmla="*/ 157077 h 629463"/>
                <a:gd name="connsiteX10" fmla="*/ 320402 w 367155"/>
                <a:gd name="connsiteY10" fmla="*/ 297927 h 629463"/>
                <a:gd name="connsiteX11" fmla="*/ 354518 w 367155"/>
                <a:gd name="connsiteY11" fmla="*/ 572194 h 629463"/>
                <a:gd name="connsiteX12" fmla="*/ 268560 w 367155"/>
                <a:gd name="connsiteY12" fmla="*/ 625243 h 629463"/>
                <a:gd name="connsiteX13" fmla="*/ 170785 w 367155"/>
                <a:gd name="connsiteY13" fmla="*/ 540237 h 629463"/>
                <a:gd name="connsiteX14" fmla="*/ 9668 w 367155"/>
                <a:gd name="connsiteY14" fmla="*/ 340176 h 629463"/>
                <a:gd name="connsiteX15" fmla="*/ 90290 w 367155"/>
                <a:gd name="connsiteY15" fmla="*/ 275437 h 629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7155" h="629463">
                  <a:moveTo>
                    <a:pt x="90290" y="275691"/>
                  </a:moveTo>
                  <a:cubicBezTo>
                    <a:pt x="134762" y="336999"/>
                    <a:pt x="181013" y="394877"/>
                    <a:pt x="229361" y="451738"/>
                  </a:cubicBezTo>
                  <a:cubicBezTo>
                    <a:pt x="235714" y="459997"/>
                    <a:pt x="241432" y="465969"/>
                    <a:pt x="246959" y="471877"/>
                  </a:cubicBezTo>
                  <a:cubicBezTo>
                    <a:pt x="235460" y="384267"/>
                    <a:pt x="213478" y="298626"/>
                    <a:pt x="201979" y="211016"/>
                  </a:cubicBezTo>
                  <a:cubicBezTo>
                    <a:pt x="196325" y="179822"/>
                    <a:pt x="189273" y="146277"/>
                    <a:pt x="194292" y="113241"/>
                  </a:cubicBezTo>
                  <a:cubicBezTo>
                    <a:pt x="199692" y="62923"/>
                    <a:pt x="258395" y="30649"/>
                    <a:pt x="298420" y="6952"/>
                  </a:cubicBezTo>
                  <a:cubicBezTo>
                    <a:pt x="353692" y="-26593"/>
                    <a:pt x="396068" y="66735"/>
                    <a:pt x="340732" y="100280"/>
                  </a:cubicBezTo>
                  <a:cubicBezTo>
                    <a:pt x="351342" y="92593"/>
                    <a:pt x="319449" y="115528"/>
                    <a:pt x="314748" y="117624"/>
                  </a:cubicBezTo>
                  <a:cubicBezTo>
                    <a:pt x="304138" y="125311"/>
                    <a:pt x="296705" y="139924"/>
                    <a:pt x="294544" y="135286"/>
                  </a:cubicBezTo>
                  <a:cubicBezTo>
                    <a:pt x="294544" y="141004"/>
                    <a:pt x="296451" y="145642"/>
                    <a:pt x="296006" y="157077"/>
                  </a:cubicBezTo>
                  <a:cubicBezTo>
                    <a:pt x="303375" y="204409"/>
                    <a:pt x="310682" y="251740"/>
                    <a:pt x="320402" y="297927"/>
                  </a:cubicBezTo>
                  <a:cubicBezTo>
                    <a:pt x="335523" y="381090"/>
                    <a:pt x="369321" y="486744"/>
                    <a:pt x="354518" y="572194"/>
                  </a:cubicBezTo>
                  <a:cubicBezTo>
                    <a:pt x="348165" y="614442"/>
                    <a:pt x="311698" y="639474"/>
                    <a:pt x="268560" y="625243"/>
                  </a:cubicBezTo>
                  <a:cubicBezTo>
                    <a:pt x="230124" y="608915"/>
                    <a:pt x="198358" y="569906"/>
                    <a:pt x="170785" y="540237"/>
                  </a:cubicBezTo>
                  <a:cubicBezTo>
                    <a:pt x="113695" y="476343"/>
                    <a:pt x="59922" y="409571"/>
                    <a:pt x="9668" y="340176"/>
                  </a:cubicBezTo>
                  <a:cubicBezTo>
                    <a:pt x="-28451" y="287127"/>
                    <a:pt x="49821" y="223468"/>
                    <a:pt x="90290" y="275437"/>
                  </a:cubicBezTo>
                  <a:close/>
                </a:path>
              </a:pathLst>
            </a:custGeom>
            <a:solidFill>
              <a:srgbClr val="FED0D6"/>
            </a:solidFill>
            <a:ln w="6346" cap="flat">
              <a:noFill/>
              <a:prstDash val="solid"/>
              <a:miter/>
            </a:ln>
          </p:spPr>
          <p:txBody>
            <a:bodyPr rtlCol="0" anchor="ctr"/>
            <a:lstStyle/>
            <a:p>
              <a:endParaRPr lang="zh-CN" altLang="en-US"/>
            </a:p>
          </p:txBody>
        </p:sp>
        <p:sp>
          <p:nvSpPr>
            <p:cNvPr id="34" name="任意多边形 14">
              <a:extLst>
                <a:ext uri="{FF2B5EF4-FFF2-40B4-BE49-F238E27FC236}">
                  <a16:creationId xmlns:a16="http://schemas.microsoft.com/office/drawing/2014/main" id="{53EF7705-E56A-49E4-A5DD-AF8BA4EF94D8}"/>
                </a:ext>
              </a:extLst>
            </p:cNvPr>
            <p:cNvSpPr/>
            <p:nvPr/>
          </p:nvSpPr>
          <p:spPr>
            <a:xfrm>
              <a:off x="4494869" y="4089375"/>
              <a:ext cx="731188" cy="915335"/>
            </a:xfrm>
            <a:custGeom>
              <a:avLst/>
              <a:gdLst>
                <a:gd name="connsiteX0" fmla="*/ -514 w 645799"/>
                <a:gd name="connsiteY0" fmla="*/ 61416 h 808441"/>
                <a:gd name="connsiteX1" fmla="*/ 219877 w 645799"/>
                <a:gd name="connsiteY1" fmla="*/ -210 h 808441"/>
                <a:gd name="connsiteX2" fmla="*/ 333662 w 645799"/>
                <a:gd name="connsiteY2" fmla="*/ 71263 h 808441"/>
                <a:gd name="connsiteX3" fmla="*/ 441666 w 645799"/>
                <a:gd name="connsiteY3" fmla="*/ -210 h 808441"/>
                <a:gd name="connsiteX4" fmla="*/ 481564 w 645799"/>
                <a:gd name="connsiteY4" fmla="*/ 3475 h 808441"/>
                <a:gd name="connsiteX5" fmla="*/ 625527 w 645799"/>
                <a:gd name="connsiteY5" fmla="*/ 23360 h 808441"/>
                <a:gd name="connsiteX6" fmla="*/ 637598 w 645799"/>
                <a:gd name="connsiteY6" fmla="*/ 333459 h 808441"/>
                <a:gd name="connsiteX7" fmla="*/ 645285 w 645799"/>
                <a:gd name="connsiteY7" fmla="*/ 792920 h 808441"/>
                <a:gd name="connsiteX8" fmla="*/ 384488 w 645799"/>
                <a:gd name="connsiteY8" fmla="*/ 808231 h 808441"/>
                <a:gd name="connsiteX9" fmla="*/ 20006 w 645799"/>
                <a:gd name="connsiteY9" fmla="*/ 792920 h 808441"/>
                <a:gd name="connsiteX10" fmla="*/ 27694 w 645799"/>
                <a:gd name="connsiteY10" fmla="*/ 333459 h 808441"/>
                <a:gd name="connsiteX11" fmla="*/ -514 w 645799"/>
                <a:gd name="connsiteY11" fmla="*/ 61416 h 80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799" h="808441">
                  <a:moveTo>
                    <a:pt x="-514" y="61416"/>
                  </a:moveTo>
                  <a:lnTo>
                    <a:pt x="219877" y="-210"/>
                  </a:lnTo>
                  <a:cubicBezTo>
                    <a:pt x="235252" y="69103"/>
                    <a:pt x="308250" y="71263"/>
                    <a:pt x="333662" y="71263"/>
                  </a:cubicBezTo>
                  <a:cubicBezTo>
                    <a:pt x="365428" y="71263"/>
                    <a:pt x="426292" y="69103"/>
                    <a:pt x="441666" y="-210"/>
                  </a:cubicBezTo>
                  <a:lnTo>
                    <a:pt x="481564" y="3475"/>
                  </a:lnTo>
                  <a:cubicBezTo>
                    <a:pt x="594142" y="14085"/>
                    <a:pt x="625527" y="23360"/>
                    <a:pt x="625527" y="23360"/>
                  </a:cubicBezTo>
                  <a:cubicBezTo>
                    <a:pt x="597382" y="336508"/>
                    <a:pt x="658436" y="258428"/>
                    <a:pt x="637598" y="333459"/>
                  </a:cubicBezTo>
                  <a:cubicBezTo>
                    <a:pt x="581436" y="535045"/>
                    <a:pt x="645285" y="792920"/>
                    <a:pt x="645285" y="792920"/>
                  </a:cubicBezTo>
                  <a:cubicBezTo>
                    <a:pt x="543317" y="808231"/>
                    <a:pt x="455770" y="808231"/>
                    <a:pt x="384488" y="808231"/>
                  </a:cubicBezTo>
                  <a:cubicBezTo>
                    <a:pt x="17401" y="808231"/>
                    <a:pt x="20006" y="792920"/>
                    <a:pt x="20006" y="792920"/>
                  </a:cubicBezTo>
                  <a:cubicBezTo>
                    <a:pt x="20006" y="792920"/>
                    <a:pt x="85889" y="477866"/>
                    <a:pt x="27694" y="333459"/>
                  </a:cubicBezTo>
                  <a:cubicBezTo>
                    <a:pt x="2281" y="269927"/>
                    <a:pt x="-514" y="61416"/>
                    <a:pt x="-514" y="61416"/>
                  </a:cubicBezTo>
                  <a:close/>
                </a:path>
              </a:pathLst>
            </a:custGeom>
            <a:solidFill>
              <a:srgbClr val="BE5ED3"/>
            </a:solidFill>
            <a:ln w="6346" cap="flat">
              <a:noFill/>
              <a:prstDash val="solid"/>
              <a:miter/>
            </a:ln>
          </p:spPr>
          <p:txBody>
            <a:bodyPr rtlCol="0" anchor="ctr"/>
            <a:lstStyle/>
            <a:p>
              <a:endParaRPr lang="zh-CN" altLang="en-US"/>
            </a:p>
          </p:txBody>
        </p:sp>
        <p:sp>
          <p:nvSpPr>
            <p:cNvPr id="35" name="任意多边形 15">
              <a:extLst>
                <a:ext uri="{FF2B5EF4-FFF2-40B4-BE49-F238E27FC236}">
                  <a16:creationId xmlns:a16="http://schemas.microsoft.com/office/drawing/2014/main" id="{750B4929-CF44-402B-9FDD-2B5FBECE1716}"/>
                </a:ext>
              </a:extLst>
            </p:cNvPr>
            <p:cNvSpPr/>
            <p:nvPr/>
          </p:nvSpPr>
          <p:spPr>
            <a:xfrm>
              <a:off x="4736560" y="4414867"/>
              <a:ext cx="302114" cy="302114"/>
            </a:xfrm>
            <a:custGeom>
              <a:avLst/>
              <a:gdLst>
                <a:gd name="connsiteX0" fmla="*/ 266833 w 266833"/>
                <a:gd name="connsiteY0" fmla="*/ 133417 h 266833"/>
                <a:gd name="connsiteX1" fmla="*/ 133417 w 266833"/>
                <a:gd name="connsiteY1" fmla="*/ 266833 h 266833"/>
                <a:gd name="connsiteX2" fmla="*/ 0 w 266833"/>
                <a:gd name="connsiteY2" fmla="*/ 133417 h 266833"/>
                <a:gd name="connsiteX3" fmla="*/ 133417 w 266833"/>
                <a:gd name="connsiteY3" fmla="*/ 0 h 266833"/>
                <a:gd name="connsiteX4" fmla="*/ 266833 w 266833"/>
                <a:gd name="connsiteY4" fmla="*/ 133417 h 26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833" h="266833">
                  <a:moveTo>
                    <a:pt x="266833" y="133417"/>
                  </a:moveTo>
                  <a:cubicBezTo>
                    <a:pt x="266833" y="207101"/>
                    <a:pt x="207101" y="266833"/>
                    <a:pt x="133417" y="266833"/>
                  </a:cubicBezTo>
                  <a:cubicBezTo>
                    <a:pt x="59733" y="266833"/>
                    <a:pt x="0" y="207101"/>
                    <a:pt x="0" y="133417"/>
                  </a:cubicBezTo>
                  <a:cubicBezTo>
                    <a:pt x="0" y="59733"/>
                    <a:pt x="59733" y="0"/>
                    <a:pt x="133417" y="0"/>
                  </a:cubicBezTo>
                  <a:cubicBezTo>
                    <a:pt x="207101" y="0"/>
                    <a:pt x="266833" y="59733"/>
                    <a:pt x="266833" y="133417"/>
                  </a:cubicBezTo>
                  <a:close/>
                </a:path>
              </a:pathLst>
            </a:custGeom>
            <a:solidFill>
              <a:srgbClr val="FFC545"/>
            </a:solidFill>
            <a:ln w="6346" cap="flat">
              <a:noFill/>
              <a:prstDash val="solid"/>
              <a:miter/>
            </a:ln>
          </p:spPr>
          <p:txBody>
            <a:bodyPr rtlCol="0" anchor="ctr"/>
            <a:lstStyle/>
            <a:p>
              <a:endParaRPr lang="zh-CN" altLang="en-US"/>
            </a:p>
          </p:txBody>
        </p:sp>
        <p:sp>
          <p:nvSpPr>
            <p:cNvPr id="37" name="任意多边形 16">
              <a:extLst>
                <a:ext uri="{FF2B5EF4-FFF2-40B4-BE49-F238E27FC236}">
                  <a16:creationId xmlns:a16="http://schemas.microsoft.com/office/drawing/2014/main" id="{14C9CDF8-AD31-4158-86B6-E4E5C85FF414}"/>
                </a:ext>
              </a:extLst>
            </p:cNvPr>
            <p:cNvSpPr/>
            <p:nvPr/>
          </p:nvSpPr>
          <p:spPr>
            <a:xfrm>
              <a:off x="4808492"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39" name="任意多边形 17">
              <a:extLst>
                <a:ext uri="{FF2B5EF4-FFF2-40B4-BE49-F238E27FC236}">
                  <a16:creationId xmlns:a16="http://schemas.microsoft.com/office/drawing/2014/main" id="{82A0689C-0305-499A-949A-DF15041C5387}"/>
                </a:ext>
              </a:extLst>
            </p:cNvPr>
            <p:cNvSpPr/>
            <p:nvPr/>
          </p:nvSpPr>
          <p:spPr>
            <a:xfrm>
              <a:off x="4937970" y="4501185"/>
              <a:ext cx="28772" cy="57545"/>
            </a:xfrm>
            <a:custGeom>
              <a:avLst/>
              <a:gdLst>
                <a:gd name="connsiteX0" fmla="*/ 25413 w 25412"/>
                <a:gd name="connsiteY0" fmla="*/ 25413 h 50825"/>
                <a:gd name="connsiteX1" fmla="*/ 12706 w 25412"/>
                <a:gd name="connsiteY1" fmla="*/ 50825 h 50825"/>
                <a:gd name="connsiteX2" fmla="*/ 0 w 25412"/>
                <a:gd name="connsiteY2" fmla="*/ 25413 h 50825"/>
                <a:gd name="connsiteX3" fmla="*/ 12706 w 25412"/>
                <a:gd name="connsiteY3" fmla="*/ 0 h 50825"/>
                <a:gd name="connsiteX4" fmla="*/ 25413 w 25412"/>
                <a:gd name="connsiteY4" fmla="*/ 25413 h 5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 h="50825">
                  <a:moveTo>
                    <a:pt x="25413" y="25413"/>
                  </a:moveTo>
                  <a:cubicBezTo>
                    <a:pt x="25413" y="39448"/>
                    <a:pt x="19724" y="50825"/>
                    <a:pt x="12706" y="50825"/>
                  </a:cubicBezTo>
                  <a:cubicBezTo>
                    <a:pt x="5689" y="50825"/>
                    <a:pt x="0" y="39448"/>
                    <a:pt x="0" y="25413"/>
                  </a:cubicBezTo>
                  <a:cubicBezTo>
                    <a:pt x="0" y="11378"/>
                    <a:pt x="5689" y="0"/>
                    <a:pt x="12706" y="0"/>
                  </a:cubicBezTo>
                  <a:cubicBezTo>
                    <a:pt x="19724" y="0"/>
                    <a:pt x="25413" y="11378"/>
                    <a:pt x="25413" y="25413"/>
                  </a:cubicBezTo>
                  <a:close/>
                </a:path>
              </a:pathLst>
            </a:custGeom>
            <a:solidFill>
              <a:srgbClr val="00002B"/>
            </a:solidFill>
            <a:ln w="6346" cap="flat">
              <a:noFill/>
              <a:prstDash val="solid"/>
              <a:miter/>
            </a:ln>
          </p:spPr>
          <p:txBody>
            <a:bodyPr rtlCol="0" anchor="ctr"/>
            <a:lstStyle/>
            <a:p>
              <a:endParaRPr lang="zh-CN" altLang="en-US"/>
            </a:p>
          </p:txBody>
        </p:sp>
        <p:sp>
          <p:nvSpPr>
            <p:cNvPr id="41" name="任意多边形 18">
              <a:extLst>
                <a:ext uri="{FF2B5EF4-FFF2-40B4-BE49-F238E27FC236}">
                  <a16:creationId xmlns:a16="http://schemas.microsoft.com/office/drawing/2014/main" id="{0563C96A-12E9-4BF9-BA5C-B9B2A682198B}"/>
                </a:ext>
              </a:extLst>
            </p:cNvPr>
            <p:cNvSpPr/>
            <p:nvPr/>
          </p:nvSpPr>
          <p:spPr>
            <a:xfrm>
              <a:off x="4809355" y="4601890"/>
              <a:ext cx="156524" cy="64640"/>
            </a:xfrm>
            <a:custGeom>
              <a:avLst/>
              <a:gdLst>
                <a:gd name="connsiteX0" fmla="*/ -514 w 138245"/>
                <a:gd name="connsiteY0" fmla="*/ -210 h 57091"/>
                <a:gd name="connsiteX1" fmla="*/ 81924 w 138245"/>
                <a:gd name="connsiteY1" fmla="*/ 55596 h 57091"/>
                <a:gd name="connsiteX2" fmla="*/ 137731 w 138245"/>
                <a:gd name="connsiteY2" fmla="*/ -210 h 57091"/>
              </a:gdLst>
              <a:ahLst/>
              <a:cxnLst>
                <a:cxn ang="0">
                  <a:pos x="connsiteX0" y="connsiteY0"/>
                </a:cxn>
                <a:cxn ang="0">
                  <a:pos x="connsiteX1" y="connsiteY1"/>
                </a:cxn>
                <a:cxn ang="0">
                  <a:pos x="connsiteX2" y="connsiteY2"/>
                </a:cxn>
              </a:cxnLst>
              <a:rect l="l" t="t" r="r" b="b"/>
              <a:pathLst>
                <a:path w="138245" h="57091">
                  <a:moveTo>
                    <a:pt x="-514" y="-210"/>
                  </a:moveTo>
                  <a:cubicBezTo>
                    <a:pt x="6836" y="37966"/>
                    <a:pt x="43748" y="62953"/>
                    <a:pt x="81924" y="55596"/>
                  </a:cubicBezTo>
                  <a:cubicBezTo>
                    <a:pt x="110183" y="50152"/>
                    <a:pt x="132286" y="28055"/>
                    <a:pt x="137731" y="-210"/>
                  </a:cubicBezTo>
                  <a:close/>
                </a:path>
              </a:pathLst>
            </a:custGeom>
            <a:solidFill>
              <a:srgbClr val="E27AA5"/>
            </a:solidFill>
            <a:ln w="6346" cap="flat">
              <a:noFill/>
              <a:prstDash val="solid"/>
              <a:miter/>
            </a:ln>
          </p:spPr>
          <p:txBody>
            <a:bodyPr rtlCol="0" anchor="ctr"/>
            <a:lstStyle/>
            <a:p>
              <a:endParaRPr lang="zh-CN" altLang="en-US"/>
            </a:p>
          </p:txBody>
        </p:sp>
        <p:sp>
          <p:nvSpPr>
            <p:cNvPr id="42" name="任意多边形 19">
              <a:extLst>
                <a:ext uri="{FF2B5EF4-FFF2-40B4-BE49-F238E27FC236}">
                  <a16:creationId xmlns:a16="http://schemas.microsoft.com/office/drawing/2014/main" id="{12C77165-4999-4772-B99A-CC6392C0F640}"/>
                </a:ext>
              </a:extLst>
            </p:cNvPr>
            <p:cNvSpPr/>
            <p:nvPr/>
          </p:nvSpPr>
          <p:spPr>
            <a:xfrm>
              <a:off x="4509837" y="4987374"/>
              <a:ext cx="724245" cy="307437"/>
            </a:xfrm>
            <a:custGeom>
              <a:avLst/>
              <a:gdLst>
                <a:gd name="connsiteX0" fmla="*/ 6214 w 639667"/>
                <a:gd name="connsiteY0" fmla="*/ -210 h 271534"/>
                <a:gd name="connsiteX1" fmla="*/ 632637 w 639667"/>
                <a:gd name="connsiteY1" fmla="*/ -210 h 271534"/>
                <a:gd name="connsiteX2" fmla="*/ 537657 w 639667"/>
                <a:gd name="connsiteY2" fmla="*/ 271325 h 271534"/>
                <a:gd name="connsiteX3" fmla="*/ 101194 w 639667"/>
                <a:gd name="connsiteY3" fmla="*/ 271325 h 271534"/>
                <a:gd name="connsiteX4" fmla="*/ 5897 w 639667"/>
                <a:gd name="connsiteY4" fmla="*/ -210 h 27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667" h="271534">
                  <a:moveTo>
                    <a:pt x="6214" y="-210"/>
                  </a:moveTo>
                  <a:cubicBezTo>
                    <a:pt x="295029" y="15101"/>
                    <a:pt x="632637" y="-210"/>
                    <a:pt x="632637" y="-210"/>
                  </a:cubicBezTo>
                  <a:cubicBezTo>
                    <a:pt x="632637" y="-210"/>
                    <a:pt x="676283" y="271325"/>
                    <a:pt x="537657" y="271325"/>
                  </a:cubicBezTo>
                  <a:lnTo>
                    <a:pt x="101194" y="271325"/>
                  </a:lnTo>
                  <a:cubicBezTo>
                    <a:pt x="-37432" y="271325"/>
                    <a:pt x="5897" y="-210"/>
                    <a:pt x="5897" y="-210"/>
                  </a:cubicBezTo>
                  <a:close/>
                </a:path>
              </a:pathLst>
            </a:custGeom>
            <a:solidFill>
              <a:srgbClr val="00002B"/>
            </a:solidFill>
            <a:ln w="6346" cap="flat">
              <a:noFill/>
              <a:prstDash val="solid"/>
              <a:miter/>
            </a:ln>
          </p:spPr>
          <p:txBody>
            <a:bodyPr rtlCol="0" anchor="ctr"/>
            <a:lstStyle/>
            <a:p>
              <a:endParaRPr lang="zh-CN" altLang="en-US"/>
            </a:p>
          </p:txBody>
        </p:sp>
        <p:sp>
          <p:nvSpPr>
            <p:cNvPr id="43" name="任意多边形 20">
              <a:extLst>
                <a:ext uri="{FF2B5EF4-FFF2-40B4-BE49-F238E27FC236}">
                  <a16:creationId xmlns:a16="http://schemas.microsoft.com/office/drawing/2014/main" id="{C46E8631-B2FC-4325-B01F-DD344BF016E2}"/>
                </a:ext>
              </a:extLst>
            </p:cNvPr>
            <p:cNvSpPr/>
            <p:nvPr/>
          </p:nvSpPr>
          <p:spPr>
            <a:xfrm>
              <a:off x="5524719" y="5246473"/>
              <a:ext cx="230304" cy="183920"/>
            </a:xfrm>
            <a:custGeom>
              <a:avLst/>
              <a:gdLst>
                <a:gd name="connsiteX0" fmla="*/ 27630 w 203409"/>
                <a:gd name="connsiteY0" fmla="*/ -210 h 162442"/>
                <a:gd name="connsiteX1" fmla="*/ 202787 w 203409"/>
                <a:gd name="connsiteY1" fmla="*/ 97057 h 162442"/>
                <a:gd name="connsiteX2" fmla="*/ -514 w 203409"/>
                <a:gd name="connsiteY2" fmla="*/ 161034 h 162442"/>
                <a:gd name="connsiteX3" fmla="*/ 27630 w 203409"/>
                <a:gd name="connsiteY3" fmla="*/ -210 h 162442"/>
              </a:gdLst>
              <a:ahLst/>
              <a:cxnLst>
                <a:cxn ang="0">
                  <a:pos x="connsiteX0" y="connsiteY0"/>
                </a:cxn>
                <a:cxn ang="0">
                  <a:pos x="connsiteX1" y="connsiteY1"/>
                </a:cxn>
                <a:cxn ang="0">
                  <a:pos x="connsiteX2" y="connsiteY2"/>
                </a:cxn>
                <a:cxn ang="0">
                  <a:pos x="connsiteX3" y="connsiteY3"/>
                </a:cxn>
              </a:cxnLst>
              <a:rect l="l" t="t" r="r" b="b"/>
              <a:pathLst>
                <a:path w="203409" h="162442">
                  <a:moveTo>
                    <a:pt x="27630" y="-210"/>
                  </a:moveTo>
                  <a:cubicBezTo>
                    <a:pt x="27630" y="-210"/>
                    <a:pt x="207933" y="20247"/>
                    <a:pt x="202787" y="97057"/>
                  </a:cubicBezTo>
                  <a:cubicBezTo>
                    <a:pt x="200246" y="176408"/>
                    <a:pt x="-514" y="161034"/>
                    <a:pt x="-514" y="161034"/>
                  </a:cubicBezTo>
                  <a:lnTo>
                    <a:pt x="27630" y="-210"/>
                  </a:lnTo>
                  <a:close/>
                </a:path>
              </a:pathLst>
            </a:custGeom>
            <a:solidFill>
              <a:srgbClr val="00002B"/>
            </a:solidFill>
            <a:ln w="6346" cap="flat">
              <a:noFill/>
              <a:prstDash val="solid"/>
              <a:miter/>
            </a:ln>
          </p:spPr>
          <p:txBody>
            <a:bodyPr rtlCol="0" anchor="ctr"/>
            <a:lstStyle/>
            <a:p>
              <a:endParaRPr lang="zh-CN" altLang="en-US"/>
            </a:p>
          </p:txBody>
        </p:sp>
        <p:sp>
          <p:nvSpPr>
            <p:cNvPr id="44" name="任意多边形 21">
              <a:extLst>
                <a:ext uri="{FF2B5EF4-FFF2-40B4-BE49-F238E27FC236}">
                  <a16:creationId xmlns:a16="http://schemas.microsoft.com/office/drawing/2014/main" id="{CA48F5F4-49EE-45AB-AB45-98858694143D}"/>
                </a:ext>
              </a:extLst>
            </p:cNvPr>
            <p:cNvSpPr/>
            <p:nvPr/>
          </p:nvSpPr>
          <p:spPr>
            <a:xfrm>
              <a:off x="4100646" y="5006258"/>
              <a:ext cx="1488236" cy="437236"/>
            </a:xfrm>
            <a:custGeom>
              <a:avLst/>
              <a:gdLst>
                <a:gd name="connsiteX0" fmla="*/ 1313924 w 1314438"/>
                <a:gd name="connsiteY0" fmla="*/ 208966 h 386175"/>
                <a:gd name="connsiteX1" fmla="*/ 2820 w 1314438"/>
                <a:gd name="connsiteY1" fmla="*/ 90797 h 386175"/>
                <a:gd name="connsiteX2" fmla="*/ 1293403 w 1314438"/>
                <a:gd name="connsiteY2" fmla="*/ 385966 h 386175"/>
                <a:gd name="connsiteX3" fmla="*/ 1313924 w 1314438"/>
                <a:gd name="connsiteY3" fmla="*/ 208712 h 386175"/>
              </a:gdLst>
              <a:ahLst/>
              <a:cxnLst>
                <a:cxn ang="0">
                  <a:pos x="connsiteX0" y="connsiteY0"/>
                </a:cxn>
                <a:cxn ang="0">
                  <a:pos x="connsiteX1" y="connsiteY1"/>
                </a:cxn>
                <a:cxn ang="0">
                  <a:pos x="connsiteX2" y="connsiteY2"/>
                </a:cxn>
                <a:cxn ang="0">
                  <a:pos x="connsiteX3" y="connsiteY3"/>
                </a:cxn>
              </a:cxnLst>
              <a:rect l="l" t="t" r="r" b="b"/>
              <a:pathLst>
                <a:path w="1314438" h="386175">
                  <a:moveTo>
                    <a:pt x="1313924" y="208966"/>
                  </a:moveTo>
                  <a:cubicBezTo>
                    <a:pt x="1313924" y="208966"/>
                    <a:pt x="82361" y="-168603"/>
                    <a:pt x="2820" y="90797"/>
                  </a:cubicBezTo>
                  <a:cubicBezTo>
                    <a:pt x="-76722" y="347847"/>
                    <a:pt x="1293403" y="385966"/>
                    <a:pt x="1293403" y="385966"/>
                  </a:cubicBezTo>
                  <a:lnTo>
                    <a:pt x="1313924" y="208712"/>
                  </a:lnTo>
                  <a:close/>
                </a:path>
              </a:pathLst>
            </a:custGeom>
            <a:solidFill>
              <a:srgbClr val="1E2160"/>
            </a:solidFill>
            <a:ln w="6346" cap="flat">
              <a:noFill/>
              <a:prstDash val="solid"/>
              <a:miter/>
            </a:ln>
          </p:spPr>
          <p:txBody>
            <a:bodyPr rtlCol="0" anchor="ctr"/>
            <a:lstStyle/>
            <a:p>
              <a:endParaRPr lang="zh-CN" altLang="en-US"/>
            </a:p>
          </p:txBody>
        </p:sp>
        <p:sp>
          <p:nvSpPr>
            <p:cNvPr id="45" name="任意多边形 22">
              <a:extLst>
                <a:ext uri="{FF2B5EF4-FFF2-40B4-BE49-F238E27FC236}">
                  <a16:creationId xmlns:a16="http://schemas.microsoft.com/office/drawing/2014/main" id="{62B6D11C-E949-4521-A084-56B84CF0304A}"/>
                </a:ext>
              </a:extLst>
            </p:cNvPr>
            <p:cNvSpPr/>
            <p:nvPr/>
          </p:nvSpPr>
          <p:spPr>
            <a:xfrm>
              <a:off x="4002665" y="5286755"/>
              <a:ext cx="235837" cy="184637"/>
            </a:xfrm>
            <a:custGeom>
              <a:avLst/>
              <a:gdLst>
                <a:gd name="connsiteX0" fmla="*/ 169282 w 208296"/>
                <a:gd name="connsiteY0" fmla="*/ -210 h 163075"/>
                <a:gd name="connsiteX1" fmla="*/ -94 w 208296"/>
                <a:gd name="connsiteY1" fmla="*/ 109382 h 163075"/>
                <a:gd name="connsiteX2" fmla="*/ 207782 w 208296"/>
                <a:gd name="connsiteY2" fmla="*/ 157857 h 163075"/>
                <a:gd name="connsiteX3" fmla="*/ 169282 w 208296"/>
                <a:gd name="connsiteY3" fmla="*/ -210 h 163075"/>
              </a:gdLst>
              <a:ahLst/>
              <a:cxnLst>
                <a:cxn ang="0">
                  <a:pos x="connsiteX0" y="connsiteY0"/>
                </a:cxn>
                <a:cxn ang="0">
                  <a:pos x="connsiteX1" y="connsiteY1"/>
                </a:cxn>
                <a:cxn ang="0">
                  <a:pos x="connsiteX2" y="connsiteY2"/>
                </a:cxn>
                <a:cxn ang="0">
                  <a:pos x="connsiteX3" y="connsiteY3"/>
                </a:cxn>
              </a:cxnLst>
              <a:rect l="l" t="t" r="r" b="b"/>
              <a:pathLst>
                <a:path w="208296" h="163075">
                  <a:moveTo>
                    <a:pt x="169282" y="-210"/>
                  </a:moveTo>
                  <a:cubicBezTo>
                    <a:pt x="169282" y="-210"/>
                    <a:pt x="-10322" y="32890"/>
                    <a:pt x="-94" y="109382"/>
                  </a:cubicBezTo>
                  <a:cubicBezTo>
                    <a:pt x="10135" y="185874"/>
                    <a:pt x="207782" y="157857"/>
                    <a:pt x="207782" y="157857"/>
                  </a:cubicBezTo>
                  <a:lnTo>
                    <a:pt x="169282" y="-210"/>
                  </a:lnTo>
                  <a:close/>
                </a:path>
              </a:pathLst>
            </a:custGeom>
            <a:solidFill>
              <a:srgbClr val="00002B"/>
            </a:solidFill>
            <a:ln w="6346" cap="flat">
              <a:noFill/>
              <a:prstDash val="solid"/>
              <a:miter/>
            </a:ln>
          </p:spPr>
          <p:txBody>
            <a:bodyPr rtlCol="0" anchor="ctr"/>
            <a:lstStyle/>
            <a:p>
              <a:endParaRPr lang="zh-CN" altLang="en-US"/>
            </a:p>
          </p:txBody>
        </p:sp>
        <p:sp>
          <p:nvSpPr>
            <p:cNvPr id="46" name="任意多边形 23">
              <a:extLst>
                <a:ext uri="{FF2B5EF4-FFF2-40B4-BE49-F238E27FC236}">
                  <a16:creationId xmlns:a16="http://schemas.microsoft.com/office/drawing/2014/main" id="{503FE833-9788-411E-9A25-29811038F891}"/>
                </a:ext>
              </a:extLst>
            </p:cNvPr>
            <p:cNvSpPr/>
            <p:nvPr/>
          </p:nvSpPr>
          <p:spPr>
            <a:xfrm>
              <a:off x="4163334" y="4959760"/>
              <a:ext cx="1475212" cy="524448"/>
            </a:xfrm>
            <a:custGeom>
              <a:avLst/>
              <a:gdLst>
                <a:gd name="connsiteX0" fmla="*/ -514 w 1302935"/>
                <a:gd name="connsiteY0" fmla="*/ 288407 h 463202"/>
                <a:gd name="connsiteX1" fmla="*/ 1297439 w 1302935"/>
                <a:gd name="connsiteY1" fmla="*/ 75449 h 463202"/>
                <a:gd name="connsiteX2" fmla="*/ 30298 w 1302935"/>
                <a:gd name="connsiteY2" fmla="*/ 462992 h 463202"/>
                <a:gd name="connsiteX3" fmla="*/ -514 w 1302935"/>
                <a:gd name="connsiteY3" fmla="*/ 288535 h 463202"/>
              </a:gdLst>
              <a:ahLst/>
              <a:cxnLst>
                <a:cxn ang="0">
                  <a:pos x="connsiteX0" y="connsiteY0"/>
                </a:cxn>
                <a:cxn ang="0">
                  <a:pos x="connsiteX1" y="connsiteY1"/>
                </a:cxn>
                <a:cxn ang="0">
                  <a:pos x="connsiteX2" y="connsiteY2"/>
                </a:cxn>
                <a:cxn ang="0">
                  <a:pos x="connsiteX3" y="connsiteY3"/>
                </a:cxn>
              </a:cxnLst>
              <a:rect l="l" t="t" r="r" b="b"/>
              <a:pathLst>
                <a:path w="1302935" h="463202">
                  <a:moveTo>
                    <a:pt x="-514" y="288407"/>
                  </a:moveTo>
                  <a:cubicBezTo>
                    <a:pt x="-514" y="288407"/>
                    <a:pt x="1197376" y="-178551"/>
                    <a:pt x="1297439" y="75449"/>
                  </a:cubicBezTo>
                  <a:cubicBezTo>
                    <a:pt x="1394896" y="326908"/>
                    <a:pt x="30298" y="462992"/>
                    <a:pt x="30298" y="462992"/>
                  </a:cubicBezTo>
                  <a:lnTo>
                    <a:pt x="-514" y="288535"/>
                  </a:lnTo>
                  <a:close/>
                </a:path>
              </a:pathLst>
            </a:custGeom>
            <a:solidFill>
              <a:srgbClr val="2A3072"/>
            </a:solidFill>
            <a:ln w="6346" cap="flat">
              <a:noFill/>
              <a:prstDash val="solid"/>
              <a:miter/>
            </a:ln>
          </p:spPr>
          <p:txBody>
            <a:bodyPr rtlCol="0" anchor="ctr"/>
            <a:lstStyle/>
            <a:p>
              <a:endParaRPr lang="zh-CN" altLang="en-US"/>
            </a:p>
          </p:txBody>
        </p:sp>
        <p:sp>
          <p:nvSpPr>
            <p:cNvPr id="47" name="任意多边形 24">
              <a:extLst>
                <a:ext uri="{FF2B5EF4-FFF2-40B4-BE49-F238E27FC236}">
                  <a16:creationId xmlns:a16="http://schemas.microsoft.com/office/drawing/2014/main" id="{FF19486C-872E-4B30-A21D-00CC89520C62}"/>
                </a:ext>
              </a:extLst>
            </p:cNvPr>
            <p:cNvSpPr/>
            <p:nvPr/>
          </p:nvSpPr>
          <p:spPr>
            <a:xfrm>
              <a:off x="4197069" y="4159220"/>
              <a:ext cx="334881" cy="457055"/>
            </a:xfrm>
            <a:custGeom>
              <a:avLst/>
              <a:gdLst>
                <a:gd name="connsiteX0" fmla="*/ 262507 w 295773"/>
                <a:gd name="connsiteY0" fmla="*/ -210 h 403680"/>
                <a:gd name="connsiteX1" fmla="*/ -514 w 295773"/>
                <a:gd name="connsiteY1" fmla="*/ 206522 h 403680"/>
                <a:gd name="connsiteX2" fmla="*/ 151962 w 295773"/>
                <a:gd name="connsiteY2" fmla="*/ 403470 h 403680"/>
                <a:gd name="connsiteX3" fmla="*/ 290969 w 295773"/>
                <a:gd name="connsiteY3" fmla="*/ 272468 h 403680"/>
                <a:gd name="connsiteX4" fmla="*/ 262507 w 295773"/>
                <a:gd name="connsiteY4" fmla="*/ -210 h 403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773" h="403680">
                  <a:moveTo>
                    <a:pt x="262507" y="-210"/>
                  </a:moveTo>
                  <a:cubicBezTo>
                    <a:pt x="262507" y="-210"/>
                    <a:pt x="113843" y="47693"/>
                    <a:pt x="-514" y="206522"/>
                  </a:cubicBezTo>
                  <a:lnTo>
                    <a:pt x="151962" y="403470"/>
                  </a:lnTo>
                  <a:cubicBezTo>
                    <a:pt x="151962" y="403470"/>
                    <a:pt x="278326" y="317766"/>
                    <a:pt x="290969" y="272468"/>
                  </a:cubicBezTo>
                  <a:cubicBezTo>
                    <a:pt x="309393" y="206395"/>
                    <a:pt x="262507" y="-210"/>
                    <a:pt x="262507" y="-210"/>
                  </a:cubicBezTo>
                  <a:close/>
                </a:path>
              </a:pathLst>
            </a:custGeom>
            <a:solidFill>
              <a:srgbClr val="BE5ED3"/>
            </a:solidFill>
            <a:ln w="6346" cap="flat">
              <a:noFill/>
              <a:prstDash val="solid"/>
              <a:miter/>
            </a:ln>
          </p:spPr>
          <p:txBody>
            <a:bodyPr rtlCol="0" anchor="ctr"/>
            <a:lstStyle/>
            <a:p>
              <a:endParaRPr lang="zh-CN" altLang="en-US"/>
            </a:p>
          </p:txBody>
        </p:sp>
        <p:sp>
          <p:nvSpPr>
            <p:cNvPr id="48" name="任意多边形 25">
              <a:extLst>
                <a:ext uri="{FF2B5EF4-FFF2-40B4-BE49-F238E27FC236}">
                  <a16:creationId xmlns:a16="http://schemas.microsoft.com/office/drawing/2014/main" id="{B9868AD0-0777-480E-ADA4-7916BB114E8F}"/>
                </a:ext>
              </a:extLst>
            </p:cNvPr>
            <p:cNvSpPr/>
            <p:nvPr/>
          </p:nvSpPr>
          <p:spPr>
            <a:xfrm>
              <a:off x="5168201" y="4116061"/>
              <a:ext cx="316452" cy="449862"/>
            </a:xfrm>
            <a:custGeom>
              <a:avLst/>
              <a:gdLst>
                <a:gd name="connsiteX0" fmla="*/ 30827 w 279496"/>
                <a:gd name="connsiteY0" fmla="*/ -210 h 397327"/>
                <a:gd name="connsiteX1" fmla="*/ 278982 w 279496"/>
                <a:gd name="connsiteY1" fmla="*/ 203092 h 397327"/>
                <a:gd name="connsiteX2" fmla="*/ 134892 w 279496"/>
                <a:gd name="connsiteY2" fmla="*/ 397117 h 397327"/>
                <a:gd name="connsiteX3" fmla="*/ 3508 w 279496"/>
                <a:gd name="connsiteY3" fmla="*/ 268148 h 397327"/>
                <a:gd name="connsiteX4" fmla="*/ 30827 w 279496"/>
                <a:gd name="connsiteY4" fmla="*/ -210 h 397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96" h="397327">
                  <a:moveTo>
                    <a:pt x="30827" y="-210"/>
                  </a:moveTo>
                  <a:cubicBezTo>
                    <a:pt x="30827" y="-210"/>
                    <a:pt x="161575" y="21899"/>
                    <a:pt x="278982" y="203092"/>
                  </a:cubicBezTo>
                  <a:lnTo>
                    <a:pt x="134892" y="397117"/>
                  </a:lnTo>
                  <a:cubicBezTo>
                    <a:pt x="134892" y="397117"/>
                    <a:pt x="15452" y="312747"/>
                    <a:pt x="3508" y="268148"/>
                  </a:cubicBezTo>
                  <a:cubicBezTo>
                    <a:pt x="-13899" y="203155"/>
                    <a:pt x="30827" y="-210"/>
                    <a:pt x="30827" y="-210"/>
                  </a:cubicBezTo>
                  <a:close/>
                </a:path>
              </a:pathLst>
            </a:custGeom>
            <a:solidFill>
              <a:srgbClr val="BE5ED3"/>
            </a:solidFill>
            <a:ln w="6346" cap="flat">
              <a:noFill/>
              <a:prstDash val="solid"/>
              <a:miter/>
            </a:ln>
          </p:spPr>
          <p:txBody>
            <a:bodyPr rtlCol="0" anchor="ctr"/>
            <a:lstStyle/>
            <a:p>
              <a:endParaRPr lang="zh-CN" altLang="en-US"/>
            </a:p>
          </p:txBody>
        </p:sp>
        <p:sp>
          <p:nvSpPr>
            <p:cNvPr id="49" name="任意多边形 26">
              <a:extLst>
                <a:ext uri="{FF2B5EF4-FFF2-40B4-BE49-F238E27FC236}">
                  <a16:creationId xmlns:a16="http://schemas.microsoft.com/office/drawing/2014/main" id="{C5914827-A46B-4BE5-ABF7-743BB4C61E20}"/>
                </a:ext>
              </a:extLst>
            </p:cNvPr>
            <p:cNvSpPr/>
            <p:nvPr/>
          </p:nvSpPr>
          <p:spPr>
            <a:xfrm>
              <a:off x="3207781" y="3560975"/>
              <a:ext cx="1486066" cy="1759003"/>
            </a:xfrm>
            <a:custGeom>
              <a:avLst/>
              <a:gdLst>
                <a:gd name="connsiteX0" fmla="*/ 933471 w 1312521"/>
                <a:gd name="connsiteY0" fmla="*/ 872704 h 1553585"/>
                <a:gd name="connsiteX1" fmla="*/ 1030738 w 1312521"/>
                <a:gd name="connsiteY1" fmla="*/ 1006121 h 1553585"/>
                <a:gd name="connsiteX2" fmla="*/ 1002848 w 1312521"/>
                <a:gd name="connsiteY2" fmla="*/ 1177656 h 1553585"/>
                <a:gd name="connsiteX3" fmla="*/ 831211 w 1312521"/>
                <a:gd name="connsiteY3" fmla="*/ 1152962 h 1553585"/>
                <a:gd name="connsiteX4" fmla="*/ 830677 w 1312521"/>
                <a:gd name="connsiteY4" fmla="*/ 1152244 h 1553585"/>
                <a:gd name="connsiteX5" fmla="*/ 674897 w 1312521"/>
                <a:gd name="connsiteY5" fmla="*/ 940874 h 1553585"/>
                <a:gd name="connsiteX6" fmla="*/ 674008 w 1312521"/>
                <a:gd name="connsiteY6" fmla="*/ 935220 h 1553585"/>
                <a:gd name="connsiteX7" fmla="*/ 669942 w 1312521"/>
                <a:gd name="connsiteY7" fmla="*/ 931217 h 1553585"/>
                <a:gd name="connsiteX8" fmla="*/ 695354 w 1312521"/>
                <a:gd name="connsiteY8" fmla="*/ 758792 h 1553585"/>
                <a:gd name="connsiteX9" fmla="*/ 761046 w 1312521"/>
                <a:gd name="connsiteY9" fmla="*/ 359495 h 1553585"/>
                <a:gd name="connsiteX10" fmla="*/ 364075 w 1312521"/>
                <a:gd name="connsiteY10" fmla="*/ 301001 h 1553585"/>
                <a:gd name="connsiteX11" fmla="*/ 362321 w 1312521"/>
                <a:gd name="connsiteY11" fmla="*/ 302316 h 1553585"/>
                <a:gd name="connsiteX12" fmla="*/ 248727 w 1312521"/>
                <a:gd name="connsiteY12" fmla="*/ 557015 h 1553585"/>
                <a:gd name="connsiteX13" fmla="*/ 137946 w 1312521"/>
                <a:gd name="connsiteY13" fmla="*/ 696670 h 1553585"/>
                <a:gd name="connsiteX14" fmla="*/ 136910 w 1312521"/>
                <a:gd name="connsiteY14" fmla="*/ 696785 h 1553585"/>
                <a:gd name="connsiteX15" fmla="*/ 2668 w 1312521"/>
                <a:gd name="connsiteY15" fmla="*/ 586557 h 1553585"/>
                <a:gd name="connsiteX16" fmla="*/ 216389 w 1312521"/>
                <a:gd name="connsiteY16" fmla="*/ 102509 h 1553585"/>
                <a:gd name="connsiteX17" fmla="*/ 960282 w 1312521"/>
                <a:gd name="connsiteY17" fmla="*/ 215786 h 1553585"/>
                <a:gd name="connsiteX18" fmla="*/ 933471 w 1312521"/>
                <a:gd name="connsiteY18" fmla="*/ 872704 h 1553585"/>
                <a:gd name="connsiteX19" fmla="*/ 1259071 w 1312521"/>
                <a:gd name="connsiteY19" fmla="*/ 1318824 h 1553585"/>
                <a:gd name="connsiteX20" fmla="*/ 1287153 w 1312521"/>
                <a:gd name="connsiteY20" fmla="*/ 1357388 h 1553585"/>
                <a:gd name="connsiteX21" fmla="*/ 1259199 w 1312521"/>
                <a:gd name="connsiteY21" fmla="*/ 1528923 h 1553585"/>
                <a:gd name="connsiteX22" fmla="*/ 1087644 w 1312521"/>
                <a:gd name="connsiteY22" fmla="*/ 1504260 h 1553585"/>
                <a:gd name="connsiteX23" fmla="*/ 1087091 w 1312521"/>
                <a:gd name="connsiteY23" fmla="*/ 1503511 h 1553585"/>
                <a:gd name="connsiteX24" fmla="*/ 1061678 w 1312521"/>
                <a:gd name="connsiteY24" fmla="*/ 1465391 h 1553585"/>
                <a:gd name="connsiteX25" fmla="*/ 1087091 w 1312521"/>
                <a:gd name="connsiteY25" fmla="*/ 1292967 h 1553585"/>
                <a:gd name="connsiteX26" fmla="*/ 1259199 w 1312521"/>
                <a:gd name="connsiteY26" fmla="*/ 1318379 h 155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12521" h="1553585">
                  <a:moveTo>
                    <a:pt x="933471" y="872704"/>
                  </a:moveTo>
                  <a:lnTo>
                    <a:pt x="1030738" y="1006121"/>
                  </a:lnTo>
                  <a:cubicBezTo>
                    <a:pt x="1071971" y="1062410"/>
                    <a:pt x="1061551" y="1137187"/>
                    <a:pt x="1002848" y="1177656"/>
                  </a:cubicBezTo>
                  <a:cubicBezTo>
                    <a:pt x="948630" y="1218234"/>
                    <a:pt x="871788" y="1207179"/>
                    <a:pt x="831211" y="1152962"/>
                  </a:cubicBezTo>
                  <a:cubicBezTo>
                    <a:pt x="831033" y="1152720"/>
                    <a:pt x="830855" y="1152485"/>
                    <a:pt x="830677" y="1152244"/>
                  </a:cubicBezTo>
                  <a:lnTo>
                    <a:pt x="674897" y="940874"/>
                  </a:lnTo>
                  <a:cubicBezTo>
                    <a:pt x="673246" y="937633"/>
                    <a:pt x="676486" y="935982"/>
                    <a:pt x="674008" y="935220"/>
                  </a:cubicBezTo>
                  <a:cubicBezTo>
                    <a:pt x="671530" y="934457"/>
                    <a:pt x="671594" y="934457"/>
                    <a:pt x="669942" y="931217"/>
                  </a:cubicBezTo>
                  <a:cubicBezTo>
                    <a:pt x="630362" y="878168"/>
                    <a:pt x="642369" y="798499"/>
                    <a:pt x="695354" y="758792"/>
                  </a:cubicBezTo>
                  <a:cubicBezTo>
                    <a:pt x="824769" y="665400"/>
                    <a:pt x="855010" y="486495"/>
                    <a:pt x="761046" y="359495"/>
                  </a:cubicBezTo>
                  <a:cubicBezTo>
                    <a:pt x="667578" y="233721"/>
                    <a:pt x="489849" y="207534"/>
                    <a:pt x="364075" y="301001"/>
                  </a:cubicBezTo>
                  <a:cubicBezTo>
                    <a:pt x="363490" y="301439"/>
                    <a:pt x="362906" y="301878"/>
                    <a:pt x="362321" y="302316"/>
                  </a:cubicBezTo>
                  <a:cubicBezTo>
                    <a:pt x="281636" y="360797"/>
                    <a:pt x="238326" y="457912"/>
                    <a:pt x="248727" y="557015"/>
                  </a:cubicBezTo>
                  <a:cubicBezTo>
                    <a:pt x="256700" y="626169"/>
                    <a:pt x="207101" y="688697"/>
                    <a:pt x="137946" y="696670"/>
                  </a:cubicBezTo>
                  <a:cubicBezTo>
                    <a:pt x="137603" y="696708"/>
                    <a:pt x="137254" y="696747"/>
                    <a:pt x="136910" y="696785"/>
                  </a:cubicBezTo>
                  <a:cubicBezTo>
                    <a:pt x="68106" y="701741"/>
                    <a:pt x="9847" y="656252"/>
                    <a:pt x="2668" y="586557"/>
                  </a:cubicBezTo>
                  <a:cubicBezTo>
                    <a:pt x="-18056" y="398554"/>
                    <a:pt x="63493" y="213855"/>
                    <a:pt x="216389" y="102509"/>
                  </a:cubicBezTo>
                  <a:cubicBezTo>
                    <a:pt x="453375" y="-70456"/>
                    <a:pt x="785519" y="-19878"/>
                    <a:pt x="960282" y="215786"/>
                  </a:cubicBezTo>
                  <a:cubicBezTo>
                    <a:pt x="1106405" y="415975"/>
                    <a:pt x="1089251" y="688017"/>
                    <a:pt x="933471" y="872704"/>
                  </a:cubicBezTo>
                  <a:close/>
                  <a:moveTo>
                    <a:pt x="1259071" y="1318824"/>
                  </a:moveTo>
                  <a:lnTo>
                    <a:pt x="1287153" y="1357388"/>
                  </a:lnTo>
                  <a:cubicBezTo>
                    <a:pt x="1328321" y="1413677"/>
                    <a:pt x="1317902" y="1488454"/>
                    <a:pt x="1259199" y="1528923"/>
                  </a:cubicBezTo>
                  <a:cubicBezTo>
                    <a:pt x="1205012" y="1569488"/>
                    <a:pt x="1128209" y="1558440"/>
                    <a:pt x="1087644" y="1504260"/>
                  </a:cubicBezTo>
                  <a:cubicBezTo>
                    <a:pt x="1087460" y="1504013"/>
                    <a:pt x="1087275" y="1503758"/>
                    <a:pt x="1087091" y="1503511"/>
                  </a:cubicBezTo>
                  <a:lnTo>
                    <a:pt x="1061678" y="1465391"/>
                  </a:lnTo>
                  <a:cubicBezTo>
                    <a:pt x="1019684" y="1411517"/>
                    <a:pt x="1034106" y="1332610"/>
                    <a:pt x="1087091" y="1292967"/>
                  </a:cubicBezTo>
                  <a:cubicBezTo>
                    <a:pt x="1141671" y="1252592"/>
                    <a:pt x="1218621" y="1263958"/>
                    <a:pt x="1259199" y="1318379"/>
                  </a:cubicBezTo>
                  <a:close/>
                </a:path>
              </a:pathLst>
            </a:custGeom>
            <a:solidFill>
              <a:srgbClr val="FFC545"/>
            </a:solidFill>
            <a:ln w="6346" cap="flat">
              <a:noFill/>
              <a:prstDash val="solid"/>
              <a:miter/>
            </a:ln>
          </p:spPr>
          <p:txBody>
            <a:bodyPr rtlCol="0" anchor="ctr"/>
            <a:lstStyle/>
            <a:p>
              <a:endParaRPr lang="zh-CN" altLang="en-US"/>
            </a:p>
          </p:txBody>
        </p:sp>
        <p:sp>
          <p:nvSpPr>
            <p:cNvPr id="50" name="任意多边形 27">
              <a:extLst>
                <a:ext uri="{FF2B5EF4-FFF2-40B4-BE49-F238E27FC236}">
                  <a16:creationId xmlns:a16="http://schemas.microsoft.com/office/drawing/2014/main" id="{2AEEA09A-05B1-4BD3-A28F-E852D717788D}"/>
                </a:ext>
              </a:extLst>
            </p:cNvPr>
            <p:cNvSpPr/>
            <p:nvPr/>
          </p:nvSpPr>
          <p:spPr>
            <a:xfrm>
              <a:off x="6164723" y="1962102"/>
              <a:ext cx="703194" cy="564027"/>
            </a:xfrm>
            <a:custGeom>
              <a:avLst/>
              <a:gdLst>
                <a:gd name="connsiteX0" fmla="*/ 577794 w 621074"/>
                <a:gd name="connsiteY0" fmla="*/ 416455 h 498159"/>
                <a:gd name="connsiteX1" fmla="*/ 538976 w 621074"/>
                <a:gd name="connsiteY1" fmla="*/ 192061 h 498159"/>
                <a:gd name="connsiteX2" fmla="*/ 398317 w 621074"/>
                <a:gd name="connsiteY2" fmla="*/ 31135 h 498159"/>
                <a:gd name="connsiteX3" fmla="*/ 10265 w 621074"/>
                <a:gd name="connsiteY3" fmla="*/ 121159 h 498159"/>
                <a:gd name="connsiteX4" fmla="*/ 38156 w 621074"/>
                <a:gd name="connsiteY4" fmla="*/ 265504 h 498159"/>
                <a:gd name="connsiteX5" fmla="*/ 65983 w 621074"/>
                <a:gd name="connsiteY5" fmla="*/ 440152 h 498159"/>
                <a:gd name="connsiteX6" fmla="*/ 577794 w 621074"/>
                <a:gd name="connsiteY6" fmla="*/ 416455 h 49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1074" h="498159">
                  <a:moveTo>
                    <a:pt x="577794" y="416455"/>
                  </a:moveTo>
                  <a:cubicBezTo>
                    <a:pt x="667819" y="254576"/>
                    <a:pt x="596536" y="161629"/>
                    <a:pt x="538976" y="192061"/>
                  </a:cubicBezTo>
                  <a:cubicBezTo>
                    <a:pt x="538976" y="192061"/>
                    <a:pt x="530399" y="91617"/>
                    <a:pt x="398317" y="31135"/>
                  </a:cubicBezTo>
                  <a:cubicBezTo>
                    <a:pt x="245841" y="-38750"/>
                    <a:pt x="48893" y="15633"/>
                    <a:pt x="10265" y="121159"/>
                  </a:cubicBezTo>
                  <a:cubicBezTo>
                    <a:pt x="-25186" y="218554"/>
                    <a:pt x="38156" y="265504"/>
                    <a:pt x="38156" y="265504"/>
                  </a:cubicBezTo>
                  <a:cubicBezTo>
                    <a:pt x="38156" y="265504"/>
                    <a:pt x="-1043" y="335388"/>
                    <a:pt x="65983" y="440152"/>
                  </a:cubicBezTo>
                  <a:cubicBezTo>
                    <a:pt x="133009" y="544916"/>
                    <a:pt x="537515" y="488945"/>
                    <a:pt x="577794" y="416455"/>
                  </a:cubicBezTo>
                  <a:close/>
                </a:path>
              </a:pathLst>
            </a:custGeom>
            <a:solidFill>
              <a:srgbClr val="981D04"/>
            </a:solidFill>
            <a:ln w="6346" cap="flat">
              <a:noFill/>
              <a:prstDash val="solid"/>
              <a:miter/>
            </a:ln>
          </p:spPr>
          <p:txBody>
            <a:bodyPr rtlCol="0" anchor="ctr"/>
            <a:lstStyle/>
            <a:p>
              <a:endParaRPr lang="zh-CN" altLang="en-US"/>
            </a:p>
          </p:txBody>
        </p:sp>
        <p:sp>
          <p:nvSpPr>
            <p:cNvPr id="51" name="任意多边形 28">
              <a:extLst>
                <a:ext uri="{FF2B5EF4-FFF2-40B4-BE49-F238E27FC236}">
                  <a16:creationId xmlns:a16="http://schemas.microsoft.com/office/drawing/2014/main" id="{870B1F30-8669-40CD-A0AB-B70CFE0315EC}"/>
                </a:ext>
              </a:extLst>
            </p:cNvPr>
            <p:cNvSpPr/>
            <p:nvPr/>
          </p:nvSpPr>
          <p:spPr>
            <a:xfrm>
              <a:off x="6390997" y="2695691"/>
              <a:ext cx="273341" cy="276362"/>
            </a:xfrm>
            <a:custGeom>
              <a:avLst/>
              <a:gdLst>
                <a:gd name="connsiteX0" fmla="*/ 120196 w 241420"/>
                <a:gd name="connsiteY0" fmla="*/ 243879 h 244088"/>
                <a:gd name="connsiteX1" fmla="*/ 120196 w 241420"/>
                <a:gd name="connsiteY1" fmla="*/ 243879 h 244088"/>
                <a:gd name="connsiteX2" fmla="*/ -514 w 241420"/>
                <a:gd name="connsiteY2" fmla="*/ 160017 h 244088"/>
                <a:gd name="connsiteX3" fmla="*/ -514 w 241420"/>
                <a:gd name="connsiteY3" fmla="*/ -210 h 244088"/>
                <a:gd name="connsiteX4" fmla="*/ 240906 w 241420"/>
                <a:gd name="connsiteY4" fmla="*/ -210 h 244088"/>
                <a:gd name="connsiteX5" fmla="*/ 240906 w 241420"/>
                <a:gd name="connsiteY5" fmla="*/ 160335 h 244088"/>
                <a:gd name="connsiteX6" fmla="*/ 120958 w 241420"/>
                <a:gd name="connsiteY6" fmla="*/ 243752 h 24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20" h="244088">
                  <a:moveTo>
                    <a:pt x="120196" y="243879"/>
                  </a:moveTo>
                  <a:lnTo>
                    <a:pt x="120196" y="243879"/>
                  </a:lnTo>
                  <a:cubicBezTo>
                    <a:pt x="53551" y="243879"/>
                    <a:pt x="-514" y="206332"/>
                    <a:pt x="-514" y="160017"/>
                  </a:cubicBezTo>
                  <a:lnTo>
                    <a:pt x="-514" y="-210"/>
                  </a:lnTo>
                  <a:lnTo>
                    <a:pt x="240906" y="-210"/>
                  </a:lnTo>
                  <a:lnTo>
                    <a:pt x="240906" y="160335"/>
                  </a:lnTo>
                  <a:cubicBezTo>
                    <a:pt x="240906" y="206395"/>
                    <a:pt x="187222" y="243752"/>
                    <a:pt x="120958" y="243752"/>
                  </a:cubicBezTo>
                  <a:close/>
                </a:path>
              </a:pathLst>
            </a:custGeom>
            <a:solidFill>
              <a:srgbClr val="FF93B1"/>
            </a:solidFill>
            <a:ln w="6346" cap="flat">
              <a:noFill/>
              <a:prstDash val="solid"/>
              <a:miter/>
            </a:ln>
          </p:spPr>
          <p:txBody>
            <a:bodyPr rtlCol="0" anchor="ctr"/>
            <a:lstStyle/>
            <a:p>
              <a:endParaRPr lang="zh-CN" altLang="en-US"/>
            </a:p>
          </p:txBody>
        </p:sp>
        <p:sp>
          <p:nvSpPr>
            <p:cNvPr id="52" name="任意多边形 29">
              <a:extLst>
                <a:ext uri="{FF2B5EF4-FFF2-40B4-BE49-F238E27FC236}">
                  <a16:creationId xmlns:a16="http://schemas.microsoft.com/office/drawing/2014/main" id="{7888D766-206E-47E1-9546-60F5422A7BA6}"/>
                </a:ext>
              </a:extLst>
            </p:cNvPr>
            <p:cNvSpPr/>
            <p:nvPr/>
          </p:nvSpPr>
          <p:spPr>
            <a:xfrm>
              <a:off x="6190954" y="2434905"/>
              <a:ext cx="140645" cy="163868"/>
            </a:xfrm>
            <a:custGeom>
              <a:avLst/>
              <a:gdLst>
                <a:gd name="connsiteX0" fmla="*/ 89827 w 124220"/>
                <a:gd name="connsiteY0" fmla="*/ 32284 h 144731"/>
                <a:gd name="connsiteX1" fmla="*/ -514 w 124220"/>
                <a:gd name="connsiteY1" fmla="*/ 54139 h 144731"/>
                <a:gd name="connsiteX2" fmla="*/ 109904 w 124220"/>
                <a:gd name="connsiteY2" fmla="*/ 127518 h 144731"/>
                <a:gd name="connsiteX3" fmla="*/ 89827 w 124220"/>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220" h="144731">
                  <a:moveTo>
                    <a:pt x="89827" y="32284"/>
                  </a:moveTo>
                  <a:cubicBezTo>
                    <a:pt x="47960" y="-30739"/>
                    <a:pt x="-514" y="9730"/>
                    <a:pt x="-514" y="54139"/>
                  </a:cubicBezTo>
                  <a:cubicBezTo>
                    <a:pt x="-514" y="118306"/>
                    <a:pt x="69752" y="173579"/>
                    <a:pt x="109904" y="127518"/>
                  </a:cubicBezTo>
                  <a:cubicBezTo>
                    <a:pt x="150056" y="81458"/>
                    <a:pt x="89827" y="32221"/>
                    <a:pt x="89827" y="32221"/>
                  </a:cubicBezTo>
                  <a:close/>
                </a:path>
              </a:pathLst>
            </a:custGeom>
            <a:solidFill>
              <a:srgbClr val="FED0D6"/>
            </a:solidFill>
            <a:ln w="6346" cap="flat">
              <a:noFill/>
              <a:prstDash val="solid"/>
              <a:miter/>
            </a:ln>
          </p:spPr>
          <p:txBody>
            <a:bodyPr rtlCol="0" anchor="ctr"/>
            <a:lstStyle/>
            <a:p>
              <a:endParaRPr lang="zh-CN" altLang="en-US"/>
            </a:p>
          </p:txBody>
        </p:sp>
        <p:sp>
          <p:nvSpPr>
            <p:cNvPr id="53" name="任意多边形 30">
              <a:extLst>
                <a:ext uri="{FF2B5EF4-FFF2-40B4-BE49-F238E27FC236}">
                  <a16:creationId xmlns:a16="http://schemas.microsoft.com/office/drawing/2014/main" id="{9560FC68-3692-4501-85CD-6B3D5F98F330}"/>
                </a:ext>
              </a:extLst>
            </p:cNvPr>
            <p:cNvSpPr/>
            <p:nvPr/>
          </p:nvSpPr>
          <p:spPr>
            <a:xfrm>
              <a:off x="6727091" y="2434905"/>
              <a:ext cx="140816" cy="163868"/>
            </a:xfrm>
            <a:custGeom>
              <a:avLst/>
              <a:gdLst>
                <a:gd name="connsiteX0" fmla="*/ 33579 w 124371"/>
                <a:gd name="connsiteY0" fmla="*/ 32284 h 144731"/>
                <a:gd name="connsiteX1" fmla="*/ 123857 w 124371"/>
                <a:gd name="connsiteY1" fmla="*/ 54139 h 144731"/>
                <a:gd name="connsiteX2" fmla="*/ 13439 w 124371"/>
                <a:gd name="connsiteY2" fmla="*/ 127518 h 144731"/>
                <a:gd name="connsiteX3" fmla="*/ 33579 w 124371"/>
                <a:gd name="connsiteY3" fmla="*/ 32221 h 144731"/>
              </a:gdLst>
              <a:ahLst/>
              <a:cxnLst>
                <a:cxn ang="0">
                  <a:pos x="connsiteX0" y="connsiteY0"/>
                </a:cxn>
                <a:cxn ang="0">
                  <a:pos x="connsiteX1" y="connsiteY1"/>
                </a:cxn>
                <a:cxn ang="0">
                  <a:pos x="connsiteX2" y="connsiteY2"/>
                </a:cxn>
                <a:cxn ang="0">
                  <a:pos x="connsiteX3" y="connsiteY3"/>
                </a:cxn>
              </a:cxnLst>
              <a:rect l="l" t="t" r="r" b="b"/>
              <a:pathLst>
                <a:path w="124371" h="144731">
                  <a:moveTo>
                    <a:pt x="33579" y="32284"/>
                  </a:moveTo>
                  <a:cubicBezTo>
                    <a:pt x="75319" y="-30739"/>
                    <a:pt x="123857" y="9730"/>
                    <a:pt x="123857" y="54139"/>
                  </a:cubicBezTo>
                  <a:cubicBezTo>
                    <a:pt x="123857" y="118306"/>
                    <a:pt x="53972" y="173579"/>
                    <a:pt x="13439" y="127518"/>
                  </a:cubicBezTo>
                  <a:cubicBezTo>
                    <a:pt x="-27095" y="81458"/>
                    <a:pt x="33579" y="32221"/>
                    <a:pt x="33579" y="32221"/>
                  </a:cubicBezTo>
                  <a:close/>
                </a:path>
              </a:pathLst>
            </a:custGeom>
            <a:solidFill>
              <a:srgbClr val="FED0D6"/>
            </a:solidFill>
            <a:ln w="6346" cap="flat">
              <a:noFill/>
              <a:prstDash val="solid"/>
              <a:miter/>
            </a:ln>
          </p:spPr>
          <p:txBody>
            <a:bodyPr rtlCol="0" anchor="ctr"/>
            <a:lstStyle/>
            <a:p>
              <a:endParaRPr lang="zh-CN" altLang="en-US"/>
            </a:p>
          </p:txBody>
        </p:sp>
        <p:sp>
          <p:nvSpPr>
            <p:cNvPr id="54" name="任意多边形 31">
              <a:extLst>
                <a:ext uri="{FF2B5EF4-FFF2-40B4-BE49-F238E27FC236}">
                  <a16:creationId xmlns:a16="http://schemas.microsoft.com/office/drawing/2014/main" id="{82002A1C-9F05-44F7-930C-8C4CD9AD5866}"/>
                </a:ext>
              </a:extLst>
            </p:cNvPr>
            <p:cNvSpPr/>
            <p:nvPr/>
          </p:nvSpPr>
          <p:spPr>
            <a:xfrm>
              <a:off x="6265196" y="2209296"/>
              <a:ext cx="527030" cy="543940"/>
            </a:xfrm>
            <a:custGeom>
              <a:avLst/>
              <a:gdLst>
                <a:gd name="connsiteX0" fmla="*/ 232068 w 465483"/>
                <a:gd name="connsiteY0" fmla="*/ 480209 h 480418"/>
                <a:gd name="connsiteX1" fmla="*/ 7928 w 465483"/>
                <a:gd name="connsiteY1" fmla="*/ 114266 h 480418"/>
                <a:gd name="connsiteX2" fmla="*/ 456589 w 465483"/>
                <a:gd name="connsiteY2" fmla="*/ 114266 h 480418"/>
                <a:gd name="connsiteX3" fmla="*/ 232068 w 465483"/>
                <a:gd name="connsiteY3" fmla="*/ 480209 h 480418"/>
              </a:gdLst>
              <a:ahLst/>
              <a:cxnLst>
                <a:cxn ang="0">
                  <a:pos x="connsiteX0" y="connsiteY0"/>
                </a:cxn>
                <a:cxn ang="0">
                  <a:pos x="connsiteX1" y="connsiteY1"/>
                </a:cxn>
                <a:cxn ang="0">
                  <a:pos x="connsiteX2" y="connsiteY2"/>
                </a:cxn>
                <a:cxn ang="0">
                  <a:pos x="connsiteX3" y="connsiteY3"/>
                </a:cxn>
              </a:cxnLst>
              <a:rect l="l" t="t" r="r" b="b"/>
              <a:pathLst>
                <a:path w="465483" h="480418">
                  <a:moveTo>
                    <a:pt x="232068" y="480209"/>
                  </a:moveTo>
                  <a:cubicBezTo>
                    <a:pt x="66886" y="480209"/>
                    <a:pt x="-30763" y="299588"/>
                    <a:pt x="7928" y="114266"/>
                  </a:cubicBezTo>
                  <a:cubicBezTo>
                    <a:pt x="39694" y="-38527"/>
                    <a:pt x="424696" y="-38210"/>
                    <a:pt x="456589" y="114266"/>
                  </a:cubicBezTo>
                  <a:cubicBezTo>
                    <a:pt x="495153" y="299588"/>
                    <a:pt x="397251" y="480209"/>
                    <a:pt x="232068" y="480209"/>
                  </a:cubicBezTo>
                  <a:close/>
                </a:path>
              </a:pathLst>
            </a:custGeom>
            <a:solidFill>
              <a:srgbClr val="FED0D6"/>
            </a:solidFill>
            <a:ln w="6346" cap="flat">
              <a:noFill/>
              <a:prstDash val="solid"/>
              <a:miter/>
            </a:ln>
          </p:spPr>
          <p:txBody>
            <a:bodyPr rtlCol="0" anchor="ctr"/>
            <a:lstStyle/>
            <a:p>
              <a:endParaRPr lang="zh-CN" altLang="en-US"/>
            </a:p>
          </p:txBody>
        </p:sp>
        <p:sp>
          <p:nvSpPr>
            <p:cNvPr id="55" name="任意多边形 32">
              <a:extLst>
                <a:ext uri="{FF2B5EF4-FFF2-40B4-BE49-F238E27FC236}">
                  <a16:creationId xmlns:a16="http://schemas.microsoft.com/office/drawing/2014/main" id="{E715E900-D1C6-4835-91C3-04C7DDB89E5D}"/>
                </a:ext>
              </a:extLst>
            </p:cNvPr>
            <p:cNvSpPr/>
            <p:nvPr/>
          </p:nvSpPr>
          <p:spPr>
            <a:xfrm>
              <a:off x="6255890" y="2082565"/>
              <a:ext cx="448236" cy="230262"/>
            </a:xfrm>
            <a:custGeom>
              <a:avLst/>
              <a:gdLst>
                <a:gd name="connsiteX0" fmla="*/ 386663 w 395890"/>
                <a:gd name="connsiteY0" fmla="*/ 112221 h 203372"/>
                <a:gd name="connsiteX1" fmla="*/ 250388 w 395890"/>
                <a:gd name="connsiteY1" fmla="*/ 153708 h 203372"/>
                <a:gd name="connsiteX2" fmla="*/ 94799 w 395890"/>
                <a:gd name="connsiteY2" fmla="*/ 202246 h 203372"/>
                <a:gd name="connsiteX3" fmla="*/ 66146 w 395890"/>
                <a:gd name="connsiteY3" fmla="*/ 31028 h 203372"/>
                <a:gd name="connsiteX4" fmla="*/ 386663 w 395890"/>
                <a:gd name="connsiteY4" fmla="*/ 112221 h 20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890" h="203372">
                  <a:moveTo>
                    <a:pt x="386663" y="112221"/>
                  </a:moveTo>
                  <a:cubicBezTo>
                    <a:pt x="344034" y="208472"/>
                    <a:pt x="250388" y="153708"/>
                    <a:pt x="250388" y="153708"/>
                  </a:cubicBezTo>
                  <a:cubicBezTo>
                    <a:pt x="207091" y="190022"/>
                    <a:pt x="151062" y="207500"/>
                    <a:pt x="94799" y="202246"/>
                  </a:cubicBezTo>
                  <a:cubicBezTo>
                    <a:pt x="581" y="192970"/>
                    <a:pt x="-48592" y="79439"/>
                    <a:pt x="66146" y="31028"/>
                  </a:cubicBezTo>
                  <a:cubicBezTo>
                    <a:pt x="180884" y="-17383"/>
                    <a:pt x="446701" y="-22784"/>
                    <a:pt x="386663" y="112221"/>
                  </a:cubicBezTo>
                  <a:close/>
                </a:path>
              </a:pathLst>
            </a:custGeom>
            <a:solidFill>
              <a:srgbClr val="981D04"/>
            </a:solidFill>
            <a:ln w="6346" cap="flat">
              <a:noFill/>
              <a:prstDash val="solid"/>
              <a:miter/>
            </a:ln>
          </p:spPr>
          <p:txBody>
            <a:bodyPr rtlCol="0" anchor="ctr"/>
            <a:lstStyle/>
            <a:p>
              <a:endParaRPr lang="zh-CN" altLang="en-US"/>
            </a:p>
          </p:txBody>
        </p:sp>
        <p:sp>
          <p:nvSpPr>
            <p:cNvPr id="56" name="任意多边形 33">
              <a:extLst>
                <a:ext uri="{FF2B5EF4-FFF2-40B4-BE49-F238E27FC236}">
                  <a16:creationId xmlns:a16="http://schemas.microsoft.com/office/drawing/2014/main" id="{E5E4965A-90D8-47C4-BFC9-27DBF9BF3597}"/>
                </a:ext>
              </a:extLst>
            </p:cNvPr>
            <p:cNvSpPr/>
            <p:nvPr/>
          </p:nvSpPr>
          <p:spPr>
            <a:xfrm>
              <a:off x="5999615" y="5296537"/>
              <a:ext cx="484830" cy="136671"/>
            </a:xfrm>
            <a:custGeom>
              <a:avLst/>
              <a:gdLst>
                <a:gd name="connsiteX0" fmla="*/ 415046 w 428211"/>
                <a:gd name="connsiteY0" fmla="*/ -210 h 120710"/>
                <a:gd name="connsiteX1" fmla="*/ 150755 w 428211"/>
                <a:gd name="connsiteY1" fmla="*/ -210 h 120710"/>
                <a:gd name="connsiteX2" fmla="*/ -514 w 428211"/>
                <a:gd name="connsiteY2" fmla="*/ 107794 h 120710"/>
                <a:gd name="connsiteX3" fmla="*/ -514 w 428211"/>
                <a:gd name="connsiteY3" fmla="*/ 120500 h 120710"/>
                <a:gd name="connsiteX4" fmla="*/ 425148 w 428211"/>
                <a:gd name="connsiteY4" fmla="*/ 120500 h 120710"/>
                <a:gd name="connsiteX5" fmla="*/ 414856 w 428211"/>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11" h="120710">
                  <a:moveTo>
                    <a:pt x="415046" y="-210"/>
                  </a:moveTo>
                  <a:lnTo>
                    <a:pt x="150755" y="-210"/>
                  </a:lnTo>
                  <a:cubicBezTo>
                    <a:pt x="150755" y="-210"/>
                    <a:pt x="14924" y="76981"/>
                    <a:pt x="-514" y="107794"/>
                  </a:cubicBezTo>
                  <a:lnTo>
                    <a:pt x="-514" y="120500"/>
                  </a:lnTo>
                  <a:lnTo>
                    <a:pt x="425148" y="120500"/>
                  </a:lnTo>
                  <a:cubicBezTo>
                    <a:pt x="425148" y="120500"/>
                    <a:pt x="435377" y="30412"/>
                    <a:pt x="414856" y="-210"/>
                  </a:cubicBezTo>
                  <a:close/>
                </a:path>
              </a:pathLst>
            </a:custGeom>
            <a:solidFill>
              <a:srgbClr val="00065B"/>
            </a:solidFill>
            <a:ln w="6346" cap="flat">
              <a:noFill/>
              <a:prstDash val="solid"/>
              <a:miter/>
            </a:ln>
          </p:spPr>
          <p:txBody>
            <a:bodyPr rtlCol="0" anchor="ctr"/>
            <a:lstStyle/>
            <a:p>
              <a:endParaRPr lang="zh-CN" altLang="en-US"/>
            </a:p>
          </p:txBody>
        </p:sp>
        <p:sp>
          <p:nvSpPr>
            <p:cNvPr id="57" name="任意多边形 34">
              <a:extLst>
                <a:ext uri="{FF2B5EF4-FFF2-40B4-BE49-F238E27FC236}">
                  <a16:creationId xmlns:a16="http://schemas.microsoft.com/office/drawing/2014/main" id="{19A50F06-28CA-4F80-BB7F-9C2B15AE5FF0}"/>
                </a:ext>
              </a:extLst>
            </p:cNvPr>
            <p:cNvSpPr/>
            <p:nvPr/>
          </p:nvSpPr>
          <p:spPr>
            <a:xfrm>
              <a:off x="5999255" y="5433496"/>
              <a:ext cx="483023" cy="22802"/>
            </a:xfrm>
            <a:custGeom>
              <a:avLst/>
              <a:gdLst>
                <a:gd name="connsiteX0" fmla="*/ 426615 w 426615"/>
                <a:gd name="connsiteY0" fmla="*/ 0 h 20139"/>
                <a:gd name="connsiteX1" fmla="*/ 0 w 426615"/>
                <a:gd name="connsiteY1" fmla="*/ 0 h 20139"/>
                <a:gd name="connsiteX2" fmla="*/ 0 w 426615"/>
                <a:gd name="connsiteY2" fmla="*/ 20140 h 20139"/>
                <a:gd name="connsiteX3" fmla="*/ 426615 w 426615"/>
                <a:gd name="connsiteY3" fmla="*/ 20140 h 20139"/>
                <a:gd name="connsiteX4" fmla="*/ 426615 w 426615"/>
                <a:gd name="connsiteY4" fmla="*/ 0 h 20139"/>
                <a:gd name="connsiteX5" fmla="*/ 426615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426615" y="0"/>
                  </a:moveTo>
                  <a:lnTo>
                    <a:pt x="0" y="0"/>
                  </a:lnTo>
                  <a:lnTo>
                    <a:pt x="0" y="20140"/>
                  </a:lnTo>
                  <a:lnTo>
                    <a:pt x="426615" y="20140"/>
                  </a:lnTo>
                  <a:lnTo>
                    <a:pt x="426615" y="0"/>
                  </a:lnTo>
                  <a:lnTo>
                    <a:pt x="426615" y="0"/>
                  </a:lnTo>
                  <a:close/>
                </a:path>
              </a:pathLst>
            </a:custGeom>
            <a:solidFill>
              <a:srgbClr val="434CC0"/>
            </a:solidFill>
            <a:ln w="6346" cap="flat">
              <a:noFill/>
              <a:prstDash val="solid"/>
              <a:miter/>
            </a:ln>
          </p:spPr>
          <p:txBody>
            <a:bodyPr rtlCol="0" anchor="ctr"/>
            <a:lstStyle/>
            <a:p>
              <a:endParaRPr lang="zh-CN" altLang="en-US"/>
            </a:p>
          </p:txBody>
        </p:sp>
        <p:sp>
          <p:nvSpPr>
            <p:cNvPr id="58" name="任意多边形 35">
              <a:extLst>
                <a:ext uri="{FF2B5EF4-FFF2-40B4-BE49-F238E27FC236}">
                  <a16:creationId xmlns:a16="http://schemas.microsoft.com/office/drawing/2014/main" id="{3E25498E-0F2A-4B7A-9EE5-334127F1AA59}"/>
                </a:ext>
              </a:extLst>
            </p:cNvPr>
            <p:cNvSpPr/>
            <p:nvPr/>
          </p:nvSpPr>
          <p:spPr>
            <a:xfrm>
              <a:off x="6140242" y="3782441"/>
              <a:ext cx="395626" cy="1526181"/>
            </a:xfrm>
            <a:custGeom>
              <a:avLst/>
              <a:gdLst>
                <a:gd name="connsiteX0" fmla="*/ 348910 w 349424"/>
                <a:gd name="connsiteY0" fmla="*/ -210 h 1347952"/>
                <a:gd name="connsiteX1" fmla="*/ 17656 w 349424"/>
                <a:gd name="connsiteY1" fmla="*/ -210 h 1347952"/>
                <a:gd name="connsiteX2" fmla="*/ -514 w 349424"/>
                <a:gd name="connsiteY2" fmla="*/ 1347742 h 1347952"/>
                <a:gd name="connsiteX3" fmla="*/ 305200 w 349424"/>
                <a:gd name="connsiteY3" fmla="*/ 1347742 h 1347952"/>
                <a:gd name="connsiteX4" fmla="*/ 346369 w 349424"/>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24" h="1347952">
                  <a:moveTo>
                    <a:pt x="348910" y="-210"/>
                  </a:moveTo>
                  <a:lnTo>
                    <a:pt x="17656" y="-210"/>
                  </a:lnTo>
                  <a:lnTo>
                    <a:pt x="-514" y="1347742"/>
                  </a:lnTo>
                  <a:lnTo>
                    <a:pt x="305200" y="1347742"/>
                  </a:lnTo>
                  <a:cubicBezTo>
                    <a:pt x="305200" y="1347742"/>
                    <a:pt x="303548" y="602833"/>
                    <a:pt x="346369" y="202583"/>
                  </a:cubicBezTo>
                  <a:close/>
                </a:path>
              </a:pathLst>
            </a:custGeom>
            <a:solidFill>
              <a:srgbClr val="981D04"/>
            </a:solidFill>
            <a:ln w="6346" cap="flat">
              <a:noFill/>
              <a:prstDash val="solid"/>
              <a:miter/>
            </a:ln>
          </p:spPr>
          <p:txBody>
            <a:bodyPr rtlCol="0" anchor="ctr"/>
            <a:lstStyle/>
            <a:p>
              <a:endParaRPr lang="zh-CN" altLang="en-US"/>
            </a:p>
          </p:txBody>
        </p:sp>
        <p:sp>
          <p:nvSpPr>
            <p:cNvPr id="59" name="任意多边形 36">
              <a:extLst>
                <a:ext uri="{FF2B5EF4-FFF2-40B4-BE49-F238E27FC236}">
                  <a16:creationId xmlns:a16="http://schemas.microsoft.com/office/drawing/2014/main" id="{131DEF36-254F-456E-8D52-66FE030A2365}"/>
                </a:ext>
              </a:extLst>
            </p:cNvPr>
            <p:cNvSpPr/>
            <p:nvPr/>
          </p:nvSpPr>
          <p:spPr>
            <a:xfrm>
              <a:off x="6583298" y="5296537"/>
              <a:ext cx="484866" cy="136671"/>
            </a:xfrm>
            <a:custGeom>
              <a:avLst/>
              <a:gdLst>
                <a:gd name="connsiteX0" fmla="*/ 12168 w 428243"/>
                <a:gd name="connsiteY0" fmla="*/ -210 h 120710"/>
                <a:gd name="connsiteX1" fmla="*/ 276460 w 428243"/>
                <a:gd name="connsiteY1" fmla="*/ -210 h 120710"/>
                <a:gd name="connsiteX2" fmla="*/ 427729 w 428243"/>
                <a:gd name="connsiteY2" fmla="*/ 107794 h 120710"/>
                <a:gd name="connsiteX3" fmla="*/ 427729 w 428243"/>
                <a:gd name="connsiteY3" fmla="*/ 120500 h 120710"/>
                <a:gd name="connsiteX4" fmla="*/ 2067 w 428243"/>
                <a:gd name="connsiteY4" fmla="*/ 120500 h 120710"/>
                <a:gd name="connsiteX5" fmla="*/ 12295 w 428243"/>
                <a:gd name="connsiteY5" fmla="*/ -210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243" h="120710">
                  <a:moveTo>
                    <a:pt x="12168" y="-210"/>
                  </a:moveTo>
                  <a:lnTo>
                    <a:pt x="276460" y="-210"/>
                  </a:lnTo>
                  <a:cubicBezTo>
                    <a:pt x="276460" y="-210"/>
                    <a:pt x="412354" y="76981"/>
                    <a:pt x="427729" y="107794"/>
                  </a:cubicBezTo>
                  <a:lnTo>
                    <a:pt x="427729" y="120500"/>
                  </a:lnTo>
                  <a:lnTo>
                    <a:pt x="2067" y="120500"/>
                  </a:lnTo>
                  <a:cubicBezTo>
                    <a:pt x="2067" y="120500"/>
                    <a:pt x="-8226" y="30412"/>
                    <a:pt x="12295" y="-210"/>
                  </a:cubicBezTo>
                  <a:close/>
                </a:path>
              </a:pathLst>
            </a:custGeom>
            <a:solidFill>
              <a:srgbClr val="00065B"/>
            </a:solidFill>
            <a:ln w="6346" cap="flat">
              <a:noFill/>
              <a:prstDash val="solid"/>
              <a:miter/>
            </a:ln>
          </p:spPr>
          <p:txBody>
            <a:bodyPr rtlCol="0" anchor="ctr"/>
            <a:lstStyle/>
            <a:p>
              <a:endParaRPr lang="zh-CN" altLang="en-US"/>
            </a:p>
          </p:txBody>
        </p:sp>
        <p:sp>
          <p:nvSpPr>
            <p:cNvPr id="60" name="任意多边形 37">
              <a:extLst>
                <a:ext uri="{FF2B5EF4-FFF2-40B4-BE49-F238E27FC236}">
                  <a16:creationId xmlns:a16="http://schemas.microsoft.com/office/drawing/2014/main" id="{D6F6DC9B-CD1C-4F27-B6F5-5D6BA862EE48}"/>
                </a:ext>
              </a:extLst>
            </p:cNvPr>
            <p:cNvSpPr/>
            <p:nvPr/>
          </p:nvSpPr>
          <p:spPr>
            <a:xfrm>
              <a:off x="6585142" y="5433496"/>
              <a:ext cx="483023" cy="22802"/>
            </a:xfrm>
            <a:custGeom>
              <a:avLst/>
              <a:gdLst>
                <a:gd name="connsiteX0" fmla="*/ 0 w 426615"/>
                <a:gd name="connsiteY0" fmla="*/ 0 h 20139"/>
                <a:gd name="connsiteX1" fmla="*/ 426615 w 426615"/>
                <a:gd name="connsiteY1" fmla="*/ 0 h 20139"/>
                <a:gd name="connsiteX2" fmla="*/ 426615 w 426615"/>
                <a:gd name="connsiteY2" fmla="*/ 20140 h 20139"/>
                <a:gd name="connsiteX3" fmla="*/ 0 w 426615"/>
                <a:gd name="connsiteY3" fmla="*/ 20140 h 20139"/>
                <a:gd name="connsiteX4" fmla="*/ 0 w 426615"/>
                <a:gd name="connsiteY4" fmla="*/ 0 h 20139"/>
                <a:gd name="connsiteX5" fmla="*/ 0 w 426615"/>
                <a:gd name="connsiteY5" fmla="*/ 0 h 2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615" h="20139">
                  <a:moveTo>
                    <a:pt x="0" y="0"/>
                  </a:moveTo>
                  <a:lnTo>
                    <a:pt x="426615" y="0"/>
                  </a:lnTo>
                  <a:lnTo>
                    <a:pt x="426615" y="20140"/>
                  </a:lnTo>
                  <a:lnTo>
                    <a:pt x="0" y="20140"/>
                  </a:lnTo>
                  <a:lnTo>
                    <a:pt x="0" y="0"/>
                  </a:lnTo>
                  <a:lnTo>
                    <a:pt x="0" y="0"/>
                  </a:lnTo>
                  <a:close/>
                </a:path>
              </a:pathLst>
            </a:custGeom>
            <a:solidFill>
              <a:srgbClr val="434CC0"/>
            </a:solidFill>
            <a:ln w="6346" cap="flat">
              <a:noFill/>
              <a:prstDash val="solid"/>
              <a:miter/>
            </a:ln>
          </p:spPr>
          <p:txBody>
            <a:bodyPr rtlCol="0" anchor="ctr"/>
            <a:lstStyle/>
            <a:p>
              <a:endParaRPr lang="zh-CN" altLang="en-US"/>
            </a:p>
          </p:txBody>
        </p:sp>
        <p:sp>
          <p:nvSpPr>
            <p:cNvPr id="61" name="任意多边形 38">
              <a:extLst>
                <a:ext uri="{FF2B5EF4-FFF2-40B4-BE49-F238E27FC236}">
                  <a16:creationId xmlns:a16="http://schemas.microsoft.com/office/drawing/2014/main" id="{4BAD5F98-2273-4561-A5F6-5E8ADEE417FC}"/>
                </a:ext>
              </a:extLst>
            </p:cNvPr>
            <p:cNvSpPr/>
            <p:nvPr/>
          </p:nvSpPr>
          <p:spPr>
            <a:xfrm>
              <a:off x="6531551" y="3782441"/>
              <a:ext cx="395698" cy="1526181"/>
            </a:xfrm>
            <a:custGeom>
              <a:avLst/>
              <a:gdLst>
                <a:gd name="connsiteX0" fmla="*/ -514 w 349488"/>
                <a:gd name="connsiteY0" fmla="*/ -210 h 1347952"/>
                <a:gd name="connsiteX1" fmla="*/ 330803 w 349488"/>
                <a:gd name="connsiteY1" fmla="*/ -210 h 1347952"/>
                <a:gd name="connsiteX2" fmla="*/ 348974 w 349488"/>
                <a:gd name="connsiteY2" fmla="*/ 1347742 h 1347952"/>
                <a:gd name="connsiteX3" fmla="*/ 43259 w 349488"/>
                <a:gd name="connsiteY3" fmla="*/ 1347742 h 1347952"/>
                <a:gd name="connsiteX4" fmla="*/ 2408 w 349488"/>
                <a:gd name="connsiteY4" fmla="*/ 202583 h 1347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8" h="1347952">
                  <a:moveTo>
                    <a:pt x="-514" y="-210"/>
                  </a:moveTo>
                  <a:lnTo>
                    <a:pt x="330803" y="-210"/>
                  </a:lnTo>
                  <a:lnTo>
                    <a:pt x="348974" y="1347742"/>
                  </a:lnTo>
                  <a:lnTo>
                    <a:pt x="43259" y="1347742"/>
                  </a:lnTo>
                  <a:cubicBezTo>
                    <a:pt x="43259" y="1347742"/>
                    <a:pt x="44911" y="602833"/>
                    <a:pt x="2408" y="202583"/>
                  </a:cubicBezTo>
                  <a:close/>
                </a:path>
              </a:pathLst>
            </a:custGeom>
            <a:solidFill>
              <a:srgbClr val="981D04"/>
            </a:solidFill>
            <a:ln w="6346" cap="flat">
              <a:noFill/>
              <a:prstDash val="solid"/>
              <a:miter/>
            </a:ln>
          </p:spPr>
          <p:txBody>
            <a:bodyPr rtlCol="0" anchor="ctr"/>
            <a:lstStyle/>
            <a:p>
              <a:endParaRPr lang="zh-CN" altLang="en-US"/>
            </a:p>
          </p:txBody>
        </p:sp>
        <p:sp>
          <p:nvSpPr>
            <p:cNvPr id="62" name="任意多边形 39">
              <a:extLst>
                <a:ext uri="{FF2B5EF4-FFF2-40B4-BE49-F238E27FC236}">
                  <a16:creationId xmlns:a16="http://schemas.microsoft.com/office/drawing/2014/main" id="{D569737E-C564-4711-882D-6DABBCCE75CE}"/>
                </a:ext>
              </a:extLst>
            </p:cNvPr>
            <p:cNvSpPr/>
            <p:nvPr/>
          </p:nvSpPr>
          <p:spPr>
            <a:xfrm>
              <a:off x="6096076" y="2836102"/>
              <a:ext cx="877570" cy="1154292"/>
            </a:xfrm>
            <a:custGeom>
              <a:avLst/>
              <a:gdLst>
                <a:gd name="connsiteX0" fmla="*/ 259966 w 775086"/>
                <a:gd name="connsiteY0" fmla="*/ -210 h 1019493"/>
                <a:gd name="connsiteX1" fmla="*/ 380676 w 775086"/>
                <a:gd name="connsiteY1" fmla="*/ 81873 h 1019493"/>
                <a:gd name="connsiteX2" fmla="*/ 383217 w 775086"/>
                <a:gd name="connsiteY2" fmla="*/ 81873 h 1019493"/>
                <a:gd name="connsiteX3" fmla="*/ 501132 w 775086"/>
                <a:gd name="connsiteY3" fmla="*/ -210 h 1019493"/>
                <a:gd name="connsiteX4" fmla="*/ 703735 w 775086"/>
                <a:gd name="connsiteY4" fmla="*/ 40832 h 1019493"/>
                <a:gd name="connsiteX5" fmla="*/ 774573 w 775086"/>
                <a:gd name="connsiteY5" fmla="*/ 943109 h 1019493"/>
                <a:gd name="connsiteX6" fmla="*/ -514 w 775086"/>
                <a:gd name="connsiteY6" fmla="*/ 924050 h 1019493"/>
                <a:gd name="connsiteX7" fmla="*/ 66893 w 775086"/>
                <a:gd name="connsiteY7" fmla="*/ 30603 h 1019493"/>
                <a:gd name="connsiteX8" fmla="*/ 260029 w 775086"/>
                <a:gd name="connsiteY8" fmla="*/ -210 h 101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5086" h="1019493">
                  <a:moveTo>
                    <a:pt x="259966" y="-210"/>
                  </a:moveTo>
                  <a:cubicBezTo>
                    <a:pt x="277882" y="79268"/>
                    <a:pt x="372734" y="81873"/>
                    <a:pt x="380676" y="81873"/>
                  </a:cubicBezTo>
                  <a:lnTo>
                    <a:pt x="383217" y="81873"/>
                  </a:lnTo>
                  <a:cubicBezTo>
                    <a:pt x="390904" y="81873"/>
                    <a:pt x="480611" y="79268"/>
                    <a:pt x="501132" y="-210"/>
                  </a:cubicBezTo>
                  <a:lnTo>
                    <a:pt x="703735" y="40832"/>
                  </a:lnTo>
                  <a:lnTo>
                    <a:pt x="774573" y="943109"/>
                  </a:lnTo>
                  <a:cubicBezTo>
                    <a:pt x="615743" y="1025700"/>
                    <a:pt x="132394" y="1069347"/>
                    <a:pt x="-514" y="924050"/>
                  </a:cubicBezTo>
                  <a:lnTo>
                    <a:pt x="66893" y="30603"/>
                  </a:lnTo>
                  <a:lnTo>
                    <a:pt x="260029" y="-210"/>
                  </a:lnTo>
                  <a:close/>
                </a:path>
              </a:pathLst>
            </a:custGeom>
            <a:solidFill>
              <a:srgbClr val="00065B"/>
            </a:solidFill>
            <a:ln w="6346" cap="flat">
              <a:noFill/>
              <a:prstDash val="solid"/>
              <a:miter/>
            </a:ln>
          </p:spPr>
          <p:txBody>
            <a:bodyPr rtlCol="0" anchor="ctr"/>
            <a:lstStyle/>
            <a:p>
              <a:endParaRPr lang="zh-CN" altLang="en-US"/>
            </a:p>
          </p:txBody>
        </p:sp>
        <p:sp>
          <p:nvSpPr>
            <p:cNvPr id="63" name="任意多边形 40">
              <a:extLst>
                <a:ext uri="{FF2B5EF4-FFF2-40B4-BE49-F238E27FC236}">
                  <a16:creationId xmlns:a16="http://schemas.microsoft.com/office/drawing/2014/main" id="{DEF527BF-6F70-4ED3-BC66-3F221FB6FB2E}"/>
                </a:ext>
              </a:extLst>
            </p:cNvPr>
            <p:cNvSpPr/>
            <p:nvPr/>
          </p:nvSpPr>
          <p:spPr>
            <a:xfrm>
              <a:off x="5368249" y="3005839"/>
              <a:ext cx="792980" cy="422613"/>
            </a:xfrm>
            <a:custGeom>
              <a:avLst/>
              <a:gdLst>
                <a:gd name="connsiteX0" fmla="*/ 698477 w 700375"/>
                <a:gd name="connsiteY0" fmla="*/ 67344 h 373260"/>
                <a:gd name="connsiteX1" fmla="*/ 582976 w 700375"/>
                <a:gd name="connsiteY1" fmla="*/ 238880 h 373260"/>
                <a:gd name="connsiteX2" fmla="*/ 51470 w 700375"/>
                <a:gd name="connsiteY2" fmla="*/ 369755 h 373260"/>
                <a:gd name="connsiteX3" fmla="*/ 51470 w 700375"/>
                <a:gd name="connsiteY3" fmla="*/ 261751 h 373260"/>
                <a:gd name="connsiteX4" fmla="*/ 505786 w 700375"/>
                <a:gd name="connsiteY4" fmla="*/ 161816 h 373260"/>
                <a:gd name="connsiteX5" fmla="*/ 580181 w 700375"/>
                <a:gd name="connsiteY5" fmla="*/ 74714 h 373260"/>
                <a:gd name="connsiteX6" fmla="*/ 587932 w 700375"/>
                <a:gd name="connsiteY6" fmla="*/ 56798 h 373260"/>
                <a:gd name="connsiteX7" fmla="*/ 587932 w 700375"/>
                <a:gd name="connsiteY7" fmla="*/ 59339 h 373260"/>
                <a:gd name="connsiteX8" fmla="*/ 590474 w 700375"/>
                <a:gd name="connsiteY8" fmla="*/ 51652 h 373260"/>
                <a:gd name="connsiteX9" fmla="*/ 593015 w 700375"/>
                <a:gd name="connsiteY9" fmla="*/ 38945 h 373260"/>
                <a:gd name="connsiteX10" fmla="*/ 698287 w 700375"/>
                <a:gd name="connsiteY10" fmla="*/ 67154 h 373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0375" h="373260">
                  <a:moveTo>
                    <a:pt x="698477" y="67344"/>
                  </a:moveTo>
                  <a:cubicBezTo>
                    <a:pt x="683039" y="133989"/>
                    <a:pt x="634310" y="195488"/>
                    <a:pt x="582976" y="238880"/>
                  </a:cubicBezTo>
                  <a:cubicBezTo>
                    <a:pt x="439014" y="362068"/>
                    <a:pt x="233933" y="382525"/>
                    <a:pt x="51470" y="369755"/>
                  </a:cubicBezTo>
                  <a:cubicBezTo>
                    <a:pt x="-17843" y="364609"/>
                    <a:pt x="-17843" y="256986"/>
                    <a:pt x="51470" y="261751"/>
                  </a:cubicBezTo>
                  <a:cubicBezTo>
                    <a:pt x="202930" y="274457"/>
                    <a:pt x="385139" y="264356"/>
                    <a:pt x="505786" y="161816"/>
                  </a:cubicBezTo>
                  <a:cubicBezTo>
                    <a:pt x="541681" y="131066"/>
                    <a:pt x="559660" y="110609"/>
                    <a:pt x="580181" y="74714"/>
                  </a:cubicBezTo>
                  <a:cubicBezTo>
                    <a:pt x="582284" y="68545"/>
                    <a:pt x="584876" y="62554"/>
                    <a:pt x="587932" y="56798"/>
                  </a:cubicBezTo>
                  <a:cubicBezTo>
                    <a:pt x="593015" y="46506"/>
                    <a:pt x="582786" y="69504"/>
                    <a:pt x="587932" y="59339"/>
                  </a:cubicBezTo>
                  <a:cubicBezTo>
                    <a:pt x="587932" y="56798"/>
                    <a:pt x="590474" y="54193"/>
                    <a:pt x="590474" y="51652"/>
                  </a:cubicBezTo>
                  <a:cubicBezTo>
                    <a:pt x="591077" y="47370"/>
                    <a:pt x="591928" y="43132"/>
                    <a:pt x="593015" y="38945"/>
                  </a:cubicBezTo>
                  <a:cubicBezTo>
                    <a:pt x="610994" y="-30241"/>
                    <a:pt x="713725" y="509"/>
                    <a:pt x="698287" y="67154"/>
                  </a:cubicBezTo>
                  <a:close/>
                </a:path>
              </a:pathLst>
            </a:custGeom>
            <a:solidFill>
              <a:srgbClr val="FED0D6"/>
            </a:solidFill>
            <a:ln w="6346" cap="flat">
              <a:noFill/>
              <a:prstDash val="solid"/>
              <a:miter/>
            </a:ln>
          </p:spPr>
          <p:txBody>
            <a:bodyPr rtlCol="0" anchor="ctr"/>
            <a:lstStyle/>
            <a:p>
              <a:endParaRPr lang="zh-CN" altLang="en-US"/>
            </a:p>
          </p:txBody>
        </p:sp>
        <p:sp>
          <p:nvSpPr>
            <p:cNvPr id="64" name="任意多边形 41">
              <a:extLst>
                <a:ext uri="{FF2B5EF4-FFF2-40B4-BE49-F238E27FC236}">
                  <a16:creationId xmlns:a16="http://schemas.microsoft.com/office/drawing/2014/main" id="{64710726-C726-49D9-B2AA-A80B4C6E06B5}"/>
                </a:ext>
              </a:extLst>
            </p:cNvPr>
            <p:cNvSpPr/>
            <p:nvPr/>
          </p:nvSpPr>
          <p:spPr>
            <a:xfrm>
              <a:off x="5555003" y="2870989"/>
              <a:ext cx="617392" cy="613005"/>
            </a:xfrm>
            <a:custGeom>
              <a:avLst/>
              <a:gdLst>
                <a:gd name="connsiteX0" fmla="*/ 14860 w 545292"/>
                <a:gd name="connsiteY0" fmla="*/ 541208 h 541418"/>
                <a:gd name="connsiteX1" fmla="*/ 534550 w 545292"/>
                <a:gd name="connsiteY1" fmla="*/ 283332 h 541418"/>
                <a:gd name="connsiteX2" fmla="*/ 544778 w 545292"/>
                <a:gd name="connsiteY2" fmla="*/ -210 h 541418"/>
                <a:gd name="connsiteX3" fmla="*/ 544778 w 545292"/>
                <a:gd name="connsiteY3" fmla="*/ -210 h 541418"/>
                <a:gd name="connsiteX4" fmla="*/ 356661 w 545292"/>
                <a:gd name="connsiteY4" fmla="*/ 143562 h 541418"/>
                <a:gd name="connsiteX5" fmla="*/ -514 w 545292"/>
                <a:gd name="connsiteY5" fmla="*/ 353662 h 54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292" h="541418">
                  <a:moveTo>
                    <a:pt x="14860" y="541208"/>
                  </a:moveTo>
                  <a:cubicBezTo>
                    <a:pt x="14860" y="541208"/>
                    <a:pt x="369367" y="543812"/>
                    <a:pt x="534550" y="283332"/>
                  </a:cubicBezTo>
                  <a:lnTo>
                    <a:pt x="544778" y="-210"/>
                  </a:lnTo>
                  <a:lnTo>
                    <a:pt x="544778" y="-210"/>
                  </a:lnTo>
                  <a:cubicBezTo>
                    <a:pt x="544778" y="-210"/>
                    <a:pt x="471018" y="3793"/>
                    <a:pt x="356661" y="143562"/>
                  </a:cubicBezTo>
                  <a:cubicBezTo>
                    <a:pt x="285251" y="230855"/>
                    <a:pt x="140653" y="363890"/>
                    <a:pt x="-514" y="353662"/>
                  </a:cubicBezTo>
                  <a:close/>
                </a:path>
              </a:pathLst>
            </a:custGeom>
            <a:solidFill>
              <a:srgbClr val="434CC0"/>
            </a:solidFill>
            <a:ln w="6346" cap="flat">
              <a:noFill/>
              <a:prstDash val="solid"/>
              <a:miter/>
            </a:ln>
          </p:spPr>
          <p:txBody>
            <a:bodyPr rtlCol="0" anchor="ctr"/>
            <a:lstStyle/>
            <a:p>
              <a:endParaRPr lang="zh-CN" altLang="en-US"/>
            </a:p>
          </p:txBody>
        </p:sp>
        <p:sp>
          <p:nvSpPr>
            <p:cNvPr id="65" name="任意多边形 42">
              <a:extLst>
                <a:ext uri="{FF2B5EF4-FFF2-40B4-BE49-F238E27FC236}">
                  <a16:creationId xmlns:a16="http://schemas.microsoft.com/office/drawing/2014/main" id="{9B5927D7-CA4F-45B2-AB4A-387DD33F4083}"/>
                </a:ext>
              </a:extLst>
            </p:cNvPr>
            <p:cNvSpPr/>
            <p:nvPr/>
          </p:nvSpPr>
          <p:spPr>
            <a:xfrm>
              <a:off x="4621893" y="1105990"/>
              <a:ext cx="1140920" cy="1998720"/>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FFC545"/>
            </a:solidFill>
            <a:ln w="6346" cap="flat">
              <a:noFill/>
              <a:prstDash val="solid"/>
              <a:miter/>
            </a:ln>
          </p:spPr>
          <p:txBody>
            <a:bodyPr rtlCol="0" anchor="ctr"/>
            <a:lstStyle/>
            <a:p>
              <a:endParaRPr lang="zh-CN" altLang="en-US"/>
            </a:p>
          </p:txBody>
        </p:sp>
        <p:sp>
          <p:nvSpPr>
            <p:cNvPr id="66" name="任意多边形 43">
              <a:extLst>
                <a:ext uri="{FF2B5EF4-FFF2-40B4-BE49-F238E27FC236}">
                  <a16:creationId xmlns:a16="http://schemas.microsoft.com/office/drawing/2014/main" id="{A1910749-A572-422C-8E23-863FCB213B7A}"/>
                </a:ext>
              </a:extLst>
            </p:cNvPr>
            <p:cNvSpPr/>
            <p:nvPr/>
          </p:nvSpPr>
          <p:spPr>
            <a:xfrm>
              <a:off x="6447837" y="2687348"/>
              <a:ext cx="549892" cy="723736"/>
            </a:xfrm>
            <a:custGeom>
              <a:avLst/>
              <a:gdLst>
                <a:gd name="connsiteX0" fmla="*/ 104936 w 485675"/>
                <a:gd name="connsiteY0" fmla="*/ 49599 h 639217"/>
                <a:gd name="connsiteX1" fmla="*/ 228188 w 485675"/>
                <a:gd name="connsiteY1" fmla="*/ 397943 h 639217"/>
                <a:gd name="connsiteX2" fmla="*/ 282126 w 485675"/>
                <a:gd name="connsiteY2" fmla="*/ 492733 h 639217"/>
                <a:gd name="connsiteX3" fmla="*/ 305252 w 485675"/>
                <a:gd name="connsiteY3" fmla="*/ 523482 h 639217"/>
                <a:gd name="connsiteX4" fmla="*/ 315544 w 485675"/>
                <a:gd name="connsiteY4" fmla="*/ 533711 h 639217"/>
                <a:gd name="connsiteX5" fmla="*/ 294959 w 485675"/>
                <a:gd name="connsiteY5" fmla="*/ 533711 h 639217"/>
                <a:gd name="connsiteX6" fmla="*/ 310398 w 485675"/>
                <a:gd name="connsiteY6" fmla="*/ 513253 h 639217"/>
                <a:gd name="connsiteX7" fmla="*/ 341210 w 485675"/>
                <a:gd name="connsiteY7" fmla="*/ 456837 h 639217"/>
                <a:gd name="connsiteX8" fmla="*/ 379711 w 485675"/>
                <a:gd name="connsiteY8" fmla="*/ 308300 h 639217"/>
                <a:gd name="connsiteX9" fmla="*/ 484982 w 485675"/>
                <a:gd name="connsiteY9" fmla="*/ 308300 h 639217"/>
                <a:gd name="connsiteX10" fmla="*/ 364272 w 485675"/>
                <a:gd name="connsiteY10" fmla="*/ 613252 h 639217"/>
                <a:gd name="connsiteX11" fmla="*/ 179395 w 485675"/>
                <a:gd name="connsiteY11" fmla="*/ 528692 h 639217"/>
                <a:gd name="connsiteX12" fmla="*/ 53602 w 485675"/>
                <a:gd name="connsiteY12" fmla="*/ 267449 h 639217"/>
                <a:gd name="connsiteX13" fmla="*/ -336 w 485675"/>
                <a:gd name="connsiteY13" fmla="*/ 49726 h 639217"/>
                <a:gd name="connsiteX14" fmla="*/ 104936 w 485675"/>
                <a:gd name="connsiteY14" fmla="*/ 49726 h 63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5675" h="639217">
                  <a:moveTo>
                    <a:pt x="104936" y="49599"/>
                  </a:moveTo>
                  <a:cubicBezTo>
                    <a:pt x="115228" y="172533"/>
                    <a:pt x="174312" y="290384"/>
                    <a:pt x="228188" y="397943"/>
                  </a:cubicBezTo>
                  <a:cubicBezTo>
                    <a:pt x="246167" y="431234"/>
                    <a:pt x="261605" y="461983"/>
                    <a:pt x="282126" y="492733"/>
                  </a:cubicBezTo>
                  <a:lnTo>
                    <a:pt x="305252" y="523482"/>
                  </a:lnTo>
                  <a:cubicBezTo>
                    <a:pt x="307793" y="528565"/>
                    <a:pt x="320626" y="536188"/>
                    <a:pt x="315544" y="533711"/>
                  </a:cubicBezTo>
                  <a:cubicBezTo>
                    <a:pt x="297564" y="541398"/>
                    <a:pt x="290131" y="541398"/>
                    <a:pt x="294959" y="533711"/>
                  </a:cubicBezTo>
                  <a:cubicBezTo>
                    <a:pt x="302647" y="528565"/>
                    <a:pt x="305252" y="521004"/>
                    <a:pt x="310398" y="513253"/>
                  </a:cubicBezTo>
                  <a:cubicBezTo>
                    <a:pt x="322596" y="495566"/>
                    <a:pt x="332951" y="476659"/>
                    <a:pt x="341210" y="456837"/>
                  </a:cubicBezTo>
                  <a:cubicBezTo>
                    <a:pt x="364145" y="410497"/>
                    <a:pt x="377233" y="359932"/>
                    <a:pt x="379711" y="308300"/>
                  </a:cubicBezTo>
                  <a:cubicBezTo>
                    <a:pt x="382252" y="241719"/>
                    <a:pt x="490129" y="241719"/>
                    <a:pt x="484982" y="308300"/>
                  </a:cubicBezTo>
                  <a:cubicBezTo>
                    <a:pt x="479837" y="410777"/>
                    <a:pt x="441336" y="541398"/>
                    <a:pt x="364272" y="613252"/>
                  </a:cubicBezTo>
                  <a:cubicBezTo>
                    <a:pt x="287208" y="685107"/>
                    <a:pt x="218149" y="590190"/>
                    <a:pt x="179395" y="528692"/>
                  </a:cubicBezTo>
                  <a:cubicBezTo>
                    <a:pt x="128061" y="446736"/>
                    <a:pt x="92102" y="357156"/>
                    <a:pt x="53602" y="267449"/>
                  </a:cubicBezTo>
                  <a:cubicBezTo>
                    <a:pt x="25185" y="197869"/>
                    <a:pt x="7014" y="124528"/>
                    <a:pt x="-336" y="49726"/>
                  </a:cubicBezTo>
                  <a:cubicBezTo>
                    <a:pt x="-5419" y="-16855"/>
                    <a:pt x="99853" y="-16855"/>
                    <a:pt x="104936" y="49726"/>
                  </a:cubicBezTo>
                  <a:close/>
                </a:path>
              </a:pathLst>
            </a:custGeom>
            <a:solidFill>
              <a:srgbClr val="FED0D6"/>
            </a:solidFill>
            <a:ln w="6346" cap="flat">
              <a:noFill/>
              <a:prstDash val="solid"/>
              <a:miter/>
            </a:ln>
          </p:spPr>
          <p:txBody>
            <a:bodyPr rtlCol="0" anchor="ctr"/>
            <a:lstStyle/>
            <a:p>
              <a:endParaRPr lang="zh-CN" altLang="en-US"/>
            </a:p>
          </p:txBody>
        </p:sp>
        <p:sp>
          <p:nvSpPr>
            <p:cNvPr id="67" name="任意多边形 44">
              <a:extLst>
                <a:ext uri="{FF2B5EF4-FFF2-40B4-BE49-F238E27FC236}">
                  <a16:creationId xmlns:a16="http://schemas.microsoft.com/office/drawing/2014/main" id="{E67A45BC-5835-4514-9B73-71C3DE961A0A}"/>
                </a:ext>
              </a:extLst>
            </p:cNvPr>
            <p:cNvSpPr/>
            <p:nvPr/>
          </p:nvSpPr>
          <p:spPr>
            <a:xfrm>
              <a:off x="6450484" y="2821356"/>
              <a:ext cx="595677" cy="626971"/>
            </a:xfrm>
            <a:custGeom>
              <a:avLst/>
              <a:gdLst>
                <a:gd name="connsiteX0" fmla="*/ 391667 w 526113"/>
                <a:gd name="connsiteY0" fmla="*/ 53983 h 553753"/>
                <a:gd name="connsiteX1" fmla="*/ 525083 w 526113"/>
                <a:gd name="connsiteY1" fmla="*/ 215734 h 553753"/>
                <a:gd name="connsiteX2" fmla="*/ 273815 w 526113"/>
                <a:gd name="connsiteY2" fmla="*/ 552135 h 553753"/>
                <a:gd name="connsiteX3" fmla="*/ -514 w 526113"/>
                <a:gd name="connsiteY3" fmla="*/ 53983 h 553753"/>
                <a:gd name="connsiteX4" fmla="*/ 137540 w 526113"/>
                <a:gd name="connsiteY4" fmla="*/ -210 h 553753"/>
                <a:gd name="connsiteX5" fmla="*/ 299037 w 526113"/>
                <a:gd name="connsiteY5" fmla="*/ 364398 h 553753"/>
                <a:gd name="connsiteX6" fmla="*/ 391667 w 526113"/>
                <a:gd name="connsiteY6" fmla="*/ 53983 h 55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113" h="553753">
                  <a:moveTo>
                    <a:pt x="391667" y="53983"/>
                  </a:moveTo>
                  <a:cubicBezTo>
                    <a:pt x="391667" y="53983"/>
                    <a:pt x="535248" y="69357"/>
                    <a:pt x="525083" y="215734"/>
                  </a:cubicBezTo>
                  <a:cubicBezTo>
                    <a:pt x="514791" y="364653"/>
                    <a:pt x="391667" y="572656"/>
                    <a:pt x="273815" y="552135"/>
                  </a:cubicBezTo>
                  <a:cubicBezTo>
                    <a:pt x="155837" y="529009"/>
                    <a:pt x="27630" y="187463"/>
                    <a:pt x="-514" y="53983"/>
                  </a:cubicBezTo>
                  <a:lnTo>
                    <a:pt x="137540" y="-210"/>
                  </a:lnTo>
                  <a:cubicBezTo>
                    <a:pt x="137540" y="-210"/>
                    <a:pt x="275975" y="356711"/>
                    <a:pt x="299037" y="364398"/>
                  </a:cubicBezTo>
                  <a:lnTo>
                    <a:pt x="391667" y="53983"/>
                  </a:lnTo>
                  <a:close/>
                </a:path>
              </a:pathLst>
            </a:custGeom>
            <a:solidFill>
              <a:srgbClr val="434CC0"/>
            </a:solidFill>
            <a:ln w="6346" cap="flat">
              <a:noFill/>
              <a:prstDash val="solid"/>
              <a:miter/>
            </a:ln>
          </p:spPr>
          <p:txBody>
            <a:bodyPr rtlCol="0" anchor="ctr"/>
            <a:lstStyle/>
            <a:p>
              <a:endParaRPr lang="zh-CN" altLang="en-US"/>
            </a:p>
          </p:txBody>
        </p:sp>
        <p:sp>
          <p:nvSpPr>
            <p:cNvPr id="68" name="任意多边形 45">
              <a:extLst>
                <a:ext uri="{FF2B5EF4-FFF2-40B4-BE49-F238E27FC236}">
                  <a16:creationId xmlns:a16="http://schemas.microsoft.com/office/drawing/2014/main" id="{FFA0AA93-C036-47ED-A08B-8B606A8445E1}"/>
                </a:ext>
              </a:extLst>
            </p:cNvPr>
            <p:cNvSpPr/>
            <p:nvPr/>
          </p:nvSpPr>
          <p:spPr>
            <a:xfrm>
              <a:off x="8263601" y="2004798"/>
              <a:ext cx="273214" cy="237195"/>
            </a:xfrm>
            <a:custGeom>
              <a:avLst/>
              <a:gdLst>
                <a:gd name="connsiteX0" fmla="*/ -513 w 241308"/>
                <a:gd name="connsiteY0" fmla="*/ 130082 h 209495"/>
                <a:gd name="connsiteX1" fmla="*/ 215813 w 241308"/>
                <a:gd name="connsiteY1" fmla="*/ 56513 h 209495"/>
                <a:gd name="connsiteX2" fmla="*/ 122294 w 241308"/>
                <a:gd name="connsiteY2" fmla="*/ 208608 h 209495"/>
                <a:gd name="connsiteX3" fmla="*/ 21470 w 241308"/>
                <a:gd name="connsiteY3" fmla="*/ 130972 h 209495"/>
              </a:gdLst>
              <a:ahLst/>
              <a:cxnLst>
                <a:cxn ang="0">
                  <a:pos x="connsiteX0" y="connsiteY0"/>
                </a:cxn>
                <a:cxn ang="0">
                  <a:pos x="connsiteX1" y="connsiteY1"/>
                </a:cxn>
                <a:cxn ang="0">
                  <a:pos x="connsiteX2" y="connsiteY2"/>
                </a:cxn>
                <a:cxn ang="0">
                  <a:pos x="connsiteX3" y="connsiteY3"/>
                </a:cxn>
              </a:cxnLst>
              <a:rect l="l" t="t" r="r" b="b"/>
              <a:pathLst>
                <a:path w="241308" h="209495">
                  <a:moveTo>
                    <a:pt x="-513" y="130082"/>
                  </a:moveTo>
                  <a:cubicBezTo>
                    <a:pt x="-1084" y="1177"/>
                    <a:pt x="150439" y="-48188"/>
                    <a:pt x="215813" y="56513"/>
                  </a:cubicBezTo>
                  <a:cubicBezTo>
                    <a:pt x="281187" y="161213"/>
                    <a:pt x="207046" y="216104"/>
                    <a:pt x="122294" y="208608"/>
                  </a:cubicBezTo>
                  <a:cubicBezTo>
                    <a:pt x="37543" y="201111"/>
                    <a:pt x="21470" y="130972"/>
                    <a:pt x="21470" y="130972"/>
                  </a:cubicBezTo>
                  <a:close/>
                </a:path>
              </a:pathLst>
            </a:custGeom>
            <a:solidFill>
              <a:srgbClr val="981D04"/>
            </a:solidFill>
            <a:ln w="6346" cap="flat">
              <a:noFill/>
              <a:prstDash val="solid"/>
              <a:miter/>
            </a:ln>
          </p:spPr>
          <p:txBody>
            <a:bodyPr rtlCol="0" anchor="ctr"/>
            <a:lstStyle/>
            <a:p>
              <a:endParaRPr lang="zh-CN" altLang="en-US"/>
            </a:p>
          </p:txBody>
        </p:sp>
        <p:sp>
          <p:nvSpPr>
            <p:cNvPr id="69" name="任意多边形 46">
              <a:extLst>
                <a:ext uri="{FF2B5EF4-FFF2-40B4-BE49-F238E27FC236}">
                  <a16:creationId xmlns:a16="http://schemas.microsoft.com/office/drawing/2014/main" id="{8A9D6E1E-88AA-4DC2-9254-491E673F0D36}"/>
                </a:ext>
              </a:extLst>
            </p:cNvPr>
            <p:cNvSpPr/>
            <p:nvPr/>
          </p:nvSpPr>
          <p:spPr>
            <a:xfrm>
              <a:off x="8197929" y="2105151"/>
              <a:ext cx="197911" cy="239513"/>
            </a:xfrm>
            <a:custGeom>
              <a:avLst/>
              <a:gdLst>
                <a:gd name="connsiteX0" fmla="*/ -514 w 174799"/>
                <a:gd name="connsiteY0" fmla="*/ 24739 h 211542"/>
                <a:gd name="connsiteX1" fmla="*/ 166701 w 174799"/>
                <a:gd name="connsiteY1" fmla="*/ 92020 h 211542"/>
                <a:gd name="connsiteX2" fmla="*/ 160348 w 174799"/>
                <a:gd name="connsiteY2" fmla="*/ 211332 h 211542"/>
              </a:gdLst>
              <a:ahLst/>
              <a:cxnLst>
                <a:cxn ang="0">
                  <a:pos x="connsiteX0" y="connsiteY0"/>
                </a:cxn>
                <a:cxn ang="0">
                  <a:pos x="connsiteX1" y="connsiteY1"/>
                </a:cxn>
                <a:cxn ang="0">
                  <a:pos x="connsiteX2" y="connsiteY2"/>
                </a:cxn>
              </a:cxnLst>
              <a:rect l="l" t="t" r="r" b="b"/>
              <a:pathLst>
                <a:path w="174799" h="211542">
                  <a:moveTo>
                    <a:pt x="-514" y="24739"/>
                  </a:moveTo>
                  <a:cubicBezTo>
                    <a:pt x="35890" y="-41461"/>
                    <a:pt x="146498" y="39161"/>
                    <a:pt x="166701" y="92020"/>
                  </a:cubicBezTo>
                  <a:cubicBezTo>
                    <a:pt x="186904" y="144878"/>
                    <a:pt x="160348" y="211332"/>
                    <a:pt x="160348" y="211332"/>
                  </a:cubicBezTo>
                  <a:close/>
                </a:path>
              </a:pathLst>
            </a:custGeom>
            <a:solidFill>
              <a:srgbClr val="F93F57"/>
            </a:solidFill>
            <a:ln w="6346" cap="flat">
              <a:noFill/>
              <a:prstDash val="solid"/>
              <a:miter/>
            </a:ln>
          </p:spPr>
          <p:txBody>
            <a:bodyPr rtlCol="0" anchor="ctr"/>
            <a:lstStyle/>
            <a:p>
              <a:endParaRPr lang="zh-CN" altLang="en-US"/>
            </a:p>
          </p:txBody>
        </p:sp>
        <p:sp>
          <p:nvSpPr>
            <p:cNvPr id="70" name="任意多边形 47">
              <a:extLst>
                <a:ext uri="{FF2B5EF4-FFF2-40B4-BE49-F238E27FC236}">
                  <a16:creationId xmlns:a16="http://schemas.microsoft.com/office/drawing/2014/main" id="{E3588469-99DC-454D-81ED-A61CF96A2656}"/>
                </a:ext>
              </a:extLst>
            </p:cNvPr>
            <p:cNvSpPr/>
            <p:nvPr/>
          </p:nvSpPr>
          <p:spPr>
            <a:xfrm>
              <a:off x="7774250" y="2086348"/>
              <a:ext cx="652587" cy="579300"/>
            </a:xfrm>
            <a:custGeom>
              <a:avLst/>
              <a:gdLst>
                <a:gd name="connsiteX0" fmla="*/ -514 w 576377"/>
                <a:gd name="connsiteY0" fmla="*/ 291788 h 511649"/>
                <a:gd name="connsiteX1" fmla="*/ 355898 w 576377"/>
                <a:gd name="connsiteY1" fmla="*/ 7992 h 511649"/>
                <a:gd name="connsiteX2" fmla="*/ 556976 w 576377"/>
                <a:gd name="connsiteY2" fmla="*/ 175842 h 511649"/>
                <a:gd name="connsiteX3" fmla="*/ 473114 w 576377"/>
                <a:gd name="connsiteY3" fmla="*/ 482701 h 511649"/>
                <a:gd name="connsiteX4" fmla="*/ -514 w 576377"/>
                <a:gd name="connsiteY4" fmla="*/ 291661 h 511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377" h="511649">
                  <a:moveTo>
                    <a:pt x="-514" y="291788"/>
                  </a:moveTo>
                  <a:cubicBezTo>
                    <a:pt x="10667" y="33341"/>
                    <a:pt x="203739" y="-24473"/>
                    <a:pt x="355898" y="7992"/>
                  </a:cubicBezTo>
                  <a:cubicBezTo>
                    <a:pt x="508056" y="40456"/>
                    <a:pt x="556976" y="175842"/>
                    <a:pt x="556976" y="175842"/>
                  </a:cubicBezTo>
                  <a:cubicBezTo>
                    <a:pt x="556976" y="175842"/>
                    <a:pt x="635247" y="359195"/>
                    <a:pt x="473114" y="482701"/>
                  </a:cubicBezTo>
                  <a:cubicBezTo>
                    <a:pt x="310981" y="606206"/>
                    <a:pt x="-514" y="291661"/>
                    <a:pt x="-514" y="291661"/>
                  </a:cubicBezTo>
                  <a:close/>
                </a:path>
              </a:pathLst>
            </a:custGeom>
            <a:solidFill>
              <a:srgbClr val="981D04"/>
            </a:solidFill>
            <a:ln w="6346" cap="flat">
              <a:noFill/>
              <a:prstDash val="solid"/>
              <a:miter/>
            </a:ln>
          </p:spPr>
          <p:txBody>
            <a:bodyPr rtlCol="0" anchor="ctr"/>
            <a:lstStyle/>
            <a:p>
              <a:endParaRPr lang="zh-CN" altLang="en-US"/>
            </a:p>
          </p:txBody>
        </p:sp>
        <p:sp>
          <p:nvSpPr>
            <p:cNvPr id="71" name="任意多边形 48">
              <a:extLst>
                <a:ext uri="{FF2B5EF4-FFF2-40B4-BE49-F238E27FC236}">
                  <a16:creationId xmlns:a16="http://schemas.microsoft.com/office/drawing/2014/main" id="{C10941E6-26DA-4220-BCEE-AB431AF02104}"/>
                </a:ext>
              </a:extLst>
            </p:cNvPr>
            <p:cNvSpPr/>
            <p:nvPr/>
          </p:nvSpPr>
          <p:spPr>
            <a:xfrm>
              <a:off x="7926027" y="2682959"/>
              <a:ext cx="248884" cy="276290"/>
            </a:xfrm>
            <a:custGeom>
              <a:avLst/>
              <a:gdLst>
                <a:gd name="connsiteX0" fmla="*/ 109395 w 219819"/>
                <a:gd name="connsiteY0" fmla="*/ 243815 h 244025"/>
                <a:gd name="connsiteX1" fmla="*/ 109395 w 219819"/>
                <a:gd name="connsiteY1" fmla="*/ 243815 h 244025"/>
                <a:gd name="connsiteX2" fmla="*/ -514 w 219819"/>
                <a:gd name="connsiteY2" fmla="*/ 160906 h 244025"/>
                <a:gd name="connsiteX3" fmla="*/ -514 w 219819"/>
                <a:gd name="connsiteY3" fmla="*/ -210 h 244025"/>
                <a:gd name="connsiteX4" fmla="*/ 219305 w 219819"/>
                <a:gd name="connsiteY4" fmla="*/ -210 h 244025"/>
                <a:gd name="connsiteX5" fmla="*/ 219305 w 219819"/>
                <a:gd name="connsiteY5" fmla="*/ 160017 h 244025"/>
                <a:gd name="connsiteX6" fmla="*/ 110602 w 219819"/>
                <a:gd name="connsiteY6" fmla="*/ 243815 h 24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19" h="244025">
                  <a:moveTo>
                    <a:pt x="109395" y="243815"/>
                  </a:moveTo>
                  <a:lnTo>
                    <a:pt x="109395" y="243815"/>
                  </a:lnTo>
                  <a:cubicBezTo>
                    <a:pt x="48976" y="243815"/>
                    <a:pt x="-197" y="206967"/>
                    <a:pt x="-514" y="160906"/>
                  </a:cubicBezTo>
                  <a:lnTo>
                    <a:pt x="-514" y="-210"/>
                  </a:lnTo>
                  <a:lnTo>
                    <a:pt x="219305" y="-210"/>
                  </a:lnTo>
                  <a:lnTo>
                    <a:pt x="219305" y="160017"/>
                  </a:lnTo>
                  <a:cubicBezTo>
                    <a:pt x="219305" y="206014"/>
                    <a:pt x="170958" y="243498"/>
                    <a:pt x="110602" y="243815"/>
                  </a:cubicBezTo>
                  <a:close/>
                </a:path>
              </a:pathLst>
            </a:custGeom>
            <a:solidFill>
              <a:srgbClr val="FF93B1"/>
            </a:solidFill>
            <a:ln w="6346" cap="flat">
              <a:noFill/>
              <a:prstDash val="solid"/>
              <a:miter/>
            </a:ln>
          </p:spPr>
          <p:txBody>
            <a:bodyPr rtlCol="0" anchor="ctr"/>
            <a:lstStyle/>
            <a:p>
              <a:endParaRPr lang="zh-CN" altLang="en-US"/>
            </a:p>
          </p:txBody>
        </p:sp>
        <p:sp>
          <p:nvSpPr>
            <p:cNvPr id="72" name="任意多边形 49">
              <a:extLst>
                <a:ext uri="{FF2B5EF4-FFF2-40B4-BE49-F238E27FC236}">
                  <a16:creationId xmlns:a16="http://schemas.microsoft.com/office/drawing/2014/main" id="{F490EDFA-9D3B-4F85-B2BD-471B2B550A35}"/>
                </a:ext>
              </a:extLst>
            </p:cNvPr>
            <p:cNvSpPr/>
            <p:nvPr/>
          </p:nvSpPr>
          <p:spPr>
            <a:xfrm>
              <a:off x="7730087" y="2415564"/>
              <a:ext cx="132524" cy="169000"/>
            </a:xfrm>
            <a:custGeom>
              <a:avLst/>
              <a:gdLst>
                <a:gd name="connsiteX0" fmla="*/ 93764 w 117048"/>
                <a:gd name="connsiteY0" fmla="*/ 41043 h 149264"/>
                <a:gd name="connsiteX1" fmla="*/ 1072 w 117048"/>
                <a:gd name="connsiteY1" fmla="*/ 45490 h 149264"/>
                <a:gd name="connsiteX2" fmla="*/ 95670 w 117048"/>
                <a:gd name="connsiteY2" fmla="*/ 138183 h 149264"/>
                <a:gd name="connsiteX3" fmla="*/ 93764 w 117048"/>
                <a:gd name="connsiteY3" fmla="*/ 41043 h 149264"/>
              </a:gdLst>
              <a:ahLst/>
              <a:cxnLst>
                <a:cxn ang="0">
                  <a:pos x="connsiteX0" y="connsiteY0"/>
                </a:cxn>
                <a:cxn ang="0">
                  <a:pos x="connsiteX1" y="connsiteY1"/>
                </a:cxn>
                <a:cxn ang="0">
                  <a:pos x="connsiteX2" y="connsiteY2"/>
                </a:cxn>
                <a:cxn ang="0">
                  <a:pos x="connsiteX3" y="connsiteY3"/>
                </a:cxn>
              </a:cxnLst>
              <a:rect l="l" t="t" r="r" b="b"/>
              <a:pathLst>
                <a:path w="117048" h="149264">
                  <a:moveTo>
                    <a:pt x="93764" y="41043"/>
                  </a:moveTo>
                  <a:cubicBezTo>
                    <a:pt x="64540" y="-28842"/>
                    <a:pt x="9394" y="2098"/>
                    <a:pt x="1072" y="45490"/>
                  </a:cubicBezTo>
                  <a:cubicBezTo>
                    <a:pt x="-10936" y="108450"/>
                    <a:pt x="47640" y="175857"/>
                    <a:pt x="95670" y="138183"/>
                  </a:cubicBezTo>
                  <a:cubicBezTo>
                    <a:pt x="143700" y="100509"/>
                    <a:pt x="93764" y="41043"/>
                    <a:pt x="93764" y="41043"/>
                  </a:cubicBezTo>
                  <a:close/>
                </a:path>
              </a:pathLst>
            </a:custGeom>
            <a:solidFill>
              <a:srgbClr val="FED0D6"/>
            </a:solidFill>
            <a:ln w="6346" cap="flat">
              <a:noFill/>
              <a:prstDash val="solid"/>
              <a:miter/>
            </a:ln>
          </p:spPr>
          <p:txBody>
            <a:bodyPr rtlCol="0" anchor="ctr"/>
            <a:lstStyle/>
            <a:p>
              <a:endParaRPr lang="zh-CN" altLang="en-US"/>
            </a:p>
          </p:txBody>
        </p:sp>
        <p:sp>
          <p:nvSpPr>
            <p:cNvPr id="73" name="任意多边形 50">
              <a:extLst>
                <a:ext uri="{FF2B5EF4-FFF2-40B4-BE49-F238E27FC236}">
                  <a16:creationId xmlns:a16="http://schemas.microsoft.com/office/drawing/2014/main" id="{7FE1FCE5-62B4-466A-8CDB-28A5852E50C8}"/>
                </a:ext>
              </a:extLst>
            </p:cNvPr>
            <p:cNvSpPr/>
            <p:nvPr/>
          </p:nvSpPr>
          <p:spPr>
            <a:xfrm>
              <a:off x="8248927" y="2523567"/>
              <a:ext cx="148402" cy="155616"/>
            </a:xfrm>
            <a:custGeom>
              <a:avLst/>
              <a:gdLst>
                <a:gd name="connsiteX0" fmla="*/ 44850 w 131071"/>
                <a:gd name="connsiteY0" fmla="*/ 23606 h 137443"/>
                <a:gd name="connsiteX1" fmla="*/ 129474 w 131071"/>
                <a:gd name="connsiteY1" fmla="*/ 61725 h 137443"/>
                <a:gd name="connsiteX2" fmla="*/ 7430 w 131071"/>
                <a:gd name="connsiteY2" fmla="*/ 113122 h 137443"/>
                <a:gd name="connsiteX3" fmla="*/ 44850 w 131071"/>
                <a:gd name="connsiteY3" fmla="*/ 23479 h 137443"/>
              </a:gdLst>
              <a:ahLst/>
              <a:cxnLst>
                <a:cxn ang="0">
                  <a:pos x="connsiteX0" y="connsiteY0"/>
                </a:cxn>
                <a:cxn ang="0">
                  <a:pos x="connsiteX1" y="connsiteY1"/>
                </a:cxn>
                <a:cxn ang="0">
                  <a:pos x="connsiteX2" y="connsiteY2"/>
                </a:cxn>
                <a:cxn ang="0">
                  <a:pos x="connsiteX3" y="connsiteY3"/>
                </a:cxn>
              </a:cxnLst>
              <a:rect l="l" t="t" r="r" b="b"/>
              <a:pathLst>
                <a:path w="131071" h="137443">
                  <a:moveTo>
                    <a:pt x="44850" y="23606"/>
                  </a:moveTo>
                  <a:cubicBezTo>
                    <a:pt x="97708" y="-30396"/>
                    <a:pt x="137734" y="18397"/>
                    <a:pt x="129474" y="61725"/>
                  </a:cubicBezTo>
                  <a:cubicBezTo>
                    <a:pt x="117466" y="124685"/>
                    <a:pt x="38115" y="165790"/>
                    <a:pt x="7430" y="113122"/>
                  </a:cubicBezTo>
                  <a:cubicBezTo>
                    <a:pt x="-23256" y="60455"/>
                    <a:pt x="44850" y="23479"/>
                    <a:pt x="44850" y="23479"/>
                  </a:cubicBezTo>
                  <a:close/>
                </a:path>
              </a:pathLst>
            </a:custGeom>
            <a:solidFill>
              <a:srgbClr val="FED0D6"/>
            </a:solidFill>
            <a:ln w="6346" cap="flat">
              <a:noFill/>
              <a:prstDash val="solid"/>
              <a:miter/>
            </a:ln>
          </p:spPr>
          <p:txBody>
            <a:bodyPr rtlCol="0" anchor="ctr"/>
            <a:lstStyle/>
            <a:p>
              <a:endParaRPr lang="zh-CN" altLang="en-US"/>
            </a:p>
          </p:txBody>
        </p:sp>
        <p:sp>
          <p:nvSpPr>
            <p:cNvPr id="74" name="任意多边形 51">
              <a:extLst>
                <a:ext uri="{FF2B5EF4-FFF2-40B4-BE49-F238E27FC236}">
                  <a16:creationId xmlns:a16="http://schemas.microsoft.com/office/drawing/2014/main" id="{DCB2DA6F-49B0-45DD-B670-B53793E542B4}"/>
                </a:ext>
              </a:extLst>
            </p:cNvPr>
            <p:cNvSpPr/>
            <p:nvPr/>
          </p:nvSpPr>
          <p:spPr>
            <a:xfrm>
              <a:off x="7809723" y="2240589"/>
              <a:ext cx="532212" cy="546181"/>
            </a:xfrm>
            <a:custGeom>
              <a:avLst/>
              <a:gdLst>
                <a:gd name="connsiteX0" fmla="*/ 180923 w 470060"/>
                <a:gd name="connsiteY0" fmla="*/ 478301 h 482397"/>
                <a:gd name="connsiteX1" fmla="*/ 29463 w 470060"/>
                <a:gd name="connsiteY1" fmla="*/ 77479 h 482397"/>
                <a:gd name="connsiteX2" fmla="*/ 469484 w 470060"/>
                <a:gd name="connsiteY2" fmla="*/ 161341 h 482397"/>
                <a:gd name="connsiteX3" fmla="*/ 180923 w 470060"/>
                <a:gd name="connsiteY3" fmla="*/ 478301 h 482397"/>
              </a:gdLst>
              <a:ahLst/>
              <a:cxnLst>
                <a:cxn ang="0">
                  <a:pos x="connsiteX0" y="connsiteY0"/>
                </a:cxn>
                <a:cxn ang="0">
                  <a:pos x="connsiteX1" y="connsiteY1"/>
                </a:cxn>
                <a:cxn ang="0">
                  <a:pos x="connsiteX2" y="connsiteY2"/>
                </a:cxn>
                <a:cxn ang="0">
                  <a:pos x="connsiteX3" y="connsiteY3"/>
                </a:cxn>
              </a:cxnLst>
              <a:rect l="l" t="t" r="r" b="b"/>
              <a:pathLst>
                <a:path w="470060" h="482397">
                  <a:moveTo>
                    <a:pt x="180923" y="478301"/>
                  </a:moveTo>
                  <a:cubicBezTo>
                    <a:pt x="19045" y="447488"/>
                    <a:pt x="-42962" y="252065"/>
                    <a:pt x="29463" y="77479"/>
                  </a:cubicBezTo>
                  <a:cubicBezTo>
                    <a:pt x="89247" y="-66293"/>
                    <a:pt x="466880" y="5688"/>
                    <a:pt x="469484" y="161341"/>
                  </a:cubicBezTo>
                  <a:cubicBezTo>
                    <a:pt x="472788" y="350348"/>
                    <a:pt x="342929" y="509304"/>
                    <a:pt x="180923" y="478301"/>
                  </a:cubicBezTo>
                  <a:close/>
                </a:path>
              </a:pathLst>
            </a:custGeom>
            <a:solidFill>
              <a:srgbClr val="FED0D6"/>
            </a:solidFill>
            <a:ln w="6346" cap="flat">
              <a:noFill/>
              <a:prstDash val="solid"/>
              <a:miter/>
            </a:ln>
          </p:spPr>
          <p:txBody>
            <a:bodyPr rtlCol="0" anchor="ctr"/>
            <a:lstStyle/>
            <a:p>
              <a:endParaRPr lang="zh-CN" altLang="en-US"/>
            </a:p>
          </p:txBody>
        </p:sp>
        <p:sp>
          <p:nvSpPr>
            <p:cNvPr id="75" name="任意多边形 52">
              <a:extLst>
                <a:ext uri="{FF2B5EF4-FFF2-40B4-BE49-F238E27FC236}">
                  <a16:creationId xmlns:a16="http://schemas.microsoft.com/office/drawing/2014/main" id="{0F5ABC9F-C0EE-4B07-8761-EF2082A9B6FC}"/>
                </a:ext>
              </a:extLst>
            </p:cNvPr>
            <p:cNvSpPr/>
            <p:nvPr/>
          </p:nvSpPr>
          <p:spPr>
            <a:xfrm>
              <a:off x="7789201" y="2165401"/>
              <a:ext cx="375782" cy="560573"/>
            </a:xfrm>
            <a:custGeom>
              <a:avLst/>
              <a:gdLst>
                <a:gd name="connsiteX0" fmla="*/ 331384 w 331898"/>
                <a:gd name="connsiteY0" fmla="*/ 36709 h 495109"/>
                <a:gd name="connsiteX1" fmla="*/ 61184 w 331898"/>
                <a:gd name="connsiteY1" fmla="*/ 494899 h 495109"/>
                <a:gd name="connsiteX2" fmla="*/ 61184 w 331898"/>
                <a:gd name="connsiteY2" fmla="*/ 494899 h 495109"/>
                <a:gd name="connsiteX3" fmla="*/ 42633 w 331898"/>
                <a:gd name="connsiteY3" fmla="*/ 73430 h 495109"/>
                <a:gd name="connsiteX4" fmla="*/ 331384 w 331898"/>
                <a:gd name="connsiteY4" fmla="*/ 36709 h 49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8" h="495109">
                  <a:moveTo>
                    <a:pt x="331384" y="36709"/>
                  </a:moveTo>
                  <a:cubicBezTo>
                    <a:pt x="45491" y="74002"/>
                    <a:pt x="40409" y="335308"/>
                    <a:pt x="61184" y="494899"/>
                  </a:cubicBezTo>
                  <a:lnTo>
                    <a:pt x="61184" y="494899"/>
                  </a:lnTo>
                  <a:cubicBezTo>
                    <a:pt x="61184" y="494899"/>
                    <a:pt x="-64292" y="213962"/>
                    <a:pt x="42633" y="73430"/>
                  </a:cubicBezTo>
                  <a:cubicBezTo>
                    <a:pt x="149556" y="-67102"/>
                    <a:pt x="331384" y="36709"/>
                    <a:pt x="331384" y="36709"/>
                  </a:cubicBezTo>
                  <a:close/>
                </a:path>
              </a:pathLst>
            </a:custGeom>
            <a:solidFill>
              <a:srgbClr val="981D04"/>
            </a:solidFill>
            <a:ln w="6346" cap="flat">
              <a:noFill/>
              <a:prstDash val="solid"/>
              <a:miter/>
            </a:ln>
          </p:spPr>
          <p:txBody>
            <a:bodyPr rtlCol="0" anchor="ctr"/>
            <a:lstStyle/>
            <a:p>
              <a:endParaRPr lang="zh-CN" altLang="en-US"/>
            </a:p>
          </p:txBody>
        </p:sp>
        <p:sp>
          <p:nvSpPr>
            <p:cNvPr id="76" name="任意多边形 53">
              <a:extLst>
                <a:ext uri="{FF2B5EF4-FFF2-40B4-BE49-F238E27FC236}">
                  <a16:creationId xmlns:a16="http://schemas.microsoft.com/office/drawing/2014/main" id="{CD2ECCCE-C189-467C-BCBF-2587C5FD0304}"/>
                </a:ext>
              </a:extLst>
            </p:cNvPr>
            <p:cNvSpPr/>
            <p:nvPr/>
          </p:nvSpPr>
          <p:spPr>
            <a:xfrm>
              <a:off x="7703109" y="2838260"/>
              <a:ext cx="683282" cy="765140"/>
            </a:xfrm>
            <a:custGeom>
              <a:avLst/>
              <a:gdLst>
                <a:gd name="connsiteX0" fmla="*/ 602973 w 603487"/>
                <a:gd name="connsiteY0" fmla="*/ 61225 h 675786"/>
                <a:gd name="connsiteX1" fmla="*/ 415491 w 603487"/>
                <a:gd name="connsiteY1" fmla="*/ -210 h 675786"/>
                <a:gd name="connsiteX2" fmla="*/ 302532 w 603487"/>
                <a:gd name="connsiteY2" fmla="*/ 86828 h 675786"/>
                <a:gd name="connsiteX3" fmla="*/ 299927 w 603487"/>
                <a:gd name="connsiteY3" fmla="*/ 86828 h 675786"/>
                <a:gd name="connsiteX4" fmla="*/ 197260 w 603487"/>
                <a:gd name="connsiteY4" fmla="*/ -210 h 675786"/>
                <a:gd name="connsiteX5" fmla="*/ -514 w 603487"/>
                <a:gd name="connsiteY5" fmla="*/ 61225 h 675786"/>
                <a:gd name="connsiteX6" fmla="*/ 24898 w 603487"/>
                <a:gd name="connsiteY6" fmla="*/ 268529 h 675786"/>
                <a:gd name="connsiteX7" fmla="*/ 50311 w 603487"/>
                <a:gd name="connsiteY7" fmla="*/ 406774 h 675786"/>
                <a:gd name="connsiteX8" fmla="*/ 88811 w 603487"/>
                <a:gd name="connsiteY8" fmla="*/ 675577 h 675786"/>
                <a:gd name="connsiteX9" fmla="*/ 512504 w 603487"/>
                <a:gd name="connsiteY9" fmla="*/ 675577 h 675786"/>
                <a:gd name="connsiteX10" fmla="*/ 553609 w 603487"/>
                <a:gd name="connsiteY10" fmla="*/ 406774 h 675786"/>
                <a:gd name="connsiteX11" fmla="*/ 576735 w 603487"/>
                <a:gd name="connsiteY11" fmla="*/ 268529 h 675786"/>
                <a:gd name="connsiteX12" fmla="*/ 602147 w 603487"/>
                <a:gd name="connsiteY12" fmla="*/ 61225 h 67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487" h="675786">
                  <a:moveTo>
                    <a:pt x="602973" y="61225"/>
                  </a:moveTo>
                  <a:lnTo>
                    <a:pt x="415491" y="-210"/>
                  </a:lnTo>
                  <a:cubicBezTo>
                    <a:pt x="400116" y="66308"/>
                    <a:pt x="315365" y="86828"/>
                    <a:pt x="302532" y="86828"/>
                  </a:cubicBezTo>
                  <a:lnTo>
                    <a:pt x="299927" y="86828"/>
                  </a:lnTo>
                  <a:cubicBezTo>
                    <a:pt x="287220" y="86828"/>
                    <a:pt x="212634" y="66308"/>
                    <a:pt x="197260" y="-210"/>
                  </a:cubicBezTo>
                  <a:lnTo>
                    <a:pt x="-514" y="61225"/>
                  </a:lnTo>
                  <a:lnTo>
                    <a:pt x="24898" y="268529"/>
                  </a:lnTo>
                  <a:cubicBezTo>
                    <a:pt x="24898" y="268529"/>
                    <a:pt x="9460" y="347880"/>
                    <a:pt x="50311" y="406774"/>
                  </a:cubicBezTo>
                  <a:cubicBezTo>
                    <a:pt x="88811" y="463063"/>
                    <a:pt x="88811" y="675577"/>
                    <a:pt x="88811" y="675577"/>
                  </a:cubicBezTo>
                  <a:lnTo>
                    <a:pt x="512504" y="675577"/>
                  </a:lnTo>
                  <a:cubicBezTo>
                    <a:pt x="512504" y="675577"/>
                    <a:pt x="512504" y="463063"/>
                    <a:pt x="553609" y="406774"/>
                  </a:cubicBezTo>
                  <a:cubicBezTo>
                    <a:pt x="592109" y="347880"/>
                    <a:pt x="576735" y="268529"/>
                    <a:pt x="576735" y="268529"/>
                  </a:cubicBezTo>
                  <a:lnTo>
                    <a:pt x="602147" y="61225"/>
                  </a:lnTo>
                  <a:close/>
                </a:path>
              </a:pathLst>
            </a:custGeom>
            <a:solidFill>
              <a:srgbClr val="F93F57"/>
            </a:solidFill>
            <a:ln w="6346" cap="flat">
              <a:noFill/>
              <a:prstDash val="solid"/>
              <a:miter/>
            </a:ln>
          </p:spPr>
          <p:txBody>
            <a:bodyPr rtlCol="0" anchor="ctr"/>
            <a:lstStyle/>
            <a:p>
              <a:endParaRPr lang="zh-CN" altLang="en-US"/>
            </a:p>
          </p:txBody>
        </p:sp>
        <p:sp>
          <p:nvSpPr>
            <p:cNvPr id="77" name="任意多边形 54">
              <a:extLst>
                <a:ext uri="{FF2B5EF4-FFF2-40B4-BE49-F238E27FC236}">
                  <a16:creationId xmlns:a16="http://schemas.microsoft.com/office/drawing/2014/main" id="{E1AA1B2B-F1A7-44D5-A9BB-DB01EC9B3DFB}"/>
                </a:ext>
              </a:extLst>
            </p:cNvPr>
            <p:cNvSpPr/>
            <p:nvPr/>
          </p:nvSpPr>
          <p:spPr>
            <a:xfrm>
              <a:off x="7668222" y="2246131"/>
              <a:ext cx="203061" cy="147805"/>
            </a:xfrm>
            <a:custGeom>
              <a:avLst/>
              <a:gdLst>
                <a:gd name="connsiteX0" fmla="*/ -514 w 179347"/>
                <a:gd name="connsiteY0" fmla="*/ 71186 h 130544"/>
                <a:gd name="connsiteX1" fmla="*/ 171784 w 179347"/>
                <a:gd name="connsiteY1" fmla="*/ 4287 h 130544"/>
                <a:gd name="connsiteX2" fmla="*/ 43195 w 179347"/>
                <a:gd name="connsiteY2" fmla="*/ 130334 h 130544"/>
                <a:gd name="connsiteX3" fmla="*/ -514 w 179347"/>
                <a:gd name="connsiteY3" fmla="*/ 71186 h 130544"/>
              </a:gdLst>
              <a:ahLst/>
              <a:cxnLst>
                <a:cxn ang="0">
                  <a:pos x="connsiteX0" y="connsiteY0"/>
                </a:cxn>
                <a:cxn ang="0">
                  <a:pos x="connsiteX1" y="connsiteY1"/>
                </a:cxn>
                <a:cxn ang="0">
                  <a:pos x="connsiteX2" y="connsiteY2"/>
                </a:cxn>
                <a:cxn ang="0">
                  <a:pos x="connsiteX3" y="connsiteY3"/>
                </a:cxn>
              </a:cxnLst>
              <a:rect l="l" t="t" r="r" b="b"/>
              <a:pathLst>
                <a:path w="179347" h="130544">
                  <a:moveTo>
                    <a:pt x="-514" y="71186"/>
                  </a:moveTo>
                  <a:cubicBezTo>
                    <a:pt x="-514" y="71186"/>
                    <a:pt x="146053" y="-21379"/>
                    <a:pt x="171784" y="4287"/>
                  </a:cubicBezTo>
                  <a:cubicBezTo>
                    <a:pt x="197196" y="27477"/>
                    <a:pt x="153804" y="73728"/>
                    <a:pt x="43195" y="130334"/>
                  </a:cubicBezTo>
                  <a:lnTo>
                    <a:pt x="-514" y="71186"/>
                  </a:lnTo>
                  <a:close/>
                </a:path>
              </a:pathLst>
            </a:custGeom>
            <a:solidFill>
              <a:srgbClr val="FED0D6"/>
            </a:solidFill>
            <a:ln w="6346" cap="flat">
              <a:noFill/>
              <a:prstDash val="solid"/>
              <a:miter/>
            </a:ln>
          </p:spPr>
          <p:txBody>
            <a:bodyPr rtlCol="0" anchor="ctr"/>
            <a:lstStyle/>
            <a:p>
              <a:endParaRPr lang="zh-CN" altLang="en-US"/>
            </a:p>
          </p:txBody>
        </p:sp>
        <p:sp>
          <p:nvSpPr>
            <p:cNvPr id="78" name="任意多边形 55">
              <a:extLst>
                <a:ext uri="{FF2B5EF4-FFF2-40B4-BE49-F238E27FC236}">
                  <a16:creationId xmlns:a16="http://schemas.microsoft.com/office/drawing/2014/main" id="{BA6A866E-9286-4D72-8C58-9BA207F4967A}"/>
                </a:ext>
              </a:extLst>
            </p:cNvPr>
            <p:cNvSpPr/>
            <p:nvPr/>
          </p:nvSpPr>
          <p:spPr>
            <a:xfrm>
              <a:off x="7253337" y="2273163"/>
              <a:ext cx="519616" cy="812040"/>
            </a:xfrm>
            <a:custGeom>
              <a:avLst/>
              <a:gdLst>
                <a:gd name="connsiteX0" fmla="*/ 396859 w 458935"/>
                <a:gd name="connsiteY0" fmla="*/ 560775 h 717209"/>
                <a:gd name="connsiteX1" fmla="*/ 147942 w 458935"/>
                <a:gd name="connsiteY1" fmla="*/ 358426 h 717209"/>
                <a:gd name="connsiteX2" fmla="*/ 458421 w 458935"/>
                <a:gd name="connsiteY2" fmla="*/ 107349 h 717209"/>
                <a:gd name="connsiteX3" fmla="*/ 409628 w 458935"/>
                <a:gd name="connsiteY3" fmla="*/ -210 h 717209"/>
                <a:gd name="connsiteX4" fmla="*/ 4297 w 458935"/>
                <a:gd name="connsiteY4" fmla="*/ 348134 h 717209"/>
                <a:gd name="connsiteX5" fmla="*/ 417253 w 458935"/>
                <a:gd name="connsiteY5" fmla="*/ 716999 h 717209"/>
                <a:gd name="connsiteX6" fmla="*/ 396732 w 458935"/>
                <a:gd name="connsiteY6" fmla="*/ 560775 h 71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8935" h="717209">
                  <a:moveTo>
                    <a:pt x="396859" y="560775"/>
                  </a:moveTo>
                  <a:cubicBezTo>
                    <a:pt x="396859" y="560775"/>
                    <a:pt x="158234" y="399404"/>
                    <a:pt x="147942" y="358426"/>
                  </a:cubicBezTo>
                  <a:cubicBezTo>
                    <a:pt x="137713" y="320307"/>
                    <a:pt x="458421" y="107349"/>
                    <a:pt x="458421" y="107349"/>
                  </a:cubicBezTo>
                  <a:lnTo>
                    <a:pt x="409628" y="-210"/>
                  </a:lnTo>
                  <a:cubicBezTo>
                    <a:pt x="409628" y="-210"/>
                    <a:pt x="47879" y="230346"/>
                    <a:pt x="4297" y="348134"/>
                  </a:cubicBezTo>
                  <a:cubicBezTo>
                    <a:pt x="-41891" y="465986"/>
                    <a:pt x="255691" y="696542"/>
                    <a:pt x="417253" y="716999"/>
                  </a:cubicBezTo>
                  <a:lnTo>
                    <a:pt x="396732" y="560775"/>
                  </a:lnTo>
                  <a:close/>
                </a:path>
              </a:pathLst>
            </a:custGeom>
            <a:solidFill>
              <a:srgbClr val="F93F57"/>
            </a:solidFill>
            <a:ln w="6346" cap="flat">
              <a:noFill/>
              <a:prstDash val="solid"/>
              <a:miter/>
            </a:ln>
          </p:spPr>
          <p:txBody>
            <a:bodyPr rtlCol="0" anchor="ctr"/>
            <a:lstStyle/>
            <a:p>
              <a:endParaRPr lang="zh-CN" altLang="en-US"/>
            </a:p>
          </p:txBody>
        </p:sp>
        <p:sp>
          <p:nvSpPr>
            <p:cNvPr id="79" name="任意多边形 56">
              <a:extLst>
                <a:ext uri="{FF2B5EF4-FFF2-40B4-BE49-F238E27FC236}">
                  <a16:creationId xmlns:a16="http://schemas.microsoft.com/office/drawing/2014/main" id="{5F20D5A2-2008-4307-8D52-D339C25B8FAD}"/>
                </a:ext>
              </a:extLst>
            </p:cNvPr>
            <p:cNvSpPr/>
            <p:nvPr/>
          </p:nvSpPr>
          <p:spPr>
            <a:xfrm>
              <a:off x="7861504" y="4281217"/>
              <a:ext cx="152998" cy="1017478"/>
            </a:xfrm>
            <a:custGeom>
              <a:avLst/>
              <a:gdLst>
                <a:gd name="connsiteX0" fmla="*/ 126555 w 135131"/>
                <a:gd name="connsiteY0" fmla="*/ 898656 h 898656"/>
                <a:gd name="connsiteX1" fmla="*/ 0 w 135131"/>
                <a:gd name="connsiteY1" fmla="*/ 898656 h 898656"/>
                <a:gd name="connsiteX2" fmla="*/ 0 w 135131"/>
                <a:gd name="connsiteY2" fmla="*/ 0 h 898656"/>
                <a:gd name="connsiteX3" fmla="*/ 135132 w 135131"/>
                <a:gd name="connsiteY3" fmla="*/ 0 h 898656"/>
                <a:gd name="connsiteX4" fmla="*/ 126555 w 135131"/>
                <a:gd name="connsiteY4" fmla="*/ 898656 h 898656"/>
                <a:gd name="connsiteX5" fmla="*/ 126555 w 135131"/>
                <a:gd name="connsiteY5" fmla="*/ 898656 h 898656"/>
                <a:gd name="connsiteX6" fmla="*/ 126555 w 135131"/>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131" h="898656">
                  <a:moveTo>
                    <a:pt x="126555" y="898656"/>
                  </a:moveTo>
                  <a:lnTo>
                    <a:pt x="0" y="898656"/>
                  </a:lnTo>
                  <a:lnTo>
                    <a:pt x="0" y="0"/>
                  </a:lnTo>
                  <a:lnTo>
                    <a:pt x="135132" y="0"/>
                  </a:lnTo>
                  <a:lnTo>
                    <a:pt x="126555" y="898656"/>
                  </a:lnTo>
                  <a:lnTo>
                    <a:pt x="126555" y="898656"/>
                  </a:lnTo>
                  <a:lnTo>
                    <a:pt x="126555" y="898656"/>
                  </a:lnTo>
                  <a:close/>
                </a:path>
              </a:pathLst>
            </a:custGeom>
            <a:solidFill>
              <a:srgbClr val="FED0D6"/>
            </a:solidFill>
            <a:ln w="6346" cap="flat">
              <a:noFill/>
              <a:prstDash val="solid"/>
              <a:miter/>
            </a:ln>
          </p:spPr>
          <p:txBody>
            <a:bodyPr rtlCol="0" anchor="ctr"/>
            <a:lstStyle/>
            <a:p>
              <a:endParaRPr lang="zh-CN" altLang="en-US"/>
            </a:p>
          </p:txBody>
        </p:sp>
        <p:sp>
          <p:nvSpPr>
            <p:cNvPr id="80" name="任意多边形 57">
              <a:extLst>
                <a:ext uri="{FF2B5EF4-FFF2-40B4-BE49-F238E27FC236}">
                  <a16:creationId xmlns:a16="http://schemas.microsoft.com/office/drawing/2014/main" id="{9F4A6DE5-5B25-480B-8298-F0AEC4A0036A}"/>
                </a:ext>
              </a:extLst>
            </p:cNvPr>
            <p:cNvSpPr/>
            <p:nvPr/>
          </p:nvSpPr>
          <p:spPr>
            <a:xfrm>
              <a:off x="7703109" y="5287978"/>
              <a:ext cx="316405" cy="123506"/>
            </a:xfrm>
            <a:custGeom>
              <a:avLst/>
              <a:gdLst>
                <a:gd name="connsiteX0" fmla="*/ 264603 w 279455"/>
                <a:gd name="connsiteY0" fmla="*/ -210 h 109083"/>
                <a:gd name="connsiteX1" fmla="*/ 138493 w 279455"/>
                <a:gd name="connsiteY1" fmla="*/ -210 h 109083"/>
                <a:gd name="connsiteX2" fmla="*/ -514 w 279455"/>
                <a:gd name="connsiteY2" fmla="*/ 96168 h 109083"/>
                <a:gd name="connsiteX3" fmla="*/ -514 w 279455"/>
                <a:gd name="connsiteY3" fmla="*/ 108874 h 109083"/>
                <a:gd name="connsiteX4" fmla="*/ 277500 w 279455"/>
                <a:gd name="connsiteY4" fmla="*/ 108874 h 109083"/>
                <a:gd name="connsiteX5" fmla="*/ 264794 w 279455"/>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455" h="109083">
                  <a:moveTo>
                    <a:pt x="264603" y="-210"/>
                  </a:moveTo>
                  <a:lnTo>
                    <a:pt x="138493" y="-210"/>
                  </a:lnTo>
                  <a:cubicBezTo>
                    <a:pt x="138493" y="-210"/>
                    <a:pt x="12382" y="68277"/>
                    <a:pt x="-514" y="96168"/>
                  </a:cubicBezTo>
                  <a:lnTo>
                    <a:pt x="-514" y="108874"/>
                  </a:lnTo>
                  <a:lnTo>
                    <a:pt x="277500" y="108874"/>
                  </a:lnTo>
                  <a:cubicBezTo>
                    <a:pt x="277500" y="108874"/>
                    <a:pt x="285251" y="27681"/>
                    <a:pt x="264794" y="-210"/>
                  </a:cubicBezTo>
                  <a:close/>
                </a:path>
              </a:pathLst>
            </a:custGeom>
            <a:solidFill>
              <a:srgbClr val="F93F57"/>
            </a:solidFill>
            <a:ln w="6346" cap="flat">
              <a:noFill/>
              <a:prstDash val="solid"/>
              <a:miter/>
            </a:ln>
          </p:spPr>
          <p:txBody>
            <a:bodyPr rtlCol="0" anchor="ctr"/>
            <a:lstStyle/>
            <a:p>
              <a:endParaRPr lang="zh-CN" altLang="en-US"/>
            </a:p>
          </p:txBody>
        </p:sp>
        <p:sp>
          <p:nvSpPr>
            <p:cNvPr id="81" name="任意多边形 58">
              <a:extLst>
                <a:ext uri="{FF2B5EF4-FFF2-40B4-BE49-F238E27FC236}">
                  <a16:creationId xmlns:a16="http://schemas.microsoft.com/office/drawing/2014/main" id="{D4BF75C9-5ADE-4AED-B972-B97AFA041A1C}"/>
                </a:ext>
              </a:extLst>
            </p:cNvPr>
            <p:cNvSpPr/>
            <p:nvPr/>
          </p:nvSpPr>
          <p:spPr>
            <a:xfrm>
              <a:off x="7703109" y="5411484"/>
              <a:ext cx="314126" cy="18773"/>
            </a:xfrm>
            <a:custGeom>
              <a:avLst/>
              <a:gdLst>
                <a:gd name="connsiteX0" fmla="*/ 0 w 277442"/>
                <a:gd name="connsiteY0" fmla="*/ 0 h 16581"/>
                <a:gd name="connsiteX1" fmla="*/ 277443 w 277442"/>
                <a:gd name="connsiteY1" fmla="*/ 0 h 16581"/>
                <a:gd name="connsiteX2" fmla="*/ 277443 w 277442"/>
                <a:gd name="connsiteY2" fmla="*/ 16582 h 16581"/>
                <a:gd name="connsiteX3" fmla="*/ 0 w 277442"/>
                <a:gd name="connsiteY3" fmla="*/ 16582 h 16581"/>
                <a:gd name="connsiteX4" fmla="*/ 0 w 277442"/>
                <a:gd name="connsiteY4" fmla="*/ 0 h 16581"/>
                <a:gd name="connsiteX5" fmla="*/ 0 w 277442"/>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442" h="16581">
                  <a:moveTo>
                    <a:pt x="0" y="0"/>
                  </a:moveTo>
                  <a:lnTo>
                    <a:pt x="277443" y="0"/>
                  </a:lnTo>
                  <a:lnTo>
                    <a:pt x="277443"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82" name="任意多边形 59">
              <a:extLst>
                <a:ext uri="{FF2B5EF4-FFF2-40B4-BE49-F238E27FC236}">
                  <a16:creationId xmlns:a16="http://schemas.microsoft.com/office/drawing/2014/main" id="{00ACB930-92CA-4913-AA97-4DF73C3E6E98}"/>
                </a:ext>
              </a:extLst>
            </p:cNvPr>
            <p:cNvSpPr/>
            <p:nvPr/>
          </p:nvSpPr>
          <p:spPr>
            <a:xfrm>
              <a:off x="8074926" y="4281217"/>
              <a:ext cx="154366" cy="1017478"/>
            </a:xfrm>
            <a:custGeom>
              <a:avLst/>
              <a:gdLst>
                <a:gd name="connsiteX0" fmla="*/ 8704 w 136339"/>
                <a:gd name="connsiteY0" fmla="*/ 898656 h 898656"/>
                <a:gd name="connsiteX1" fmla="*/ 136339 w 136339"/>
                <a:gd name="connsiteY1" fmla="*/ 898656 h 898656"/>
                <a:gd name="connsiteX2" fmla="*/ 136339 w 136339"/>
                <a:gd name="connsiteY2" fmla="*/ 0 h 898656"/>
                <a:gd name="connsiteX3" fmla="*/ 0 w 136339"/>
                <a:gd name="connsiteY3" fmla="*/ 0 h 898656"/>
                <a:gd name="connsiteX4" fmla="*/ 8704 w 136339"/>
                <a:gd name="connsiteY4" fmla="*/ 898656 h 898656"/>
                <a:gd name="connsiteX5" fmla="*/ 8704 w 136339"/>
                <a:gd name="connsiteY5" fmla="*/ 898656 h 898656"/>
                <a:gd name="connsiteX6" fmla="*/ 8704 w 136339"/>
                <a:gd name="connsiteY6" fmla="*/ 898656 h 89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39" h="898656">
                  <a:moveTo>
                    <a:pt x="8704" y="898656"/>
                  </a:moveTo>
                  <a:lnTo>
                    <a:pt x="136339" y="898656"/>
                  </a:lnTo>
                  <a:lnTo>
                    <a:pt x="136339" y="0"/>
                  </a:lnTo>
                  <a:lnTo>
                    <a:pt x="0" y="0"/>
                  </a:lnTo>
                  <a:lnTo>
                    <a:pt x="8704" y="898656"/>
                  </a:lnTo>
                  <a:lnTo>
                    <a:pt x="8704" y="898656"/>
                  </a:lnTo>
                  <a:lnTo>
                    <a:pt x="8704" y="898656"/>
                  </a:lnTo>
                  <a:close/>
                </a:path>
              </a:pathLst>
            </a:custGeom>
            <a:solidFill>
              <a:srgbClr val="FED0D6"/>
            </a:solidFill>
            <a:ln w="6346" cap="flat">
              <a:noFill/>
              <a:prstDash val="solid"/>
              <a:miter/>
            </a:ln>
          </p:spPr>
          <p:txBody>
            <a:bodyPr rtlCol="0" anchor="ctr"/>
            <a:lstStyle/>
            <a:p>
              <a:endParaRPr lang="zh-CN" altLang="en-US"/>
            </a:p>
          </p:txBody>
        </p:sp>
        <p:sp>
          <p:nvSpPr>
            <p:cNvPr id="83" name="任意多边形 60">
              <a:extLst>
                <a:ext uri="{FF2B5EF4-FFF2-40B4-BE49-F238E27FC236}">
                  <a16:creationId xmlns:a16="http://schemas.microsoft.com/office/drawing/2014/main" id="{51D6E3D2-CCC2-4309-97F4-5F8433E6D050}"/>
                </a:ext>
              </a:extLst>
            </p:cNvPr>
            <p:cNvSpPr/>
            <p:nvPr/>
          </p:nvSpPr>
          <p:spPr>
            <a:xfrm>
              <a:off x="8073764" y="5287978"/>
              <a:ext cx="312627" cy="123506"/>
            </a:xfrm>
            <a:custGeom>
              <a:avLst/>
              <a:gdLst>
                <a:gd name="connsiteX0" fmla="*/ 11376 w 276118"/>
                <a:gd name="connsiteY0" fmla="*/ -210 h 109083"/>
                <a:gd name="connsiteX1" fmla="*/ 139646 w 276118"/>
                <a:gd name="connsiteY1" fmla="*/ -210 h 109083"/>
                <a:gd name="connsiteX2" fmla="*/ 275604 w 276118"/>
                <a:gd name="connsiteY2" fmla="*/ 96168 h 109083"/>
                <a:gd name="connsiteX3" fmla="*/ 275604 w 276118"/>
                <a:gd name="connsiteY3" fmla="*/ 108874 h 109083"/>
                <a:gd name="connsiteX4" fmla="*/ 1147 w 276118"/>
                <a:gd name="connsiteY4" fmla="*/ 108874 h 109083"/>
                <a:gd name="connsiteX5" fmla="*/ 11376 w 276118"/>
                <a:gd name="connsiteY5" fmla="*/ -210 h 10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118" h="109083">
                  <a:moveTo>
                    <a:pt x="11376" y="-210"/>
                  </a:moveTo>
                  <a:lnTo>
                    <a:pt x="139646" y="-210"/>
                  </a:lnTo>
                  <a:cubicBezTo>
                    <a:pt x="139646" y="-210"/>
                    <a:pt x="262771" y="68277"/>
                    <a:pt x="275604" y="96168"/>
                  </a:cubicBezTo>
                  <a:lnTo>
                    <a:pt x="275604" y="108874"/>
                  </a:lnTo>
                  <a:lnTo>
                    <a:pt x="1147" y="108874"/>
                  </a:lnTo>
                  <a:cubicBezTo>
                    <a:pt x="1147" y="108874"/>
                    <a:pt x="-6604" y="27681"/>
                    <a:pt x="11376" y="-210"/>
                  </a:cubicBezTo>
                  <a:close/>
                </a:path>
              </a:pathLst>
            </a:custGeom>
            <a:solidFill>
              <a:srgbClr val="F93F57"/>
            </a:solidFill>
            <a:ln w="6346" cap="flat">
              <a:noFill/>
              <a:prstDash val="solid"/>
              <a:miter/>
            </a:ln>
          </p:spPr>
          <p:txBody>
            <a:bodyPr rtlCol="0" anchor="ctr"/>
            <a:lstStyle/>
            <a:p>
              <a:endParaRPr lang="zh-CN" altLang="en-US"/>
            </a:p>
          </p:txBody>
        </p:sp>
        <p:sp>
          <p:nvSpPr>
            <p:cNvPr id="84" name="任意多边形 61">
              <a:extLst>
                <a:ext uri="{FF2B5EF4-FFF2-40B4-BE49-F238E27FC236}">
                  <a16:creationId xmlns:a16="http://schemas.microsoft.com/office/drawing/2014/main" id="{57D28F49-BBF2-42C1-A503-A06FB3619AC3}"/>
                </a:ext>
              </a:extLst>
            </p:cNvPr>
            <p:cNvSpPr/>
            <p:nvPr/>
          </p:nvSpPr>
          <p:spPr>
            <a:xfrm>
              <a:off x="8074926" y="5411484"/>
              <a:ext cx="311393" cy="18773"/>
            </a:xfrm>
            <a:custGeom>
              <a:avLst/>
              <a:gdLst>
                <a:gd name="connsiteX0" fmla="*/ 0 w 275028"/>
                <a:gd name="connsiteY0" fmla="*/ 0 h 16581"/>
                <a:gd name="connsiteX1" fmla="*/ 275029 w 275028"/>
                <a:gd name="connsiteY1" fmla="*/ 0 h 16581"/>
                <a:gd name="connsiteX2" fmla="*/ 275029 w 275028"/>
                <a:gd name="connsiteY2" fmla="*/ 16582 h 16581"/>
                <a:gd name="connsiteX3" fmla="*/ 0 w 275028"/>
                <a:gd name="connsiteY3" fmla="*/ 16582 h 16581"/>
                <a:gd name="connsiteX4" fmla="*/ 0 w 275028"/>
                <a:gd name="connsiteY4" fmla="*/ 0 h 16581"/>
                <a:gd name="connsiteX5" fmla="*/ 0 w 275028"/>
                <a:gd name="connsiteY5" fmla="*/ 0 h 16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28" h="16581">
                  <a:moveTo>
                    <a:pt x="0" y="0"/>
                  </a:moveTo>
                  <a:lnTo>
                    <a:pt x="275029" y="0"/>
                  </a:lnTo>
                  <a:lnTo>
                    <a:pt x="275029" y="16582"/>
                  </a:lnTo>
                  <a:lnTo>
                    <a:pt x="0" y="16582"/>
                  </a:lnTo>
                  <a:lnTo>
                    <a:pt x="0" y="0"/>
                  </a:lnTo>
                  <a:lnTo>
                    <a:pt x="0" y="0"/>
                  </a:lnTo>
                  <a:close/>
                </a:path>
              </a:pathLst>
            </a:custGeom>
            <a:solidFill>
              <a:srgbClr val="981D04"/>
            </a:solidFill>
            <a:ln w="6346" cap="flat">
              <a:noFill/>
              <a:prstDash val="solid"/>
              <a:miter/>
            </a:ln>
          </p:spPr>
          <p:txBody>
            <a:bodyPr rtlCol="0" anchor="ctr"/>
            <a:lstStyle/>
            <a:p>
              <a:endParaRPr lang="zh-CN" altLang="en-US"/>
            </a:p>
          </p:txBody>
        </p:sp>
        <p:sp>
          <p:nvSpPr>
            <p:cNvPr id="85" name="任意多边形 62">
              <a:extLst>
                <a:ext uri="{FF2B5EF4-FFF2-40B4-BE49-F238E27FC236}">
                  <a16:creationId xmlns:a16="http://schemas.microsoft.com/office/drawing/2014/main" id="{40A00CD6-B19F-4DE5-8846-54E3DA9E62A8}"/>
                </a:ext>
              </a:extLst>
            </p:cNvPr>
            <p:cNvSpPr/>
            <p:nvPr/>
          </p:nvSpPr>
          <p:spPr>
            <a:xfrm>
              <a:off x="7564855" y="3584555"/>
              <a:ext cx="961084" cy="1110846"/>
            </a:xfrm>
            <a:custGeom>
              <a:avLst/>
              <a:gdLst>
                <a:gd name="connsiteX0" fmla="*/ 635502 w 848847"/>
                <a:gd name="connsiteY0" fmla="*/ -210 h 981120"/>
                <a:gd name="connsiteX1" fmla="*/ 212380 w 848847"/>
                <a:gd name="connsiteY1" fmla="*/ -210 h 981120"/>
                <a:gd name="connsiteX2" fmla="*/ -514 w 848847"/>
                <a:gd name="connsiteY2" fmla="*/ 980910 h 981120"/>
                <a:gd name="connsiteX3" fmla="*/ 848334 w 848847"/>
                <a:gd name="connsiteY3" fmla="*/ 980910 h 981120"/>
                <a:gd name="connsiteX4" fmla="*/ 635502 w 848847"/>
                <a:gd name="connsiteY4" fmla="*/ -210 h 981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847" h="981120">
                  <a:moveTo>
                    <a:pt x="635502" y="-210"/>
                  </a:moveTo>
                  <a:lnTo>
                    <a:pt x="212380" y="-210"/>
                  </a:lnTo>
                  <a:cubicBezTo>
                    <a:pt x="12319" y="253281"/>
                    <a:pt x="-514" y="980910"/>
                    <a:pt x="-514" y="980910"/>
                  </a:cubicBezTo>
                  <a:lnTo>
                    <a:pt x="848334" y="980910"/>
                  </a:lnTo>
                  <a:cubicBezTo>
                    <a:pt x="848334" y="980910"/>
                    <a:pt x="838104" y="253281"/>
                    <a:pt x="635502" y="-210"/>
                  </a:cubicBezTo>
                  <a:close/>
                </a:path>
              </a:pathLst>
            </a:custGeom>
            <a:solidFill>
              <a:srgbClr val="434CC0"/>
            </a:solidFill>
            <a:ln w="6346" cap="flat">
              <a:noFill/>
              <a:prstDash val="solid"/>
              <a:miter/>
            </a:ln>
          </p:spPr>
          <p:txBody>
            <a:bodyPr rtlCol="0" anchor="ctr"/>
            <a:lstStyle/>
            <a:p>
              <a:endParaRPr lang="zh-CN" altLang="en-US"/>
            </a:p>
          </p:txBody>
        </p:sp>
        <p:sp>
          <p:nvSpPr>
            <p:cNvPr id="86" name="任意多边形 63">
              <a:extLst>
                <a:ext uri="{FF2B5EF4-FFF2-40B4-BE49-F238E27FC236}">
                  <a16:creationId xmlns:a16="http://schemas.microsoft.com/office/drawing/2014/main" id="{7EBDD032-B105-4155-9095-27B6CFC74991}"/>
                </a:ext>
              </a:extLst>
            </p:cNvPr>
            <p:cNvSpPr/>
            <p:nvPr/>
          </p:nvSpPr>
          <p:spPr>
            <a:xfrm>
              <a:off x="6993099" y="2948350"/>
              <a:ext cx="1467130" cy="1769867"/>
            </a:xfrm>
            <a:custGeom>
              <a:avLst/>
              <a:gdLst>
                <a:gd name="connsiteX0" fmla="*/ 927593 w 1295797"/>
                <a:gd name="connsiteY0" fmla="*/ 878849 h 1563180"/>
                <a:gd name="connsiteX1" fmla="*/ 1022891 w 1295797"/>
                <a:gd name="connsiteY1" fmla="*/ 1014617 h 1563180"/>
                <a:gd name="connsiteX2" fmla="*/ 992077 w 1295797"/>
                <a:gd name="connsiteY2" fmla="*/ 1186152 h 1563180"/>
                <a:gd name="connsiteX3" fmla="*/ 821876 w 1295797"/>
                <a:gd name="connsiteY3" fmla="*/ 1157900 h 1563180"/>
                <a:gd name="connsiteX4" fmla="*/ 820161 w 1295797"/>
                <a:gd name="connsiteY4" fmla="*/ 1155403 h 1563180"/>
                <a:gd name="connsiteX5" fmla="*/ 668447 w 1295797"/>
                <a:gd name="connsiteY5" fmla="*/ 940348 h 1563180"/>
                <a:gd name="connsiteX6" fmla="*/ 668447 w 1295797"/>
                <a:gd name="connsiteY6" fmla="*/ 935202 h 1563180"/>
                <a:gd name="connsiteX7" fmla="*/ 663300 w 1295797"/>
                <a:gd name="connsiteY7" fmla="*/ 932661 h 1563180"/>
                <a:gd name="connsiteX8" fmla="*/ 694114 w 1295797"/>
                <a:gd name="connsiteY8" fmla="*/ 761125 h 1563180"/>
                <a:gd name="connsiteX9" fmla="*/ 765968 w 1295797"/>
                <a:gd name="connsiteY9" fmla="*/ 364243 h 1563180"/>
                <a:gd name="connsiteX10" fmla="*/ 368196 w 1295797"/>
                <a:gd name="connsiteY10" fmla="*/ 297661 h 1563180"/>
                <a:gd name="connsiteX11" fmla="*/ 250154 w 1295797"/>
                <a:gd name="connsiteY11" fmla="*/ 551153 h 1563180"/>
                <a:gd name="connsiteX12" fmla="*/ 134780 w 1295797"/>
                <a:gd name="connsiteY12" fmla="*/ 686793 h 1563180"/>
                <a:gd name="connsiteX13" fmla="*/ 1364 w 1295797"/>
                <a:gd name="connsiteY13" fmla="*/ 574152 h 1563180"/>
                <a:gd name="connsiteX14" fmla="*/ 224614 w 1295797"/>
                <a:gd name="connsiteY14" fmla="*/ 95313 h 1563180"/>
                <a:gd name="connsiteX15" fmla="*/ 966156 w 1295797"/>
                <a:gd name="connsiteY15" fmla="*/ 223329 h 1563180"/>
                <a:gd name="connsiteX16" fmla="*/ 927657 w 1295797"/>
                <a:gd name="connsiteY16" fmla="*/ 878849 h 1563180"/>
                <a:gd name="connsiteX17" fmla="*/ 1245823 w 1295797"/>
                <a:gd name="connsiteY17" fmla="*/ 1332149 h 1563180"/>
                <a:gd name="connsiteX18" fmla="*/ 1271236 w 1295797"/>
                <a:gd name="connsiteY18" fmla="*/ 1367980 h 1563180"/>
                <a:gd name="connsiteX19" fmla="*/ 1242965 w 1295797"/>
                <a:gd name="connsiteY19" fmla="*/ 1542121 h 1563180"/>
                <a:gd name="connsiteX20" fmla="*/ 1068506 w 1295797"/>
                <a:gd name="connsiteY20" fmla="*/ 1511371 h 1563180"/>
                <a:gd name="connsiteX21" fmla="*/ 1043093 w 1295797"/>
                <a:gd name="connsiteY21" fmla="*/ 1473252 h 1563180"/>
                <a:gd name="connsiteX22" fmla="*/ 1073906 w 1295797"/>
                <a:gd name="connsiteY22" fmla="*/ 1301717 h 1563180"/>
                <a:gd name="connsiteX23" fmla="*/ 1242583 w 1295797"/>
                <a:gd name="connsiteY23" fmla="*/ 1327847 h 1563180"/>
                <a:gd name="connsiteX24" fmla="*/ 1245823 w 1295797"/>
                <a:gd name="connsiteY24" fmla="*/ 1332466 h 1563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5797" h="1563180">
                  <a:moveTo>
                    <a:pt x="927593" y="878849"/>
                  </a:moveTo>
                  <a:lnTo>
                    <a:pt x="1022891" y="1014617"/>
                  </a:lnTo>
                  <a:cubicBezTo>
                    <a:pt x="1063932" y="1070906"/>
                    <a:pt x="1051098" y="1145174"/>
                    <a:pt x="992077" y="1186152"/>
                  </a:cubicBezTo>
                  <a:cubicBezTo>
                    <a:pt x="937313" y="1225345"/>
                    <a:pt x="861075" y="1212696"/>
                    <a:pt x="821876" y="1157900"/>
                  </a:cubicBezTo>
                  <a:cubicBezTo>
                    <a:pt x="821305" y="1157074"/>
                    <a:pt x="820732" y="1156242"/>
                    <a:pt x="820161" y="1155403"/>
                  </a:cubicBezTo>
                  <a:lnTo>
                    <a:pt x="668447" y="940348"/>
                  </a:lnTo>
                  <a:lnTo>
                    <a:pt x="668447" y="935202"/>
                  </a:lnTo>
                  <a:cubicBezTo>
                    <a:pt x="663300" y="935202"/>
                    <a:pt x="663300" y="935202"/>
                    <a:pt x="663300" y="932661"/>
                  </a:cubicBezTo>
                  <a:cubicBezTo>
                    <a:pt x="624801" y="878849"/>
                    <a:pt x="640239" y="799244"/>
                    <a:pt x="694114" y="761125"/>
                  </a:cubicBezTo>
                  <a:cubicBezTo>
                    <a:pt x="822384" y="668941"/>
                    <a:pt x="855738" y="492259"/>
                    <a:pt x="765968" y="364243"/>
                  </a:cubicBezTo>
                  <a:cubicBezTo>
                    <a:pt x="673593" y="233621"/>
                    <a:pt x="499135" y="208018"/>
                    <a:pt x="368196" y="297661"/>
                  </a:cubicBezTo>
                  <a:cubicBezTo>
                    <a:pt x="283572" y="359096"/>
                    <a:pt x="239926" y="456491"/>
                    <a:pt x="250154" y="551153"/>
                  </a:cubicBezTo>
                  <a:cubicBezTo>
                    <a:pt x="255618" y="620421"/>
                    <a:pt x="204030" y="681056"/>
                    <a:pt x="134780" y="686793"/>
                  </a:cubicBezTo>
                  <a:cubicBezTo>
                    <a:pt x="65467" y="691939"/>
                    <a:pt x="9051" y="643274"/>
                    <a:pt x="1364" y="574152"/>
                  </a:cubicBezTo>
                  <a:cubicBezTo>
                    <a:pt x="-14456" y="386231"/>
                    <a:pt x="70486" y="204003"/>
                    <a:pt x="224614" y="95313"/>
                  </a:cubicBezTo>
                  <a:cubicBezTo>
                    <a:pt x="466035" y="-71140"/>
                    <a:pt x="799386" y="-14788"/>
                    <a:pt x="966156" y="223329"/>
                  </a:cubicBezTo>
                  <a:cubicBezTo>
                    <a:pt x="1107832" y="424058"/>
                    <a:pt x="1091822" y="696081"/>
                    <a:pt x="927657" y="878849"/>
                  </a:cubicBezTo>
                  <a:close/>
                  <a:moveTo>
                    <a:pt x="1245823" y="1332149"/>
                  </a:moveTo>
                  <a:lnTo>
                    <a:pt x="1271236" y="1367980"/>
                  </a:lnTo>
                  <a:cubicBezTo>
                    <a:pt x="1312277" y="1426874"/>
                    <a:pt x="1299444" y="1501397"/>
                    <a:pt x="1242965" y="1542121"/>
                  </a:cubicBezTo>
                  <a:cubicBezTo>
                    <a:pt x="1189089" y="1577953"/>
                    <a:pt x="1109548" y="1567533"/>
                    <a:pt x="1068506" y="1511371"/>
                  </a:cubicBezTo>
                  <a:lnTo>
                    <a:pt x="1043093" y="1473252"/>
                  </a:lnTo>
                  <a:cubicBezTo>
                    <a:pt x="1004593" y="1419505"/>
                    <a:pt x="1019968" y="1339836"/>
                    <a:pt x="1073906" y="1301717"/>
                  </a:cubicBezTo>
                  <a:cubicBezTo>
                    <a:pt x="1127718" y="1262346"/>
                    <a:pt x="1203257" y="1274049"/>
                    <a:pt x="1242583" y="1327847"/>
                  </a:cubicBezTo>
                  <a:cubicBezTo>
                    <a:pt x="1243727" y="1329359"/>
                    <a:pt x="1244806" y="1330903"/>
                    <a:pt x="1245823" y="1332466"/>
                  </a:cubicBezTo>
                  <a:close/>
                </a:path>
              </a:pathLst>
            </a:custGeom>
            <a:solidFill>
              <a:srgbClr val="FFC545"/>
            </a:solidFill>
            <a:ln w="6346" cap="flat">
              <a:noFill/>
              <a:prstDash val="solid"/>
              <a:miter/>
            </a:ln>
          </p:spPr>
          <p:txBody>
            <a:bodyPr rtlCol="0" anchor="ctr"/>
            <a:lstStyle/>
            <a:p>
              <a:endParaRPr lang="zh-CN" altLang="en-US"/>
            </a:p>
          </p:txBody>
        </p:sp>
        <p:sp>
          <p:nvSpPr>
            <p:cNvPr id="87" name="任意多边形 64">
              <a:extLst>
                <a:ext uri="{FF2B5EF4-FFF2-40B4-BE49-F238E27FC236}">
                  <a16:creationId xmlns:a16="http://schemas.microsoft.com/office/drawing/2014/main" id="{152CDE81-99CA-44EF-8F68-155CEB3E0323}"/>
                </a:ext>
              </a:extLst>
            </p:cNvPr>
            <p:cNvSpPr/>
            <p:nvPr/>
          </p:nvSpPr>
          <p:spPr>
            <a:xfrm>
              <a:off x="8074926" y="2908035"/>
              <a:ext cx="512041" cy="826857"/>
            </a:xfrm>
            <a:custGeom>
              <a:avLst/>
              <a:gdLst>
                <a:gd name="connsiteX0" fmla="*/ 274260 w 452244"/>
                <a:gd name="connsiteY0" fmla="*/ -210 h 730296"/>
                <a:gd name="connsiteX1" fmla="*/ 451387 w 452244"/>
                <a:gd name="connsiteY1" fmla="*/ 381616 h 730296"/>
                <a:gd name="connsiteX2" fmla="*/ 43132 w 452244"/>
                <a:gd name="connsiteY2" fmla="*/ 730087 h 730296"/>
                <a:gd name="connsiteX3" fmla="*/ -514 w 452244"/>
                <a:gd name="connsiteY3" fmla="*/ 558551 h 730296"/>
                <a:gd name="connsiteX4" fmla="*/ 315302 w 452244"/>
                <a:gd name="connsiteY4" fmla="*/ 366368 h 730296"/>
                <a:gd name="connsiteX5" fmla="*/ 248594 w 452244"/>
                <a:gd name="connsiteY5" fmla="*/ 207539 h 730296"/>
                <a:gd name="connsiteX6" fmla="*/ 274007 w 452244"/>
                <a:gd name="connsiteY6" fmla="*/ -19 h 73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244" h="730296">
                  <a:moveTo>
                    <a:pt x="274260" y="-210"/>
                  </a:moveTo>
                  <a:cubicBezTo>
                    <a:pt x="274260" y="-210"/>
                    <a:pt x="438553" y="292036"/>
                    <a:pt x="451387" y="381616"/>
                  </a:cubicBezTo>
                  <a:cubicBezTo>
                    <a:pt x="464093" y="473864"/>
                    <a:pt x="120196" y="717317"/>
                    <a:pt x="43132" y="730087"/>
                  </a:cubicBezTo>
                  <a:lnTo>
                    <a:pt x="-514" y="558551"/>
                  </a:lnTo>
                  <a:cubicBezTo>
                    <a:pt x="-514" y="558551"/>
                    <a:pt x="284489" y="425135"/>
                    <a:pt x="315302" y="366368"/>
                  </a:cubicBezTo>
                  <a:lnTo>
                    <a:pt x="248594" y="207539"/>
                  </a:lnTo>
                  <a:lnTo>
                    <a:pt x="274007" y="-19"/>
                  </a:lnTo>
                  <a:close/>
                </a:path>
              </a:pathLst>
            </a:custGeom>
            <a:solidFill>
              <a:srgbClr val="F93F57"/>
            </a:solidFill>
            <a:ln w="6346" cap="flat">
              <a:noFill/>
              <a:prstDash val="solid"/>
              <a:miter/>
            </a:ln>
          </p:spPr>
          <p:txBody>
            <a:bodyPr rtlCol="0" anchor="ctr"/>
            <a:lstStyle/>
            <a:p>
              <a:endParaRPr lang="zh-CN" altLang="en-US"/>
            </a:p>
          </p:txBody>
        </p:sp>
        <p:sp>
          <p:nvSpPr>
            <p:cNvPr id="88" name="任意多边形 65">
              <a:extLst>
                <a:ext uri="{FF2B5EF4-FFF2-40B4-BE49-F238E27FC236}">
                  <a16:creationId xmlns:a16="http://schemas.microsoft.com/office/drawing/2014/main" id="{47D8862C-9A19-411F-8C98-F1196FAA1DF3}"/>
                </a:ext>
              </a:extLst>
            </p:cNvPr>
            <p:cNvSpPr/>
            <p:nvPr/>
          </p:nvSpPr>
          <p:spPr>
            <a:xfrm>
              <a:off x="8008236" y="3573622"/>
              <a:ext cx="101648" cy="117572"/>
            </a:xfrm>
            <a:custGeom>
              <a:avLst/>
              <a:gdLst>
                <a:gd name="connsiteX0" fmla="*/ 66265 w 89777"/>
                <a:gd name="connsiteY0" fmla="*/ 362 h 103842"/>
                <a:gd name="connsiteX1" fmla="*/ 5147 w 89777"/>
                <a:gd name="connsiteY1" fmla="*/ 15800 h 103842"/>
                <a:gd name="connsiteX2" fmla="*/ 89263 w 89777"/>
                <a:gd name="connsiteY2" fmla="*/ 95596 h 103842"/>
                <a:gd name="connsiteX3" fmla="*/ 66265 w 89777"/>
                <a:gd name="connsiteY3" fmla="*/ 298 h 103842"/>
              </a:gdLst>
              <a:ahLst/>
              <a:cxnLst>
                <a:cxn ang="0">
                  <a:pos x="connsiteX0" y="connsiteY0"/>
                </a:cxn>
                <a:cxn ang="0">
                  <a:pos x="connsiteX1" y="connsiteY1"/>
                </a:cxn>
                <a:cxn ang="0">
                  <a:pos x="connsiteX2" y="connsiteY2"/>
                </a:cxn>
                <a:cxn ang="0">
                  <a:pos x="connsiteX3" y="connsiteY3"/>
                </a:cxn>
              </a:cxnLst>
              <a:rect l="l" t="t" r="r" b="b"/>
              <a:pathLst>
                <a:path w="89777" h="103842">
                  <a:moveTo>
                    <a:pt x="66265" y="362"/>
                  </a:moveTo>
                  <a:cubicBezTo>
                    <a:pt x="66265" y="362"/>
                    <a:pt x="15439" y="-4784"/>
                    <a:pt x="5147" y="15800"/>
                  </a:cubicBezTo>
                  <a:cubicBezTo>
                    <a:pt x="-5145" y="36384"/>
                    <a:pt x="-12705" y="131555"/>
                    <a:pt x="89263" y="95596"/>
                  </a:cubicBezTo>
                  <a:lnTo>
                    <a:pt x="66265" y="298"/>
                  </a:lnTo>
                  <a:close/>
                </a:path>
              </a:pathLst>
            </a:custGeom>
            <a:solidFill>
              <a:srgbClr val="FF93B1"/>
            </a:solidFill>
            <a:ln w="6346" cap="flat">
              <a:noFill/>
              <a:prstDash val="solid"/>
              <a:miter/>
            </a:ln>
          </p:spPr>
          <p:txBody>
            <a:bodyPr rtlCol="0" anchor="ctr"/>
            <a:lstStyle/>
            <a:p>
              <a:endParaRPr lang="zh-CN" altLang="en-US"/>
            </a:p>
          </p:txBody>
        </p:sp>
        <p:sp>
          <p:nvSpPr>
            <p:cNvPr id="89" name="任意多边形 67">
              <a:extLst>
                <a:ext uri="{FF2B5EF4-FFF2-40B4-BE49-F238E27FC236}">
                  <a16:creationId xmlns:a16="http://schemas.microsoft.com/office/drawing/2014/main" id="{6E3F2D8C-B478-4EA5-AC1B-D93E8B8B70E1}"/>
                </a:ext>
              </a:extLst>
            </p:cNvPr>
            <p:cNvSpPr/>
            <p:nvPr/>
          </p:nvSpPr>
          <p:spPr>
            <a:xfrm rot="19901924">
              <a:off x="4001212" y="2597109"/>
              <a:ext cx="340051" cy="595716"/>
            </a:xfrm>
            <a:custGeom>
              <a:avLst/>
              <a:gdLst>
                <a:gd name="connsiteX0" fmla="*/ 596690 w 1007682"/>
                <a:gd name="connsiteY0" fmla="*/ 1042540 h 1765307"/>
                <a:gd name="connsiteX1" fmla="*/ 596690 w 1007682"/>
                <a:gd name="connsiteY1" fmla="*/ 1209120 h 1765307"/>
                <a:gd name="connsiteX2" fmla="*/ 479747 w 1007682"/>
                <a:gd name="connsiteY2" fmla="*/ 1332124 h 1765307"/>
                <a:gd name="connsiteX3" fmla="*/ 473502 w 1007682"/>
                <a:gd name="connsiteY3" fmla="*/ 1332118 h 1765307"/>
                <a:gd name="connsiteX4" fmla="*/ 350314 w 1007682"/>
                <a:gd name="connsiteY4" fmla="*/ 1209120 h 1765307"/>
                <a:gd name="connsiteX5" fmla="*/ 350314 w 1007682"/>
                <a:gd name="connsiteY5" fmla="*/ 945209 h 1765307"/>
                <a:gd name="connsiteX6" fmla="*/ 352855 w 1007682"/>
                <a:gd name="connsiteY6" fmla="*/ 940063 h 1765307"/>
                <a:gd name="connsiteX7" fmla="*/ 350314 w 1007682"/>
                <a:gd name="connsiteY7" fmla="*/ 934981 h 1765307"/>
                <a:gd name="connsiteX8" fmla="*/ 473502 w 1007682"/>
                <a:gd name="connsiteY8" fmla="*/ 811983 h 1765307"/>
                <a:gd name="connsiteX9" fmla="*/ 760983 w 1007682"/>
                <a:gd name="connsiteY9" fmla="*/ 530157 h 1765307"/>
                <a:gd name="connsiteX10" fmla="*/ 473502 w 1007682"/>
                <a:gd name="connsiteY10" fmla="*/ 245725 h 1765307"/>
                <a:gd name="connsiteX11" fmla="*/ 229667 w 1007682"/>
                <a:gd name="connsiteY11" fmla="*/ 384097 h 1765307"/>
                <a:gd name="connsiteX12" fmla="*/ 62134 w 1007682"/>
                <a:gd name="connsiteY12" fmla="*/ 430888 h 1765307"/>
                <a:gd name="connsiteX13" fmla="*/ 15343 w 1007682"/>
                <a:gd name="connsiteY13" fmla="*/ 263355 h 1765307"/>
                <a:gd name="connsiteX14" fmla="*/ 16645 w 1007682"/>
                <a:gd name="connsiteY14" fmla="*/ 261100 h 1765307"/>
                <a:gd name="connsiteX15" fmla="*/ 473502 w 1007682"/>
                <a:gd name="connsiteY15" fmla="*/ -206 h 1765307"/>
                <a:gd name="connsiteX16" fmla="*/ 1007168 w 1007682"/>
                <a:gd name="connsiteY16" fmla="*/ 530157 h 1765307"/>
                <a:gd name="connsiteX17" fmla="*/ 596499 w 1007682"/>
                <a:gd name="connsiteY17" fmla="*/ 1042540 h 1765307"/>
                <a:gd name="connsiteX18" fmla="*/ 596690 w 1007682"/>
                <a:gd name="connsiteY18" fmla="*/ 1595965 h 1765307"/>
                <a:gd name="connsiteX19" fmla="*/ 596690 w 1007682"/>
                <a:gd name="connsiteY19" fmla="*/ 1642089 h 1765307"/>
                <a:gd name="connsiteX20" fmla="*/ 473502 w 1007682"/>
                <a:gd name="connsiteY20" fmla="*/ 1765086 h 1765307"/>
                <a:gd name="connsiteX21" fmla="*/ 350314 w 1007682"/>
                <a:gd name="connsiteY21" fmla="*/ 1645221 h 1765307"/>
                <a:gd name="connsiteX22" fmla="*/ 350314 w 1007682"/>
                <a:gd name="connsiteY22" fmla="*/ 1642089 h 1765307"/>
                <a:gd name="connsiteX23" fmla="*/ 350314 w 1007682"/>
                <a:gd name="connsiteY23" fmla="*/ 1595965 h 1765307"/>
                <a:gd name="connsiteX24" fmla="*/ 473502 w 1007682"/>
                <a:gd name="connsiteY24" fmla="*/ 1473031 h 1765307"/>
                <a:gd name="connsiteX25" fmla="*/ 596690 w 1007682"/>
                <a:gd name="connsiteY25" fmla="*/ 1592769 h 1765307"/>
                <a:gd name="connsiteX26" fmla="*/ 596690 w 1007682"/>
                <a:gd name="connsiteY26" fmla="*/ 1595965 h 176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7682" h="1765307">
                  <a:moveTo>
                    <a:pt x="596690" y="1042540"/>
                  </a:moveTo>
                  <a:lnTo>
                    <a:pt x="596690" y="1209120"/>
                  </a:lnTo>
                  <a:cubicBezTo>
                    <a:pt x="598361" y="1275377"/>
                    <a:pt x="546004" y="1330447"/>
                    <a:pt x="479747" y="1332124"/>
                  </a:cubicBezTo>
                  <a:cubicBezTo>
                    <a:pt x="477663" y="1332175"/>
                    <a:pt x="475579" y="1332175"/>
                    <a:pt x="473502" y="1332118"/>
                  </a:cubicBezTo>
                  <a:cubicBezTo>
                    <a:pt x="405529" y="1332156"/>
                    <a:pt x="350384" y="1277093"/>
                    <a:pt x="350314" y="1209120"/>
                  </a:cubicBezTo>
                  <a:lnTo>
                    <a:pt x="350314" y="945209"/>
                  </a:lnTo>
                  <a:cubicBezTo>
                    <a:pt x="350314" y="942668"/>
                    <a:pt x="352855" y="942668"/>
                    <a:pt x="352855" y="940063"/>
                  </a:cubicBezTo>
                  <a:cubicBezTo>
                    <a:pt x="350314" y="937522"/>
                    <a:pt x="350314" y="937522"/>
                    <a:pt x="350314" y="934981"/>
                  </a:cubicBezTo>
                  <a:cubicBezTo>
                    <a:pt x="350314" y="870941"/>
                    <a:pt x="406793" y="811983"/>
                    <a:pt x="473502" y="811983"/>
                  </a:cubicBezTo>
                  <a:cubicBezTo>
                    <a:pt x="632649" y="811983"/>
                    <a:pt x="760983" y="686445"/>
                    <a:pt x="760983" y="530157"/>
                  </a:cubicBezTo>
                  <a:cubicBezTo>
                    <a:pt x="760983" y="368723"/>
                    <a:pt x="632649" y="245725"/>
                    <a:pt x="473502" y="245725"/>
                  </a:cubicBezTo>
                  <a:cubicBezTo>
                    <a:pt x="373636" y="246094"/>
                    <a:pt x="281198" y="298552"/>
                    <a:pt x="229667" y="384097"/>
                  </a:cubicBezTo>
                  <a:cubicBezTo>
                    <a:pt x="196326" y="443283"/>
                    <a:pt x="121320" y="464230"/>
                    <a:pt x="62134" y="430888"/>
                  </a:cubicBezTo>
                  <a:cubicBezTo>
                    <a:pt x="2948" y="397547"/>
                    <a:pt x="-17999" y="322541"/>
                    <a:pt x="15343" y="263355"/>
                  </a:cubicBezTo>
                  <a:cubicBezTo>
                    <a:pt x="15769" y="262599"/>
                    <a:pt x="16201" y="261850"/>
                    <a:pt x="16645" y="261100"/>
                  </a:cubicBezTo>
                  <a:cubicBezTo>
                    <a:pt x="111346" y="98668"/>
                    <a:pt x="285480" y="-930"/>
                    <a:pt x="473502" y="-206"/>
                  </a:cubicBezTo>
                  <a:cubicBezTo>
                    <a:pt x="766129" y="-206"/>
                    <a:pt x="1007168" y="235497"/>
                    <a:pt x="1007168" y="530157"/>
                  </a:cubicBezTo>
                  <a:cubicBezTo>
                    <a:pt x="1007168" y="778693"/>
                    <a:pt x="832647" y="988792"/>
                    <a:pt x="596499" y="1042540"/>
                  </a:cubicBezTo>
                  <a:close/>
                  <a:moveTo>
                    <a:pt x="596690" y="1595965"/>
                  </a:moveTo>
                  <a:lnTo>
                    <a:pt x="596690" y="1642089"/>
                  </a:lnTo>
                  <a:cubicBezTo>
                    <a:pt x="596690" y="1713816"/>
                    <a:pt x="545356" y="1765086"/>
                    <a:pt x="473502" y="1765086"/>
                  </a:cubicBezTo>
                  <a:cubicBezTo>
                    <a:pt x="406387" y="1766001"/>
                    <a:pt x="351235" y="1712336"/>
                    <a:pt x="350314" y="1645221"/>
                  </a:cubicBezTo>
                  <a:cubicBezTo>
                    <a:pt x="350301" y="1644179"/>
                    <a:pt x="350301" y="1643131"/>
                    <a:pt x="350314" y="1642089"/>
                  </a:cubicBezTo>
                  <a:lnTo>
                    <a:pt x="350314" y="1595965"/>
                  </a:lnTo>
                  <a:cubicBezTo>
                    <a:pt x="351305" y="1528386"/>
                    <a:pt x="405923" y="1473882"/>
                    <a:pt x="473502" y="1473031"/>
                  </a:cubicBezTo>
                  <a:cubicBezTo>
                    <a:pt x="540585" y="1472078"/>
                    <a:pt x="595737" y="1525686"/>
                    <a:pt x="596690" y="1592769"/>
                  </a:cubicBezTo>
                  <a:cubicBezTo>
                    <a:pt x="596703" y="1593830"/>
                    <a:pt x="596703" y="1594897"/>
                    <a:pt x="596690" y="1595965"/>
                  </a:cubicBezTo>
                  <a:close/>
                </a:path>
              </a:pathLst>
            </a:custGeom>
            <a:solidFill>
              <a:srgbClr val="D0D4DA"/>
            </a:solidFill>
            <a:ln w="6346" cap="flat">
              <a:noFill/>
              <a:prstDash val="solid"/>
              <a:miter/>
            </a:ln>
          </p:spPr>
          <p:txBody>
            <a:bodyPr rtlCol="0" anchor="ctr"/>
            <a:lstStyle/>
            <a:p>
              <a:endParaRPr lang="zh-CN" altLang="en-US"/>
            </a:p>
          </p:txBody>
        </p:sp>
      </p:grpSp>
      <p:pic>
        <p:nvPicPr>
          <p:cNvPr id="4" name="图片 3">
            <a:extLst>
              <a:ext uri="{FF2B5EF4-FFF2-40B4-BE49-F238E27FC236}">
                <a16:creationId xmlns:a16="http://schemas.microsoft.com/office/drawing/2014/main" id="{54E2F9EB-A593-427C-A782-2E72117C14F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9494249" y="3594100"/>
            <a:ext cx="2163124" cy="2828701"/>
          </a:xfrm>
          <a:prstGeom prst="rect">
            <a:avLst/>
          </a:prstGeom>
        </p:spPr>
      </p:pic>
    </p:spTree>
    <p:custDataLst>
      <p:tags r:id="rId1"/>
    </p:custDataLst>
    <p:extLst>
      <p:ext uri="{BB962C8B-B14F-4D97-AF65-F5344CB8AC3E}">
        <p14:creationId xmlns:p14="http://schemas.microsoft.com/office/powerpoint/2010/main" val="2079237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15"/>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500" fill="hold"/>
                                        <p:tgtEl>
                                          <p:spTgt spid="4"/>
                                        </p:tgtEl>
                                        <p:attrNameLst>
                                          <p:attrName>ppt_x</p:attrName>
                                        </p:attrNameLst>
                                      </p:cBhvr>
                                      <p:tavLst>
                                        <p:tav tm="0">
                                          <p:val>
                                            <p:strVal val="1+#ppt_w/2"/>
                                          </p:val>
                                        </p:tav>
                                        <p:tav tm="100000">
                                          <p:val>
                                            <p:strVal val="#ppt_x"/>
                                          </p:val>
                                        </p:tav>
                                      </p:tavLst>
                                    </p:anim>
                                    <p:anim calcmode="lin" valueType="num">
                                      <p:cBhvr additive="base">
                                        <p:cTn id="21" dur="500" fill="hold"/>
                                        <p:tgtEl>
                                          <p:spTgt spid="4"/>
                                        </p:tgtEl>
                                        <p:attrNameLst>
                                          <p:attrName>ppt_y</p:attrName>
                                        </p:attrNameLst>
                                      </p:cBhvr>
                                      <p:tavLst>
                                        <p:tav tm="0">
                                          <p:val>
                                            <p:strVal val="#ppt_y"/>
                                          </p:val>
                                        </p:tav>
                                        <p:tav tm="100000">
                                          <p:val>
                                            <p:strVal val="#ppt_y"/>
                                          </p:val>
                                        </p:tav>
                                      </p:tavLst>
                                    </p:anim>
                                  </p:childTnLst>
                                </p:cTn>
                              </p:par>
                            </p:childTnLst>
                          </p:cTn>
                        </p:par>
                        <p:par>
                          <p:cTn id="22" fill="hold">
                            <p:stCondLst>
                              <p:cond delay="500"/>
                            </p:stCondLst>
                            <p:childTnLst>
                              <p:par>
                                <p:cTn id="23" presetID="12" presetClass="entr" presetSubtype="2" fill="hold" grpId="0" nodeType="afterEffect">
                                  <p:stCondLst>
                                    <p:cond delay="0"/>
                                  </p:stCondLst>
                                  <p:childTnLst>
                                    <p:set>
                                      <p:cBhvr>
                                        <p:cTn id="24" dur="1" fill="hold">
                                          <p:stCondLst>
                                            <p:cond delay="0"/>
                                          </p:stCondLst>
                                        </p:cTn>
                                        <p:tgtEl>
                                          <p:spTgt spid="175"/>
                                        </p:tgtEl>
                                        <p:attrNameLst>
                                          <p:attrName>style.visibility</p:attrName>
                                        </p:attrNameLst>
                                      </p:cBhvr>
                                      <p:to>
                                        <p:strVal val="visible"/>
                                      </p:to>
                                    </p:set>
                                    <p:anim calcmode="lin" valueType="num">
                                      <p:cBhvr additive="base">
                                        <p:cTn id="25" dur="500"/>
                                        <p:tgtEl>
                                          <p:spTgt spid="175"/>
                                        </p:tgtEl>
                                        <p:attrNameLst>
                                          <p:attrName>ppt_x</p:attrName>
                                        </p:attrNameLst>
                                      </p:cBhvr>
                                      <p:tavLst>
                                        <p:tav tm="0">
                                          <p:val>
                                            <p:strVal val="#ppt_x+#ppt_w*1.125000"/>
                                          </p:val>
                                        </p:tav>
                                        <p:tav tm="100000">
                                          <p:val>
                                            <p:strVal val="#ppt_x"/>
                                          </p:val>
                                        </p:tav>
                                      </p:tavLst>
                                    </p:anim>
                                    <p:animEffect transition="in" filter="wipe(left)">
                                      <p:cBhvr>
                                        <p:cTn id="26" dur="5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animBg="1"/>
      <p:bldP spid="2"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香农公式</a:t>
              </a:r>
            </a:p>
          </p:txBody>
        </p:sp>
      </p:grpSp>
      <p:grpSp>
        <p:nvGrpSpPr>
          <p:cNvPr id="2" name="组合 1">
            <a:extLst>
              <a:ext uri="{FF2B5EF4-FFF2-40B4-BE49-F238E27FC236}">
                <a16:creationId xmlns:a16="http://schemas.microsoft.com/office/drawing/2014/main" id="{95FB2E63-D8DB-461B-8C35-0A261ABAB449}"/>
              </a:ext>
            </a:extLst>
          </p:cNvPr>
          <p:cNvGrpSpPr/>
          <p:nvPr/>
        </p:nvGrpSpPr>
        <p:grpSpPr>
          <a:xfrm>
            <a:off x="10051067" y="803356"/>
            <a:ext cx="1861349" cy="2758622"/>
            <a:chOff x="10051067" y="803356"/>
            <a:chExt cx="1861349" cy="2758622"/>
          </a:xfrm>
        </p:grpSpPr>
        <p:pic>
          <p:nvPicPr>
            <p:cNvPr id="2050" name="Picture 2" descr="克劳德·艾尔伍德·香农">
              <a:extLst>
                <a:ext uri="{FF2B5EF4-FFF2-40B4-BE49-F238E27FC236}">
                  <a16:creationId xmlns:a16="http://schemas.microsoft.com/office/drawing/2014/main" id="{1784CAD6-5030-4E21-8E39-82170F27EDD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051067" y="803356"/>
              <a:ext cx="1759339" cy="2420068"/>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0E4EA7E2-F149-41D6-A65C-3F0BC08E964F}"/>
                </a:ext>
              </a:extLst>
            </p:cNvPr>
            <p:cNvSpPr txBox="1"/>
            <p:nvPr/>
          </p:nvSpPr>
          <p:spPr>
            <a:xfrm>
              <a:off x="10051067" y="3223424"/>
              <a:ext cx="1861349" cy="338554"/>
            </a:xfrm>
            <a:prstGeom prst="rect">
              <a:avLst/>
            </a:prstGeom>
            <a:noFill/>
          </p:spPr>
          <p:txBody>
            <a:bodyPr wrap="square">
              <a:spAutoFit/>
            </a:bodyPr>
            <a:lstStyle/>
            <a:p>
              <a:pPr algn="ctr"/>
              <a:r>
                <a:rPr lang="zh-CN" altLang="en-US" sz="1600" b="1" dirty="0"/>
                <a:t>香农（</a:t>
              </a:r>
              <a:r>
                <a:rPr lang="en-US" altLang="zh-CN" sz="1600" b="1" dirty="0"/>
                <a:t>1916</a:t>
              </a:r>
              <a:r>
                <a:rPr lang="zh-CN" altLang="en-US" sz="1600" b="1" dirty="0"/>
                <a:t>-</a:t>
              </a:r>
              <a:r>
                <a:rPr lang="en-US" altLang="zh-CN" sz="1600" b="1" dirty="0"/>
                <a:t>2001</a:t>
              </a:r>
              <a:r>
                <a:rPr lang="zh-CN" altLang="en-US" sz="1600" b="1" dirty="0"/>
                <a:t>）</a:t>
              </a:r>
            </a:p>
          </p:txBody>
        </p:sp>
      </p:grpSp>
      <p:sp>
        <p:nvSpPr>
          <p:cNvPr id="8" name="文本框 7">
            <a:extLst>
              <a:ext uri="{FF2B5EF4-FFF2-40B4-BE49-F238E27FC236}">
                <a16:creationId xmlns:a16="http://schemas.microsoft.com/office/drawing/2014/main" id="{CF192E8C-29AC-410D-B5D5-186453603131}"/>
              </a:ext>
            </a:extLst>
          </p:cNvPr>
          <p:cNvSpPr txBox="1"/>
          <p:nvPr/>
        </p:nvSpPr>
        <p:spPr>
          <a:xfrm>
            <a:off x="1017036" y="1367745"/>
            <a:ext cx="7824357" cy="400110"/>
          </a:xfrm>
          <a:prstGeom prst="rect">
            <a:avLst/>
          </a:prstGeom>
          <a:noFill/>
          <a:ln>
            <a:noFill/>
          </a:ln>
        </p:spPr>
        <p:txBody>
          <a:bodyPr wrap="square" rtlCol="0">
            <a:spAutoFit/>
          </a:bodyPr>
          <a:lstStyle/>
          <a:p>
            <a:r>
              <a:rPr lang="zh-CN" altLang="en-US" sz="2000" b="1" dirty="0">
                <a:solidFill>
                  <a:schemeClr val="accent1">
                    <a:lumMod val="75000"/>
                  </a:schemeClr>
                </a:solidFill>
                <a:latin typeface="Arial Black" panose="020B0A04020102020204" pitchFamily="34" charset="0"/>
              </a:rPr>
              <a:t>带宽受限</a:t>
            </a:r>
            <a:r>
              <a:rPr lang="zh-CN" altLang="en-US" sz="2000" b="1" dirty="0">
                <a:latin typeface="Arial Black" panose="020B0A04020102020204" pitchFamily="34" charset="0"/>
              </a:rPr>
              <a:t>且有</a:t>
            </a:r>
            <a:r>
              <a:rPr lang="zh-CN" altLang="en-US" sz="2000" b="1" dirty="0">
                <a:solidFill>
                  <a:schemeClr val="accent1">
                    <a:lumMod val="75000"/>
                  </a:schemeClr>
                </a:solidFill>
                <a:latin typeface="Arial Black" panose="020B0A04020102020204" pitchFamily="34" charset="0"/>
              </a:rPr>
              <a:t>高斯白噪声</a:t>
            </a:r>
            <a:r>
              <a:rPr lang="zh-CN" altLang="en-US" sz="2000" b="1" dirty="0">
                <a:latin typeface="Arial Black" panose="020B0A04020102020204" pitchFamily="34" charset="0"/>
              </a:rPr>
              <a:t>干扰的信道的</a:t>
            </a:r>
            <a:r>
              <a:rPr lang="zh-CN" altLang="en-US" sz="2000" b="1" dirty="0">
                <a:solidFill>
                  <a:schemeClr val="accent1">
                    <a:lumMod val="75000"/>
                  </a:schemeClr>
                </a:solidFill>
                <a:latin typeface="Arial Black" panose="020B0A04020102020204" pitchFamily="34" charset="0"/>
              </a:rPr>
              <a:t>极限信息传输速率</a:t>
            </a:r>
          </a:p>
        </p:txBody>
      </p:sp>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ADB32857-B358-4BFC-AA16-5B3E3C8AE9AE}"/>
                  </a:ext>
                </a:extLst>
              </p:cNvPr>
              <p:cNvSpPr txBox="1"/>
              <p:nvPr/>
            </p:nvSpPr>
            <p:spPr>
              <a:xfrm>
                <a:off x="1591405" y="1986190"/>
                <a:ext cx="3551165" cy="92198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3200" b="1" i="1" smtClean="0">
                          <a:latin typeface="Cambria Math" panose="02040503050406030204" pitchFamily="18" charset="0"/>
                        </a:rPr>
                        <m:t>𝑪</m:t>
                      </m:r>
                      <m:r>
                        <a:rPr lang="en-US" altLang="zh-CN" sz="3200" b="1" i="1" smtClean="0">
                          <a:latin typeface="Cambria Math" panose="02040503050406030204" pitchFamily="18" charset="0"/>
                        </a:rPr>
                        <m:t>=</m:t>
                      </m:r>
                      <m:r>
                        <a:rPr lang="en-US" altLang="zh-CN" sz="3200" b="1" i="1" smtClean="0">
                          <a:latin typeface="Cambria Math" panose="02040503050406030204" pitchFamily="18" charset="0"/>
                        </a:rPr>
                        <m:t>𝑾</m:t>
                      </m:r>
                      <m:func>
                        <m:funcPr>
                          <m:ctrlPr>
                            <a:rPr lang="en-US" altLang="zh-CN" sz="3200" b="1" i="1" smtClean="0">
                              <a:latin typeface="Cambria Math" panose="02040503050406030204" pitchFamily="18" charset="0"/>
                            </a:rPr>
                          </m:ctrlPr>
                        </m:funcPr>
                        <m:fName>
                          <m:sSub>
                            <m:sSubPr>
                              <m:ctrlPr>
                                <a:rPr lang="en-US" altLang="zh-CN" sz="3200" b="1" i="1" smtClean="0">
                                  <a:latin typeface="Cambria Math" panose="02040503050406030204" pitchFamily="18" charset="0"/>
                                </a:rPr>
                              </m:ctrlPr>
                            </m:sSubPr>
                            <m:e>
                              <m:r>
                                <a:rPr lang="en-US" altLang="zh-CN" sz="3200" b="1" i="0" smtClean="0">
                                  <a:latin typeface="Cambria Math" panose="02040503050406030204" pitchFamily="18" charset="0"/>
                                </a:rPr>
                                <m:t>𝐥𝐨𝐠</m:t>
                              </m:r>
                            </m:e>
                            <m:sub>
                              <m:r>
                                <a:rPr lang="en-US" altLang="zh-CN" sz="3200" b="1" i="1" smtClean="0">
                                  <a:latin typeface="Cambria Math" panose="02040503050406030204" pitchFamily="18" charset="0"/>
                                </a:rPr>
                                <m:t>𝟐</m:t>
                              </m:r>
                            </m:sub>
                          </m:sSub>
                        </m:fName>
                        <m:e>
                          <m:r>
                            <a:rPr lang="en-US" altLang="zh-CN" sz="3200" b="1" i="1" smtClean="0">
                              <a:latin typeface="Cambria Math" panose="02040503050406030204" pitchFamily="18" charset="0"/>
                            </a:rPr>
                            <m:t>(</m:t>
                          </m:r>
                          <m:r>
                            <a:rPr lang="en-US" altLang="zh-CN" sz="3200" b="1" i="1" smtClean="0">
                              <a:latin typeface="Cambria Math" panose="02040503050406030204" pitchFamily="18" charset="0"/>
                            </a:rPr>
                            <m:t>𝟏</m:t>
                          </m:r>
                          <m:r>
                            <a:rPr lang="en-US" altLang="zh-CN" sz="3200" b="1" i="1" smtClean="0">
                              <a:latin typeface="Cambria Math" panose="02040503050406030204" pitchFamily="18" charset="0"/>
                            </a:rPr>
                            <m:t>+</m:t>
                          </m:r>
                          <m:f>
                            <m:fPr>
                              <m:ctrlPr>
                                <a:rPr lang="en-US" altLang="zh-CN" sz="3200" b="1" i="1" smtClean="0">
                                  <a:latin typeface="Cambria Math" panose="02040503050406030204" pitchFamily="18" charset="0"/>
                                </a:rPr>
                              </m:ctrlPr>
                            </m:fPr>
                            <m:num>
                              <m:r>
                                <a:rPr lang="en-US" altLang="zh-CN" sz="3200" b="1" i="1" smtClean="0">
                                  <a:latin typeface="Cambria Math" panose="02040503050406030204" pitchFamily="18" charset="0"/>
                                </a:rPr>
                                <m:t>𝑺</m:t>
                              </m:r>
                            </m:num>
                            <m:den>
                              <m:r>
                                <a:rPr lang="en-US" altLang="zh-CN" sz="3200" b="1" i="1" smtClean="0">
                                  <a:latin typeface="Cambria Math" panose="02040503050406030204" pitchFamily="18" charset="0"/>
                                </a:rPr>
                                <m:t>𝑵</m:t>
                              </m:r>
                            </m:den>
                          </m:f>
                          <m:r>
                            <a:rPr lang="en-US" altLang="zh-CN" sz="3200" b="1" i="1" smtClean="0">
                              <a:latin typeface="Cambria Math" panose="02040503050406030204" pitchFamily="18" charset="0"/>
                            </a:rPr>
                            <m:t>)</m:t>
                          </m:r>
                        </m:e>
                      </m:func>
                    </m:oMath>
                  </m:oMathPara>
                </a14:m>
                <a:endParaRPr lang="zh-CN" altLang="en-US" sz="3200" b="1" dirty="0"/>
              </a:p>
            </p:txBody>
          </p:sp>
        </mc:Choice>
        <mc:Fallback xmlns="">
          <p:sp>
            <p:nvSpPr>
              <p:cNvPr id="4" name="文本框 3">
                <a:extLst>
                  <a:ext uri="{FF2B5EF4-FFF2-40B4-BE49-F238E27FC236}">
                    <a16:creationId xmlns:a16="http://schemas.microsoft.com/office/drawing/2014/main" id="{ADB32857-B358-4BFC-AA16-5B3E3C8AE9AE}"/>
                  </a:ext>
                </a:extLst>
              </p:cNvPr>
              <p:cNvSpPr txBox="1">
                <a:spLocks noRot="1" noChangeAspect="1" noMove="1" noResize="1" noEditPoints="1" noAdjustHandles="1" noChangeArrowheads="1" noChangeShapeType="1" noTextEdit="1"/>
              </p:cNvSpPr>
              <p:nvPr/>
            </p:nvSpPr>
            <p:spPr>
              <a:xfrm>
                <a:off x="1591405" y="1986190"/>
                <a:ext cx="3551165" cy="921984"/>
              </a:xfrm>
              <a:prstGeom prst="rect">
                <a:avLst/>
              </a:prstGeom>
              <a:blipFill>
                <a:blip r:embed="rId4"/>
                <a:stretch>
                  <a:fillRect/>
                </a:stretch>
              </a:blipFill>
            </p:spPr>
            <p:txBody>
              <a:bodyPr/>
              <a:lstStyle/>
              <a:p>
                <a:r>
                  <a:rPr lang="zh-CN" altLang="en-US">
                    <a:noFill/>
                  </a:rPr>
                  <a:t> </a:t>
                </a:r>
              </a:p>
            </p:txBody>
          </p:sp>
        </mc:Fallback>
      </mc:AlternateContent>
      <p:sp>
        <p:nvSpPr>
          <p:cNvPr id="11" name="文本框 10">
            <a:extLst>
              <a:ext uri="{FF2B5EF4-FFF2-40B4-BE49-F238E27FC236}">
                <a16:creationId xmlns:a16="http://schemas.microsoft.com/office/drawing/2014/main" id="{10ACC3FC-ECE7-4D6A-8BA7-1C3C1925B525}"/>
              </a:ext>
            </a:extLst>
          </p:cNvPr>
          <p:cNvSpPr txBox="1"/>
          <p:nvPr/>
        </p:nvSpPr>
        <p:spPr>
          <a:xfrm>
            <a:off x="1744537" y="3192646"/>
            <a:ext cx="4911702" cy="400110"/>
          </a:xfrm>
          <a:prstGeom prst="rect">
            <a:avLst/>
          </a:prstGeom>
          <a:noFill/>
        </p:spPr>
        <p:txBody>
          <a:bodyPr wrap="square" rtlCol="0">
            <a:spAutoFit/>
          </a:bodyPr>
          <a:lstStyle/>
          <a:p>
            <a:r>
              <a:rPr lang="en-US" altLang="zh-CN" sz="2000" b="1" dirty="0">
                <a:latin typeface="Arial Black" panose="020B0A04020102020204" pitchFamily="34" charset="0"/>
              </a:rPr>
              <a:t>C</a:t>
            </a:r>
            <a:r>
              <a:rPr lang="zh-CN" altLang="en-US" sz="2000" b="1" dirty="0">
                <a:latin typeface="Arial Black" panose="020B0A04020102020204" pitchFamily="34" charset="0"/>
              </a:rPr>
              <a:t>：信道的极限信息传输速率（单位为</a:t>
            </a:r>
            <a:r>
              <a:rPr lang="en-US" altLang="zh-CN" sz="2000" b="1" dirty="0">
                <a:latin typeface="Arial Black" panose="020B0A04020102020204" pitchFamily="34" charset="0"/>
              </a:rPr>
              <a:t>b/s</a:t>
            </a:r>
            <a:r>
              <a:rPr lang="zh-CN" altLang="en-US" sz="2000" b="1" dirty="0">
                <a:latin typeface="Arial Black" panose="020B0A04020102020204" pitchFamily="34" charset="0"/>
              </a:rPr>
              <a:t>）</a:t>
            </a:r>
            <a:endParaRPr lang="en-US" altLang="zh-CN" sz="2000" b="1" dirty="0">
              <a:latin typeface="Arial Black" panose="020B0A04020102020204" pitchFamily="34" charset="0"/>
            </a:endParaRPr>
          </a:p>
        </p:txBody>
      </p:sp>
      <p:sp>
        <p:nvSpPr>
          <p:cNvPr id="12" name="文本框 11">
            <a:extLst>
              <a:ext uri="{FF2B5EF4-FFF2-40B4-BE49-F238E27FC236}">
                <a16:creationId xmlns:a16="http://schemas.microsoft.com/office/drawing/2014/main" id="{B372EC39-FA12-4220-A1A2-3EBE6CC17592}"/>
              </a:ext>
            </a:extLst>
          </p:cNvPr>
          <p:cNvSpPr txBox="1"/>
          <p:nvPr/>
        </p:nvSpPr>
        <p:spPr>
          <a:xfrm>
            <a:off x="1744537" y="3749772"/>
            <a:ext cx="4911702" cy="400110"/>
          </a:xfrm>
          <a:prstGeom prst="rect">
            <a:avLst/>
          </a:prstGeom>
          <a:noFill/>
        </p:spPr>
        <p:txBody>
          <a:bodyPr wrap="square" rtlCol="0">
            <a:spAutoFit/>
          </a:bodyPr>
          <a:lstStyle/>
          <a:p>
            <a:r>
              <a:rPr lang="en-US" altLang="zh-CN" sz="2000" b="1" dirty="0">
                <a:latin typeface="Arial Black" panose="020B0A04020102020204" pitchFamily="34" charset="0"/>
              </a:rPr>
              <a:t>W</a:t>
            </a:r>
            <a:r>
              <a:rPr lang="zh-CN" altLang="en-US" sz="2000" b="1" dirty="0">
                <a:latin typeface="Arial Black" panose="020B0A04020102020204" pitchFamily="34" charset="0"/>
              </a:rPr>
              <a:t>：信道的频率带宽（单位为</a:t>
            </a:r>
            <a:r>
              <a:rPr lang="en-US" altLang="zh-CN" sz="2000" b="1" dirty="0">
                <a:latin typeface="Arial Black" panose="020B0A04020102020204" pitchFamily="34" charset="0"/>
              </a:rPr>
              <a:t>Hz</a:t>
            </a:r>
            <a:r>
              <a:rPr lang="zh-CN" altLang="en-US" sz="2000" b="1" dirty="0">
                <a:latin typeface="Arial Black" panose="020B0A04020102020204" pitchFamily="34" charset="0"/>
              </a:rPr>
              <a:t>）</a:t>
            </a:r>
            <a:endParaRPr lang="en-US" altLang="zh-CN" sz="2000" b="1" dirty="0">
              <a:latin typeface="Arial Black" panose="020B0A04020102020204" pitchFamily="34" charset="0"/>
            </a:endParaRPr>
          </a:p>
        </p:txBody>
      </p:sp>
      <p:sp>
        <p:nvSpPr>
          <p:cNvPr id="13" name="文本框 12">
            <a:extLst>
              <a:ext uri="{FF2B5EF4-FFF2-40B4-BE49-F238E27FC236}">
                <a16:creationId xmlns:a16="http://schemas.microsoft.com/office/drawing/2014/main" id="{7FEED36D-CEDE-4889-938E-4F30AE7A0579}"/>
              </a:ext>
            </a:extLst>
          </p:cNvPr>
          <p:cNvSpPr txBox="1"/>
          <p:nvPr/>
        </p:nvSpPr>
        <p:spPr>
          <a:xfrm>
            <a:off x="1744537" y="4298354"/>
            <a:ext cx="4911702" cy="400110"/>
          </a:xfrm>
          <a:prstGeom prst="rect">
            <a:avLst/>
          </a:prstGeom>
          <a:noFill/>
        </p:spPr>
        <p:txBody>
          <a:bodyPr wrap="square" rtlCol="0">
            <a:spAutoFit/>
          </a:bodyPr>
          <a:lstStyle/>
          <a:p>
            <a:r>
              <a:rPr lang="en-US" altLang="zh-CN" sz="2000" b="1" dirty="0">
                <a:latin typeface="Arial Black" panose="020B0A04020102020204" pitchFamily="34" charset="0"/>
              </a:rPr>
              <a:t>S</a:t>
            </a:r>
            <a:r>
              <a:rPr lang="zh-CN" altLang="en-US" sz="2000" b="1" dirty="0">
                <a:latin typeface="Arial Black" panose="020B0A04020102020204" pitchFamily="34" charset="0"/>
              </a:rPr>
              <a:t>：信道内所传信号的平均功率</a:t>
            </a:r>
            <a:endParaRPr lang="en-US" altLang="zh-CN" sz="2000" b="1" dirty="0">
              <a:latin typeface="Arial Black" panose="020B0A04020102020204" pitchFamily="34" charset="0"/>
            </a:endParaRPr>
          </a:p>
        </p:txBody>
      </p:sp>
      <p:sp>
        <p:nvSpPr>
          <p:cNvPr id="14" name="文本框 13">
            <a:extLst>
              <a:ext uri="{FF2B5EF4-FFF2-40B4-BE49-F238E27FC236}">
                <a16:creationId xmlns:a16="http://schemas.microsoft.com/office/drawing/2014/main" id="{C7845A69-A665-473C-9CDC-87B3B30E843F}"/>
              </a:ext>
            </a:extLst>
          </p:cNvPr>
          <p:cNvSpPr txBox="1"/>
          <p:nvPr/>
        </p:nvSpPr>
        <p:spPr>
          <a:xfrm>
            <a:off x="1744537" y="4838574"/>
            <a:ext cx="4911702" cy="400110"/>
          </a:xfrm>
          <a:prstGeom prst="rect">
            <a:avLst/>
          </a:prstGeom>
          <a:noFill/>
        </p:spPr>
        <p:txBody>
          <a:bodyPr wrap="square" rtlCol="0">
            <a:spAutoFit/>
          </a:bodyPr>
          <a:lstStyle/>
          <a:p>
            <a:r>
              <a:rPr lang="en-US" altLang="zh-CN" sz="2000" b="1" dirty="0">
                <a:latin typeface="Arial Black" panose="020B0A04020102020204" pitchFamily="34" charset="0"/>
              </a:rPr>
              <a:t>N</a:t>
            </a:r>
            <a:r>
              <a:rPr lang="zh-CN" altLang="en-US" sz="2000" b="1" dirty="0">
                <a:latin typeface="Arial Black" panose="020B0A04020102020204" pitchFamily="34" charset="0"/>
              </a:rPr>
              <a:t>：信道内的高斯噪声功率</a:t>
            </a:r>
            <a:endParaRPr lang="en-US" altLang="zh-CN" sz="2000" b="1" dirty="0">
              <a:latin typeface="Arial Black" panose="020B0A04020102020204" pitchFamily="34" charset="0"/>
            </a:endParaRPr>
          </a:p>
        </p:txBody>
      </p:sp>
      <p:sp>
        <p:nvSpPr>
          <p:cNvPr id="15" name="文本框 14">
            <a:extLst>
              <a:ext uri="{FF2B5EF4-FFF2-40B4-BE49-F238E27FC236}">
                <a16:creationId xmlns:a16="http://schemas.microsoft.com/office/drawing/2014/main" id="{A0711BF4-6D9D-4CD4-AD26-04CEDDF93360}"/>
              </a:ext>
            </a:extLst>
          </p:cNvPr>
          <p:cNvSpPr txBox="1"/>
          <p:nvPr/>
        </p:nvSpPr>
        <p:spPr>
          <a:xfrm>
            <a:off x="1744536" y="5378794"/>
            <a:ext cx="5695653" cy="400110"/>
          </a:xfrm>
          <a:prstGeom prst="rect">
            <a:avLst/>
          </a:prstGeom>
          <a:noFill/>
        </p:spPr>
        <p:txBody>
          <a:bodyPr wrap="square" rtlCol="0">
            <a:spAutoFit/>
          </a:bodyPr>
          <a:lstStyle/>
          <a:p>
            <a:r>
              <a:rPr lang="en-US" altLang="zh-CN" sz="2000" b="1" dirty="0">
                <a:latin typeface="Arial Black" panose="020B0A04020102020204" pitchFamily="34" charset="0"/>
              </a:rPr>
              <a:t>S/N</a:t>
            </a:r>
            <a:r>
              <a:rPr lang="zh-CN" altLang="en-US" sz="2000" b="1" dirty="0">
                <a:latin typeface="Arial Black" panose="020B0A04020102020204" pitchFamily="34" charset="0"/>
              </a:rPr>
              <a:t>：信噪比，使用分贝（</a:t>
            </a:r>
            <a:r>
              <a:rPr lang="en-US" altLang="zh-CN" sz="2000" b="1" dirty="0">
                <a:latin typeface="Arial Black" panose="020B0A04020102020204" pitchFamily="34" charset="0"/>
              </a:rPr>
              <a:t>dB</a:t>
            </a:r>
            <a:r>
              <a:rPr lang="zh-CN" altLang="en-US" sz="2000" b="1" dirty="0">
                <a:latin typeface="Arial Black" panose="020B0A04020102020204" pitchFamily="34" charset="0"/>
              </a:rPr>
              <a:t>）作为度量单位</a:t>
            </a:r>
            <a:endParaRPr lang="en-US" altLang="zh-CN" sz="2000" b="1" dirty="0">
              <a:latin typeface="Arial Black" panose="020B0A04020102020204" pitchFamily="34" charset="0"/>
            </a:endParaRPr>
          </a:p>
        </p:txBody>
      </p:sp>
      <p:grpSp>
        <p:nvGrpSpPr>
          <p:cNvPr id="7" name="组合 6">
            <a:extLst>
              <a:ext uri="{FF2B5EF4-FFF2-40B4-BE49-F238E27FC236}">
                <a16:creationId xmlns:a16="http://schemas.microsoft.com/office/drawing/2014/main" id="{CAEAC1AA-7F20-47E9-8CB3-0BD3BCB2C25C}"/>
              </a:ext>
            </a:extLst>
          </p:cNvPr>
          <p:cNvGrpSpPr/>
          <p:nvPr/>
        </p:nvGrpSpPr>
        <p:grpSpPr>
          <a:xfrm>
            <a:off x="2523919" y="5763880"/>
            <a:ext cx="3855951" cy="518604"/>
            <a:chOff x="2523919" y="5849398"/>
            <a:chExt cx="3855951" cy="518604"/>
          </a:xfrm>
        </p:grpSpPr>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B26BC9E9-DA73-4190-9920-0D41440A468F}"/>
                    </a:ext>
                  </a:extLst>
                </p:cNvPr>
                <p:cNvSpPr txBox="1"/>
                <p:nvPr/>
              </p:nvSpPr>
              <p:spPr>
                <a:xfrm>
                  <a:off x="3235419" y="5849398"/>
                  <a:ext cx="3144451" cy="51860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b="1" i="1" smtClean="0">
                            <a:latin typeface="Cambria Math" panose="02040503050406030204" pitchFamily="18" charset="0"/>
                          </a:rPr>
                          <m:t>（</m:t>
                        </m:r>
                        <m:r>
                          <a:rPr lang="en-US" altLang="zh-CN" b="1" i="1">
                            <a:latin typeface="Cambria Math" panose="02040503050406030204" pitchFamily="18" charset="0"/>
                          </a:rPr>
                          <m:t>𝒅𝑩</m:t>
                        </m:r>
                        <m:r>
                          <a:rPr lang="zh-CN" altLang="en-US" b="1" i="1" smtClean="0">
                            <a:latin typeface="Cambria Math" panose="02040503050406030204" pitchFamily="18" charset="0"/>
                          </a:rPr>
                          <m:t>）</m:t>
                        </m:r>
                        <m:r>
                          <a:rPr lang="en-US" altLang="zh-CN" b="1" i="1" smtClean="0">
                            <a:latin typeface="Cambria Math" panose="02040503050406030204" pitchFamily="18" charset="0"/>
                          </a:rPr>
                          <m:t>=</m:t>
                        </m:r>
                        <m:r>
                          <a:rPr lang="en-US" altLang="zh-CN" b="1" i="1" smtClean="0">
                            <a:latin typeface="Cambria Math" panose="02040503050406030204" pitchFamily="18" charset="0"/>
                          </a:rPr>
                          <m:t>𝟏𝟎</m:t>
                        </m:r>
                        <m:func>
                          <m:funcPr>
                            <m:ctrlPr>
                              <a:rPr lang="en-US" altLang="zh-CN" b="1" i="1" smtClean="0">
                                <a:latin typeface="Cambria Math" panose="02040503050406030204" pitchFamily="18" charset="0"/>
                              </a:rPr>
                            </m:ctrlPr>
                          </m:funcPr>
                          <m:fName>
                            <m:sSub>
                              <m:sSubPr>
                                <m:ctrlPr>
                                  <a:rPr lang="en-US" altLang="zh-CN" b="1" i="1" smtClean="0">
                                    <a:latin typeface="Cambria Math" panose="02040503050406030204" pitchFamily="18" charset="0"/>
                                  </a:rPr>
                                </m:ctrlPr>
                              </m:sSubPr>
                              <m:e>
                                <m:r>
                                  <a:rPr lang="en-US" altLang="zh-CN" b="1" i="0" smtClean="0">
                                    <a:latin typeface="Cambria Math" panose="02040503050406030204" pitchFamily="18" charset="0"/>
                                  </a:rPr>
                                  <m:t>𝐥𝐨𝐠</m:t>
                                </m:r>
                              </m:e>
                              <m:sub>
                                <m:r>
                                  <a:rPr lang="en-US" altLang="zh-CN" b="1" i="1" smtClean="0">
                                    <a:latin typeface="Cambria Math" panose="02040503050406030204" pitchFamily="18" charset="0"/>
                                  </a:rPr>
                                  <m:t>𝟏𝟎</m:t>
                                </m:r>
                              </m:sub>
                            </m:sSub>
                          </m:fName>
                          <m:e>
                            <m:r>
                              <a:rPr lang="en-US" altLang="zh-CN" b="1" i="1" smtClean="0">
                                <a:latin typeface="Cambria Math" panose="02040503050406030204" pitchFamily="18" charset="0"/>
                              </a:rPr>
                              <m:t>(</m:t>
                            </m:r>
                            <m:f>
                              <m:fPr>
                                <m:ctrlPr>
                                  <a:rPr lang="en-US" altLang="zh-CN" b="1" i="1" smtClean="0">
                                    <a:latin typeface="Cambria Math" panose="02040503050406030204" pitchFamily="18" charset="0"/>
                                  </a:rPr>
                                </m:ctrlPr>
                              </m:fPr>
                              <m:num>
                                <m:r>
                                  <a:rPr lang="en-US" altLang="zh-CN" b="1" i="1" smtClean="0">
                                    <a:latin typeface="Cambria Math" panose="02040503050406030204" pitchFamily="18" charset="0"/>
                                  </a:rPr>
                                  <m:t>𝑺</m:t>
                                </m:r>
                              </m:num>
                              <m:den>
                                <m:r>
                                  <a:rPr lang="en-US" altLang="zh-CN" b="1" i="1" smtClean="0">
                                    <a:latin typeface="Cambria Math" panose="02040503050406030204" pitchFamily="18" charset="0"/>
                                  </a:rPr>
                                  <m:t>𝑵</m:t>
                                </m:r>
                              </m:den>
                            </m:f>
                            <m:r>
                              <a:rPr lang="en-US" altLang="zh-CN" b="1" i="1" smtClean="0">
                                <a:latin typeface="Cambria Math" panose="02040503050406030204" pitchFamily="18" charset="0"/>
                              </a:rPr>
                              <m:t>)</m:t>
                            </m:r>
                            <m:r>
                              <a:rPr lang="zh-CN" altLang="en-US" b="1" i="1">
                                <a:latin typeface="Cambria Math" panose="02040503050406030204" pitchFamily="18" charset="0"/>
                              </a:rPr>
                              <m:t>（</m:t>
                            </m:r>
                            <m:r>
                              <a:rPr lang="en-US" altLang="zh-CN" b="1" i="1" smtClean="0">
                                <a:latin typeface="Cambria Math" panose="02040503050406030204" pitchFamily="18" charset="0"/>
                              </a:rPr>
                              <m:t>𝒅𝑩</m:t>
                            </m:r>
                            <m:r>
                              <a:rPr lang="zh-CN" altLang="en-US" b="1" i="1">
                                <a:latin typeface="Cambria Math" panose="02040503050406030204" pitchFamily="18" charset="0"/>
                              </a:rPr>
                              <m:t>）</m:t>
                            </m:r>
                          </m:e>
                        </m:func>
                      </m:oMath>
                    </m:oMathPara>
                  </a14:m>
                  <a:endParaRPr lang="zh-CN" altLang="en-US" b="1" dirty="0"/>
                </a:p>
              </p:txBody>
            </p:sp>
          </mc:Choice>
          <mc:Fallback xmlns="">
            <p:sp>
              <p:nvSpPr>
                <p:cNvPr id="17" name="文本框 16">
                  <a:extLst>
                    <a:ext uri="{FF2B5EF4-FFF2-40B4-BE49-F238E27FC236}">
                      <a16:creationId xmlns:a16="http://schemas.microsoft.com/office/drawing/2014/main" id="{B26BC9E9-DA73-4190-9920-0D41440A468F}"/>
                    </a:ext>
                  </a:extLst>
                </p:cNvPr>
                <p:cNvSpPr txBox="1">
                  <a:spLocks noRot="1" noChangeAspect="1" noMove="1" noResize="1" noEditPoints="1" noAdjustHandles="1" noChangeArrowheads="1" noChangeShapeType="1" noTextEdit="1"/>
                </p:cNvSpPr>
                <p:nvPr/>
              </p:nvSpPr>
              <p:spPr>
                <a:xfrm>
                  <a:off x="3235419" y="5849398"/>
                  <a:ext cx="3144451" cy="518604"/>
                </a:xfrm>
                <a:prstGeom prst="rect">
                  <a:avLst/>
                </a:prstGeom>
                <a:blipFill>
                  <a:blip r:embed="rId5"/>
                  <a:stretch>
                    <a:fillRect/>
                  </a:stretch>
                </a:blipFill>
              </p:spPr>
              <p:txBody>
                <a:bodyPr/>
                <a:lstStyle/>
                <a:p>
                  <a:r>
                    <a:rPr lang="zh-CN" altLang="en-US">
                      <a:noFill/>
                    </a:rPr>
                    <a:t> </a:t>
                  </a:r>
                </a:p>
              </p:txBody>
            </p:sp>
          </mc:Fallback>
        </mc:AlternateContent>
        <p:sp>
          <p:nvSpPr>
            <p:cNvPr id="18" name="文本框 17">
              <a:extLst>
                <a:ext uri="{FF2B5EF4-FFF2-40B4-BE49-F238E27FC236}">
                  <a16:creationId xmlns:a16="http://schemas.microsoft.com/office/drawing/2014/main" id="{8BC54200-FD8A-4052-9E67-9BC144A5D9FC}"/>
                </a:ext>
              </a:extLst>
            </p:cNvPr>
            <p:cNvSpPr txBox="1"/>
            <p:nvPr/>
          </p:nvSpPr>
          <p:spPr>
            <a:xfrm>
              <a:off x="2523919" y="5938108"/>
              <a:ext cx="949485" cy="369332"/>
            </a:xfrm>
            <a:prstGeom prst="rect">
              <a:avLst/>
            </a:prstGeom>
            <a:noFill/>
          </p:spPr>
          <p:txBody>
            <a:bodyPr wrap="square" rtlCol="0">
              <a:spAutoFit/>
            </a:bodyPr>
            <a:lstStyle/>
            <a:p>
              <a:r>
                <a:rPr lang="zh-CN" altLang="en-US" b="1" dirty="0">
                  <a:latin typeface="Arial Black" panose="020B0A04020102020204" pitchFamily="34" charset="0"/>
                </a:rPr>
                <a:t>信噪比</a:t>
              </a:r>
              <a:endParaRPr lang="en-US" altLang="zh-CN" b="1" dirty="0">
                <a:latin typeface="Arial Black" panose="020B0A04020102020204" pitchFamily="34" charset="0"/>
              </a:endParaRPr>
            </a:p>
          </p:txBody>
        </p:sp>
      </p:grpSp>
    </p:spTree>
    <p:custDataLst>
      <p:tags r:id="rId1"/>
    </p:custDataLst>
    <p:extLst>
      <p:ext uri="{BB962C8B-B14F-4D97-AF65-F5344CB8AC3E}">
        <p14:creationId xmlns:p14="http://schemas.microsoft.com/office/powerpoint/2010/main" val="16817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p:tgtEl>
                                          <p:spTgt spid="36"/>
                                        </p:tgtEl>
                                        <p:attrNameLst>
                                          <p:attrName>ppt_y</p:attrName>
                                        </p:attrNameLst>
                                      </p:cBhvr>
                                      <p:tavLst>
                                        <p:tav tm="0">
                                          <p:val>
                                            <p:strVal val="#ppt_y-#ppt_h*1.125000"/>
                                          </p:val>
                                        </p:tav>
                                        <p:tav tm="100000">
                                          <p:val>
                                            <p:strVal val="#ppt_y"/>
                                          </p:val>
                                        </p:tav>
                                      </p:tavLst>
                                    </p:anim>
                                    <p:animEffect transition="in" filter="wipe(down)">
                                      <p:cBhvr>
                                        <p:cTn id="8" dur="1000"/>
                                        <p:tgtEl>
                                          <p:spTgt spid="36"/>
                                        </p:tgtEl>
                                      </p:cBhvr>
                                    </p:animEffect>
                                  </p:childTnLst>
                                </p:cTn>
                              </p:par>
                              <p:par>
                                <p:cTn id="9" presetID="2" presetClass="entr" presetSubtype="2"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1+#ppt_w/2"/>
                                          </p:val>
                                        </p:tav>
                                        <p:tav tm="100000">
                                          <p:val>
                                            <p:strVal val="#ppt_x"/>
                                          </p:val>
                                        </p:tav>
                                      </p:tavLst>
                                    </p:anim>
                                    <p:anim calcmode="lin" valueType="num">
                                      <p:cBhvr additive="base">
                                        <p:cTn id="12" dur="10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800" decel="100000"/>
                                        <p:tgtEl>
                                          <p:spTgt spid="8"/>
                                        </p:tgtEl>
                                      </p:cBhvr>
                                    </p:animEffect>
                                    <p:anim calcmode="lin" valueType="num">
                                      <p:cBhvr>
                                        <p:cTn id="18" dur="800" decel="100000" fill="hold"/>
                                        <p:tgtEl>
                                          <p:spTgt spid="8"/>
                                        </p:tgtEl>
                                        <p:attrNameLst>
                                          <p:attrName>style.rotation</p:attrName>
                                        </p:attrNameLst>
                                      </p:cBhvr>
                                      <p:tavLst>
                                        <p:tav tm="0">
                                          <p:val>
                                            <p:fltVal val="-90"/>
                                          </p:val>
                                        </p:tav>
                                        <p:tav tm="100000">
                                          <p:val>
                                            <p:fltVal val="0"/>
                                          </p:val>
                                        </p:tav>
                                      </p:tavLst>
                                    </p:anim>
                                    <p:anim calcmode="lin" valueType="num">
                                      <p:cBhvr>
                                        <p:cTn id="19" dur="800" decel="100000" fill="hold"/>
                                        <p:tgtEl>
                                          <p:spTgt spid="8"/>
                                        </p:tgtEl>
                                        <p:attrNameLst>
                                          <p:attrName>ppt_x</p:attrName>
                                        </p:attrNameLst>
                                      </p:cBhvr>
                                      <p:tavLst>
                                        <p:tav tm="0">
                                          <p:val>
                                            <p:strVal val="#ppt_x+0.4"/>
                                          </p:val>
                                        </p:tav>
                                        <p:tav tm="100000">
                                          <p:val>
                                            <p:strVal val="#ppt_x-0.05"/>
                                          </p:val>
                                        </p:tav>
                                      </p:tavLst>
                                    </p:anim>
                                    <p:anim calcmode="lin" valueType="num">
                                      <p:cBhvr>
                                        <p:cTn id="20" dur="800" decel="100000" fill="hold"/>
                                        <p:tgtEl>
                                          <p:spTgt spid="8"/>
                                        </p:tgtEl>
                                        <p:attrNameLst>
                                          <p:attrName>ppt_y</p:attrName>
                                        </p:attrNameLst>
                                      </p:cBhvr>
                                      <p:tavLst>
                                        <p:tav tm="0">
                                          <p:val>
                                            <p:strVal val="#ppt_y-0.4"/>
                                          </p:val>
                                        </p:tav>
                                        <p:tav tm="100000">
                                          <p:val>
                                            <p:strVal val="#ppt_y+0.1"/>
                                          </p:val>
                                        </p:tav>
                                      </p:tavLst>
                                    </p:anim>
                                    <p:anim calcmode="lin" valueType="num">
                                      <p:cBhvr>
                                        <p:cTn id="21"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22"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5"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p:cTn id="27" dur="1000" fill="hold"/>
                                        <p:tgtEl>
                                          <p:spTgt spid="4"/>
                                        </p:tgtEl>
                                        <p:attrNameLst>
                                          <p:attrName>ppt_w</p:attrName>
                                        </p:attrNameLst>
                                      </p:cBhvr>
                                      <p:tavLst>
                                        <p:tav tm="0">
                                          <p:val>
                                            <p:fltVal val="0"/>
                                          </p:val>
                                        </p:tav>
                                        <p:tav tm="100000">
                                          <p:val>
                                            <p:strVal val="#ppt_w"/>
                                          </p:val>
                                        </p:tav>
                                      </p:tavLst>
                                    </p:anim>
                                    <p:anim calcmode="lin" valueType="num">
                                      <p:cBhvr>
                                        <p:cTn id="28" dur="1000" fill="hold"/>
                                        <p:tgtEl>
                                          <p:spTgt spid="4"/>
                                        </p:tgtEl>
                                        <p:attrNameLst>
                                          <p:attrName>ppt_h</p:attrName>
                                        </p:attrNameLst>
                                      </p:cBhvr>
                                      <p:tavLst>
                                        <p:tav tm="0">
                                          <p:val>
                                            <p:fltVal val="0"/>
                                          </p:val>
                                        </p:tav>
                                        <p:tav tm="100000">
                                          <p:val>
                                            <p:strVal val="#ppt_h"/>
                                          </p:val>
                                        </p:tav>
                                      </p:tavLst>
                                    </p:anim>
                                    <p:anim calcmode="lin" valueType="num">
                                      <p:cBhvr>
                                        <p:cTn id="29" dur="1000" fill="hold"/>
                                        <p:tgtEl>
                                          <p:spTgt spid="4"/>
                                        </p:tgtEl>
                                        <p:attrNameLst>
                                          <p:attrName>ppt_x</p:attrName>
                                        </p:attrNameLst>
                                      </p:cBhvr>
                                      <p:tavLst>
                                        <p:tav tm="0" fmla="#ppt_x+(cos(-2*pi*(1-$))*-#ppt_x-sin(-2*pi*(1-$))*(1-#ppt_y))*(1-$)">
                                          <p:val>
                                            <p:fltVal val="0"/>
                                          </p:val>
                                        </p:tav>
                                        <p:tav tm="100000">
                                          <p:val>
                                            <p:fltVal val="1"/>
                                          </p:val>
                                        </p:tav>
                                      </p:tavLst>
                                    </p:anim>
                                    <p:anim calcmode="lin" valueType="num">
                                      <p:cBhvr>
                                        <p:cTn id="30" dur="1000" fill="hold"/>
                                        <p:tgtEl>
                                          <p:spTgt spid="4"/>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31" fill="hold">
                      <p:stCondLst>
                        <p:cond delay="indefinite"/>
                      </p:stCondLst>
                      <p:childTnLst>
                        <p:par>
                          <p:cTn id="32" fill="hold">
                            <p:stCondLst>
                              <p:cond delay="0"/>
                            </p:stCondLst>
                            <p:childTnLst>
                              <p:par>
                                <p:cTn id="33" presetID="12" presetClass="entr" presetSubtype="1"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p:tgtEl>
                                          <p:spTgt spid="11"/>
                                        </p:tgtEl>
                                        <p:attrNameLst>
                                          <p:attrName>ppt_y</p:attrName>
                                        </p:attrNameLst>
                                      </p:cBhvr>
                                      <p:tavLst>
                                        <p:tav tm="0">
                                          <p:val>
                                            <p:strVal val="#ppt_y-#ppt_h*1.125000"/>
                                          </p:val>
                                        </p:tav>
                                        <p:tav tm="100000">
                                          <p:val>
                                            <p:strVal val="#ppt_y"/>
                                          </p:val>
                                        </p:tav>
                                      </p:tavLst>
                                    </p:anim>
                                    <p:animEffect transition="in" filter="wipe(down)">
                                      <p:cBhvr>
                                        <p:cTn id="36" dur="5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12" presetClass="entr" presetSubtype="1"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p:tgtEl>
                                          <p:spTgt spid="12"/>
                                        </p:tgtEl>
                                        <p:attrNameLst>
                                          <p:attrName>ppt_y</p:attrName>
                                        </p:attrNameLst>
                                      </p:cBhvr>
                                      <p:tavLst>
                                        <p:tav tm="0">
                                          <p:val>
                                            <p:strVal val="#ppt_y-#ppt_h*1.125000"/>
                                          </p:val>
                                        </p:tav>
                                        <p:tav tm="100000">
                                          <p:val>
                                            <p:strVal val="#ppt_y"/>
                                          </p:val>
                                        </p:tav>
                                      </p:tavLst>
                                    </p:anim>
                                    <p:animEffect transition="in" filter="wipe(down)">
                                      <p:cBhvr>
                                        <p:cTn id="42" dur="5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12" presetClass="entr" presetSubtype="1"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500"/>
                                        <p:tgtEl>
                                          <p:spTgt spid="13"/>
                                        </p:tgtEl>
                                        <p:attrNameLst>
                                          <p:attrName>ppt_y</p:attrName>
                                        </p:attrNameLst>
                                      </p:cBhvr>
                                      <p:tavLst>
                                        <p:tav tm="0">
                                          <p:val>
                                            <p:strVal val="#ppt_y-#ppt_h*1.125000"/>
                                          </p:val>
                                        </p:tav>
                                        <p:tav tm="100000">
                                          <p:val>
                                            <p:strVal val="#ppt_y"/>
                                          </p:val>
                                        </p:tav>
                                      </p:tavLst>
                                    </p:anim>
                                    <p:animEffect transition="in" filter="wipe(down)">
                                      <p:cBhvr>
                                        <p:cTn id="48" dur="500"/>
                                        <p:tgtEl>
                                          <p:spTgt spid="13"/>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1" fill="hold" grpId="0" nodeType="click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additive="base">
                                        <p:cTn id="53" dur="500"/>
                                        <p:tgtEl>
                                          <p:spTgt spid="14"/>
                                        </p:tgtEl>
                                        <p:attrNameLst>
                                          <p:attrName>ppt_y</p:attrName>
                                        </p:attrNameLst>
                                      </p:cBhvr>
                                      <p:tavLst>
                                        <p:tav tm="0">
                                          <p:val>
                                            <p:strVal val="#ppt_y-#ppt_h*1.125000"/>
                                          </p:val>
                                        </p:tav>
                                        <p:tav tm="100000">
                                          <p:val>
                                            <p:strVal val="#ppt_y"/>
                                          </p:val>
                                        </p:tav>
                                      </p:tavLst>
                                    </p:anim>
                                    <p:animEffect transition="in" filter="wipe(down)">
                                      <p:cBhvr>
                                        <p:cTn id="54" dur="500"/>
                                        <p:tgtEl>
                                          <p:spTgt spid="14"/>
                                        </p:tgtEl>
                                      </p:cBhvr>
                                    </p:animEffect>
                                  </p:childTnLst>
                                </p:cTn>
                              </p:par>
                            </p:childTnLst>
                          </p:cTn>
                        </p:par>
                      </p:childTnLst>
                    </p:cTn>
                  </p:par>
                  <p:par>
                    <p:cTn id="55" fill="hold">
                      <p:stCondLst>
                        <p:cond delay="indefinite"/>
                      </p:stCondLst>
                      <p:childTnLst>
                        <p:par>
                          <p:cTn id="56" fill="hold">
                            <p:stCondLst>
                              <p:cond delay="0"/>
                            </p:stCondLst>
                            <p:childTnLst>
                              <p:par>
                                <p:cTn id="57" presetID="12" presetClass="entr" presetSubtype="1" fill="hold" grpId="0" nodeType="clickEffect">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cBhvr additive="base">
                                        <p:cTn id="59" dur="500"/>
                                        <p:tgtEl>
                                          <p:spTgt spid="15"/>
                                        </p:tgtEl>
                                        <p:attrNameLst>
                                          <p:attrName>ppt_y</p:attrName>
                                        </p:attrNameLst>
                                      </p:cBhvr>
                                      <p:tavLst>
                                        <p:tav tm="0">
                                          <p:val>
                                            <p:strVal val="#ppt_y-#ppt_h*1.125000"/>
                                          </p:val>
                                        </p:tav>
                                        <p:tav tm="100000">
                                          <p:val>
                                            <p:strVal val="#ppt_y"/>
                                          </p:val>
                                        </p:tav>
                                      </p:tavLst>
                                    </p:anim>
                                    <p:animEffect transition="in" filter="wipe(down)">
                                      <p:cBhvr>
                                        <p:cTn id="60" dur="500"/>
                                        <p:tgtEl>
                                          <p:spTgt spid="15"/>
                                        </p:tgtEl>
                                      </p:cBhvr>
                                    </p:animEffect>
                                  </p:childTnLst>
                                </p:cTn>
                              </p:par>
                            </p:childTnLst>
                          </p:cTn>
                        </p:par>
                      </p:childTnLst>
                    </p:cTn>
                  </p:par>
                  <p:par>
                    <p:cTn id="61" fill="hold">
                      <p:stCondLst>
                        <p:cond delay="indefinite"/>
                      </p:stCondLst>
                      <p:childTnLst>
                        <p:par>
                          <p:cTn id="62" fill="hold">
                            <p:stCondLst>
                              <p:cond delay="0"/>
                            </p:stCondLst>
                            <p:childTnLst>
                              <p:par>
                                <p:cTn id="63" presetID="12" presetClass="entr" presetSubtype="1" fill="hold" nodeType="clickEffect">
                                  <p:stCondLst>
                                    <p:cond delay="0"/>
                                  </p:stCondLst>
                                  <p:childTnLst>
                                    <p:set>
                                      <p:cBhvr>
                                        <p:cTn id="64" dur="1" fill="hold">
                                          <p:stCondLst>
                                            <p:cond delay="0"/>
                                          </p:stCondLst>
                                        </p:cTn>
                                        <p:tgtEl>
                                          <p:spTgt spid="7"/>
                                        </p:tgtEl>
                                        <p:attrNameLst>
                                          <p:attrName>style.visibility</p:attrName>
                                        </p:attrNameLst>
                                      </p:cBhvr>
                                      <p:to>
                                        <p:strVal val="visible"/>
                                      </p:to>
                                    </p:set>
                                    <p:anim calcmode="lin" valueType="num">
                                      <p:cBhvr additive="base">
                                        <p:cTn id="65" dur="500"/>
                                        <p:tgtEl>
                                          <p:spTgt spid="7"/>
                                        </p:tgtEl>
                                        <p:attrNameLst>
                                          <p:attrName>ppt_y</p:attrName>
                                        </p:attrNameLst>
                                      </p:cBhvr>
                                      <p:tavLst>
                                        <p:tav tm="0">
                                          <p:val>
                                            <p:strVal val="#ppt_y-#ppt_h*1.125000"/>
                                          </p:val>
                                        </p:tav>
                                        <p:tav tm="100000">
                                          <p:val>
                                            <p:strVal val="#ppt_y"/>
                                          </p:val>
                                        </p:tav>
                                      </p:tavLst>
                                    </p:anim>
                                    <p:animEffect transition="in" filter="wipe(down)">
                                      <p:cBhvr>
                                        <p:cTn id="6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p:bldP spid="11" grpId="0"/>
      <p:bldP spid="12" grpId="0"/>
      <p:bldP spid="13" grpId="0"/>
      <p:bldP spid="14" grpId="0"/>
      <p:bldP spid="15"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53883" cy="400110"/>
            <a:chOff x="424116" y="898245"/>
            <a:chExt cx="625388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03</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50928" cy="400110"/>
            </a:xfrm>
            <a:prstGeom prst="rect">
              <a:avLst/>
            </a:prstGeom>
            <a:noFill/>
          </p:spPr>
          <p:txBody>
            <a:bodyPr wrap="square" rtlCol="0">
              <a:spAutoFit/>
            </a:bodyPr>
            <a:lstStyle/>
            <a:p>
              <a:r>
                <a:rPr lang="zh-CN" altLang="en-US" sz="2000" b="1" dirty="0"/>
                <a:t>香农公式</a:t>
              </a:r>
            </a:p>
          </p:txBody>
        </p:sp>
      </p:grpSp>
      <p:grpSp>
        <p:nvGrpSpPr>
          <p:cNvPr id="2" name="组合 1">
            <a:extLst>
              <a:ext uri="{FF2B5EF4-FFF2-40B4-BE49-F238E27FC236}">
                <a16:creationId xmlns:a16="http://schemas.microsoft.com/office/drawing/2014/main" id="{95FB2E63-D8DB-461B-8C35-0A261ABAB449}"/>
              </a:ext>
            </a:extLst>
          </p:cNvPr>
          <p:cNvGrpSpPr/>
          <p:nvPr/>
        </p:nvGrpSpPr>
        <p:grpSpPr>
          <a:xfrm>
            <a:off x="10051067" y="803356"/>
            <a:ext cx="1861349" cy="2758622"/>
            <a:chOff x="10051067" y="803356"/>
            <a:chExt cx="1861349" cy="2758622"/>
          </a:xfrm>
        </p:grpSpPr>
        <p:pic>
          <p:nvPicPr>
            <p:cNvPr id="2050" name="Picture 2" descr="克劳德·艾尔伍德·香农">
              <a:extLst>
                <a:ext uri="{FF2B5EF4-FFF2-40B4-BE49-F238E27FC236}">
                  <a16:creationId xmlns:a16="http://schemas.microsoft.com/office/drawing/2014/main" id="{1784CAD6-5030-4E21-8E39-82170F27EDD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051067" y="803356"/>
              <a:ext cx="1759339" cy="2420068"/>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0E4EA7E2-F149-41D6-A65C-3F0BC08E964F}"/>
                </a:ext>
              </a:extLst>
            </p:cNvPr>
            <p:cNvSpPr txBox="1"/>
            <p:nvPr/>
          </p:nvSpPr>
          <p:spPr>
            <a:xfrm>
              <a:off x="10051067" y="3223424"/>
              <a:ext cx="1861349" cy="338554"/>
            </a:xfrm>
            <a:prstGeom prst="rect">
              <a:avLst/>
            </a:prstGeom>
            <a:noFill/>
          </p:spPr>
          <p:txBody>
            <a:bodyPr wrap="square">
              <a:spAutoFit/>
            </a:bodyPr>
            <a:lstStyle/>
            <a:p>
              <a:pPr algn="ctr"/>
              <a:r>
                <a:rPr lang="zh-CN" altLang="en-US" sz="1600" b="1" dirty="0"/>
                <a:t>香农（</a:t>
              </a:r>
              <a:r>
                <a:rPr lang="en-US" altLang="zh-CN" sz="1600" b="1" dirty="0"/>
                <a:t>1916</a:t>
              </a:r>
              <a:r>
                <a:rPr lang="zh-CN" altLang="en-US" sz="1600" b="1" dirty="0"/>
                <a:t>-</a:t>
              </a:r>
              <a:r>
                <a:rPr lang="en-US" altLang="zh-CN" sz="1600" b="1" dirty="0"/>
                <a:t>2001</a:t>
              </a:r>
              <a:r>
                <a:rPr lang="zh-CN" altLang="en-US" sz="1600" b="1" dirty="0"/>
                <a:t>）</a:t>
              </a:r>
            </a:p>
          </p:txBody>
        </p:sp>
      </p:grpSp>
      <p:sp>
        <p:nvSpPr>
          <p:cNvPr id="8" name="文本框 7">
            <a:extLst>
              <a:ext uri="{FF2B5EF4-FFF2-40B4-BE49-F238E27FC236}">
                <a16:creationId xmlns:a16="http://schemas.microsoft.com/office/drawing/2014/main" id="{CF192E8C-29AC-410D-B5D5-186453603131}"/>
              </a:ext>
            </a:extLst>
          </p:cNvPr>
          <p:cNvSpPr txBox="1"/>
          <p:nvPr/>
        </p:nvSpPr>
        <p:spPr>
          <a:xfrm>
            <a:off x="1017036" y="1367745"/>
            <a:ext cx="7824357" cy="400110"/>
          </a:xfrm>
          <a:prstGeom prst="rect">
            <a:avLst/>
          </a:prstGeom>
          <a:noFill/>
          <a:ln>
            <a:noFill/>
          </a:ln>
        </p:spPr>
        <p:txBody>
          <a:bodyPr wrap="square" rtlCol="0">
            <a:spAutoFit/>
          </a:bodyPr>
          <a:lstStyle/>
          <a:p>
            <a:r>
              <a:rPr lang="zh-CN" altLang="en-US" sz="2000" b="1" dirty="0">
                <a:solidFill>
                  <a:schemeClr val="accent1">
                    <a:lumMod val="75000"/>
                  </a:schemeClr>
                </a:solidFill>
                <a:latin typeface="Arial Black" panose="020B0A04020102020204" pitchFamily="34" charset="0"/>
              </a:rPr>
              <a:t>带宽受限</a:t>
            </a:r>
            <a:r>
              <a:rPr lang="zh-CN" altLang="en-US" sz="2000" b="1" dirty="0">
                <a:latin typeface="Arial Black" panose="020B0A04020102020204" pitchFamily="34" charset="0"/>
              </a:rPr>
              <a:t>且有</a:t>
            </a:r>
            <a:r>
              <a:rPr lang="zh-CN" altLang="en-US" sz="2000" b="1" dirty="0">
                <a:solidFill>
                  <a:schemeClr val="accent1">
                    <a:lumMod val="75000"/>
                  </a:schemeClr>
                </a:solidFill>
                <a:latin typeface="Arial Black" panose="020B0A04020102020204" pitchFamily="34" charset="0"/>
              </a:rPr>
              <a:t>高斯白噪声</a:t>
            </a:r>
            <a:r>
              <a:rPr lang="zh-CN" altLang="en-US" sz="2000" b="1" dirty="0">
                <a:latin typeface="Arial Black" panose="020B0A04020102020204" pitchFamily="34" charset="0"/>
              </a:rPr>
              <a:t>干扰的信道的</a:t>
            </a:r>
            <a:r>
              <a:rPr lang="zh-CN" altLang="en-US" sz="2000" b="1" dirty="0">
                <a:solidFill>
                  <a:schemeClr val="accent1">
                    <a:lumMod val="75000"/>
                  </a:schemeClr>
                </a:solidFill>
                <a:latin typeface="Arial Black" panose="020B0A04020102020204" pitchFamily="34" charset="0"/>
              </a:rPr>
              <a:t>极限信息传输速率</a:t>
            </a:r>
          </a:p>
        </p:txBody>
      </p:sp>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ADB32857-B358-4BFC-AA16-5B3E3C8AE9AE}"/>
                  </a:ext>
                </a:extLst>
              </p:cNvPr>
              <p:cNvSpPr txBox="1"/>
              <p:nvPr/>
            </p:nvSpPr>
            <p:spPr>
              <a:xfrm>
                <a:off x="1591405" y="1986190"/>
                <a:ext cx="3551165" cy="92198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3200" b="1" i="1" smtClean="0">
                          <a:latin typeface="Cambria Math" panose="02040503050406030204" pitchFamily="18" charset="0"/>
                        </a:rPr>
                        <m:t>𝑪</m:t>
                      </m:r>
                      <m:r>
                        <a:rPr lang="en-US" altLang="zh-CN" sz="3200" b="1" i="1" smtClean="0">
                          <a:latin typeface="Cambria Math" panose="02040503050406030204" pitchFamily="18" charset="0"/>
                        </a:rPr>
                        <m:t>=</m:t>
                      </m:r>
                      <m:r>
                        <a:rPr lang="en-US" altLang="zh-CN" sz="3200" b="1" i="1" smtClean="0">
                          <a:latin typeface="Cambria Math" panose="02040503050406030204" pitchFamily="18" charset="0"/>
                        </a:rPr>
                        <m:t>𝑾</m:t>
                      </m:r>
                      <m:func>
                        <m:funcPr>
                          <m:ctrlPr>
                            <a:rPr lang="en-US" altLang="zh-CN" sz="3200" b="1" i="1" smtClean="0">
                              <a:latin typeface="Cambria Math" panose="02040503050406030204" pitchFamily="18" charset="0"/>
                            </a:rPr>
                          </m:ctrlPr>
                        </m:funcPr>
                        <m:fName>
                          <m:sSub>
                            <m:sSubPr>
                              <m:ctrlPr>
                                <a:rPr lang="en-US" altLang="zh-CN" sz="3200" b="1" i="1" smtClean="0">
                                  <a:latin typeface="Cambria Math" panose="02040503050406030204" pitchFamily="18" charset="0"/>
                                </a:rPr>
                              </m:ctrlPr>
                            </m:sSubPr>
                            <m:e>
                              <m:r>
                                <a:rPr lang="en-US" altLang="zh-CN" sz="3200" b="1" i="0" smtClean="0">
                                  <a:latin typeface="Cambria Math" panose="02040503050406030204" pitchFamily="18" charset="0"/>
                                </a:rPr>
                                <m:t>𝐥𝐨𝐠</m:t>
                              </m:r>
                            </m:e>
                            <m:sub>
                              <m:r>
                                <a:rPr lang="en-US" altLang="zh-CN" sz="3200" b="1" i="1" smtClean="0">
                                  <a:latin typeface="Cambria Math" panose="02040503050406030204" pitchFamily="18" charset="0"/>
                                </a:rPr>
                                <m:t>𝟐</m:t>
                              </m:r>
                            </m:sub>
                          </m:sSub>
                        </m:fName>
                        <m:e>
                          <m:r>
                            <a:rPr lang="en-US" altLang="zh-CN" sz="3200" b="1" i="1" smtClean="0">
                              <a:latin typeface="Cambria Math" panose="02040503050406030204" pitchFamily="18" charset="0"/>
                            </a:rPr>
                            <m:t>(</m:t>
                          </m:r>
                          <m:r>
                            <a:rPr lang="en-US" altLang="zh-CN" sz="3200" b="1" i="1" smtClean="0">
                              <a:latin typeface="Cambria Math" panose="02040503050406030204" pitchFamily="18" charset="0"/>
                            </a:rPr>
                            <m:t>𝟏</m:t>
                          </m:r>
                          <m:r>
                            <a:rPr lang="en-US" altLang="zh-CN" sz="3200" b="1" i="1" smtClean="0">
                              <a:latin typeface="Cambria Math" panose="02040503050406030204" pitchFamily="18" charset="0"/>
                            </a:rPr>
                            <m:t>+</m:t>
                          </m:r>
                          <m:f>
                            <m:fPr>
                              <m:ctrlPr>
                                <a:rPr lang="en-US" altLang="zh-CN" sz="3200" b="1" i="1" smtClean="0">
                                  <a:latin typeface="Cambria Math" panose="02040503050406030204" pitchFamily="18" charset="0"/>
                                </a:rPr>
                              </m:ctrlPr>
                            </m:fPr>
                            <m:num>
                              <m:r>
                                <a:rPr lang="en-US" altLang="zh-CN" sz="3200" b="1" i="1" smtClean="0">
                                  <a:latin typeface="Cambria Math" panose="02040503050406030204" pitchFamily="18" charset="0"/>
                                </a:rPr>
                                <m:t>𝑺</m:t>
                              </m:r>
                            </m:num>
                            <m:den>
                              <m:r>
                                <a:rPr lang="en-US" altLang="zh-CN" sz="3200" b="1" i="1" smtClean="0">
                                  <a:latin typeface="Cambria Math" panose="02040503050406030204" pitchFamily="18" charset="0"/>
                                </a:rPr>
                                <m:t>𝑵</m:t>
                              </m:r>
                            </m:den>
                          </m:f>
                          <m:r>
                            <a:rPr lang="en-US" altLang="zh-CN" sz="3200" b="1" i="1" smtClean="0">
                              <a:latin typeface="Cambria Math" panose="02040503050406030204" pitchFamily="18" charset="0"/>
                            </a:rPr>
                            <m:t>)</m:t>
                          </m:r>
                        </m:e>
                      </m:func>
                    </m:oMath>
                  </m:oMathPara>
                </a14:m>
                <a:endParaRPr lang="zh-CN" altLang="en-US" sz="3200" b="1" dirty="0"/>
              </a:p>
            </p:txBody>
          </p:sp>
        </mc:Choice>
        <mc:Fallback xmlns="">
          <p:sp>
            <p:nvSpPr>
              <p:cNvPr id="4" name="文本框 3">
                <a:extLst>
                  <a:ext uri="{FF2B5EF4-FFF2-40B4-BE49-F238E27FC236}">
                    <a16:creationId xmlns:a16="http://schemas.microsoft.com/office/drawing/2014/main" id="{ADB32857-B358-4BFC-AA16-5B3E3C8AE9AE}"/>
                  </a:ext>
                </a:extLst>
              </p:cNvPr>
              <p:cNvSpPr txBox="1">
                <a:spLocks noRot="1" noChangeAspect="1" noMove="1" noResize="1" noEditPoints="1" noAdjustHandles="1" noChangeArrowheads="1" noChangeShapeType="1" noTextEdit="1"/>
              </p:cNvSpPr>
              <p:nvPr/>
            </p:nvSpPr>
            <p:spPr>
              <a:xfrm>
                <a:off x="1591405" y="1986190"/>
                <a:ext cx="3551165" cy="921984"/>
              </a:xfrm>
              <a:prstGeom prst="rect">
                <a:avLst/>
              </a:prstGeom>
              <a:blipFill>
                <a:blip r:embed="rId4"/>
                <a:stretch>
                  <a:fillRect/>
                </a:stretch>
              </a:blipFill>
            </p:spPr>
            <p:txBody>
              <a:bodyPr/>
              <a:lstStyle/>
              <a:p>
                <a:r>
                  <a:rPr lang="zh-CN" altLang="en-US">
                    <a:noFill/>
                  </a:rPr>
                  <a:t> </a:t>
                </a:r>
              </a:p>
            </p:txBody>
          </p:sp>
        </mc:Fallback>
      </mc:AlternateContent>
      <p:sp>
        <p:nvSpPr>
          <p:cNvPr id="16" name="矩形 15">
            <a:extLst>
              <a:ext uri="{FF2B5EF4-FFF2-40B4-BE49-F238E27FC236}">
                <a16:creationId xmlns:a16="http://schemas.microsoft.com/office/drawing/2014/main" id="{F8637A12-A4C4-48FA-91C4-756F64788064}"/>
              </a:ext>
            </a:extLst>
          </p:cNvPr>
          <p:cNvSpPr/>
          <p:nvPr/>
        </p:nvSpPr>
        <p:spPr>
          <a:xfrm>
            <a:off x="1136625" y="3755063"/>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íşlïḍè">
            <a:extLst>
              <a:ext uri="{FF2B5EF4-FFF2-40B4-BE49-F238E27FC236}">
                <a16:creationId xmlns:a16="http://schemas.microsoft.com/office/drawing/2014/main" id="{BFBE3FB1-BFB1-496F-8D51-5A005E624C43}"/>
              </a:ext>
            </a:extLst>
          </p:cNvPr>
          <p:cNvSpPr txBox="1"/>
          <p:nvPr/>
        </p:nvSpPr>
        <p:spPr>
          <a:xfrm>
            <a:off x="1428588" y="3716093"/>
            <a:ext cx="9419222" cy="342300"/>
          </a:xfrm>
          <a:prstGeom prst="rect">
            <a:avLst/>
          </a:prstGeom>
          <a:noFill/>
        </p:spPr>
        <p:txBody>
          <a:bodyPr wrap="square" lIns="91440" tIns="45720" rIns="91440" bIns="45720" anchor="ctr">
            <a:noAutofit/>
          </a:bodyPr>
          <a:lstStyle/>
          <a:p>
            <a:r>
              <a:rPr lang="zh-CN" altLang="en-US" b="1" dirty="0"/>
              <a:t>信道的频率带宽</a:t>
            </a:r>
            <a:r>
              <a:rPr lang="en-US" altLang="zh-CN" b="1" dirty="0"/>
              <a:t>W</a:t>
            </a:r>
            <a:r>
              <a:rPr lang="zh-CN" altLang="en-US" b="1" dirty="0"/>
              <a:t>或信道中的信噪比</a:t>
            </a:r>
            <a:r>
              <a:rPr lang="en-US" altLang="zh-CN" b="1" dirty="0"/>
              <a:t>S/N</a:t>
            </a:r>
            <a:r>
              <a:rPr lang="zh-CN" altLang="en-US" b="1" dirty="0"/>
              <a:t>越大，信道的极限信息传输速率</a:t>
            </a:r>
            <a:r>
              <a:rPr lang="en-US" altLang="zh-CN" b="1" dirty="0"/>
              <a:t>C</a:t>
            </a:r>
            <a:r>
              <a:rPr lang="zh-CN" altLang="en-US" b="1" dirty="0"/>
              <a:t>就越高。</a:t>
            </a:r>
            <a:endParaRPr lang="en-US" altLang="zh-CN" b="1" dirty="0"/>
          </a:p>
        </p:txBody>
      </p:sp>
      <p:sp>
        <p:nvSpPr>
          <p:cNvPr id="19" name="矩形 18">
            <a:extLst>
              <a:ext uri="{FF2B5EF4-FFF2-40B4-BE49-F238E27FC236}">
                <a16:creationId xmlns:a16="http://schemas.microsoft.com/office/drawing/2014/main" id="{257D0DD3-0F5D-4E25-BBAD-8B02F892F94F}"/>
              </a:ext>
            </a:extLst>
          </p:cNvPr>
          <p:cNvSpPr/>
          <p:nvPr/>
        </p:nvSpPr>
        <p:spPr>
          <a:xfrm>
            <a:off x="1136625" y="4226893"/>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íşlïḍè">
            <a:extLst>
              <a:ext uri="{FF2B5EF4-FFF2-40B4-BE49-F238E27FC236}">
                <a16:creationId xmlns:a16="http://schemas.microsoft.com/office/drawing/2014/main" id="{D18E8480-A676-480C-9020-B37ACD9E2210}"/>
              </a:ext>
            </a:extLst>
          </p:cNvPr>
          <p:cNvSpPr txBox="1"/>
          <p:nvPr/>
        </p:nvSpPr>
        <p:spPr>
          <a:xfrm>
            <a:off x="1428588" y="4187923"/>
            <a:ext cx="9419222" cy="342300"/>
          </a:xfrm>
          <a:prstGeom prst="rect">
            <a:avLst/>
          </a:prstGeom>
          <a:noFill/>
        </p:spPr>
        <p:txBody>
          <a:bodyPr wrap="square" lIns="91440" tIns="45720" rIns="91440" bIns="45720" anchor="ctr">
            <a:noAutofit/>
          </a:bodyPr>
          <a:lstStyle/>
          <a:p>
            <a:r>
              <a:rPr lang="zh-CN" altLang="en-US" b="1" dirty="0"/>
              <a:t>实际信道不可能无限制地提高频率带宽</a:t>
            </a:r>
            <a:r>
              <a:rPr lang="en-US" altLang="zh-CN" b="1" dirty="0"/>
              <a:t>W</a:t>
            </a:r>
            <a:r>
              <a:rPr lang="zh-CN" altLang="en-US" b="1" dirty="0"/>
              <a:t>或信道中的信噪比</a:t>
            </a:r>
            <a:r>
              <a:rPr lang="en-US" altLang="zh-CN" b="1" dirty="0"/>
              <a:t>S/N</a:t>
            </a:r>
            <a:r>
              <a:rPr lang="zh-CN" altLang="en-US" b="1" dirty="0"/>
              <a:t>。</a:t>
            </a:r>
            <a:endParaRPr lang="en-US" altLang="zh-CN" b="1" dirty="0"/>
          </a:p>
        </p:txBody>
      </p:sp>
      <p:sp>
        <p:nvSpPr>
          <p:cNvPr id="23" name="矩形 22">
            <a:extLst>
              <a:ext uri="{FF2B5EF4-FFF2-40B4-BE49-F238E27FC236}">
                <a16:creationId xmlns:a16="http://schemas.microsoft.com/office/drawing/2014/main" id="{EC838F6F-932B-45F2-9D16-0C0C91EFDA24}"/>
              </a:ext>
            </a:extLst>
          </p:cNvPr>
          <p:cNvSpPr/>
          <p:nvPr/>
        </p:nvSpPr>
        <p:spPr>
          <a:xfrm>
            <a:off x="1136625" y="4737693"/>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íşlïḍè">
            <a:extLst>
              <a:ext uri="{FF2B5EF4-FFF2-40B4-BE49-F238E27FC236}">
                <a16:creationId xmlns:a16="http://schemas.microsoft.com/office/drawing/2014/main" id="{777C4981-F05D-4B75-AEAD-B75B4988A919}"/>
              </a:ext>
            </a:extLst>
          </p:cNvPr>
          <p:cNvSpPr txBox="1"/>
          <p:nvPr/>
        </p:nvSpPr>
        <p:spPr>
          <a:xfrm>
            <a:off x="1428588" y="4698723"/>
            <a:ext cx="10381818" cy="892932"/>
          </a:xfrm>
          <a:prstGeom prst="rect">
            <a:avLst/>
          </a:prstGeom>
          <a:noFill/>
        </p:spPr>
        <p:txBody>
          <a:bodyPr wrap="square" lIns="91440" tIns="45720" rIns="91440" bIns="45720" anchor="ctr">
            <a:noAutofit/>
          </a:bodyPr>
          <a:lstStyle/>
          <a:p>
            <a:r>
              <a:rPr lang="zh-CN" altLang="en-US" b="1" dirty="0"/>
              <a:t>实际信道中能够达到的信息传输速率，要比香农公式给出的极限传输速率低不少。</a:t>
            </a:r>
            <a:endParaRPr lang="en-US" altLang="zh-CN" b="1" dirty="0"/>
          </a:p>
          <a:p>
            <a:r>
              <a:rPr lang="zh-CN" altLang="en-US" b="1" dirty="0"/>
              <a:t>这是因为在实际信道中，信号还要受到其他一些损伤，例如各种脉冲干扰和信号衰</a:t>
            </a:r>
            <a:endParaRPr lang="en-US" altLang="zh-CN" b="1" dirty="0"/>
          </a:p>
          <a:p>
            <a:r>
              <a:rPr lang="zh-CN" altLang="en-US" b="1" dirty="0"/>
              <a:t>减等，这些因素在香农公式中并未考虑。</a:t>
            </a:r>
            <a:endParaRPr lang="en-US" altLang="zh-CN" b="1" dirty="0"/>
          </a:p>
        </p:txBody>
      </p:sp>
    </p:spTree>
    <p:custDataLst>
      <p:tags r:id="rId1"/>
    </p:custDataLst>
    <p:extLst>
      <p:ext uri="{BB962C8B-B14F-4D97-AF65-F5344CB8AC3E}">
        <p14:creationId xmlns:p14="http://schemas.microsoft.com/office/powerpoint/2010/main" val="2082280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 calcmode="lin" valueType="num">
                                      <p:cBhvr>
                                        <p:cTn id="9" dur="500" fill="hold"/>
                                        <p:tgtEl>
                                          <p:spTgt spid="16"/>
                                        </p:tgtEl>
                                        <p:attrNameLst>
                                          <p:attrName>style.rotation</p:attrName>
                                        </p:attrNameLst>
                                      </p:cBhvr>
                                      <p:tavLst>
                                        <p:tav tm="0">
                                          <p:val>
                                            <p:fltVal val="360"/>
                                          </p:val>
                                        </p:tav>
                                        <p:tav tm="100000">
                                          <p:val>
                                            <p:fltVal val="0"/>
                                          </p:val>
                                        </p:tav>
                                      </p:tavLst>
                                    </p:anim>
                                    <p:animEffect transition="in" filter="fade">
                                      <p:cBhvr>
                                        <p:cTn id="10" dur="500"/>
                                        <p:tgtEl>
                                          <p:spTgt spid="16"/>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0"/>
                                  </p:iterate>
                                  <p:childTnLst>
                                    <p:set>
                                      <p:cBhvr>
                                        <p:cTn id="13" dur="1" fill="hold">
                                          <p:stCondLst>
                                            <p:cond delay="0"/>
                                          </p:stCondLst>
                                        </p:cTn>
                                        <p:tgtEl>
                                          <p:spTgt spid="18"/>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9" presetClass="entr" presetSubtype="0" decel="100000" fill="hold" grpId="0" nodeType="click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p:cTn id="18" dur="500" fill="hold"/>
                                        <p:tgtEl>
                                          <p:spTgt spid="19"/>
                                        </p:tgtEl>
                                        <p:attrNameLst>
                                          <p:attrName>ppt_w</p:attrName>
                                        </p:attrNameLst>
                                      </p:cBhvr>
                                      <p:tavLst>
                                        <p:tav tm="0">
                                          <p:val>
                                            <p:fltVal val="0"/>
                                          </p:val>
                                        </p:tav>
                                        <p:tav tm="100000">
                                          <p:val>
                                            <p:strVal val="#ppt_w"/>
                                          </p:val>
                                        </p:tav>
                                      </p:tavLst>
                                    </p:anim>
                                    <p:anim calcmode="lin" valueType="num">
                                      <p:cBhvr>
                                        <p:cTn id="19" dur="500" fill="hold"/>
                                        <p:tgtEl>
                                          <p:spTgt spid="19"/>
                                        </p:tgtEl>
                                        <p:attrNameLst>
                                          <p:attrName>ppt_h</p:attrName>
                                        </p:attrNameLst>
                                      </p:cBhvr>
                                      <p:tavLst>
                                        <p:tav tm="0">
                                          <p:val>
                                            <p:fltVal val="0"/>
                                          </p:val>
                                        </p:tav>
                                        <p:tav tm="100000">
                                          <p:val>
                                            <p:strVal val="#ppt_h"/>
                                          </p:val>
                                        </p:tav>
                                      </p:tavLst>
                                    </p:anim>
                                    <p:anim calcmode="lin" valueType="num">
                                      <p:cBhvr>
                                        <p:cTn id="20" dur="500" fill="hold"/>
                                        <p:tgtEl>
                                          <p:spTgt spid="19"/>
                                        </p:tgtEl>
                                        <p:attrNameLst>
                                          <p:attrName>style.rotation</p:attrName>
                                        </p:attrNameLst>
                                      </p:cBhvr>
                                      <p:tavLst>
                                        <p:tav tm="0">
                                          <p:val>
                                            <p:fltVal val="360"/>
                                          </p:val>
                                        </p:tav>
                                        <p:tav tm="100000">
                                          <p:val>
                                            <p:fltVal val="0"/>
                                          </p:val>
                                        </p:tav>
                                      </p:tavLst>
                                    </p:anim>
                                    <p:animEffect transition="in" filter="fade">
                                      <p:cBhvr>
                                        <p:cTn id="21" dur="500"/>
                                        <p:tgtEl>
                                          <p:spTgt spid="19"/>
                                        </p:tgtEl>
                                      </p:cBhvr>
                                    </p:animEffect>
                                  </p:childTnLst>
                                </p:cTn>
                              </p:par>
                            </p:childTnLst>
                          </p:cTn>
                        </p:par>
                        <p:par>
                          <p:cTn id="22" fill="hold">
                            <p:stCondLst>
                              <p:cond delay="500"/>
                            </p:stCondLst>
                            <p:childTnLst>
                              <p:par>
                                <p:cTn id="23" presetID="1" presetClass="entr" presetSubtype="0" fill="hold" grpId="0" nodeType="afterEffect">
                                  <p:stCondLst>
                                    <p:cond delay="0"/>
                                  </p:stCondLst>
                                  <p:iterate type="lt">
                                    <p:tmAbs val="100"/>
                                  </p:iterate>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p:cTn id="29" dur="500" fill="hold"/>
                                        <p:tgtEl>
                                          <p:spTgt spid="23"/>
                                        </p:tgtEl>
                                        <p:attrNameLst>
                                          <p:attrName>ppt_w</p:attrName>
                                        </p:attrNameLst>
                                      </p:cBhvr>
                                      <p:tavLst>
                                        <p:tav tm="0">
                                          <p:val>
                                            <p:fltVal val="0"/>
                                          </p:val>
                                        </p:tav>
                                        <p:tav tm="100000">
                                          <p:val>
                                            <p:strVal val="#ppt_w"/>
                                          </p:val>
                                        </p:tav>
                                      </p:tavLst>
                                    </p:anim>
                                    <p:anim calcmode="lin" valueType="num">
                                      <p:cBhvr>
                                        <p:cTn id="30" dur="500" fill="hold"/>
                                        <p:tgtEl>
                                          <p:spTgt spid="23"/>
                                        </p:tgtEl>
                                        <p:attrNameLst>
                                          <p:attrName>ppt_h</p:attrName>
                                        </p:attrNameLst>
                                      </p:cBhvr>
                                      <p:tavLst>
                                        <p:tav tm="0">
                                          <p:val>
                                            <p:fltVal val="0"/>
                                          </p:val>
                                        </p:tav>
                                        <p:tav tm="100000">
                                          <p:val>
                                            <p:strVal val="#ppt_h"/>
                                          </p:val>
                                        </p:tav>
                                      </p:tavLst>
                                    </p:anim>
                                    <p:anim calcmode="lin" valueType="num">
                                      <p:cBhvr>
                                        <p:cTn id="31" dur="500" fill="hold"/>
                                        <p:tgtEl>
                                          <p:spTgt spid="23"/>
                                        </p:tgtEl>
                                        <p:attrNameLst>
                                          <p:attrName>style.rotation</p:attrName>
                                        </p:attrNameLst>
                                      </p:cBhvr>
                                      <p:tavLst>
                                        <p:tav tm="0">
                                          <p:val>
                                            <p:fltVal val="360"/>
                                          </p:val>
                                        </p:tav>
                                        <p:tav tm="100000">
                                          <p:val>
                                            <p:fltVal val="0"/>
                                          </p:val>
                                        </p:tav>
                                      </p:tavLst>
                                    </p:anim>
                                    <p:animEffect transition="in" filter="fade">
                                      <p:cBhvr>
                                        <p:cTn id="32" dur="500"/>
                                        <p:tgtEl>
                                          <p:spTgt spid="23"/>
                                        </p:tgtEl>
                                      </p:cBhvr>
                                    </p:animEffect>
                                  </p:childTnLst>
                                </p:cTn>
                              </p:par>
                            </p:childTnLst>
                          </p:cTn>
                        </p:par>
                        <p:par>
                          <p:cTn id="33" fill="hold">
                            <p:stCondLst>
                              <p:cond delay="500"/>
                            </p:stCondLst>
                            <p:childTnLst>
                              <p:par>
                                <p:cTn id="34" presetID="1" presetClass="entr" presetSubtype="0" fill="hold" grpId="0" nodeType="afterEffect">
                                  <p:stCondLst>
                                    <p:cond delay="0"/>
                                  </p:stCondLst>
                                  <p:iterate type="lt">
                                    <p:tmAbs val="100"/>
                                  </p:iterate>
                                  <p:childTnLst>
                                    <p:set>
                                      <p:cBhvr>
                                        <p:cTn id="35"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p:bldP spid="19" grpId="0" animBg="1"/>
      <p:bldP spid="20" grpId="0"/>
      <p:bldP spid="23" grpId="0" animBg="1"/>
      <p:bldP spid="24"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35369459-D331-4A10-BB61-B0E04521E110}"/>
              </a:ext>
            </a:extLst>
          </p:cNvPr>
          <p:cNvGrpSpPr/>
          <p:nvPr/>
        </p:nvGrpSpPr>
        <p:grpSpPr>
          <a:xfrm>
            <a:off x="336388" y="697861"/>
            <a:ext cx="6024941" cy="5775239"/>
            <a:chOff x="336388" y="697861"/>
            <a:chExt cx="6024941" cy="5775239"/>
          </a:xfrm>
        </p:grpSpPr>
        <p:grpSp>
          <p:nvGrpSpPr>
            <p:cNvPr id="14" name="组合 13">
              <a:extLst>
                <a:ext uri="{FF2B5EF4-FFF2-40B4-BE49-F238E27FC236}">
                  <a16:creationId xmlns:a16="http://schemas.microsoft.com/office/drawing/2014/main" id="{1E71D244-0918-462D-93A6-CB0DF58DF3F4}"/>
                </a:ext>
              </a:extLst>
            </p:cNvPr>
            <p:cNvGrpSpPr/>
            <p:nvPr/>
          </p:nvGrpSpPr>
          <p:grpSpPr>
            <a:xfrm>
              <a:off x="337999" y="697861"/>
              <a:ext cx="1991617" cy="2667991"/>
              <a:chOff x="9742979" y="827272"/>
              <a:chExt cx="1991617" cy="2667991"/>
            </a:xfrm>
          </p:grpSpPr>
          <p:pic>
            <p:nvPicPr>
              <p:cNvPr id="15" name="Picture 2" descr="奈奎斯特">
                <a:extLst>
                  <a:ext uri="{FF2B5EF4-FFF2-40B4-BE49-F238E27FC236}">
                    <a16:creationId xmlns:a16="http://schemas.microsoft.com/office/drawing/2014/main" id="{BF247926-E549-4C97-8162-220D44D459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42979" y="827272"/>
                <a:ext cx="1900820" cy="2314636"/>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a:extLst>
                  <a:ext uri="{FF2B5EF4-FFF2-40B4-BE49-F238E27FC236}">
                    <a16:creationId xmlns:a16="http://schemas.microsoft.com/office/drawing/2014/main" id="{AD3A7B88-3383-463F-BDF4-A80DE0F961A1}"/>
                  </a:ext>
                </a:extLst>
              </p:cNvPr>
              <p:cNvSpPr txBox="1"/>
              <p:nvPr/>
            </p:nvSpPr>
            <p:spPr>
              <a:xfrm>
                <a:off x="9742979" y="3156709"/>
                <a:ext cx="1991617" cy="338554"/>
              </a:xfrm>
              <a:prstGeom prst="rect">
                <a:avLst/>
              </a:prstGeom>
              <a:noFill/>
            </p:spPr>
            <p:txBody>
              <a:bodyPr wrap="square">
                <a:spAutoFit/>
              </a:bodyPr>
              <a:lstStyle/>
              <a:p>
                <a:pPr algn="ctr"/>
                <a:r>
                  <a:rPr lang="zh-CN" altLang="en-US" sz="1600" b="1" dirty="0"/>
                  <a:t>奈奎斯特（1889-1976）</a:t>
                </a:r>
              </a:p>
            </p:txBody>
          </p:sp>
        </p:grpSp>
        <p:sp>
          <p:nvSpPr>
            <p:cNvPr id="21" name="文本框 20">
              <a:extLst>
                <a:ext uri="{FF2B5EF4-FFF2-40B4-BE49-F238E27FC236}">
                  <a16:creationId xmlns:a16="http://schemas.microsoft.com/office/drawing/2014/main" id="{39E1679A-F4C6-4EE7-9777-2BC219FF89EC}"/>
                </a:ext>
              </a:extLst>
            </p:cNvPr>
            <p:cNvSpPr txBox="1"/>
            <p:nvPr/>
          </p:nvSpPr>
          <p:spPr>
            <a:xfrm>
              <a:off x="2573843" y="1766407"/>
              <a:ext cx="3787486" cy="878959"/>
            </a:xfrm>
            <a:prstGeom prst="rect">
              <a:avLst/>
            </a:prstGeom>
            <a:noFill/>
          </p:spPr>
          <p:txBody>
            <a:bodyPr wrap="square" rtlCol="0">
              <a:spAutoFit/>
            </a:bodyPr>
            <a:lstStyle/>
            <a:p>
              <a:pPr>
                <a:lnSpc>
                  <a:spcPct val="150000"/>
                </a:lnSpc>
              </a:pPr>
              <a:r>
                <a:rPr lang="zh-CN" altLang="en-US" b="1" dirty="0">
                  <a:solidFill>
                    <a:schemeClr val="accent1">
                      <a:lumMod val="75000"/>
                    </a:schemeClr>
                  </a:solidFill>
                  <a:latin typeface="Arial Black" panose="020B0A04020102020204" pitchFamily="34" charset="0"/>
                </a:rPr>
                <a:t>理想</a:t>
              </a:r>
              <a:r>
                <a:rPr lang="zh-CN" altLang="en-US" b="1" dirty="0">
                  <a:latin typeface="Arial Black" panose="020B0A04020102020204" pitchFamily="34" charset="0"/>
                </a:rPr>
                <a:t>低通信道的</a:t>
              </a:r>
              <a:r>
                <a:rPr lang="zh-CN" altLang="en-US" b="1" dirty="0">
                  <a:solidFill>
                    <a:schemeClr val="accent1">
                      <a:lumMod val="75000"/>
                    </a:schemeClr>
                  </a:solidFill>
                  <a:latin typeface="Arial Black" panose="020B0A04020102020204" pitchFamily="34" charset="0"/>
                </a:rPr>
                <a:t>最高码元传输速率 </a:t>
              </a:r>
              <a:endParaRPr lang="en-US" altLang="zh-CN" b="1" dirty="0">
                <a:solidFill>
                  <a:schemeClr val="accent1">
                    <a:lumMod val="75000"/>
                  </a:schemeClr>
                </a:solidFill>
                <a:latin typeface="Arial Black" panose="020B0A04020102020204" pitchFamily="34" charset="0"/>
              </a:endParaRPr>
            </a:p>
            <a:p>
              <a:pPr>
                <a:lnSpc>
                  <a:spcPct val="150000"/>
                </a:lnSpc>
              </a:pPr>
              <a:r>
                <a:rPr lang="en-US" altLang="zh-CN" b="1" dirty="0">
                  <a:latin typeface="Arial Black" panose="020B0A04020102020204" pitchFamily="34" charset="0"/>
                </a:rPr>
                <a:t>= 2W Baud = 2W </a:t>
              </a:r>
              <a:r>
                <a:rPr lang="zh-CN" altLang="en-US" b="1" dirty="0">
                  <a:latin typeface="Arial Black" panose="020B0A04020102020204" pitchFamily="34" charset="0"/>
                </a:rPr>
                <a:t>码元</a:t>
              </a:r>
              <a:r>
                <a:rPr lang="en-US" altLang="zh-CN" b="1" dirty="0">
                  <a:latin typeface="Arial Black" panose="020B0A04020102020204" pitchFamily="34" charset="0"/>
                </a:rPr>
                <a:t>/</a:t>
              </a:r>
              <a:r>
                <a:rPr lang="zh-CN" altLang="en-US" b="1" dirty="0">
                  <a:latin typeface="Arial Black" panose="020B0A04020102020204" pitchFamily="34" charset="0"/>
                </a:rPr>
                <a:t>秒</a:t>
              </a:r>
              <a:endParaRPr lang="en-US" altLang="zh-CN" b="1" dirty="0">
                <a:latin typeface="Arial Black" panose="020B0A04020102020204" pitchFamily="34" charset="0"/>
              </a:endParaRPr>
            </a:p>
          </p:txBody>
        </p:sp>
        <p:grpSp>
          <p:nvGrpSpPr>
            <p:cNvPr id="23" name="组合 22">
              <a:extLst>
                <a:ext uri="{FF2B5EF4-FFF2-40B4-BE49-F238E27FC236}">
                  <a16:creationId xmlns:a16="http://schemas.microsoft.com/office/drawing/2014/main" id="{866AFE3A-3E6F-468A-A3F0-09AC2950CD0F}"/>
                </a:ext>
              </a:extLst>
            </p:cNvPr>
            <p:cNvGrpSpPr/>
            <p:nvPr/>
          </p:nvGrpSpPr>
          <p:grpSpPr>
            <a:xfrm>
              <a:off x="336388" y="3547010"/>
              <a:ext cx="1895853" cy="2926090"/>
              <a:chOff x="10036299" y="803356"/>
              <a:chExt cx="1895853" cy="2926090"/>
            </a:xfrm>
          </p:grpSpPr>
          <p:pic>
            <p:nvPicPr>
              <p:cNvPr id="24" name="Picture 2" descr="克劳德·艾尔伍德·香农">
                <a:extLst>
                  <a:ext uri="{FF2B5EF4-FFF2-40B4-BE49-F238E27FC236}">
                    <a16:creationId xmlns:a16="http://schemas.microsoft.com/office/drawing/2014/main" id="{A19C90DD-113F-42E8-A882-CB8D53022D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51067" y="803356"/>
                <a:ext cx="1881085" cy="2587536"/>
              </a:xfrm>
              <a:prstGeom prst="rect">
                <a:avLst/>
              </a:prstGeom>
              <a:noFill/>
              <a:extLst>
                <a:ext uri="{909E8E84-426E-40DD-AFC4-6F175D3DCCD1}">
                  <a14:hiddenFill xmlns:a14="http://schemas.microsoft.com/office/drawing/2010/main">
                    <a:solidFill>
                      <a:srgbClr val="FFFFFF"/>
                    </a:solidFill>
                  </a14:hiddenFill>
                </a:ext>
              </a:extLst>
            </p:spPr>
          </p:pic>
          <p:sp>
            <p:nvSpPr>
              <p:cNvPr id="25" name="文本框 24">
                <a:extLst>
                  <a:ext uri="{FF2B5EF4-FFF2-40B4-BE49-F238E27FC236}">
                    <a16:creationId xmlns:a16="http://schemas.microsoft.com/office/drawing/2014/main" id="{26254014-8465-40E9-A96B-0F0118A8D409}"/>
                  </a:ext>
                </a:extLst>
              </p:cNvPr>
              <p:cNvSpPr txBox="1"/>
              <p:nvPr/>
            </p:nvSpPr>
            <p:spPr>
              <a:xfrm>
                <a:off x="10036299" y="3390892"/>
                <a:ext cx="1861349" cy="338554"/>
              </a:xfrm>
              <a:prstGeom prst="rect">
                <a:avLst/>
              </a:prstGeom>
              <a:noFill/>
            </p:spPr>
            <p:txBody>
              <a:bodyPr wrap="square">
                <a:spAutoFit/>
              </a:bodyPr>
              <a:lstStyle/>
              <a:p>
                <a:pPr algn="ctr"/>
                <a:r>
                  <a:rPr lang="zh-CN" altLang="en-US" sz="1600" b="1" dirty="0"/>
                  <a:t>香农（</a:t>
                </a:r>
                <a:r>
                  <a:rPr lang="en-US" altLang="zh-CN" sz="1600" b="1" dirty="0"/>
                  <a:t>1916</a:t>
                </a:r>
                <a:r>
                  <a:rPr lang="zh-CN" altLang="en-US" sz="1600" b="1" dirty="0"/>
                  <a:t>-</a:t>
                </a:r>
                <a:r>
                  <a:rPr lang="en-US" altLang="zh-CN" sz="1600" b="1" dirty="0"/>
                  <a:t>2001</a:t>
                </a:r>
                <a:r>
                  <a:rPr lang="zh-CN" altLang="en-US" sz="1600" b="1" dirty="0"/>
                  <a:t>）</a:t>
                </a:r>
              </a:p>
            </p:txBody>
          </p:sp>
        </p:grpSp>
        <p:sp>
          <p:nvSpPr>
            <p:cNvPr id="26" name="文本框 25">
              <a:extLst>
                <a:ext uri="{FF2B5EF4-FFF2-40B4-BE49-F238E27FC236}">
                  <a16:creationId xmlns:a16="http://schemas.microsoft.com/office/drawing/2014/main" id="{2BDDC584-57F6-438E-93D5-63E83D6591AC}"/>
                </a:ext>
              </a:extLst>
            </p:cNvPr>
            <p:cNvSpPr txBox="1"/>
            <p:nvPr/>
          </p:nvSpPr>
          <p:spPr>
            <a:xfrm>
              <a:off x="2573843" y="4401298"/>
              <a:ext cx="3419095" cy="878959"/>
            </a:xfrm>
            <a:prstGeom prst="rect">
              <a:avLst/>
            </a:prstGeom>
            <a:noFill/>
            <a:ln>
              <a:noFill/>
            </a:ln>
          </p:spPr>
          <p:txBody>
            <a:bodyPr wrap="square" rtlCol="0">
              <a:spAutoFit/>
            </a:bodyPr>
            <a:lstStyle/>
            <a:p>
              <a:pPr>
                <a:lnSpc>
                  <a:spcPct val="150000"/>
                </a:lnSpc>
              </a:pPr>
              <a:r>
                <a:rPr lang="zh-CN" altLang="en-US" b="1" dirty="0">
                  <a:solidFill>
                    <a:schemeClr val="accent1">
                      <a:lumMod val="75000"/>
                    </a:schemeClr>
                  </a:solidFill>
                  <a:latin typeface="Arial Black" panose="020B0A04020102020204" pitchFamily="34" charset="0"/>
                </a:rPr>
                <a:t>带宽受限</a:t>
              </a:r>
              <a:r>
                <a:rPr lang="zh-CN" altLang="en-US" b="1" dirty="0">
                  <a:latin typeface="Arial Black" panose="020B0A04020102020204" pitchFamily="34" charset="0"/>
                </a:rPr>
                <a:t>且有</a:t>
              </a:r>
              <a:r>
                <a:rPr lang="zh-CN" altLang="en-US" b="1" dirty="0">
                  <a:solidFill>
                    <a:schemeClr val="accent1">
                      <a:lumMod val="75000"/>
                    </a:schemeClr>
                  </a:solidFill>
                  <a:latin typeface="Arial Black" panose="020B0A04020102020204" pitchFamily="34" charset="0"/>
                </a:rPr>
                <a:t>高斯白噪声</a:t>
              </a:r>
              <a:r>
                <a:rPr lang="zh-CN" altLang="en-US" b="1" dirty="0">
                  <a:latin typeface="Arial Black" panose="020B0A04020102020204" pitchFamily="34" charset="0"/>
                </a:rPr>
                <a:t>干扰的</a:t>
              </a:r>
              <a:endParaRPr lang="en-US" altLang="zh-CN" b="1" dirty="0">
                <a:latin typeface="Arial Black" panose="020B0A04020102020204" pitchFamily="34" charset="0"/>
              </a:endParaRPr>
            </a:p>
            <a:p>
              <a:pPr>
                <a:lnSpc>
                  <a:spcPct val="150000"/>
                </a:lnSpc>
              </a:pPr>
              <a:r>
                <a:rPr lang="zh-CN" altLang="en-US" b="1" dirty="0">
                  <a:latin typeface="Arial Black" panose="020B0A04020102020204" pitchFamily="34" charset="0"/>
                </a:rPr>
                <a:t>信道的</a:t>
              </a:r>
              <a:r>
                <a:rPr lang="zh-CN" altLang="en-US" b="1" dirty="0">
                  <a:solidFill>
                    <a:schemeClr val="accent1">
                      <a:lumMod val="75000"/>
                    </a:schemeClr>
                  </a:solidFill>
                  <a:latin typeface="Arial Black" panose="020B0A04020102020204" pitchFamily="34" charset="0"/>
                </a:rPr>
                <a:t>极限信息传输速率</a:t>
              </a:r>
            </a:p>
          </p:txBody>
        </p:sp>
        <mc:AlternateContent xmlns:mc="http://schemas.openxmlformats.org/markup-compatibility/2006" xmlns:a14="http://schemas.microsoft.com/office/drawing/2010/main">
          <mc:Choice Requires="a14">
            <p:sp>
              <p:nvSpPr>
                <p:cNvPr id="27" name="文本框 26">
                  <a:extLst>
                    <a:ext uri="{FF2B5EF4-FFF2-40B4-BE49-F238E27FC236}">
                      <a16:creationId xmlns:a16="http://schemas.microsoft.com/office/drawing/2014/main" id="{8382507F-F903-4718-9DC5-3FDC0EEF4793}"/>
                    </a:ext>
                  </a:extLst>
                </p:cNvPr>
                <p:cNvSpPr txBox="1"/>
                <p:nvPr/>
              </p:nvSpPr>
              <p:spPr>
                <a:xfrm>
                  <a:off x="2573843" y="5246303"/>
                  <a:ext cx="2760050" cy="62235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1" i="1" smtClean="0">
                            <a:latin typeface="Cambria Math" panose="02040503050406030204" pitchFamily="18" charset="0"/>
                          </a:rPr>
                          <m:t>𝑪</m:t>
                        </m:r>
                        <m:r>
                          <a:rPr lang="en-US" altLang="zh-CN" b="1" i="1" smtClean="0">
                            <a:latin typeface="Cambria Math" panose="02040503050406030204" pitchFamily="18" charset="0"/>
                          </a:rPr>
                          <m:t>=</m:t>
                        </m:r>
                        <m:r>
                          <a:rPr lang="en-US" altLang="zh-CN" b="1" i="1" smtClean="0">
                            <a:latin typeface="Cambria Math" panose="02040503050406030204" pitchFamily="18" charset="0"/>
                          </a:rPr>
                          <m:t>𝑾</m:t>
                        </m:r>
                        <m:func>
                          <m:funcPr>
                            <m:ctrlPr>
                              <a:rPr lang="en-US" altLang="zh-CN" b="1" i="1" smtClean="0">
                                <a:latin typeface="Cambria Math" panose="02040503050406030204" pitchFamily="18" charset="0"/>
                              </a:rPr>
                            </m:ctrlPr>
                          </m:funcPr>
                          <m:fName>
                            <m:sSub>
                              <m:sSubPr>
                                <m:ctrlPr>
                                  <a:rPr lang="en-US" altLang="zh-CN" b="1" i="1" smtClean="0">
                                    <a:latin typeface="Cambria Math" panose="02040503050406030204" pitchFamily="18" charset="0"/>
                                  </a:rPr>
                                </m:ctrlPr>
                              </m:sSubPr>
                              <m:e>
                                <m:r>
                                  <a:rPr lang="en-US" altLang="zh-CN" b="1" i="0" smtClean="0">
                                    <a:latin typeface="Cambria Math" panose="02040503050406030204" pitchFamily="18" charset="0"/>
                                  </a:rPr>
                                  <m:t>𝐥𝐨𝐠</m:t>
                                </m:r>
                              </m:e>
                              <m:sub>
                                <m:r>
                                  <a:rPr lang="en-US" altLang="zh-CN" b="1" i="1" smtClean="0">
                                    <a:latin typeface="Cambria Math" panose="02040503050406030204" pitchFamily="18" charset="0"/>
                                  </a:rPr>
                                  <m:t>𝟐</m:t>
                                </m:r>
                              </m:sub>
                            </m:sSub>
                          </m:fName>
                          <m:e>
                            <m:d>
                              <m:dPr>
                                <m:ctrlPr>
                                  <a:rPr lang="en-US" altLang="zh-CN" b="1" i="1" smtClean="0">
                                    <a:latin typeface="Cambria Math" panose="02040503050406030204" pitchFamily="18" charset="0"/>
                                  </a:rPr>
                                </m:ctrlPr>
                              </m:dPr>
                              <m:e>
                                <m:r>
                                  <a:rPr lang="en-US" altLang="zh-CN" b="1" i="1" smtClean="0">
                                    <a:latin typeface="Cambria Math" panose="02040503050406030204" pitchFamily="18" charset="0"/>
                                  </a:rPr>
                                  <m:t>𝟏</m:t>
                                </m:r>
                                <m:r>
                                  <a:rPr lang="en-US" altLang="zh-CN" b="1" i="1" smtClean="0">
                                    <a:latin typeface="Cambria Math" panose="02040503050406030204" pitchFamily="18" charset="0"/>
                                  </a:rPr>
                                  <m:t>+</m:t>
                                </m:r>
                                <m:f>
                                  <m:fPr>
                                    <m:ctrlPr>
                                      <a:rPr lang="en-US" altLang="zh-CN" b="1" i="1" smtClean="0">
                                        <a:latin typeface="Cambria Math" panose="02040503050406030204" pitchFamily="18" charset="0"/>
                                      </a:rPr>
                                    </m:ctrlPr>
                                  </m:fPr>
                                  <m:num>
                                    <m:r>
                                      <a:rPr lang="en-US" altLang="zh-CN" b="1" i="1" smtClean="0">
                                        <a:latin typeface="Cambria Math" panose="02040503050406030204" pitchFamily="18" charset="0"/>
                                      </a:rPr>
                                      <m:t>𝑺</m:t>
                                    </m:r>
                                  </m:num>
                                  <m:den>
                                    <m:r>
                                      <a:rPr lang="en-US" altLang="zh-CN" b="1" i="1" smtClean="0">
                                        <a:latin typeface="Cambria Math" panose="02040503050406030204" pitchFamily="18" charset="0"/>
                                      </a:rPr>
                                      <m:t>𝑵</m:t>
                                    </m:r>
                                  </m:den>
                                </m:f>
                              </m:e>
                            </m:d>
                            <m:r>
                              <a:rPr lang="en-US" altLang="zh-CN" b="1" i="1" smtClean="0">
                                <a:latin typeface="Cambria Math" panose="02040503050406030204" pitchFamily="18" charset="0"/>
                              </a:rPr>
                              <m:t> (</m:t>
                            </m:r>
                            <m:r>
                              <a:rPr lang="en-US" altLang="zh-CN" b="1" i="1" smtClean="0">
                                <a:latin typeface="Cambria Math" panose="02040503050406030204" pitchFamily="18" charset="0"/>
                              </a:rPr>
                              <m:t>𝒃</m:t>
                            </m:r>
                            <m:r>
                              <a:rPr lang="en-US" altLang="zh-CN" b="1" i="1" smtClean="0">
                                <a:latin typeface="Cambria Math" panose="02040503050406030204" pitchFamily="18" charset="0"/>
                              </a:rPr>
                              <m:t>/</m:t>
                            </m:r>
                            <m:r>
                              <a:rPr lang="en-US" altLang="zh-CN" b="1" i="1" smtClean="0">
                                <a:latin typeface="Cambria Math" panose="02040503050406030204" pitchFamily="18" charset="0"/>
                              </a:rPr>
                              <m:t>𝒔</m:t>
                            </m:r>
                            <m:r>
                              <a:rPr lang="en-US" altLang="zh-CN" b="1" i="1" smtClean="0">
                                <a:latin typeface="Cambria Math" panose="02040503050406030204" pitchFamily="18" charset="0"/>
                              </a:rPr>
                              <m:t>)</m:t>
                            </m:r>
                          </m:e>
                        </m:func>
                      </m:oMath>
                    </m:oMathPara>
                  </a14:m>
                  <a:endParaRPr lang="zh-CN" altLang="en-US" b="1" dirty="0"/>
                </a:p>
              </p:txBody>
            </p:sp>
          </mc:Choice>
          <mc:Fallback xmlns="">
            <p:sp>
              <p:nvSpPr>
                <p:cNvPr id="27" name="文本框 26">
                  <a:extLst>
                    <a:ext uri="{FF2B5EF4-FFF2-40B4-BE49-F238E27FC236}">
                      <a16:creationId xmlns:a16="http://schemas.microsoft.com/office/drawing/2014/main" id="{8382507F-F903-4718-9DC5-3FDC0EEF4793}"/>
                    </a:ext>
                  </a:extLst>
                </p:cNvPr>
                <p:cNvSpPr txBox="1">
                  <a:spLocks noRot="1" noChangeAspect="1" noMove="1" noResize="1" noEditPoints="1" noAdjustHandles="1" noChangeArrowheads="1" noChangeShapeType="1" noTextEdit="1"/>
                </p:cNvSpPr>
                <p:nvPr/>
              </p:nvSpPr>
              <p:spPr>
                <a:xfrm>
                  <a:off x="2573843" y="5246303"/>
                  <a:ext cx="2760050" cy="622350"/>
                </a:xfrm>
                <a:prstGeom prst="rect">
                  <a:avLst/>
                </a:prstGeom>
                <a:blipFill>
                  <a:blip r:embed="rId5"/>
                  <a:stretch>
                    <a:fillRect/>
                  </a:stretch>
                </a:blipFill>
              </p:spPr>
              <p:txBody>
                <a:bodyPr/>
                <a:lstStyle/>
                <a:p>
                  <a:r>
                    <a:rPr lang="zh-CN" altLang="en-US">
                      <a:noFill/>
                    </a:rPr>
                    <a:t> </a:t>
                  </a:r>
                </a:p>
              </p:txBody>
            </p:sp>
          </mc:Fallback>
        </mc:AlternateContent>
      </p:grpSp>
      <p:sp>
        <p:nvSpPr>
          <p:cNvPr id="5" name="流程图: 可选过程 4">
            <a:extLst>
              <a:ext uri="{FF2B5EF4-FFF2-40B4-BE49-F238E27FC236}">
                <a16:creationId xmlns:a16="http://schemas.microsoft.com/office/drawing/2014/main" id="{3F2E36D1-BA96-4AFD-A264-144B5E3FE521}"/>
              </a:ext>
            </a:extLst>
          </p:cNvPr>
          <p:cNvSpPr/>
          <p:nvPr/>
        </p:nvSpPr>
        <p:spPr>
          <a:xfrm>
            <a:off x="6361329" y="1858773"/>
            <a:ext cx="5401356" cy="3467530"/>
          </a:xfrm>
          <a:prstGeom prst="flowChartAlternateProcess">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t>        在信道的频率带宽</a:t>
            </a:r>
            <a:r>
              <a:rPr lang="en-US" altLang="zh-CN" b="1" dirty="0"/>
              <a:t>W</a:t>
            </a:r>
            <a:r>
              <a:rPr lang="zh-CN" altLang="en-US" b="1" dirty="0"/>
              <a:t>一定的情况下，根据奈氏准则和香农公式，要想</a:t>
            </a:r>
            <a:r>
              <a:rPr lang="zh-CN" altLang="en-US" b="1" dirty="0">
                <a:solidFill>
                  <a:schemeClr val="accent6"/>
                </a:solidFill>
              </a:rPr>
              <a:t>提高信息的传输速率</a:t>
            </a:r>
            <a:r>
              <a:rPr lang="zh-CN" altLang="en-US" b="1" dirty="0"/>
              <a:t>，就必须采用</a:t>
            </a:r>
            <a:r>
              <a:rPr lang="zh-CN" altLang="en-US" b="1" dirty="0">
                <a:solidFill>
                  <a:schemeClr val="accent6"/>
                </a:solidFill>
              </a:rPr>
              <a:t>多元制</a:t>
            </a:r>
            <a:r>
              <a:rPr lang="zh-CN" altLang="en-US" b="1" dirty="0"/>
              <a:t>（更复杂的调制技术），并努力</a:t>
            </a:r>
            <a:r>
              <a:rPr lang="zh-CN" altLang="en-US" b="1" dirty="0">
                <a:solidFill>
                  <a:schemeClr val="accent6"/>
                </a:solidFill>
              </a:rPr>
              <a:t>提高信道中的信噪比</a:t>
            </a:r>
            <a:r>
              <a:rPr lang="zh-CN" altLang="en-US" b="1" dirty="0"/>
              <a:t>。</a:t>
            </a:r>
            <a:endParaRPr lang="en-US" altLang="zh-CN" b="1" dirty="0"/>
          </a:p>
          <a:p>
            <a:r>
              <a:rPr lang="zh-CN" altLang="en-US" b="1" dirty="0"/>
              <a:t>         </a:t>
            </a:r>
            <a:endParaRPr lang="en-US" altLang="zh-CN" b="1" dirty="0"/>
          </a:p>
          <a:p>
            <a:r>
              <a:rPr lang="en-US" altLang="zh-CN" b="1" dirty="0"/>
              <a:t>         </a:t>
            </a:r>
            <a:r>
              <a:rPr lang="zh-CN" altLang="en-US" b="1" dirty="0"/>
              <a:t>自从香农公式发表后，各种</a:t>
            </a:r>
            <a:r>
              <a:rPr lang="zh-CN" altLang="en-US" b="1" dirty="0">
                <a:solidFill>
                  <a:schemeClr val="accent6"/>
                </a:solidFill>
              </a:rPr>
              <a:t>新的信号处理和调制方法就不断出现</a:t>
            </a:r>
            <a:r>
              <a:rPr lang="zh-CN" altLang="en-US" b="1" dirty="0"/>
              <a:t>，其目的都是为了使码元可以携带更多个比特，进而可以尽可能地</a:t>
            </a:r>
            <a:r>
              <a:rPr lang="zh-CN" altLang="en-US" b="1" dirty="0">
                <a:solidFill>
                  <a:schemeClr val="accent6"/>
                </a:solidFill>
              </a:rPr>
              <a:t>接近香农公式给出的传输速率极限</a:t>
            </a:r>
            <a:r>
              <a:rPr lang="zh-CN" altLang="en-US" b="1" dirty="0"/>
              <a:t>。</a:t>
            </a:r>
          </a:p>
        </p:txBody>
      </p:sp>
    </p:spTree>
    <p:custDataLst>
      <p:tags r:id="rId1"/>
    </p:custDataLst>
    <p:extLst>
      <p:ext uri="{BB962C8B-B14F-4D97-AF65-F5344CB8AC3E}">
        <p14:creationId xmlns:p14="http://schemas.microsoft.com/office/powerpoint/2010/main" val="1624809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1+#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800" decel="100000"/>
                                        <p:tgtEl>
                                          <p:spTgt spid="5"/>
                                        </p:tgtEl>
                                      </p:cBhvr>
                                    </p:animEffect>
                                    <p:anim calcmode="lin" valueType="num">
                                      <p:cBhvr>
                                        <p:cTn id="14" dur="800" decel="100000" fill="hold"/>
                                        <p:tgtEl>
                                          <p:spTgt spid="5"/>
                                        </p:tgtEl>
                                        <p:attrNameLst>
                                          <p:attrName>style.rotation</p:attrName>
                                        </p:attrNameLst>
                                      </p:cBhvr>
                                      <p:tavLst>
                                        <p:tav tm="0">
                                          <p:val>
                                            <p:fltVal val="-90"/>
                                          </p:val>
                                        </p:tav>
                                        <p:tav tm="100000">
                                          <p:val>
                                            <p:fltVal val="0"/>
                                          </p:val>
                                        </p:tav>
                                      </p:tavLst>
                                    </p:anim>
                                    <p:anim calcmode="lin" valueType="num">
                                      <p:cBhvr>
                                        <p:cTn id="15" dur="800" decel="100000" fill="hold"/>
                                        <p:tgtEl>
                                          <p:spTgt spid="5"/>
                                        </p:tgtEl>
                                        <p:attrNameLst>
                                          <p:attrName>ppt_x</p:attrName>
                                        </p:attrNameLst>
                                      </p:cBhvr>
                                      <p:tavLst>
                                        <p:tav tm="0">
                                          <p:val>
                                            <p:strVal val="#ppt_x+0.4"/>
                                          </p:val>
                                        </p:tav>
                                        <p:tav tm="100000">
                                          <p:val>
                                            <p:strVal val="#ppt_x-0.05"/>
                                          </p:val>
                                        </p:tav>
                                      </p:tavLst>
                                    </p:anim>
                                    <p:anim calcmode="lin" valueType="num">
                                      <p:cBhvr>
                                        <p:cTn id="16" dur="800" decel="100000" fill="hold"/>
                                        <p:tgtEl>
                                          <p:spTgt spid="5"/>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799" y="749300"/>
            <a:ext cx="6266993" cy="400110"/>
            <a:chOff x="424116" y="898245"/>
            <a:chExt cx="6266993"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物理层接口特性</a:t>
              </a:r>
            </a:p>
          </p:txBody>
        </p:sp>
      </p:grpSp>
      <p:sp>
        <p:nvSpPr>
          <p:cNvPr id="119" name="íS1îďè">
            <a:extLst>
              <a:ext uri="{FF2B5EF4-FFF2-40B4-BE49-F238E27FC236}">
                <a16:creationId xmlns:a16="http://schemas.microsoft.com/office/drawing/2014/main" id="{13950EFF-6015-4F00-8557-0F578094BBE2}"/>
              </a:ext>
            </a:extLst>
          </p:cNvPr>
          <p:cNvSpPr txBox="1"/>
          <p:nvPr/>
        </p:nvSpPr>
        <p:spPr>
          <a:xfrm>
            <a:off x="922419"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机械特性</a:t>
            </a:r>
          </a:p>
        </p:txBody>
      </p:sp>
      <p:sp>
        <p:nvSpPr>
          <p:cNvPr id="31" name="íS1îďè">
            <a:extLst>
              <a:ext uri="{FF2B5EF4-FFF2-40B4-BE49-F238E27FC236}">
                <a16:creationId xmlns:a16="http://schemas.microsoft.com/office/drawing/2014/main" id="{CBD594B6-0BFD-4AC2-9D00-93E2AE2FF02E}"/>
              </a:ext>
            </a:extLst>
          </p:cNvPr>
          <p:cNvSpPr txBox="1"/>
          <p:nvPr/>
        </p:nvSpPr>
        <p:spPr>
          <a:xfrm>
            <a:off x="3855341" y="1313619"/>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电气特性</a:t>
            </a:r>
          </a:p>
        </p:txBody>
      </p:sp>
      <p:sp>
        <p:nvSpPr>
          <p:cNvPr id="34" name="íS1îďè">
            <a:extLst>
              <a:ext uri="{FF2B5EF4-FFF2-40B4-BE49-F238E27FC236}">
                <a16:creationId xmlns:a16="http://schemas.microsoft.com/office/drawing/2014/main" id="{C8F8B543-14B5-410C-A6F5-43A928D10162}"/>
              </a:ext>
            </a:extLst>
          </p:cNvPr>
          <p:cNvSpPr txBox="1"/>
          <p:nvPr/>
        </p:nvSpPr>
        <p:spPr>
          <a:xfrm>
            <a:off x="922419"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功能特性</a:t>
            </a:r>
          </a:p>
        </p:txBody>
      </p:sp>
      <p:sp>
        <p:nvSpPr>
          <p:cNvPr id="37" name="íS1îďè">
            <a:extLst>
              <a:ext uri="{FF2B5EF4-FFF2-40B4-BE49-F238E27FC236}">
                <a16:creationId xmlns:a16="http://schemas.microsoft.com/office/drawing/2014/main" id="{238DC4F5-6B0E-4FDB-89FB-40E4AABCBB60}"/>
              </a:ext>
            </a:extLst>
          </p:cNvPr>
          <p:cNvSpPr txBox="1"/>
          <p:nvPr/>
        </p:nvSpPr>
        <p:spPr>
          <a:xfrm>
            <a:off x="3855341" y="3946263"/>
            <a:ext cx="1688792" cy="540000"/>
          </a:xfrm>
          <a:prstGeom prst="roundRect">
            <a:avLst/>
          </a:prstGeom>
          <a:solidFill>
            <a:schemeClr val="accent1"/>
          </a:solidFill>
        </p:spPr>
        <p:txBody>
          <a:bodyPr wrap="none" lIns="108000" tIns="108000" rIns="108000" bIns="108000" rtlCol="0" anchor="ctr" anchorCtr="0">
            <a:noAutofit/>
          </a:bodyPr>
          <a:lstStyle/>
          <a:p>
            <a:pPr algn="ctr"/>
            <a:r>
              <a:rPr kumimoji="1" lang="zh-CN" altLang="en-US" sz="2000" b="1" dirty="0">
                <a:solidFill>
                  <a:schemeClr val="bg1"/>
                </a:solidFill>
              </a:rPr>
              <a:t>过程特性</a:t>
            </a:r>
          </a:p>
        </p:txBody>
      </p:sp>
    </p:spTree>
    <p:custDataLst>
      <p:tags r:id="rId1"/>
    </p:custDataLst>
    <p:extLst>
      <p:ext uri="{BB962C8B-B14F-4D97-AF65-F5344CB8AC3E}">
        <p14:creationId xmlns:p14="http://schemas.microsoft.com/office/powerpoint/2010/main" val="3807779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119"/>
                                        </p:tgtEl>
                                        <p:attrNameLst>
                                          <p:attrName>style.visibility</p:attrName>
                                        </p:attrNameLst>
                                      </p:cBhvr>
                                      <p:to>
                                        <p:strVal val="visible"/>
                                      </p:to>
                                    </p:set>
                                    <p:anim calcmode="lin" valueType="num">
                                      <p:cBhvr>
                                        <p:cTn id="13" dur="500" fill="hold"/>
                                        <p:tgtEl>
                                          <p:spTgt spid="119"/>
                                        </p:tgtEl>
                                        <p:attrNameLst>
                                          <p:attrName>ppt_w</p:attrName>
                                        </p:attrNameLst>
                                      </p:cBhvr>
                                      <p:tavLst>
                                        <p:tav tm="0">
                                          <p:val>
                                            <p:fltVal val="0"/>
                                          </p:val>
                                        </p:tav>
                                        <p:tav tm="100000">
                                          <p:val>
                                            <p:strVal val="#ppt_w"/>
                                          </p:val>
                                        </p:tav>
                                      </p:tavLst>
                                    </p:anim>
                                    <p:anim calcmode="lin" valueType="num">
                                      <p:cBhvr>
                                        <p:cTn id="14" dur="500" fill="hold"/>
                                        <p:tgtEl>
                                          <p:spTgt spid="119"/>
                                        </p:tgtEl>
                                        <p:attrNameLst>
                                          <p:attrName>ppt_h</p:attrName>
                                        </p:attrNameLst>
                                      </p:cBhvr>
                                      <p:tavLst>
                                        <p:tav tm="0">
                                          <p:val>
                                            <p:fltVal val="0"/>
                                          </p:val>
                                        </p:tav>
                                        <p:tav tm="100000">
                                          <p:val>
                                            <p:strVal val="#ppt_h"/>
                                          </p:val>
                                        </p:tav>
                                      </p:tavLst>
                                    </p:anim>
                                    <p:animEffect transition="in" filter="fade">
                                      <p:cBhvr>
                                        <p:cTn id="15" dur="500"/>
                                        <p:tgtEl>
                                          <p:spTgt spid="119"/>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31"/>
                                        </p:tgtEl>
                                        <p:attrNameLst>
                                          <p:attrName>style.visibility</p:attrName>
                                        </p:attrNameLst>
                                      </p:cBhvr>
                                      <p:to>
                                        <p:strVal val="visible"/>
                                      </p:to>
                                    </p:set>
                                    <p:anim calcmode="lin" valueType="num">
                                      <p:cBhvr>
                                        <p:cTn id="20" dur="500" fill="hold"/>
                                        <p:tgtEl>
                                          <p:spTgt spid="31"/>
                                        </p:tgtEl>
                                        <p:attrNameLst>
                                          <p:attrName>ppt_w</p:attrName>
                                        </p:attrNameLst>
                                      </p:cBhvr>
                                      <p:tavLst>
                                        <p:tav tm="0">
                                          <p:val>
                                            <p:fltVal val="0"/>
                                          </p:val>
                                        </p:tav>
                                        <p:tav tm="100000">
                                          <p:val>
                                            <p:strVal val="#ppt_w"/>
                                          </p:val>
                                        </p:tav>
                                      </p:tavLst>
                                    </p:anim>
                                    <p:anim calcmode="lin" valueType="num">
                                      <p:cBhvr>
                                        <p:cTn id="21" dur="500" fill="hold"/>
                                        <p:tgtEl>
                                          <p:spTgt spid="31"/>
                                        </p:tgtEl>
                                        <p:attrNameLst>
                                          <p:attrName>ppt_h</p:attrName>
                                        </p:attrNameLst>
                                      </p:cBhvr>
                                      <p:tavLst>
                                        <p:tav tm="0">
                                          <p:val>
                                            <p:fltVal val="0"/>
                                          </p:val>
                                        </p:tav>
                                        <p:tav tm="100000">
                                          <p:val>
                                            <p:strVal val="#ppt_h"/>
                                          </p:val>
                                        </p:tav>
                                      </p:tavLst>
                                    </p:anim>
                                    <p:animEffect transition="in" filter="fade">
                                      <p:cBhvr>
                                        <p:cTn id="22" dur="500"/>
                                        <p:tgtEl>
                                          <p:spTgt spid="31"/>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p:cTn id="27" dur="500" fill="hold"/>
                                        <p:tgtEl>
                                          <p:spTgt spid="34"/>
                                        </p:tgtEl>
                                        <p:attrNameLst>
                                          <p:attrName>ppt_w</p:attrName>
                                        </p:attrNameLst>
                                      </p:cBhvr>
                                      <p:tavLst>
                                        <p:tav tm="0">
                                          <p:val>
                                            <p:fltVal val="0"/>
                                          </p:val>
                                        </p:tav>
                                        <p:tav tm="100000">
                                          <p:val>
                                            <p:strVal val="#ppt_w"/>
                                          </p:val>
                                        </p:tav>
                                      </p:tavLst>
                                    </p:anim>
                                    <p:anim calcmode="lin" valueType="num">
                                      <p:cBhvr>
                                        <p:cTn id="28" dur="500" fill="hold"/>
                                        <p:tgtEl>
                                          <p:spTgt spid="34"/>
                                        </p:tgtEl>
                                        <p:attrNameLst>
                                          <p:attrName>ppt_h</p:attrName>
                                        </p:attrNameLst>
                                      </p:cBhvr>
                                      <p:tavLst>
                                        <p:tav tm="0">
                                          <p:val>
                                            <p:fltVal val="0"/>
                                          </p:val>
                                        </p:tav>
                                        <p:tav tm="100000">
                                          <p:val>
                                            <p:strVal val="#ppt_h"/>
                                          </p:val>
                                        </p:tav>
                                      </p:tavLst>
                                    </p:anim>
                                    <p:animEffect transition="in" filter="fade">
                                      <p:cBhvr>
                                        <p:cTn id="29" dur="500"/>
                                        <p:tgtEl>
                                          <p:spTgt spid="34"/>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37"/>
                                        </p:tgtEl>
                                        <p:attrNameLst>
                                          <p:attrName>style.visibility</p:attrName>
                                        </p:attrNameLst>
                                      </p:cBhvr>
                                      <p:to>
                                        <p:strVal val="visible"/>
                                      </p:to>
                                    </p:set>
                                    <p:anim calcmode="lin" valueType="num">
                                      <p:cBhvr>
                                        <p:cTn id="34" dur="500" fill="hold"/>
                                        <p:tgtEl>
                                          <p:spTgt spid="37"/>
                                        </p:tgtEl>
                                        <p:attrNameLst>
                                          <p:attrName>ppt_w</p:attrName>
                                        </p:attrNameLst>
                                      </p:cBhvr>
                                      <p:tavLst>
                                        <p:tav tm="0">
                                          <p:val>
                                            <p:fltVal val="0"/>
                                          </p:val>
                                        </p:tav>
                                        <p:tav tm="100000">
                                          <p:val>
                                            <p:strVal val="#ppt_w"/>
                                          </p:val>
                                        </p:tav>
                                      </p:tavLst>
                                    </p:anim>
                                    <p:anim calcmode="lin" valueType="num">
                                      <p:cBhvr>
                                        <p:cTn id="35" dur="500" fill="hold"/>
                                        <p:tgtEl>
                                          <p:spTgt spid="37"/>
                                        </p:tgtEl>
                                        <p:attrNameLst>
                                          <p:attrName>ppt_h</p:attrName>
                                        </p:attrNameLst>
                                      </p:cBhvr>
                                      <p:tavLst>
                                        <p:tav tm="0">
                                          <p:val>
                                            <p:fltVal val="0"/>
                                          </p:val>
                                        </p:tav>
                                        <p:tav tm="100000">
                                          <p:val>
                                            <p:strVal val="#ppt_h"/>
                                          </p:val>
                                        </p:tav>
                                      </p:tavLst>
                                    </p:anim>
                                    <p:animEffect transition="in" filter="fade">
                                      <p:cBhvr>
                                        <p:cTn id="3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animBg="1"/>
      <p:bldP spid="31" grpId="0" animBg="1"/>
      <p:bldP spid="34" grpId="0" animBg="1"/>
      <p:bldP spid="37"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50EBA8DC-6CA4-4C54-9590-3F364E675567}"/>
              </a:ext>
            </a:extLst>
          </p:cNvPr>
          <p:cNvGrpSpPr/>
          <p:nvPr/>
        </p:nvGrpSpPr>
        <p:grpSpPr>
          <a:xfrm>
            <a:off x="304800" y="749299"/>
            <a:ext cx="11024017" cy="1044766"/>
            <a:chOff x="304800" y="749299"/>
            <a:chExt cx="11024017" cy="1044766"/>
          </a:xfrm>
        </p:grpSpPr>
        <p:sp>
          <p:nvSpPr>
            <p:cNvPr id="2" name="矩形 1">
              <a:extLst>
                <a:ext uri="{FF2B5EF4-FFF2-40B4-BE49-F238E27FC236}">
                  <a16:creationId xmlns:a16="http://schemas.microsoft.com/office/drawing/2014/main" id="{82EE9A52-9D8E-4BD8-9CF7-2B83B4E68E9E}"/>
                </a:ext>
              </a:extLst>
            </p:cNvPr>
            <p:cNvSpPr/>
            <p:nvPr/>
          </p:nvSpPr>
          <p:spPr>
            <a:xfrm>
              <a:off x="304800" y="749299"/>
              <a:ext cx="1177536" cy="104476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b="1" dirty="0"/>
                <a:t>奈氏准则</a:t>
              </a:r>
            </a:p>
          </p:txBody>
        </p:sp>
        <p:sp>
          <p:nvSpPr>
            <p:cNvPr id="16" name="矩形 15">
              <a:extLst>
                <a:ext uri="{FF2B5EF4-FFF2-40B4-BE49-F238E27FC236}">
                  <a16:creationId xmlns:a16="http://schemas.microsoft.com/office/drawing/2014/main" id="{3BF082DA-ADAA-4FEA-AC8A-659D10FD3240}"/>
                </a:ext>
              </a:extLst>
            </p:cNvPr>
            <p:cNvSpPr/>
            <p:nvPr/>
          </p:nvSpPr>
          <p:spPr>
            <a:xfrm>
              <a:off x="1482337" y="749299"/>
              <a:ext cx="3504104" cy="1044765"/>
            </a:xfrm>
            <a:prstGeom prst="rect">
              <a:avLst/>
            </a:prstGeom>
            <a:no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理想</a:t>
              </a:r>
              <a:r>
                <a:rPr lang="zh-CN" altLang="en-US" sz="1600" b="1" dirty="0">
                  <a:solidFill>
                    <a:schemeClr val="tx1"/>
                  </a:solidFill>
                  <a:latin typeface="Arial Black" panose="020B0A04020102020204" pitchFamily="34" charset="0"/>
                </a:rPr>
                <a:t>低通信道的</a:t>
              </a:r>
              <a:r>
                <a:rPr lang="zh-CN" altLang="en-US" sz="1600" b="1" dirty="0">
                  <a:solidFill>
                    <a:schemeClr val="accent1">
                      <a:lumMod val="75000"/>
                    </a:schemeClr>
                  </a:solidFill>
                  <a:latin typeface="Arial Black" panose="020B0A04020102020204" pitchFamily="34" charset="0"/>
                </a:rPr>
                <a:t>最高码元传输速率</a:t>
              </a:r>
              <a:r>
                <a:rPr lang="zh-CN" altLang="en-US" sz="1600" b="1" dirty="0">
                  <a:solidFill>
                    <a:schemeClr val="tx1"/>
                  </a:solidFill>
                  <a:latin typeface="Arial Black" panose="020B0A04020102020204" pitchFamily="34" charset="0"/>
                </a:rPr>
                <a:t>为</a:t>
              </a:r>
              <a:endParaRPr lang="en-US" altLang="zh-CN" sz="1600" b="1" dirty="0">
                <a:solidFill>
                  <a:schemeClr val="tx1"/>
                </a:solidFill>
                <a:latin typeface="Arial Black" panose="020B0A04020102020204" pitchFamily="34" charset="0"/>
              </a:endParaRPr>
            </a:p>
            <a:p>
              <a:pPr algn="ctr">
                <a:lnSpc>
                  <a:spcPct val="150000"/>
                </a:lnSpc>
              </a:pPr>
              <a:r>
                <a:rPr lang="en-US" altLang="zh-CN" sz="1600" b="1" dirty="0">
                  <a:solidFill>
                    <a:schemeClr val="tx1"/>
                  </a:solidFill>
                  <a:latin typeface="Arial Black" panose="020B0A04020102020204" pitchFamily="34" charset="0"/>
                </a:rPr>
                <a:t>2W </a:t>
              </a:r>
              <a:r>
                <a:rPr lang="zh-CN" altLang="en-US" sz="1600" b="1" dirty="0">
                  <a:solidFill>
                    <a:schemeClr val="tx1"/>
                  </a:solidFill>
                  <a:latin typeface="Arial Black" panose="020B0A04020102020204" pitchFamily="34" charset="0"/>
                </a:rPr>
                <a:t>码元</a:t>
              </a:r>
              <a:r>
                <a:rPr lang="en-US" altLang="zh-CN" sz="1600" b="1" dirty="0">
                  <a:solidFill>
                    <a:schemeClr val="tx1"/>
                  </a:solidFill>
                  <a:latin typeface="Arial Black" panose="020B0A04020102020204" pitchFamily="34" charset="0"/>
                </a:rPr>
                <a:t>/</a:t>
              </a:r>
              <a:r>
                <a:rPr lang="zh-CN" altLang="en-US" sz="1600" b="1" dirty="0">
                  <a:solidFill>
                    <a:schemeClr val="tx1"/>
                  </a:solidFill>
                  <a:latin typeface="Arial Black" panose="020B0A04020102020204" pitchFamily="34" charset="0"/>
                </a:rPr>
                <a:t>秒</a:t>
              </a:r>
              <a:endParaRPr lang="zh-CN" altLang="en-US" sz="1600" b="1" dirty="0">
                <a:solidFill>
                  <a:schemeClr val="tx1"/>
                </a:solidFill>
              </a:endParaRPr>
            </a:p>
          </p:txBody>
        </p:sp>
        <p:sp>
          <p:nvSpPr>
            <p:cNvPr id="19" name="矩形 18">
              <a:extLst>
                <a:ext uri="{FF2B5EF4-FFF2-40B4-BE49-F238E27FC236}">
                  <a16:creationId xmlns:a16="http://schemas.microsoft.com/office/drawing/2014/main" id="{CC57AE6C-4EDB-4E62-A4C1-77F9E8960DBD}"/>
                </a:ext>
              </a:extLst>
            </p:cNvPr>
            <p:cNvSpPr/>
            <p:nvPr/>
          </p:nvSpPr>
          <p:spPr>
            <a:xfrm>
              <a:off x="6096000" y="749299"/>
              <a:ext cx="1177536" cy="104476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b="1" dirty="0"/>
                <a:t>香农公式</a:t>
              </a:r>
            </a:p>
          </p:txBody>
        </p:sp>
        <p:sp>
          <p:nvSpPr>
            <p:cNvPr id="20" name="矩形 19">
              <a:extLst>
                <a:ext uri="{FF2B5EF4-FFF2-40B4-BE49-F238E27FC236}">
                  <a16:creationId xmlns:a16="http://schemas.microsoft.com/office/drawing/2014/main" id="{F1318240-4C69-4AD1-A8E8-AB7645C04F22}"/>
                </a:ext>
              </a:extLst>
            </p:cNvPr>
            <p:cNvSpPr/>
            <p:nvPr/>
          </p:nvSpPr>
          <p:spPr>
            <a:xfrm>
              <a:off x="7273536" y="749299"/>
              <a:ext cx="3968979" cy="1044765"/>
            </a:xfrm>
            <a:prstGeom prst="rect">
              <a:avLst/>
            </a:prstGeom>
            <a:noFill/>
            <a:ln>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带宽受限</a:t>
              </a:r>
              <a:r>
                <a:rPr lang="zh-CN" altLang="en-US" sz="1600" b="1" dirty="0">
                  <a:solidFill>
                    <a:schemeClr val="tx1"/>
                  </a:solidFill>
                  <a:latin typeface="Arial Black" panose="020B0A04020102020204" pitchFamily="34" charset="0"/>
                </a:rPr>
                <a:t>且有</a:t>
              </a:r>
              <a:r>
                <a:rPr lang="zh-CN" altLang="en-US" sz="1600" b="1" dirty="0">
                  <a:solidFill>
                    <a:schemeClr val="accent1">
                      <a:lumMod val="75000"/>
                    </a:schemeClr>
                  </a:solidFill>
                  <a:latin typeface="Arial Black" panose="020B0A04020102020204" pitchFamily="34" charset="0"/>
                </a:rPr>
                <a:t>高斯白噪声</a:t>
              </a:r>
              <a:r>
                <a:rPr lang="zh-CN" altLang="en-US" sz="1600" b="1" dirty="0">
                  <a:solidFill>
                    <a:schemeClr val="tx1"/>
                  </a:solidFill>
                  <a:latin typeface="Arial Black" panose="020B0A04020102020204" pitchFamily="34" charset="0"/>
                </a:rPr>
                <a:t>干扰的信道的</a:t>
              </a:r>
              <a:endParaRPr lang="en-US" altLang="zh-CN" sz="1600" b="1" dirty="0">
                <a:solidFill>
                  <a:schemeClr val="tx1"/>
                </a:solidFill>
                <a:latin typeface="Arial Black" panose="020B0A04020102020204" pitchFamily="34" charset="0"/>
              </a:endParaRPr>
            </a:p>
            <a:p>
              <a:pPr>
                <a:lnSpc>
                  <a:spcPct val="150000"/>
                </a:lnSpc>
              </a:pPr>
              <a:r>
                <a:rPr lang="zh-CN" altLang="en-US" sz="1600" b="1" dirty="0">
                  <a:solidFill>
                    <a:schemeClr val="accent1">
                      <a:lumMod val="75000"/>
                    </a:schemeClr>
                  </a:solidFill>
                  <a:latin typeface="Arial Black" panose="020B0A04020102020204" pitchFamily="34" charset="0"/>
                </a:rPr>
                <a:t>极限信息传输速率</a:t>
              </a:r>
              <a:endParaRPr lang="en-US" altLang="zh-CN" sz="1600" b="1" dirty="0">
                <a:solidFill>
                  <a:schemeClr val="accent1">
                    <a:lumMod val="75000"/>
                  </a:schemeClr>
                </a:solidFill>
                <a:latin typeface="Arial Black" panose="020B0A04020102020204" pitchFamily="34" charset="0"/>
              </a:endParaRPr>
            </a:p>
          </p:txBody>
        </p: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AF58B887-F660-4E64-9CA2-50DCF677EDEB}"/>
                    </a:ext>
                  </a:extLst>
                </p:cNvPr>
                <p:cNvSpPr txBox="1"/>
                <p:nvPr/>
              </p:nvSpPr>
              <p:spPr>
                <a:xfrm>
                  <a:off x="8875966" y="1245369"/>
                  <a:ext cx="2452851" cy="4840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400" b="1" i="1" smtClean="0">
                            <a:latin typeface="Cambria Math" panose="02040503050406030204" pitchFamily="18" charset="0"/>
                          </a:rPr>
                          <m:t>𝑪</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𝑾</m:t>
                        </m:r>
                        <m:func>
                          <m:funcPr>
                            <m:ctrlPr>
                              <a:rPr lang="en-US" altLang="zh-CN" sz="1400" b="1" i="1" smtClean="0">
                                <a:latin typeface="Cambria Math" panose="02040503050406030204" pitchFamily="18" charset="0"/>
                              </a:rPr>
                            </m:ctrlPr>
                          </m:funcPr>
                          <m:fName>
                            <m:sSub>
                              <m:sSubPr>
                                <m:ctrlPr>
                                  <a:rPr lang="en-US" altLang="zh-CN" sz="1400" b="1" i="1" smtClean="0">
                                    <a:latin typeface="Cambria Math" panose="02040503050406030204" pitchFamily="18" charset="0"/>
                                  </a:rPr>
                                </m:ctrlPr>
                              </m:sSubPr>
                              <m:e>
                                <m:r>
                                  <a:rPr lang="en-US" altLang="zh-CN" sz="1400" b="1" i="0" smtClean="0">
                                    <a:latin typeface="Cambria Math" panose="02040503050406030204" pitchFamily="18" charset="0"/>
                                  </a:rPr>
                                  <m:t>𝐥𝐨𝐠</m:t>
                                </m:r>
                              </m:e>
                              <m:sub>
                                <m:r>
                                  <a:rPr lang="en-US" altLang="zh-CN" sz="1400" b="1" i="1" smtClean="0">
                                    <a:latin typeface="Cambria Math" panose="02040503050406030204" pitchFamily="18" charset="0"/>
                                  </a:rPr>
                                  <m:t>𝟐</m:t>
                                </m:r>
                              </m:sub>
                            </m:sSub>
                          </m:fName>
                          <m:e>
                            <m:d>
                              <m:dPr>
                                <m:ctrlPr>
                                  <a:rPr lang="en-US" altLang="zh-CN" sz="1400" b="1" i="1" smtClean="0">
                                    <a:latin typeface="Cambria Math" panose="02040503050406030204" pitchFamily="18" charset="0"/>
                                  </a:rPr>
                                </m:ctrlPr>
                              </m:dPr>
                              <m:e>
                                <m:r>
                                  <a:rPr lang="en-US" altLang="zh-CN" sz="1400" b="1" i="1" smtClean="0">
                                    <a:latin typeface="Cambria Math" panose="02040503050406030204" pitchFamily="18" charset="0"/>
                                  </a:rPr>
                                  <m:t>𝟏</m:t>
                                </m:r>
                                <m:r>
                                  <a:rPr lang="en-US" altLang="zh-CN" sz="1400" b="1" i="1" smtClean="0">
                                    <a:latin typeface="Cambria Math" panose="02040503050406030204" pitchFamily="18" charset="0"/>
                                  </a:rPr>
                                  <m:t>+</m:t>
                                </m:r>
                                <m:f>
                                  <m:fPr>
                                    <m:ctrlPr>
                                      <a:rPr lang="en-US" altLang="zh-CN" sz="1400" b="1" i="1" smtClean="0">
                                        <a:latin typeface="Cambria Math" panose="02040503050406030204" pitchFamily="18" charset="0"/>
                                      </a:rPr>
                                    </m:ctrlPr>
                                  </m:fPr>
                                  <m:num>
                                    <m:r>
                                      <a:rPr lang="en-US" altLang="zh-CN" sz="1400" b="1" i="1" smtClean="0">
                                        <a:latin typeface="Cambria Math" panose="02040503050406030204" pitchFamily="18" charset="0"/>
                                      </a:rPr>
                                      <m:t>𝑺</m:t>
                                    </m:r>
                                  </m:num>
                                  <m:den>
                                    <m:r>
                                      <a:rPr lang="en-US" altLang="zh-CN" sz="1400" b="1" i="1" smtClean="0">
                                        <a:latin typeface="Cambria Math" panose="02040503050406030204" pitchFamily="18" charset="0"/>
                                      </a:rPr>
                                      <m:t>𝑵</m:t>
                                    </m:r>
                                  </m:den>
                                </m:f>
                              </m:e>
                            </m:d>
                            <m:r>
                              <a:rPr lang="en-US" altLang="zh-CN" sz="1400" b="1" i="1" smtClean="0">
                                <a:latin typeface="Cambria Math" panose="02040503050406030204" pitchFamily="18" charset="0"/>
                              </a:rPr>
                              <m:t> (</m:t>
                            </m:r>
                            <m:r>
                              <a:rPr lang="en-US" altLang="zh-CN" sz="1400" b="1" i="1" smtClean="0">
                                <a:latin typeface="Cambria Math" panose="02040503050406030204" pitchFamily="18" charset="0"/>
                              </a:rPr>
                              <m:t>𝒃</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𝒔</m:t>
                            </m:r>
                            <m:r>
                              <a:rPr lang="en-US" altLang="zh-CN" sz="1400" b="1" i="1" smtClean="0">
                                <a:latin typeface="Cambria Math" panose="02040503050406030204" pitchFamily="18" charset="0"/>
                              </a:rPr>
                              <m:t>)</m:t>
                            </m:r>
                          </m:e>
                        </m:func>
                      </m:oMath>
                    </m:oMathPara>
                  </a14:m>
                  <a:endParaRPr lang="zh-CN" altLang="en-US" sz="1400" b="1" dirty="0"/>
                </a:p>
              </p:txBody>
            </p:sp>
          </mc:Choice>
          <mc:Fallback xmlns="">
            <p:sp>
              <p:nvSpPr>
                <p:cNvPr id="22" name="文本框 21">
                  <a:extLst>
                    <a:ext uri="{FF2B5EF4-FFF2-40B4-BE49-F238E27FC236}">
                      <a16:creationId xmlns:a16="http://schemas.microsoft.com/office/drawing/2014/main" id="{AF58B887-F660-4E64-9CA2-50DCF677EDEB}"/>
                    </a:ext>
                  </a:extLst>
                </p:cNvPr>
                <p:cNvSpPr txBox="1">
                  <a:spLocks noRot="1" noChangeAspect="1" noMove="1" noResize="1" noEditPoints="1" noAdjustHandles="1" noChangeArrowheads="1" noChangeShapeType="1" noTextEdit="1"/>
                </p:cNvSpPr>
                <p:nvPr/>
              </p:nvSpPr>
              <p:spPr>
                <a:xfrm>
                  <a:off x="8875966" y="1245369"/>
                  <a:ext cx="2452851" cy="484043"/>
                </a:xfrm>
                <a:prstGeom prst="rect">
                  <a:avLst/>
                </a:prstGeom>
                <a:blipFill>
                  <a:blip r:embed="rId3"/>
                  <a:stretch>
                    <a:fillRect/>
                  </a:stretch>
                </a:blipFill>
              </p:spPr>
              <p:txBody>
                <a:bodyPr/>
                <a:lstStyle/>
                <a:p>
                  <a:r>
                    <a:rPr lang="zh-CN" altLang="en-US">
                      <a:noFill/>
                    </a:rPr>
                    <a:t> </a:t>
                  </a:r>
                </a:p>
              </p:txBody>
            </p:sp>
          </mc:Fallback>
        </mc:AlternateContent>
      </p:grpSp>
      <p:grpSp>
        <p:nvGrpSpPr>
          <p:cNvPr id="7" name="组合 6">
            <a:extLst>
              <a:ext uri="{FF2B5EF4-FFF2-40B4-BE49-F238E27FC236}">
                <a16:creationId xmlns:a16="http://schemas.microsoft.com/office/drawing/2014/main" id="{0573613C-23D9-42D1-812D-B0603BE7AACF}"/>
              </a:ext>
            </a:extLst>
          </p:cNvPr>
          <p:cNvGrpSpPr/>
          <p:nvPr/>
        </p:nvGrpSpPr>
        <p:grpSpPr>
          <a:xfrm>
            <a:off x="304800" y="2045888"/>
            <a:ext cx="11483724" cy="1082820"/>
            <a:chOff x="304800" y="2045888"/>
            <a:chExt cx="11483724" cy="1082820"/>
          </a:xfrm>
        </p:grpSpPr>
        <p:sp>
          <p:nvSpPr>
            <p:cNvPr id="6" name="文本框 5">
              <a:extLst>
                <a:ext uri="{FF2B5EF4-FFF2-40B4-BE49-F238E27FC236}">
                  <a16:creationId xmlns:a16="http://schemas.microsoft.com/office/drawing/2014/main" id="{049044A4-DB1A-4A11-97C1-A9B80252A814}"/>
                </a:ext>
              </a:extLst>
            </p:cNvPr>
            <p:cNvSpPr txBox="1"/>
            <p:nvPr/>
          </p:nvSpPr>
          <p:spPr>
            <a:xfrm>
              <a:off x="304800" y="2045888"/>
              <a:ext cx="11483724" cy="646331"/>
            </a:xfrm>
            <a:prstGeom prst="rect">
              <a:avLst/>
            </a:prstGeom>
            <a:noFill/>
          </p:spPr>
          <p:txBody>
            <a:bodyPr wrap="square" rtlCol="0">
              <a:spAutoFit/>
            </a:bodyPr>
            <a:lstStyle/>
            <a:p>
              <a:r>
                <a:rPr lang="en-US" altLang="zh-CN" b="1" dirty="0">
                  <a:latin typeface="Arial Narrow" panose="020B0606020202030204" pitchFamily="34" charset="0"/>
                </a:rPr>
                <a:t>【2009</a:t>
              </a:r>
              <a:r>
                <a:rPr lang="zh-CN" altLang="en-US" b="1" dirty="0">
                  <a:latin typeface="Arial Narrow" panose="020B0606020202030204" pitchFamily="34" charset="0"/>
                </a:rPr>
                <a:t>年 题</a:t>
              </a:r>
              <a:r>
                <a:rPr lang="en-US" altLang="zh-CN" b="1" dirty="0">
                  <a:latin typeface="Arial Narrow" panose="020B0606020202030204" pitchFamily="34" charset="0"/>
                </a:rPr>
                <a:t>34】</a:t>
              </a:r>
              <a:r>
                <a:rPr lang="zh-CN" altLang="en-US" b="1" dirty="0">
                  <a:latin typeface="Arial Narrow" panose="020B0606020202030204" pitchFamily="34" charset="0"/>
                </a:rPr>
                <a:t>在无噪声情况下，若某通信链路的带宽为</a:t>
              </a:r>
              <a:r>
                <a:rPr lang="en-US" altLang="zh-CN" b="1" dirty="0">
                  <a:latin typeface="Arial Narrow" panose="020B0606020202030204" pitchFamily="34" charset="0"/>
                </a:rPr>
                <a:t>3kHz</a:t>
              </a:r>
              <a:r>
                <a:rPr lang="zh-CN" altLang="en-US" b="1" dirty="0">
                  <a:latin typeface="Arial Narrow" panose="020B0606020202030204" pitchFamily="34" charset="0"/>
                </a:rPr>
                <a:t>，采用</a:t>
              </a:r>
              <a:r>
                <a:rPr lang="en-US" altLang="zh-CN" b="1" dirty="0">
                  <a:latin typeface="Arial Narrow" panose="020B0606020202030204" pitchFamily="34" charset="0"/>
                </a:rPr>
                <a:t>4</a:t>
              </a:r>
              <a:r>
                <a:rPr lang="zh-CN" altLang="en-US" b="1" dirty="0">
                  <a:latin typeface="Arial Narrow" panose="020B0606020202030204" pitchFamily="34" charset="0"/>
                </a:rPr>
                <a:t>个相位，每个相位具有</a:t>
              </a:r>
              <a:r>
                <a:rPr lang="en-US" altLang="zh-CN" b="1" dirty="0">
                  <a:latin typeface="Arial Narrow" panose="020B0606020202030204" pitchFamily="34" charset="0"/>
                </a:rPr>
                <a:t>4</a:t>
              </a:r>
              <a:r>
                <a:rPr lang="zh-CN" altLang="en-US" b="1" dirty="0">
                  <a:latin typeface="Arial Narrow" panose="020B0606020202030204" pitchFamily="34" charset="0"/>
                </a:rPr>
                <a:t>种振幅的</a:t>
              </a:r>
              <a:r>
                <a:rPr lang="en-US" altLang="zh-CN" b="1" dirty="0">
                  <a:latin typeface="Arial Narrow" panose="020B0606020202030204" pitchFamily="34" charset="0"/>
                </a:rPr>
                <a:t>QAM</a:t>
              </a:r>
              <a:r>
                <a:rPr lang="zh-CN" altLang="en-US" b="1" dirty="0">
                  <a:latin typeface="Arial Narrow" panose="020B0606020202030204" pitchFamily="34" charset="0"/>
                </a:rPr>
                <a:t>调制</a:t>
              </a:r>
              <a:endParaRPr lang="en-US" altLang="zh-CN" b="1" dirty="0">
                <a:latin typeface="Arial Narrow" panose="020B0606020202030204" pitchFamily="34" charset="0"/>
              </a:endParaRPr>
            </a:p>
            <a:p>
              <a:r>
                <a:rPr lang="en-US" altLang="zh-CN" b="1" dirty="0">
                  <a:latin typeface="Arial Narrow" panose="020B0606020202030204" pitchFamily="34" charset="0"/>
                </a:rPr>
                <a:t>                              </a:t>
              </a:r>
              <a:r>
                <a:rPr lang="zh-CN" altLang="en-US" b="1" dirty="0">
                  <a:latin typeface="Arial Narrow" panose="020B0606020202030204" pitchFamily="34" charset="0"/>
                </a:rPr>
                <a:t>技术，则该通信链路的最大数据传输速率是（      ）。</a:t>
              </a:r>
            </a:p>
          </p:txBody>
        </p:sp>
        <p:sp>
          <p:nvSpPr>
            <p:cNvPr id="28" name="文本框 27">
              <a:extLst>
                <a:ext uri="{FF2B5EF4-FFF2-40B4-BE49-F238E27FC236}">
                  <a16:creationId xmlns:a16="http://schemas.microsoft.com/office/drawing/2014/main" id="{CB4A2D2C-A783-486C-8B77-6866A088A621}"/>
                </a:ext>
              </a:extLst>
            </p:cNvPr>
            <p:cNvSpPr txBox="1"/>
            <p:nvPr/>
          </p:nvSpPr>
          <p:spPr>
            <a:xfrm>
              <a:off x="1878138"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A. 12kbps</a:t>
              </a:r>
              <a:endParaRPr lang="zh-CN" altLang="en-US" b="1" dirty="0">
                <a:latin typeface="Arial Narrow" panose="020B0606020202030204" pitchFamily="34" charset="0"/>
              </a:endParaRPr>
            </a:p>
          </p:txBody>
        </p:sp>
        <p:sp>
          <p:nvSpPr>
            <p:cNvPr id="29" name="文本框 28">
              <a:extLst>
                <a:ext uri="{FF2B5EF4-FFF2-40B4-BE49-F238E27FC236}">
                  <a16:creationId xmlns:a16="http://schemas.microsoft.com/office/drawing/2014/main" id="{8E2F0AC8-CC3F-487A-A4EF-91FBB2CADE6B}"/>
                </a:ext>
              </a:extLst>
            </p:cNvPr>
            <p:cNvSpPr txBox="1"/>
            <p:nvPr/>
          </p:nvSpPr>
          <p:spPr>
            <a:xfrm>
              <a:off x="3718633"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B. 24kbps</a:t>
              </a:r>
              <a:endParaRPr lang="zh-CN" altLang="en-US" b="1" dirty="0">
                <a:latin typeface="Arial Narrow" panose="020B0606020202030204" pitchFamily="34" charset="0"/>
              </a:endParaRPr>
            </a:p>
          </p:txBody>
        </p:sp>
        <p:sp>
          <p:nvSpPr>
            <p:cNvPr id="30" name="文本框 29">
              <a:extLst>
                <a:ext uri="{FF2B5EF4-FFF2-40B4-BE49-F238E27FC236}">
                  <a16:creationId xmlns:a16="http://schemas.microsoft.com/office/drawing/2014/main" id="{89DA759C-10DC-4975-8076-B5C564A2663F}"/>
                </a:ext>
              </a:extLst>
            </p:cNvPr>
            <p:cNvSpPr txBox="1"/>
            <p:nvPr/>
          </p:nvSpPr>
          <p:spPr>
            <a:xfrm>
              <a:off x="5559128"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C. 48kbps</a:t>
              </a:r>
              <a:endParaRPr lang="zh-CN" altLang="en-US" b="1" dirty="0">
                <a:latin typeface="Arial Narrow" panose="020B0606020202030204" pitchFamily="34" charset="0"/>
              </a:endParaRPr>
            </a:p>
          </p:txBody>
        </p:sp>
        <p:sp>
          <p:nvSpPr>
            <p:cNvPr id="31" name="文本框 30">
              <a:extLst>
                <a:ext uri="{FF2B5EF4-FFF2-40B4-BE49-F238E27FC236}">
                  <a16:creationId xmlns:a16="http://schemas.microsoft.com/office/drawing/2014/main" id="{DF76DA26-7696-42CC-B1F5-927465EB0CCE}"/>
                </a:ext>
              </a:extLst>
            </p:cNvPr>
            <p:cNvSpPr txBox="1"/>
            <p:nvPr/>
          </p:nvSpPr>
          <p:spPr>
            <a:xfrm>
              <a:off x="7399623"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D. 96kbps</a:t>
              </a:r>
              <a:endParaRPr lang="zh-CN" altLang="en-US" b="1" dirty="0">
                <a:latin typeface="Arial Narrow" panose="020B0606020202030204" pitchFamily="34" charset="0"/>
              </a:endParaRPr>
            </a:p>
          </p:txBody>
        </p:sp>
      </p:grpSp>
      <p:sp>
        <p:nvSpPr>
          <p:cNvPr id="32" name="文本框 31">
            <a:extLst>
              <a:ext uri="{FF2B5EF4-FFF2-40B4-BE49-F238E27FC236}">
                <a16:creationId xmlns:a16="http://schemas.microsoft.com/office/drawing/2014/main" id="{8F016D07-1DAB-414F-B01F-9232BDF58DB2}"/>
              </a:ext>
            </a:extLst>
          </p:cNvPr>
          <p:cNvSpPr txBox="1"/>
          <p:nvPr/>
        </p:nvSpPr>
        <p:spPr>
          <a:xfrm>
            <a:off x="464875" y="3244334"/>
            <a:ext cx="732397" cy="369332"/>
          </a:xfrm>
          <a:prstGeom prst="rect">
            <a:avLst/>
          </a:prstGeom>
          <a:noFill/>
        </p:spPr>
        <p:txBody>
          <a:bodyPr wrap="square" rtlCol="0">
            <a:spAutoFit/>
          </a:bodyPr>
          <a:lstStyle/>
          <a:p>
            <a:r>
              <a:rPr lang="zh-CN" altLang="en-US" b="1" dirty="0">
                <a:latin typeface="Arial Narrow" panose="020B0606020202030204" pitchFamily="34" charset="0"/>
              </a:rPr>
              <a:t>解析</a:t>
            </a:r>
          </a:p>
        </p:txBody>
      </p:sp>
      <p:sp>
        <p:nvSpPr>
          <p:cNvPr id="33" name="文本框 32">
            <a:extLst>
              <a:ext uri="{FF2B5EF4-FFF2-40B4-BE49-F238E27FC236}">
                <a16:creationId xmlns:a16="http://schemas.microsoft.com/office/drawing/2014/main" id="{EECFDF41-2CC8-47B4-A70F-16D3D07EC074}"/>
              </a:ext>
            </a:extLst>
          </p:cNvPr>
          <p:cNvSpPr txBox="1"/>
          <p:nvPr/>
        </p:nvSpPr>
        <p:spPr>
          <a:xfrm>
            <a:off x="885897" y="3594100"/>
            <a:ext cx="9554056" cy="369332"/>
          </a:xfrm>
          <a:prstGeom prst="rect">
            <a:avLst/>
          </a:prstGeom>
          <a:noFill/>
        </p:spPr>
        <p:txBody>
          <a:bodyPr wrap="square" rtlCol="0">
            <a:spAutoFit/>
          </a:bodyPr>
          <a:lstStyle/>
          <a:p>
            <a:r>
              <a:rPr lang="en-US" altLang="zh-CN" b="1" dirty="0">
                <a:latin typeface="Arial Narrow" panose="020B0606020202030204" pitchFamily="34" charset="0"/>
              </a:rPr>
              <a:t>1. </a:t>
            </a:r>
            <a:r>
              <a:rPr lang="zh-CN" altLang="en-US" b="1" dirty="0">
                <a:latin typeface="Arial Narrow" panose="020B0606020202030204" pitchFamily="34" charset="0"/>
              </a:rPr>
              <a:t>根据奈氏准则，该通信链路的最高码元传输速率 </a:t>
            </a:r>
            <a:r>
              <a:rPr lang="en-US" altLang="zh-CN" b="1" dirty="0">
                <a:latin typeface="Arial Narrow" panose="020B0606020202030204" pitchFamily="34" charset="0"/>
              </a:rPr>
              <a:t>= 2 × 3k = 6k</a:t>
            </a:r>
            <a:r>
              <a:rPr lang="zh-CN" altLang="en-US" b="1" dirty="0">
                <a:latin typeface="Arial Narrow" panose="020B0606020202030204" pitchFamily="34" charset="0"/>
              </a:rPr>
              <a:t>（码元</a:t>
            </a:r>
            <a:r>
              <a:rPr lang="en-US" altLang="zh-CN" b="1" dirty="0">
                <a:latin typeface="Arial Narrow" panose="020B0606020202030204" pitchFamily="34" charset="0"/>
              </a:rPr>
              <a:t>/</a:t>
            </a:r>
            <a:r>
              <a:rPr lang="zh-CN" altLang="en-US" b="1" dirty="0">
                <a:latin typeface="Arial Narrow" panose="020B0606020202030204" pitchFamily="34" charset="0"/>
              </a:rPr>
              <a:t>秒）</a:t>
            </a:r>
          </a:p>
        </p:txBody>
      </p:sp>
      <p:sp>
        <p:nvSpPr>
          <p:cNvPr id="34" name="文本框 33">
            <a:extLst>
              <a:ext uri="{FF2B5EF4-FFF2-40B4-BE49-F238E27FC236}">
                <a16:creationId xmlns:a16="http://schemas.microsoft.com/office/drawing/2014/main" id="{45EA15DD-E529-4747-995B-E2040BF0A13F}"/>
              </a:ext>
            </a:extLst>
          </p:cNvPr>
          <p:cNvSpPr txBox="1"/>
          <p:nvPr/>
        </p:nvSpPr>
        <p:spPr>
          <a:xfrm>
            <a:off x="885896" y="3963432"/>
            <a:ext cx="10389515" cy="369332"/>
          </a:xfrm>
          <a:prstGeom prst="rect">
            <a:avLst/>
          </a:prstGeom>
          <a:noFill/>
        </p:spPr>
        <p:txBody>
          <a:bodyPr wrap="square" rtlCol="0">
            <a:spAutoFit/>
          </a:bodyPr>
          <a:lstStyle/>
          <a:p>
            <a:r>
              <a:rPr lang="en-US" altLang="zh-CN" b="1" dirty="0">
                <a:latin typeface="Arial Narrow" panose="020B0606020202030204" pitchFamily="34" charset="0"/>
              </a:rPr>
              <a:t>2. </a:t>
            </a:r>
            <a:r>
              <a:rPr lang="zh-CN" altLang="en-US" b="1" dirty="0">
                <a:latin typeface="Arial Narrow" panose="020B0606020202030204" pitchFamily="34" charset="0"/>
              </a:rPr>
              <a:t>采用</a:t>
            </a:r>
            <a:r>
              <a:rPr lang="en-US" altLang="zh-CN" b="1" dirty="0">
                <a:latin typeface="Arial Narrow" panose="020B0606020202030204" pitchFamily="34" charset="0"/>
              </a:rPr>
              <a:t>4</a:t>
            </a:r>
            <a:r>
              <a:rPr lang="zh-CN" altLang="en-US" b="1" dirty="0">
                <a:latin typeface="Arial Narrow" panose="020B0606020202030204" pitchFamily="34" charset="0"/>
              </a:rPr>
              <a:t>个相位，每个相位</a:t>
            </a:r>
            <a:r>
              <a:rPr lang="en-US" altLang="zh-CN" b="1" dirty="0">
                <a:latin typeface="Arial Narrow" panose="020B0606020202030204" pitchFamily="34" charset="0"/>
              </a:rPr>
              <a:t>4</a:t>
            </a:r>
            <a:r>
              <a:rPr lang="zh-CN" altLang="en-US" b="1" dirty="0">
                <a:latin typeface="Arial Narrow" panose="020B0606020202030204" pitchFamily="34" charset="0"/>
              </a:rPr>
              <a:t>种振幅的</a:t>
            </a:r>
            <a:r>
              <a:rPr lang="en-US" altLang="zh-CN" b="1" dirty="0">
                <a:latin typeface="Arial Narrow" panose="020B0606020202030204" pitchFamily="34" charset="0"/>
              </a:rPr>
              <a:t>QAM</a:t>
            </a:r>
            <a:r>
              <a:rPr lang="zh-CN" altLang="en-US" b="1" dirty="0">
                <a:latin typeface="Arial Narrow" panose="020B0606020202030204" pitchFamily="34" charset="0"/>
              </a:rPr>
              <a:t>调制技术，可以调制出 </a:t>
            </a:r>
            <a:r>
              <a:rPr lang="en-US" altLang="zh-CN" b="1" dirty="0">
                <a:latin typeface="Arial Narrow" panose="020B0606020202030204" pitchFamily="34" charset="0"/>
              </a:rPr>
              <a:t>4 × 4 = 16</a:t>
            </a:r>
            <a:r>
              <a:rPr lang="zh-CN" altLang="en-US" b="1" dirty="0">
                <a:latin typeface="Arial Narrow" panose="020B0606020202030204" pitchFamily="34" charset="0"/>
              </a:rPr>
              <a:t>个不同的基本波形（码元）</a:t>
            </a:r>
            <a:r>
              <a:rPr lang="en-US" altLang="zh-CN" b="1" dirty="0">
                <a:latin typeface="Arial Narrow" panose="020B0606020202030204" pitchFamily="34" charset="0"/>
              </a:rPr>
              <a:t> </a:t>
            </a:r>
            <a:endParaRPr lang="zh-CN" altLang="en-US" b="1" dirty="0">
              <a:latin typeface="Arial Narrow" panose="020B0606020202030204" pitchFamily="34" charset="0"/>
            </a:endParaRPr>
          </a:p>
        </p:txBody>
      </p:sp>
      <p:sp>
        <p:nvSpPr>
          <p:cNvPr id="35" name="文本框 34">
            <a:extLst>
              <a:ext uri="{FF2B5EF4-FFF2-40B4-BE49-F238E27FC236}">
                <a16:creationId xmlns:a16="http://schemas.microsoft.com/office/drawing/2014/main" id="{DB9F3D4A-DEFF-471B-A370-B661615FD2F8}"/>
              </a:ext>
            </a:extLst>
          </p:cNvPr>
          <p:cNvSpPr txBox="1"/>
          <p:nvPr/>
        </p:nvSpPr>
        <p:spPr>
          <a:xfrm>
            <a:off x="1090925" y="4332764"/>
            <a:ext cx="7664954" cy="369332"/>
          </a:xfrm>
          <a:prstGeom prst="rect">
            <a:avLst/>
          </a:prstGeom>
          <a:noFill/>
        </p:spPr>
        <p:txBody>
          <a:bodyPr wrap="square" rtlCol="0">
            <a:spAutoFit/>
          </a:bodyPr>
          <a:lstStyle/>
          <a:p>
            <a:r>
              <a:rPr lang="zh-CN" altLang="en-US" b="1" dirty="0">
                <a:latin typeface="Arial Narrow" panose="020B0606020202030204" pitchFamily="34" charset="0"/>
              </a:rPr>
              <a:t>采用二进制对这</a:t>
            </a:r>
            <a:r>
              <a:rPr lang="en-US" altLang="zh-CN" b="1" dirty="0">
                <a:latin typeface="Arial Narrow" panose="020B0606020202030204" pitchFamily="34" charset="0"/>
              </a:rPr>
              <a:t>16</a:t>
            </a:r>
            <a:r>
              <a:rPr lang="zh-CN" altLang="en-US" b="1" dirty="0">
                <a:latin typeface="Arial Narrow" panose="020B0606020202030204" pitchFamily="34" charset="0"/>
              </a:rPr>
              <a:t>个不同的码元进行编码，需要使用</a:t>
            </a:r>
            <a:r>
              <a:rPr lang="en-US" altLang="zh-CN" b="1" dirty="0">
                <a:latin typeface="Arial Narrow" panose="020B0606020202030204" pitchFamily="34" charset="0"/>
              </a:rPr>
              <a:t>4</a:t>
            </a:r>
            <a:r>
              <a:rPr lang="zh-CN" altLang="en-US" b="1" dirty="0">
                <a:latin typeface="Arial Narrow" panose="020B0606020202030204" pitchFamily="34" charset="0"/>
              </a:rPr>
              <a:t>个比特（</a:t>
            </a:r>
            <a:r>
              <a:rPr lang="en-US" altLang="zh-CN" b="1" dirty="0">
                <a:latin typeface="Arial Narrow" panose="020B0606020202030204" pitchFamily="34" charset="0"/>
              </a:rPr>
              <a:t>log</a:t>
            </a:r>
            <a:r>
              <a:rPr lang="en-US" altLang="zh-CN" b="1" baseline="-25000" dirty="0">
                <a:latin typeface="Arial Narrow" panose="020B0606020202030204" pitchFamily="34" charset="0"/>
              </a:rPr>
              <a:t>2</a:t>
            </a:r>
            <a:r>
              <a:rPr lang="en-US" altLang="zh-CN" b="1" dirty="0">
                <a:latin typeface="Arial Narrow" panose="020B0606020202030204" pitchFamily="34" charset="0"/>
              </a:rPr>
              <a:t>16=4</a:t>
            </a:r>
            <a:r>
              <a:rPr lang="zh-CN" altLang="en-US" b="1" dirty="0">
                <a:latin typeface="Arial Narrow" panose="020B0606020202030204" pitchFamily="34" charset="0"/>
              </a:rPr>
              <a:t>）。</a:t>
            </a:r>
          </a:p>
        </p:txBody>
      </p:sp>
      <p:sp>
        <p:nvSpPr>
          <p:cNvPr id="36" name="文本框 35">
            <a:extLst>
              <a:ext uri="{FF2B5EF4-FFF2-40B4-BE49-F238E27FC236}">
                <a16:creationId xmlns:a16="http://schemas.microsoft.com/office/drawing/2014/main" id="{D1AB637F-6D6D-47F9-B87A-FC250AFAE27F}"/>
              </a:ext>
            </a:extLst>
          </p:cNvPr>
          <p:cNvSpPr txBox="1"/>
          <p:nvPr/>
        </p:nvSpPr>
        <p:spPr>
          <a:xfrm>
            <a:off x="1090925" y="4702096"/>
            <a:ext cx="7664954" cy="369332"/>
          </a:xfrm>
          <a:prstGeom prst="rect">
            <a:avLst/>
          </a:prstGeom>
          <a:noFill/>
        </p:spPr>
        <p:txBody>
          <a:bodyPr wrap="square" rtlCol="0">
            <a:spAutoFit/>
          </a:bodyPr>
          <a:lstStyle/>
          <a:p>
            <a:r>
              <a:rPr lang="zh-CN" altLang="en-US" b="1" dirty="0">
                <a:latin typeface="Arial Narrow" panose="020B0606020202030204" pitchFamily="34" charset="0"/>
              </a:rPr>
              <a:t>即每个码元可以携带的信息量为</a:t>
            </a:r>
            <a:r>
              <a:rPr lang="en-US" altLang="zh-CN" b="1" dirty="0">
                <a:latin typeface="Arial Narrow" panose="020B0606020202030204" pitchFamily="34" charset="0"/>
              </a:rPr>
              <a:t>4</a:t>
            </a:r>
            <a:r>
              <a:rPr lang="zh-CN" altLang="en-US" b="1" dirty="0">
                <a:latin typeface="Arial Narrow" panose="020B0606020202030204" pitchFamily="34" charset="0"/>
              </a:rPr>
              <a:t>个比特。</a:t>
            </a:r>
          </a:p>
        </p:txBody>
      </p:sp>
      <p:sp>
        <p:nvSpPr>
          <p:cNvPr id="37" name="文本框 36">
            <a:extLst>
              <a:ext uri="{FF2B5EF4-FFF2-40B4-BE49-F238E27FC236}">
                <a16:creationId xmlns:a16="http://schemas.microsoft.com/office/drawing/2014/main" id="{9415636D-9AC6-42DA-B3AB-2A2A68258F2D}"/>
              </a:ext>
            </a:extLst>
          </p:cNvPr>
          <p:cNvSpPr txBox="1"/>
          <p:nvPr/>
        </p:nvSpPr>
        <p:spPr>
          <a:xfrm>
            <a:off x="885896" y="5176839"/>
            <a:ext cx="10930590" cy="369332"/>
          </a:xfrm>
          <a:prstGeom prst="rect">
            <a:avLst/>
          </a:prstGeom>
          <a:noFill/>
        </p:spPr>
        <p:txBody>
          <a:bodyPr wrap="square" rtlCol="0">
            <a:spAutoFit/>
          </a:bodyPr>
          <a:lstStyle/>
          <a:p>
            <a:r>
              <a:rPr lang="zh-CN" altLang="en-US" b="1" dirty="0">
                <a:latin typeface="Arial Narrow" panose="020B0606020202030204" pitchFamily="34" charset="0"/>
              </a:rPr>
              <a:t>综合</a:t>
            </a:r>
            <a:r>
              <a:rPr lang="en-US" altLang="zh-CN" b="1" dirty="0">
                <a:latin typeface="Arial Narrow" panose="020B0606020202030204" pitchFamily="34" charset="0"/>
              </a:rPr>
              <a:t>1</a:t>
            </a:r>
            <a:r>
              <a:rPr lang="zh-CN" altLang="en-US" b="1" dirty="0">
                <a:latin typeface="Arial Narrow" panose="020B0606020202030204" pitchFamily="34" charset="0"/>
              </a:rPr>
              <a:t>和</a:t>
            </a:r>
            <a:r>
              <a:rPr lang="en-US" altLang="zh-CN" b="1" dirty="0">
                <a:latin typeface="Arial Narrow" panose="020B0606020202030204" pitchFamily="34" charset="0"/>
              </a:rPr>
              <a:t>2</a:t>
            </a:r>
            <a:r>
              <a:rPr lang="zh-CN" altLang="en-US" b="1" dirty="0">
                <a:latin typeface="Arial Narrow" panose="020B0606020202030204" pitchFamily="34" charset="0"/>
              </a:rPr>
              <a:t>可知，该通信链路的最大数据传输速率 </a:t>
            </a:r>
            <a:r>
              <a:rPr lang="en-US" altLang="zh-CN" b="1" dirty="0">
                <a:latin typeface="Arial Narrow" panose="020B0606020202030204" pitchFamily="34" charset="0"/>
              </a:rPr>
              <a:t>= 6k</a:t>
            </a:r>
            <a:r>
              <a:rPr lang="zh-CN" altLang="en-US" b="1" dirty="0">
                <a:latin typeface="Arial Narrow" panose="020B0606020202030204" pitchFamily="34" charset="0"/>
              </a:rPr>
              <a:t>（码元</a:t>
            </a:r>
            <a:r>
              <a:rPr lang="en-US" altLang="zh-CN" b="1" dirty="0">
                <a:latin typeface="Arial Narrow" panose="020B0606020202030204" pitchFamily="34" charset="0"/>
              </a:rPr>
              <a:t>/</a:t>
            </a:r>
            <a:r>
              <a:rPr lang="zh-CN" altLang="en-US" b="1" dirty="0">
                <a:latin typeface="Arial Narrow" panose="020B0606020202030204" pitchFamily="34" charset="0"/>
              </a:rPr>
              <a:t>秒）</a:t>
            </a:r>
            <a:r>
              <a:rPr lang="en-US" altLang="zh-CN" b="1" dirty="0">
                <a:latin typeface="Arial Narrow" panose="020B0606020202030204" pitchFamily="34" charset="0"/>
              </a:rPr>
              <a:t>× 4</a:t>
            </a:r>
            <a:r>
              <a:rPr lang="zh-CN" altLang="en-US" b="1" dirty="0">
                <a:latin typeface="Arial Narrow" panose="020B0606020202030204" pitchFamily="34" charset="0"/>
              </a:rPr>
              <a:t>（比特</a:t>
            </a:r>
            <a:r>
              <a:rPr lang="en-US" altLang="zh-CN" b="1" dirty="0">
                <a:latin typeface="Arial Narrow" panose="020B0606020202030204" pitchFamily="34" charset="0"/>
              </a:rPr>
              <a:t>/</a:t>
            </a:r>
            <a:r>
              <a:rPr lang="zh-CN" altLang="en-US" b="1" dirty="0">
                <a:latin typeface="Arial Narrow" panose="020B0606020202030204" pitchFamily="34" charset="0"/>
              </a:rPr>
              <a:t>码元）</a:t>
            </a:r>
            <a:r>
              <a:rPr lang="en-US" altLang="zh-CN" b="1" dirty="0">
                <a:latin typeface="Arial Narrow" panose="020B0606020202030204" pitchFamily="34" charset="0"/>
              </a:rPr>
              <a:t>= 24k</a:t>
            </a:r>
            <a:r>
              <a:rPr lang="zh-CN" altLang="en-US" b="1" dirty="0">
                <a:latin typeface="Arial Narrow" panose="020B0606020202030204" pitchFamily="34" charset="0"/>
              </a:rPr>
              <a:t>（比特</a:t>
            </a:r>
            <a:r>
              <a:rPr lang="en-US" altLang="zh-CN" b="1" dirty="0">
                <a:latin typeface="Arial Narrow" panose="020B0606020202030204" pitchFamily="34" charset="0"/>
              </a:rPr>
              <a:t>/</a:t>
            </a:r>
            <a:r>
              <a:rPr lang="zh-CN" altLang="en-US" b="1" dirty="0">
                <a:latin typeface="Arial Narrow" panose="020B0606020202030204" pitchFamily="34" charset="0"/>
              </a:rPr>
              <a:t>秒）</a:t>
            </a:r>
            <a:r>
              <a:rPr lang="en-US" altLang="zh-CN" b="1" dirty="0">
                <a:latin typeface="Arial Narrow" panose="020B0606020202030204" pitchFamily="34" charset="0"/>
              </a:rPr>
              <a:t>= 24kbps</a:t>
            </a:r>
            <a:endParaRPr lang="zh-CN" altLang="en-US" b="1" dirty="0">
              <a:latin typeface="Arial Narrow" panose="020B0606020202030204" pitchFamily="34" charset="0"/>
            </a:endParaRPr>
          </a:p>
        </p:txBody>
      </p:sp>
      <p:sp>
        <p:nvSpPr>
          <p:cNvPr id="38" name="文本框 37">
            <a:extLst>
              <a:ext uri="{FF2B5EF4-FFF2-40B4-BE49-F238E27FC236}">
                <a16:creationId xmlns:a16="http://schemas.microsoft.com/office/drawing/2014/main" id="{6C3442BF-6C5B-4F8C-9970-ED5F22058D40}"/>
              </a:ext>
            </a:extLst>
          </p:cNvPr>
          <p:cNvSpPr txBox="1"/>
          <p:nvPr/>
        </p:nvSpPr>
        <p:spPr>
          <a:xfrm>
            <a:off x="6334102" y="2268808"/>
            <a:ext cx="732397" cy="523220"/>
          </a:xfrm>
          <a:prstGeom prst="rect">
            <a:avLst/>
          </a:prstGeom>
          <a:noFill/>
        </p:spPr>
        <p:txBody>
          <a:bodyPr wrap="square" rtlCol="0">
            <a:spAutoFit/>
          </a:bodyPr>
          <a:lstStyle/>
          <a:p>
            <a:pPr algn="ctr"/>
            <a:r>
              <a:rPr lang="en-US" altLang="zh-CN" sz="2800" b="1" dirty="0">
                <a:solidFill>
                  <a:schemeClr val="accent1">
                    <a:lumMod val="75000"/>
                  </a:schemeClr>
                </a:solidFill>
                <a:latin typeface="Arial Black" panose="020B0A04020102020204" pitchFamily="34" charset="0"/>
              </a:rPr>
              <a:t>B</a:t>
            </a:r>
            <a:endParaRPr lang="zh-CN" altLang="en-US" sz="2800" b="1" dirty="0">
              <a:solidFill>
                <a:schemeClr val="accent1">
                  <a:lumMod val="75000"/>
                </a:schemeClr>
              </a:solidFill>
              <a:latin typeface="Arial Black" panose="020B0A04020102020204" pitchFamily="34" charset="0"/>
            </a:endParaRPr>
          </a:p>
        </p:txBody>
      </p:sp>
    </p:spTree>
    <p:custDataLst>
      <p:tags r:id="rId1"/>
    </p:custDataLst>
    <p:extLst>
      <p:ext uri="{BB962C8B-B14F-4D97-AF65-F5344CB8AC3E}">
        <p14:creationId xmlns:p14="http://schemas.microsoft.com/office/powerpoint/2010/main" val="3972417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additive="base">
                                        <p:cTn id="14" dur="500" fill="hold"/>
                                        <p:tgtEl>
                                          <p:spTgt spid="7"/>
                                        </p:tgtEl>
                                        <p:attrNameLst>
                                          <p:attrName>ppt_x</p:attrName>
                                        </p:attrNameLst>
                                      </p:cBhvr>
                                      <p:tavLst>
                                        <p:tav tm="0">
                                          <p:val>
                                            <p:strVal val="1+#ppt_w/2"/>
                                          </p:val>
                                        </p:tav>
                                        <p:tav tm="100000">
                                          <p:val>
                                            <p:strVal val="#ppt_x"/>
                                          </p:val>
                                        </p:tav>
                                      </p:tavLst>
                                    </p:anim>
                                    <p:anim calcmode="lin" valueType="num">
                                      <p:cBhvr additive="base">
                                        <p:cTn id="15"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3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800" decel="100000"/>
                                        <p:tgtEl>
                                          <p:spTgt spid="38"/>
                                        </p:tgtEl>
                                      </p:cBhvr>
                                    </p:animEffect>
                                    <p:anim calcmode="lin" valueType="num">
                                      <p:cBhvr>
                                        <p:cTn id="21" dur="800" decel="100000" fill="hold"/>
                                        <p:tgtEl>
                                          <p:spTgt spid="38"/>
                                        </p:tgtEl>
                                        <p:attrNameLst>
                                          <p:attrName>style.rotation</p:attrName>
                                        </p:attrNameLst>
                                      </p:cBhvr>
                                      <p:tavLst>
                                        <p:tav tm="0">
                                          <p:val>
                                            <p:fltVal val="-90"/>
                                          </p:val>
                                        </p:tav>
                                        <p:tav tm="100000">
                                          <p:val>
                                            <p:fltVal val="0"/>
                                          </p:val>
                                        </p:tav>
                                      </p:tavLst>
                                    </p:anim>
                                    <p:anim calcmode="lin" valueType="num">
                                      <p:cBhvr>
                                        <p:cTn id="22" dur="800" decel="100000" fill="hold"/>
                                        <p:tgtEl>
                                          <p:spTgt spid="38"/>
                                        </p:tgtEl>
                                        <p:attrNameLst>
                                          <p:attrName>ppt_x</p:attrName>
                                        </p:attrNameLst>
                                      </p:cBhvr>
                                      <p:tavLst>
                                        <p:tav tm="0">
                                          <p:val>
                                            <p:strVal val="#ppt_x+0.4"/>
                                          </p:val>
                                        </p:tav>
                                        <p:tav tm="100000">
                                          <p:val>
                                            <p:strVal val="#ppt_x-0.05"/>
                                          </p:val>
                                        </p:tav>
                                      </p:tavLst>
                                    </p:anim>
                                    <p:anim calcmode="lin" valueType="num">
                                      <p:cBhvr>
                                        <p:cTn id="23" dur="800" decel="100000" fill="hold"/>
                                        <p:tgtEl>
                                          <p:spTgt spid="38"/>
                                        </p:tgtEl>
                                        <p:attrNameLst>
                                          <p:attrName>ppt_y</p:attrName>
                                        </p:attrNameLst>
                                      </p:cBhvr>
                                      <p:tavLst>
                                        <p:tav tm="0">
                                          <p:val>
                                            <p:strVal val="#ppt_y-0.4"/>
                                          </p:val>
                                        </p:tav>
                                        <p:tav tm="100000">
                                          <p:val>
                                            <p:strVal val="#ppt_y+0.1"/>
                                          </p:val>
                                        </p:tav>
                                      </p:tavLst>
                                    </p:anim>
                                    <p:anim calcmode="lin" valueType="num">
                                      <p:cBhvr>
                                        <p:cTn id="24" dur="200" accel="100000" fill="hold">
                                          <p:stCondLst>
                                            <p:cond delay="800"/>
                                          </p:stCondLst>
                                        </p:cTn>
                                        <p:tgtEl>
                                          <p:spTgt spid="38"/>
                                        </p:tgtEl>
                                        <p:attrNameLst>
                                          <p:attrName>ppt_x</p:attrName>
                                        </p:attrNameLst>
                                      </p:cBhvr>
                                      <p:tavLst>
                                        <p:tav tm="0">
                                          <p:val>
                                            <p:strVal val="#ppt_x-0.05"/>
                                          </p:val>
                                        </p:tav>
                                        <p:tav tm="100000">
                                          <p:val>
                                            <p:strVal val="#ppt_x"/>
                                          </p:val>
                                        </p:tav>
                                      </p:tavLst>
                                    </p:anim>
                                    <p:anim calcmode="lin" valueType="num">
                                      <p:cBhvr>
                                        <p:cTn id="25" dur="200" accel="100000" fill="hold">
                                          <p:stCondLst>
                                            <p:cond delay="800"/>
                                          </p:stCondLst>
                                        </p:cTn>
                                        <p:tgtEl>
                                          <p:spTgt spid="38"/>
                                        </p:tgtEl>
                                        <p:attrNameLst>
                                          <p:attrName>ppt_y</p:attrName>
                                        </p:attrNameLst>
                                      </p:cBhvr>
                                      <p:tavLst>
                                        <p:tav tm="0">
                                          <p:val>
                                            <p:strVal val="#ppt_y+0.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53" presetClass="entr" presetSubtype="16" fill="hold" grpId="0" nodeType="clickEffect">
                                  <p:stCondLst>
                                    <p:cond delay="0"/>
                                  </p:stCondLst>
                                  <p:childTnLst>
                                    <p:set>
                                      <p:cBhvr>
                                        <p:cTn id="29" dur="1" fill="hold">
                                          <p:stCondLst>
                                            <p:cond delay="0"/>
                                          </p:stCondLst>
                                        </p:cTn>
                                        <p:tgtEl>
                                          <p:spTgt spid="32"/>
                                        </p:tgtEl>
                                        <p:attrNameLst>
                                          <p:attrName>style.visibility</p:attrName>
                                        </p:attrNameLst>
                                      </p:cBhvr>
                                      <p:to>
                                        <p:strVal val="visible"/>
                                      </p:to>
                                    </p:set>
                                    <p:anim calcmode="lin" valueType="num">
                                      <p:cBhvr>
                                        <p:cTn id="30" dur="500" fill="hold"/>
                                        <p:tgtEl>
                                          <p:spTgt spid="32"/>
                                        </p:tgtEl>
                                        <p:attrNameLst>
                                          <p:attrName>ppt_w</p:attrName>
                                        </p:attrNameLst>
                                      </p:cBhvr>
                                      <p:tavLst>
                                        <p:tav tm="0">
                                          <p:val>
                                            <p:fltVal val="0"/>
                                          </p:val>
                                        </p:tav>
                                        <p:tav tm="100000">
                                          <p:val>
                                            <p:strVal val="#ppt_w"/>
                                          </p:val>
                                        </p:tav>
                                      </p:tavLst>
                                    </p:anim>
                                    <p:anim calcmode="lin" valueType="num">
                                      <p:cBhvr>
                                        <p:cTn id="31" dur="500" fill="hold"/>
                                        <p:tgtEl>
                                          <p:spTgt spid="32"/>
                                        </p:tgtEl>
                                        <p:attrNameLst>
                                          <p:attrName>ppt_h</p:attrName>
                                        </p:attrNameLst>
                                      </p:cBhvr>
                                      <p:tavLst>
                                        <p:tav tm="0">
                                          <p:val>
                                            <p:fltVal val="0"/>
                                          </p:val>
                                        </p:tav>
                                        <p:tav tm="100000">
                                          <p:val>
                                            <p:strVal val="#ppt_h"/>
                                          </p:val>
                                        </p:tav>
                                      </p:tavLst>
                                    </p:anim>
                                    <p:animEffect transition="in" filter="fade">
                                      <p:cBhvr>
                                        <p:cTn id="32" dur="500"/>
                                        <p:tgtEl>
                                          <p:spTgt spid="32"/>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iterate type="lt">
                                    <p:tmAbs val="100"/>
                                  </p:iterate>
                                  <p:childTnLst>
                                    <p:set>
                                      <p:cBhvr>
                                        <p:cTn id="36" dur="1" fill="hold">
                                          <p:stCondLst>
                                            <p:cond delay="0"/>
                                          </p:stCondLst>
                                        </p:cTn>
                                        <p:tgtEl>
                                          <p:spTgt spid="3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iterate type="lt">
                                    <p:tmAbs val="100"/>
                                  </p:iterate>
                                  <p:childTnLst>
                                    <p:set>
                                      <p:cBhvr>
                                        <p:cTn id="40" dur="1" fill="hold">
                                          <p:stCondLst>
                                            <p:cond delay="0"/>
                                          </p:stCondLst>
                                        </p:cTn>
                                        <p:tgtEl>
                                          <p:spTgt spid="3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iterate type="lt">
                                    <p:tmAbs val="100"/>
                                  </p:iterate>
                                  <p:childTnLst>
                                    <p:set>
                                      <p:cBhvr>
                                        <p:cTn id="44" dur="1" fill="hold">
                                          <p:stCondLst>
                                            <p:cond delay="0"/>
                                          </p:stCondLst>
                                        </p:cTn>
                                        <p:tgtEl>
                                          <p:spTgt spid="3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iterate type="lt">
                                    <p:tmAbs val="100"/>
                                  </p:iterate>
                                  <p:childTnLst>
                                    <p:set>
                                      <p:cBhvr>
                                        <p:cTn id="48" dur="1" fill="hold">
                                          <p:stCondLst>
                                            <p:cond delay="0"/>
                                          </p:stCondLst>
                                        </p:cTn>
                                        <p:tgtEl>
                                          <p:spTgt spid="3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iterate type="lt">
                                    <p:tmAbs val="100"/>
                                  </p:iterate>
                                  <p:childTnLst>
                                    <p:set>
                                      <p:cBhvr>
                                        <p:cTn id="52"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5" grpId="0"/>
      <p:bldP spid="36" grpId="0"/>
      <p:bldP spid="37" grpId="0"/>
      <p:bldP spid="38"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50EBA8DC-6CA4-4C54-9590-3F364E675567}"/>
              </a:ext>
            </a:extLst>
          </p:cNvPr>
          <p:cNvGrpSpPr/>
          <p:nvPr/>
        </p:nvGrpSpPr>
        <p:grpSpPr>
          <a:xfrm>
            <a:off x="304800" y="749299"/>
            <a:ext cx="11024017" cy="1044766"/>
            <a:chOff x="304800" y="749299"/>
            <a:chExt cx="11024017" cy="1044766"/>
          </a:xfrm>
        </p:grpSpPr>
        <p:sp>
          <p:nvSpPr>
            <p:cNvPr id="2" name="矩形 1">
              <a:extLst>
                <a:ext uri="{FF2B5EF4-FFF2-40B4-BE49-F238E27FC236}">
                  <a16:creationId xmlns:a16="http://schemas.microsoft.com/office/drawing/2014/main" id="{82EE9A52-9D8E-4BD8-9CF7-2B83B4E68E9E}"/>
                </a:ext>
              </a:extLst>
            </p:cNvPr>
            <p:cNvSpPr/>
            <p:nvPr/>
          </p:nvSpPr>
          <p:spPr>
            <a:xfrm>
              <a:off x="304800" y="749299"/>
              <a:ext cx="1177536" cy="104476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b="1" dirty="0"/>
                <a:t>奈氏准则</a:t>
              </a:r>
            </a:p>
          </p:txBody>
        </p:sp>
        <p:sp>
          <p:nvSpPr>
            <p:cNvPr id="16" name="矩形 15">
              <a:extLst>
                <a:ext uri="{FF2B5EF4-FFF2-40B4-BE49-F238E27FC236}">
                  <a16:creationId xmlns:a16="http://schemas.microsoft.com/office/drawing/2014/main" id="{3BF082DA-ADAA-4FEA-AC8A-659D10FD3240}"/>
                </a:ext>
              </a:extLst>
            </p:cNvPr>
            <p:cNvSpPr/>
            <p:nvPr/>
          </p:nvSpPr>
          <p:spPr>
            <a:xfrm>
              <a:off x="1482337" y="749299"/>
              <a:ext cx="3504104" cy="1044765"/>
            </a:xfrm>
            <a:prstGeom prst="rect">
              <a:avLst/>
            </a:prstGeom>
            <a:no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理想</a:t>
              </a:r>
              <a:r>
                <a:rPr lang="zh-CN" altLang="en-US" sz="1600" b="1" dirty="0">
                  <a:solidFill>
                    <a:schemeClr val="tx1"/>
                  </a:solidFill>
                  <a:latin typeface="Arial Black" panose="020B0A04020102020204" pitchFamily="34" charset="0"/>
                </a:rPr>
                <a:t>低通信道的</a:t>
              </a:r>
              <a:r>
                <a:rPr lang="zh-CN" altLang="en-US" sz="1600" b="1" dirty="0">
                  <a:solidFill>
                    <a:schemeClr val="accent1">
                      <a:lumMod val="75000"/>
                    </a:schemeClr>
                  </a:solidFill>
                  <a:latin typeface="Arial Black" panose="020B0A04020102020204" pitchFamily="34" charset="0"/>
                </a:rPr>
                <a:t>最高码元传输速率</a:t>
              </a:r>
              <a:r>
                <a:rPr lang="zh-CN" altLang="en-US" sz="1600" b="1" dirty="0">
                  <a:solidFill>
                    <a:schemeClr val="tx1"/>
                  </a:solidFill>
                  <a:latin typeface="Arial Black" panose="020B0A04020102020204" pitchFamily="34" charset="0"/>
                </a:rPr>
                <a:t>为</a:t>
              </a:r>
              <a:endParaRPr lang="en-US" altLang="zh-CN" sz="1600" b="1" dirty="0">
                <a:solidFill>
                  <a:schemeClr val="tx1"/>
                </a:solidFill>
                <a:latin typeface="Arial Black" panose="020B0A04020102020204" pitchFamily="34" charset="0"/>
              </a:endParaRPr>
            </a:p>
            <a:p>
              <a:pPr algn="ctr">
                <a:lnSpc>
                  <a:spcPct val="150000"/>
                </a:lnSpc>
              </a:pPr>
              <a:r>
                <a:rPr lang="en-US" altLang="zh-CN" sz="1600" b="1" dirty="0">
                  <a:solidFill>
                    <a:schemeClr val="tx1"/>
                  </a:solidFill>
                  <a:latin typeface="Arial Black" panose="020B0A04020102020204" pitchFamily="34" charset="0"/>
                </a:rPr>
                <a:t>2W </a:t>
              </a:r>
              <a:r>
                <a:rPr lang="zh-CN" altLang="en-US" sz="1600" b="1" dirty="0">
                  <a:solidFill>
                    <a:schemeClr val="tx1"/>
                  </a:solidFill>
                  <a:latin typeface="Arial Black" panose="020B0A04020102020204" pitchFamily="34" charset="0"/>
                </a:rPr>
                <a:t>码元</a:t>
              </a:r>
              <a:r>
                <a:rPr lang="en-US" altLang="zh-CN" sz="1600" b="1" dirty="0">
                  <a:solidFill>
                    <a:schemeClr val="tx1"/>
                  </a:solidFill>
                  <a:latin typeface="Arial Black" panose="020B0A04020102020204" pitchFamily="34" charset="0"/>
                </a:rPr>
                <a:t>/</a:t>
              </a:r>
              <a:r>
                <a:rPr lang="zh-CN" altLang="en-US" sz="1600" b="1" dirty="0">
                  <a:solidFill>
                    <a:schemeClr val="tx1"/>
                  </a:solidFill>
                  <a:latin typeface="Arial Black" panose="020B0A04020102020204" pitchFamily="34" charset="0"/>
                </a:rPr>
                <a:t>秒</a:t>
              </a:r>
              <a:endParaRPr lang="zh-CN" altLang="en-US" sz="1600" b="1" dirty="0">
                <a:solidFill>
                  <a:schemeClr val="tx1"/>
                </a:solidFill>
              </a:endParaRPr>
            </a:p>
          </p:txBody>
        </p:sp>
        <p:sp>
          <p:nvSpPr>
            <p:cNvPr id="19" name="矩形 18">
              <a:extLst>
                <a:ext uri="{FF2B5EF4-FFF2-40B4-BE49-F238E27FC236}">
                  <a16:creationId xmlns:a16="http://schemas.microsoft.com/office/drawing/2014/main" id="{CC57AE6C-4EDB-4E62-A4C1-77F9E8960DBD}"/>
                </a:ext>
              </a:extLst>
            </p:cNvPr>
            <p:cNvSpPr/>
            <p:nvPr/>
          </p:nvSpPr>
          <p:spPr>
            <a:xfrm>
              <a:off x="6096000" y="749299"/>
              <a:ext cx="1177536" cy="104476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b="1" dirty="0"/>
                <a:t>香农公式</a:t>
              </a:r>
            </a:p>
          </p:txBody>
        </p:sp>
        <p:sp>
          <p:nvSpPr>
            <p:cNvPr id="20" name="矩形 19">
              <a:extLst>
                <a:ext uri="{FF2B5EF4-FFF2-40B4-BE49-F238E27FC236}">
                  <a16:creationId xmlns:a16="http://schemas.microsoft.com/office/drawing/2014/main" id="{F1318240-4C69-4AD1-A8E8-AB7645C04F22}"/>
                </a:ext>
              </a:extLst>
            </p:cNvPr>
            <p:cNvSpPr/>
            <p:nvPr/>
          </p:nvSpPr>
          <p:spPr>
            <a:xfrm>
              <a:off x="7273536" y="749299"/>
              <a:ext cx="3968979" cy="1044765"/>
            </a:xfrm>
            <a:prstGeom prst="rect">
              <a:avLst/>
            </a:prstGeom>
            <a:noFill/>
            <a:ln>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带宽受限</a:t>
              </a:r>
              <a:r>
                <a:rPr lang="zh-CN" altLang="en-US" sz="1600" b="1" dirty="0">
                  <a:solidFill>
                    <a:schemeClr val="tx1"/>
                  </a:solidFill>
                  <a:latin typeface="Arial Black" panose="020B0A04020102020204" pitchFamily="34" charset="0"/>
                </a:rPr>
                <a:t>且有</a:t>
              </a:r>
              <a:r>
                <a:rPr lang="zh-CN" altLang="en-US" sz="1600" b="1" dirty="0">
                  <a:solidFill>
                    <a:schemeClr val="accent1">
                      <a:lumMod val="75000"/>
                    </a:schemeClr>
                  </a:solidFill>
                  <a:latin typeface="Arial Black" panose="020B0A04020102020204" pitchFamily="34" charset="0"/>
                </a:rPr>
                <a:t>高斯白噪声</a:t>
              </a:r>
              <a:r>
                <a:rPr lang="zh-CN" altLang="en-US" sz="1600" b="1" dirty="0">
                  <a:solidFill>
                    <a:schemeClr val="tx1"/>
                  </a:solidFill>
                  <a:latin typeface="Arial Black" panose="020B0A04020102020204" pitchFamily="34" charset="0"/>
                </a:rPr>
                <a:t>干扰的信道的</a:t>
              </a:r>
              <a:endParaRPr lang="en-US" altLang="zh-CN" sz="1600" b="1" dirty="0">
                <a:solidFill>
                  <a:schemeClr val="tx1"/>
                </a:solidFill>
                <a:latin typeface="Arial Black" panose="020B0A04020102020204" pitchFamily="34" charset="0"/>
              </a:endParaRPr>
            </a:p>
            <a:p>
              <a:pPr>
                <a:lnSpc>
                  <a:spcPct val="150000"/>
                </a:lnSpc>
              </a:pPr>
              <a:r>
                <a:rPr lang="zh-CN" altLang="en-US" sz="1600" b="1" dirty="0">
                  <a:solidFill>
                    <a:schemeClr val="accent1">
                      <a:lumMod val="75000"/>
                    </a:schemeClr>
                  </a:solidFill>
                  <a:latin typeface="Arial Black" panose="020B0A04020102020204" pitchFamily="34" charset="0"/>
                </a:rPr>
                <a:t>极限信息传输速率</a:t>
              </a:r>
              <a:endParaRPr lang="en-US" altLang="zh-CN" sz="1600" b="1" dirty="0">
                <a:solidFill>
                  <a:schemeClr val="accent1">
                    <a:lumMod val="75000"/>
                  </a:schemeClr>
                </a:solidFill>
                <a:latin typeface="Arial Black" panose="020B0A04020102020204" pitchFamily="34" charset="0"/>
              </a:endParaRPr>
            </a:p>
          </p:txBody>
        </p: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AF58B887-F660-4E64-9CA2-50DCF677EDEB}"/>
                    </a:ext>
                  </a:extLst>
                </p:cNvPr>
                <p:cNvSpPr txBox="1"/>
                <p:nvPr/>
              </p:nvSpPr>
              <p:spPr>
                <a:xfrm>
                  <a:off x="8875966" y="1245369"/>
                  <a:ext cx="2452851" cy="4840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400" b="1" i="1" smtClean="0">
                            <a:latin typeface="Cambria Math" panose="02040503050406030204" pitchFamily="18" charset="0"/>
                          </a:rPr>
                          <m:t>𝑪</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𝑾</m:t>
                        </m:r>
                        <m:func>
                          <m:funcPr>
                            <m:ctrlPr>
                              <a:rPr lang="en-US" altLang="zh-CN" sz="1400" b="1" i="1" smtClean="0">
                                <a:latin typeface="Cambria Math" panose="02040503050406030204" pitchFamily="18" charset="0"/>
                              </a:rPr>
                            </m:ctrlPr>
                          </m:funcPr>
                          <m:fName>
                            <m:sSub>
                              <m:sSubPr>
                                <m:ctrlPr>
                                  <a:rPr lang="en-US" altLang="zh-CN" sz="1400" b="1" i="1" smtClean="0">
                                    <a:latin typeface="Cambria Math" panose="02040503050406030204" pitchFamily="18" charset="0"/>
                                  </a:rPr>
                                </m:ctrlPr>
                              </m:sSubPr>
                              <m:e>
                                <m:r>
                                  <a:rPr lang="en-US" altLang="zh-CN" sz="1400" b="1" i="0" smtClean="0">
                                    <a:latin typeface="Cambria Math" panose="02040503050406030204" pitchFamily="18" charset="0"/>
                                  </a:rPr>
                                  <m:t>𝐥𝐨𝐠</m:t>
                                </m:r>
                              </m:e>
                              <m:sub>
                                <m:r>
                                  <a:rPr lang="en-US" altLang="zh-CN" sz="1400" b="1" i="1" smtClean="0">
                                    <a:latin typeface="Cambria Math" panose="02040503050406030204" pitchFamily="18" charset="0"/>
                                  </a:rPr>
                                  <m:t>𝟐</m:t>
                                </m:r>
                              </m:sub>
                            </m:sSub>
                          </m:fName>
                          <m:e>
                            <m:d>
                              <m:dPr>
                                <m:ctrlPr>
                                  <a:rPr lang="en-US" altLang="zh-CN" sz="1400" b="1" i="1" smtClean="0">
                                    <a:latin typeface="Cambria Math" panose="02040503050406030204" pitchFamily="18" charset="0"/>
                                  </a:rPr>
                                </m:ctrlPr>
                              </m:dPr>
                              <m:e>
                                <m:r>
                                  <a:rPr lang="en-US" altLang="zh-CN" sz="1400" b="1" i="1" smtClean="0">
                                    <a:latin typeface="Cambria Math" panose="02040503050406030204" pitchFamily="18" charset="0"/>
                                  </a:rPr>
                                  <m:t>𝟏</m:t>
                                </m:r>
                                <m:r>
                                  <a:rPr lang="en-US" altLang="zh-CN" sz="1400" b="1" i="1" smtClean="0">
                                    <a:latin typeface="Cambria Math" panose="02040503050406030204" pitchFamily="18" charset="0"/>
                                  </a:rPr>
                                  <m:t>+</m:t>
                                </m:r>
                                <m:f>
                                  <m:fPr>
                                    <m:ctrlPr>
                                      <a:rPr lang="en-US" altLang="zh-CN" sz="1400" b="1" i="1" smtClean="0">
                                        <a:latin typeface="Cambria Math" panose="02040503050406030204" pitchFamily="18" charset="0"/>
                                      </a:rPr>
                                    </m:ctrlPr>
                                  </m:fPr>
                                  <m:num>
                                    <m:r>
                                      <a:rPr lang="en-US" altLang="zh-CN" sz="1400" b="1" i="1" smtClean="0">
                                        <a:latin typeface="Cambria Math" panose="02040503050406030204" pitchFamily="18" charset="0"/>
                                      </a:rPr>
                                      <m:t>𝑺</m:t>
                                    </m:r>
                                  </m:num>
                                  <m:den>
                                    <m:r>
                                      <a:rPr lang="en-US" altLang="zh-CN" sz="1400" b="1" i="1" smtClean="0">
                                        <a:latin typeface="Cambria Math" panose="02040503050406030204" pitchFamily="18" charset="0"/>
                                      </a:rPr>
                                      <m:t>𝑵</m:t>
                                    </m:r>
                                  </m:den>
                                </m:f>
                              </m:e>
                            </m:d>
                            <m:r>
                              <a:rPr lang="en-US" altLang="zh-CN" sz="1400" b="1" i="1" smtClean="0">
                                <a:latin typeface="Cambria Math" panose="02040503050406030204" pitchFamily="18" charset="0"/>
                              </a:rPr>
                              <m:t> (</m:t>
                            </m:r>
                            <m:r>
                              <a:rPr lang="en-US" altLang="zh-CN" sz="1400" b="1" i="1" smtClean="0">
                                <a:latin typeface="Cambria Math" panose="02040503050406030204" pitchFamily="18" charset="0"/>
                              </a:rPr>
                              <m:t>𝒃</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𝒔</m:t>
                            </m:r>
                            <m:r>
                              <a:rPr lang="en-US" altLang="zh-CN" sz="1400" b="1" i="1" smtClean="0">
                                <a:latin typeface="Cambria Math" panose="02040503050406030204" pitchFamily="18" charset="0"/>
                              </a:rPr>
                              <m:t>)</m:t>
                            </m:r>
                          </m:e>
                        </m:func>
                      </m:oMath>
                    </m:oMathPara>
                  </a14:m>
                  <a:endParaRPr lang="zh-CN" altLang="en-US" sz="1400" b="1" dirty="0"/>
                </a:p>
              </p:txBody>
            </p:sp>
          </mc:Choice>
          <mc:Fallback xmlns="">
            <p:sp>
              <p:nvSpPr>
                <p:cNvPr id="22" name="文本框 21">
                  <a:extLst>
                    <a:ext uri="{FF2B5EF4-FFF2-40B4-BE49-F238E27FC236}">
                      <a16:creationId xmlns:a16="http://schemas.microsoft.com/office/drawing/2014/main" id="{AF58B887-F660-4E64-9CA2-50DCF677EDEB}"/>
                    </a:ext>
                  </a:extLst>
                </p:cNvPr>
                <p:cNvSpPr txBox="1">
                  <a:spLocks noRot="1" noChangeAspect="1" noMove="1" noResize="1" noEditPoints="1" noAdjustHandles="1" noChangeArrowheads="1" noChangeShapeType="1" noTextEdit="1"/>
                </p:cNvSpPr>
                <p:nvPr/>
              </p:nvSpPr>
              <p:spPr>
                <a:xfrm>
                  <a:off x="8875966" y="1245369"/>
                  <a:ext cx="2452851" cy="484043"/>
                </a:xfrm>
                <a:prstGeom prst="rect">
                  <a:avLst/>
                </a:prstGeom>
                <a:blipFill>
                  <a:blip r:embed="rId3"/>
                  <a:stretch>
                    <a:fillRect/>
                  </a:stretch>
                </a:blipFill>
              </p:spPr>
              <p:txBody>
                <a:bodyPr/>
                <a:lstStyle/>
                <a:p>
                  <a:r>
                    <a:rPr lang="zh-CN" altLang="en-US">
                      <a:noFill/>
                    </a:rPr>
                    <a:t> </a:t>
                  </a:r>
                </a:p>
              </p:txBody>
            </p:sp>
          </mc:Fallback>
        </mc:AlternateContent>
      </p:grpSp>
      <p:grpSp>
        <p:nvGrpSpPr>
          <p:cNvPr id="7" name="组合 6">
            <a:extLst>
              <a:ext uri="{FF2B5EF4-FFF2-40B4-BE49-F238E27FC236}">
                <a16:creationId xmlns:a16="http://schemas.microsoft.com/office/drawing/2014/main" id="{0573613C-23D9-42D1-812D-B0603BE7AACF}"/>
              </a:ext>
            </a:extLst>
          </p:cNvPr>
          <p:cNvGrpSpPr/>
          <p:nvPr/>
        </p:nvGrpSpPr>
        <p:grpSpPr>
          <a:xfrm>
            <a:off x="304800" y="2045888"/>
            <a:ext cx="11483724" cy="1082820"/>
            <a:chOff x="304800" y="2045888"/>
            <a:chExt cx="11483724" cy="1082820"/>
          </a:xfrm>
        </p:grpSpPr>
        <p:sp>
          <p:nvSpPr>
            <p:cNvPr id="6" name="文本框 5">
              <a:extLst>
                <a:ext uri="{FF2B5EF4-FFF2-40B4-BE49-F238E27FC236}">
                  <a16:creationId xmlns:a16="http://schemas.microsoft.com/office/drawing/2014/main" id="{049044A4-DB1A-4A11-97C1-A9B80252A814}"/>
                </a:ext>
              </a:extLst>
            </p:cNvPr>
            <p:cNvSpPr txBox="1"/>
            <p:nvPr/>
          </p:nvSpPr>
          <p:spPr>
            <a:xfrm>
              <a:off x="304800" y="2045888"/>
              <a:ext cx="11483724" cy="369332"/>
            </a:xfrm>
            <a:prstGeom prst="rect">
              <a:avLst/>
            </a:prstGeom>
            <a:noFill/>
          </p:spPr>
          <p:txBody>
            <a:bodyPr wrap="square" rtlCol="0">
              <a:spAutoFit/>
            </a:bodyPr>
            <a:lstStyle/>
            <a:p>
              <a:r>
                <a:rPr lang="en-US" altLang="zh-CN" b="1" dirty="0">
                  <a:latin typeface="Arial Narrow" panose="020B0606020202030204" pitchFamily="34" charset="0"/>
                </a:rPr>
                <a:t>【2011</a:t>
              </a:r>
              <a:r>
                <a:rPr lang="zh-CN" altLang="en-US" b="1" dirty="0">
                  <a:latin typeface="Arial Narrow" panose="020B0606020202030204" pitchFamily="34" charset="0"/>
                </a:rPr>
                <a:t>年 题</a:t>
              </a:r>
              <a:r>
                <a:rPr lang="en-US" altLang="zh-CN" b="1" dirty="0">
                  <a:latin typeface="Arial Narrow" panose="020B0606020202030204" pitchFamily="34" charset="0"/>
                </a:rPr>
                <a:t>34】</a:t>
              </a:r>
              <a:r>
                <a:rPr lang="zh-CN" altLang="en-US" b="1" dirty="0">
                  <a:latin typeface="Arial Narrow" panose="020B0606020202030204" pitchFamily="34" charset="0"/>
                </a:rPr>
                <a:t>若某通信链路的数据传输速率为</a:t>
              </a:r>
              <a:r>
                <a:rPr lang="en-US" altLang="zh-CN" b="1" dirty="0">
                  <a:latin typeface="Arial Narrow" panose="020B0606020202030204" pitchFamily="34" charset="0"/>
                </a:rPr>
                <a:t>2400bps</a:t>
              </a:r>
              <a:r>
                <a:rPr lang="zh-CN" altLang="en-US" b="1" dirty="0">
                  <a:latin typeface="Arial Narrow" panose="020B0606020202030204" pitchFamily="34" charset="0"/>
                </a:rPr>
                <a:t>，采用</a:t>
              </a:r>
              <a:r>
                <a:rPr lang="en-US" altLang="zh-CN" b="1" dirty="0">
                  <a:latin typeface="Arial Narrow" panose="020B0606020202030204" pitchFamily="34" charset="0"/>
                </a:rPr>
                <a:t>4</a:t>
              </a:r>
              <a:r>
                <a:rPr lang="zh-CN" altLang="en-US" b="1" dirty="0">
                  <a:latin typeface="Arial Narrow" panose="020B0606020202030204" pitchFamily="34" charset="0"/>
                </a:rPr>
                <a:t>相位调制，则该链路的波特率是（      ）。</a:t>
              </a:r>
            </a:p>
          </p:txBody>
        </p:sp>
        <p:sp>
          <p:nvSpPr>
            <p:cNvPr id="28" name="文本框 27">
              <a:extLst>
                <a:ext uri="{FF2B5EF4-FFF2-40B4-BE49-F238E27FC236}">
                  <a16:creationId xmlns:a16="http://schemas.microsoft.com/office/drawing/2014/main" id="{CB4A2D2C-A783-486C-8B77-6866A088A621}"/>
                </a:ext>
              </a:extLst>
            </p:cNvPr>
            <p:cNvSpPr txBox="1"/>
            <p:nvPr/>
          </p:nvSpPr>
          <p:spPr>
            <a:xfrm>
              <a:off x="1878137" y="2759376"/>
              <a:ext cx="1259767" cy="369332"/>
            </a:xfrm>
            <a:prstGeom prst="rect">
              <a:avLst/>
            </a:prstGeom>
            <a:noFill/>
          </p:spPr>
          <p:txBody>
            <a:bodyPr wrap="square" rtlCol="0">
              <a:spAutoFit/>
            </a:bodyPr>
            <a:lstStyle/>
            <a:p>
              <a:r>
                <a:rPr lang="en-US" altLang="zh-CN" b="1" dirty="0">
                  <a:latin typeface="Arial Narrow" panose="020B0606020202030204" pitchFamily="34" charset="0"/>
                </a:rPr>
                <a:t>A. 600</a:t>
              </a:r>
              <a:r>
                <a:rPr lang="zh-CN" altLang="en-US" b="1" dirty="0">
                  <a:latin typeface="Arial Narrow" panose="020B0606020202030204" pitchFamily="34" charset="0"/>
                </a:rPr>
                <a:t>波特</a:t>
              </a:r>
            </a:p>
          </p:txBody>
        </p:sp>
        <p:sp>
          <p:nvSpPr>
            <p:cNvPr id="29" name="文本框 28">
              <a:extLst>
                <a:ext uri="{FF2B5EF4-FFF2-40B4-BE49-F238E27FC236}">
                  <a16:creationId xmlns:a16="http://schemas.microsoft.com/office/drawing/2014/main" id="{8E2F0AC8-CC3F-487A-A4EF-91FBB2CADE6B}"/>
                </a:ext>
              </a:extLst>
            </p:cNvPr>
            <p:cNvSpPr txBox="1"/>
            <p:nvPr/>
          </p:nvSpPr>
          <p:spPr>
            <a:xfrm>
              <a:off x="3718633" y="2759376"/>
              <a:ext cx="1379640" cy="369332"/>
            </a:xfrm>
            <a:prstGeom prst="rect">
              <a:avLst/>
            </a:prstGeom>
            <a:noFill/>
          </p:spPr>
          <p:txBody>
            <a:bodyPr wrap="square" rtlCol="0">
              <a:spAutoFit/>
            </a:bodyPr>
            <a:lstStyle/>
            <a:p>
              <a:r>
                <a:rPr lang="en-US" altLang="zh-CN" b="1" dirty="0">
                  <a:latin typeface="Arial Narrow" panose="020B0606020202030204" pitchFamily="34" charset="0"/>
                </a:rPr>
                <a:t>B. 1200</a:t>
              </a:r>
              <a:r>
                <a:rPr lang="zh-CN" altLang="en-US" b="1" dirty="0">
                  <a:latin typeface="Arial Narrow" panose="020B0606020202030204" pitchFamily="34" charset="0"/>
                </a:rPr>
                <a:t>波特</a:t>
              </a:r>
            </a:p>
          </p:txBody>
        </p:sp>
        <p:sp>
          <p:nvSpPr>
            <p:cNvPr id="30" name="文本框 29">
              <a:extLst>
                <a:ext uri="{FF2B5EF4-FFF2-40B4-BE49-F238E27FC236}">
                  <a16:creationId xmlns:a16="http://schemas.microsoft.com/office/drawing/2014/main" id="{89DA759C-10DC-4975-8076-B5C564A2663F}"/>
                </a:ext>
              </a:extLst>
            </p:cNvPr>
            <p:cNvSpPr txBox="1"/>
            <p:nvPr/>
          </p:nvSpPr>
          <p:spPr>
            <a:xfrm>
              <a:off x="5559127" y="2759376"/>
              <a:ext cx="1379639" cy="369332"/>
            </a:xfrm>
            <a:prstGeom prst="rect">
              <a:avLst/>
            </a:prstGeom>
            <a:noFill/>
          </p:spPr>
          <p:txBody>
            <a:bodyPr wrap="square" rtlCol="0">
              <a:spAutoFit/>
            </a:bodyPr>
            <a:lstStyle/>
            <a:p>
              <a:r>
                <a:rPr lang="en-US" altLang="zh-CN" b="1" dirty="0">
                  <a:latin typeface="Arial Narrow" panose="020B0606020202030204" pitchFamily="34" charset="0"/>
                </a:rPr>
                <a:t>C. 4800</a:t>
              </a:r>
              <a:r>
                <a:rPr lang="zh-CN" altLang="en-US" b="1" dirty="0">
                  <a:latin typeface="Arial Narrow" panose="020B0606020202030204" pitchFamily="34" charset="0"/>
                </a:rPr>
                <a:t>波特</a:t>
              </a:r>
            </a:p>
          </p:txBody>
        </p:sp>
        <p:sp>
          <p:nvSpPr>
            <p:cNvPr id="31" name="文本框 30">
              <a:extLst>
                <a:ext uri="{FF2B5EF4-FFF2-40B4-BE49-F238E27FC236}">
                  <a16:creationId xmlns:a16="http://schemas.microsoft.com/office/drawing/2014/main" id="{DF76DA26-7696-42CC-B1F5-927465EB0CCE}"/>
                </a:ext>
              </a:extLst>
            </p:cNvPr>
            <p:cNvSpPr txBox="1"/>
            <p:nvPr/>
          </p:nvSpPr>
          <p:spPr>
            <a:xfrm>
              <a:off x="7399622" y="2759376"/>
              <a:ext cx="1379639" cy="369332"/>
            </a:xfrm>
            <a:prstGeom prst="rect">
              <a:avLst/>
            </a:prstGeom>
            <a:noFill/>
          </p:spPr>
          <p:txBody>
            <a:bodyPr wrap="square" rtlCol="0">
              <a:spAutoFit/>
            </a:bodyPr>
            <a:lstStyle/>
            <a:p>
              <a:r>
                <a:rPr lang="en-US" altLang="zh-CN" b="1" dirty="0">
                  <a:latin typeface="Arial Narrow" panose="020B0606020202030204" pitchFamily="34" charset="0"/>
                </a:rPr>
                <a:t>D. 9600</a:t>
              </a:r>
              <a:r>
                <a:rPr lang="zh-CN" altLang="en-US" b="1" dirty="0">
                  <a:latin typeface="Arial Narrow" panose="020B0606020202030204" pitchFamily="34" charset="0"/>
                </a:rPr>
                <a:t>波特</a:t>
              </a:r>
            </a:p>
          </p:txBody>
        </p:sp>
      </p:grpSp>
      <p:sp>
        <p:nvSpPr>
          <p:cNvPr id="32" name="文本框 31">
            <a:extLst>
              <a:ext uri="{FF2B5EF4-FFF2-40B4-BE49-F238E27FC236}">
                <a16:creationId xmlns:a16="http://schemas.microsoft.com/office/drawing/2014/main" id="{8F016D07-1DAB-414F-B01F-9232BDF58DB2}"/>
              </a:ext>
            </a:extLst>
          </p:cNvPr>
          <p:cNvSpPr txBox="1"/>
          <p:nvPr/>
        </p:nvSpPr>
        <p:spPr>
          <a:xfrm>
            <a:off x="464875" y="3244334"/>
            <a:ext cx="732397" cy="369332"/>
          </a:xfrm>
          <a:prstGeom prst="rect">
            <a:avLst/>
          </a:prstGeom>
          <a:noFill/>
        </p:spPr>
        <p:txBody>
          <a:bodyPr wrap="square" rtlCol="0">
            <a:spAutoFit/>
          </a:bodyPr>
          <a:lstStyle/>
          <a:p>
            <a:r>
              <a:rPr lang="zh-CN" altLang="en-US" b="1" dirty="0">
                <a:latin typeface="Arial Narrow" panose="020B0606020202030204" pitchFamily="34" charset="0"/>
              </a:rPr>
              <a:t>解析</a:t>
            </a:r>
          </a:p>
        </p:txBody>
      </p:sp>
      <p:sp>
        <p:nvSpPr>
          <p:cNvPr id="33" name="文本框 32">
            <a:extLst>
              <a:ext uri="{FF2B5EF4-FFF2-40B4-BE49-F238E27FC236}">
                <a16:creationId xmlns:a16="http://schemas.microsoft.com/office/drawing/2014/main" id="{EECFDF41-2CC8-47B4-A70F-16D3D07EC074}"/>
              </a:ext>
            </a:extLst>
          </p:cNvPr>
          <p:cNvSpPr txBox="1"/>
          <p:nvPr/>
        </p:nvSpPr>
        <p:spPr>
          <a:xfrm>
            <a:off x="885897" y="3594100"/>
            <a:ext cx="9554056" cy="369332"/>
          </a:xfrm>
          <a:prstGeom prst="rect">
            <a:avLst/>
          </a:prstGeom>
          <a:noFill/>
        </p:spPr>
        <p:txBody>
          <a:bodyPr wrap="square" rtlCol="0">
            <a:spAutoFit/>
          </a:bodyPr>
          <a:lstStyle/>
          <a:p>
            <a:r>
              <a:rPr lang="en-US" altLang="zh-CN" b="1" dirty="0">
                <a:latin typeface="Arial Narrow" panose="020B0606020202030204" pitchFamily="34" charset="0"/>
              </a:rPr>
              <a:t>1. </a:t>
            </a:r>
            <a:r>
              <a:rPr lang="zh-CN" altLang="en-US" b="1" dirty="0">
                <a:latin typeface="Arial Narrow" panose="020B0606020202030204" pitchFamily="34" charset="0"/>
              </a:rPr>
              <a:t>采用</a:t>
            </a:r>
            <a:r>
              <a:rPr lang="en-US" altLang="zh-CN" b="1" dirty="0">
                <a:latin typeface="Arial Narrow" panose="020B0606020202030204" pitchFamily="34" charset="0"/>
              </a:rPr>
              <a:t>4</a:t>
            </a:r>
            <a:r>
              <a:rPr lang="zh-CN" altLang="en-US" b="1" dirty="0">
                <a:latin typeface="Arial Narrow" panose="020B0606020202030204" pitchFamily="34" charset="0"/>
              </a:rPr>
              <a:t>相位调制，可以调制出</a:t>
            </a:r>
            <a:r>
              <a:rPr lang="en-US" altLang="zh-CN" b="1" dirty="0">
                <a:latin typeface="Arial Narrow" panose="020B0606020202030204" pitchFamily="34" charset="0"/>
              </a:rPr>
              <a:t>4</a:t>
            </a:r>
            <a:r>
              <a:rPr lang="zh-CN" altLang="en-US" b="1" dirty="0">
                <a:latin typeface="Arial Narrow" panose="020B0606020202030204" pitchFamily="34" charset="0"/>
              </a:rPr>
              <a:t>个相位不同的基本波形（码元）。</a:t>
            </a:r>
          </a:p>
        </p:txBody>
      </p:sp>
      <p:sp>
        <p:nvSpPr>
          <p:cNvPr id="35" name="文本框 34">
            <a:extLst>
              <a:ext uri="{FF2B5EF4-FFF2-40B4-BE49-F238E27FC236}">
                <a16:creationId xmlns:a16="http://schemas.microsoft.com/office/drawing/2014/main" id="{DB9F3D4A-DEFF-471B-A370-B661615FD2F8}"/>
              </a:ext>
            </a:extLst>
          </p:cNvPr>
          <p:cNvSpPr txBox="1"/>
          <p:nvPr/>
        </p:nvSpPr>
        <p:spPr>
          <a:xfrm>
            <a:off x="1090925" y="3983736"/>
            <a:ext cx="7664954" cy="369332"/>
          </a:xfrm>
          <a:prstGeom prst="rect">
            <a:avLst/>
          </a:prstGeom>
          <a:noFill/>
        </p:spPr>
        <p:txBody>
          <a:bodyPr wrap="square" rtlCol="0">
            <a:spAutoFit/>
          </a:bodyPr>
          <a:lstStyle/>
          <a:p>
            <a:r>
              <a:rPr lang="zh-CN" altLang="en-US" b="1" dirty="0">
                <a:latin typeface="Arial Narrow" panose="020B0606020202030204" pitchFamily="34" charset="0"/>
              </a:rPr>
              <a:t>采用二进制对这</a:t>
            </a:r>
            <a:r>
              <a:rPr lang="en-US" altLang="zh-CN" b="1" dirty="0">
                <a:latin typeface="Arial Narrow" panose="020B0606020202030204" pitchFamily="34" charset="0"/>
              </a:rPr>
              <a:t>4</a:t>
            </a:r>
            <a:r>
              <a:rPr lang="zh-CN" altLang="en-US" b="1" dirty="0">
                <a:latin typeface="Arial Narrow" panose="020B0606020202030204" pitchFamily="34" charset="0"/>
              </a:rPr>
              <a:t>个不同的码元进行编码，需要使用</a:t>
            </a:r>
            <a:r>
              <a:rPr lang="en-US" altLang="zh-CN" b="1" dirty="0">
                <a:latin typeface="Arial Narrow" panose="020B0606020202030204" pitchFamily="34" charset="0"/>
              </a:rPr>
              <a:t>2</a:t>
            </a:r>
            <a:r>
              <a:rPr lang="zh-CN" altLang="en-US" b="1" dirty="0">
                <a:latin typeface="Arial Narrow" panose="020B0606020202030204" pitchFamily="34" charset="0"/>
              </a:rPr>
              <a:t>个比特（</a:t>
            </a:r>
            <a:r>
              <a:rPr lang="en-US" altLang="zh-CN" b="1" dirty="0">
                <a:latin typeface="Arial Narrow" panose="020B0606020202030204" pitchFamily="34" charset="0"/>
              </a:rPr>
              <a:t>log</a:t>
            </a:r>
            <a:r>
              <a:rPr lang="en-US" altLang="zh-CN" b="1" baseline="-25000" dirty="0">
                <a:latin typeface="Arial Narrow" panose="020B0606020202030204" pitchFamily="34" charset="0"/>
              </a:rPr>
              <a:t>2</a:t>
            </a:r>
            <a:r>
              <a:rPr lang="en-US" altLang="zh-CN" b="1" dirty="0">
                <a:latin typeface="Arial Narrow" panose="020B0606020202030204" pitchFamily="34" charset="0"/>
              </a:rPr>
              <a:t>4=2</a:t>
            </a:r>
            <a:r>
              <a:rPr lang="zh-CN" altLang="en-US" b="1" dirty="0">
                <a:latin typeface="Arial Narrow" panose="020B0606020202030204" pitchFamily="34" charset="0"/>
              </a:rPr>
              <a:t>）。</a:t>
            </a:r>
          </a:p>
        </p:txBody>
      </p:sp>
      <p:sp>
        <p:nvSpPr>
          <p:cNvPr id="36" name="文本框 35">
            <a:extLst>
              <a:ext uri="{FF2B5EF4-FFF2-40B4-BE49-F238E27FC236}">
                <a16:creationId xmlns:a16="http://schemas.microsoft.com/office/drawing/2014/main" id="{D1AB637F-6D6D-47F9-B87A-FC250AFAE27F}"/>
              </a:ext>
            </a:extLst>
          </p:cNvPr>
          <p:cNvSpPr txBox="1"/>
          <p:nvPr/>
        </p:nvSpPr>
        <p:spPr>
          <a:xfrm>
            <a:off x="1090925" y="4373372"/>
            <a:ext cx="7664954" cy="369332"/>
          </a:xfrm>
          <a:prstGeom prst="rect">
            <a:avLst/>
          </a:prstGeom>
          <a:noFill/>
        </p:spPr>
        <p:txBody>
          <a:bodyPr wrap="square" rtlCol="0">
            <a:spAutoFit/>
          </a:bodyPr>
          <a:lstStyle/>
          <a:p>
            <a:r>
              <a:rPr lang="zh-CN" altLang="en-US" b="1" dirty="0">
                <a:latin typeface="Arial Narrow" panose="020B0606020202030204" pitchFamily="34" charset="0"/>
              </a:rPr>
              <a:t>即每个码元可以携带的信息量为</a:t>
            </a:r>
            <a:r>
              <a:rPr lang="en-US" altLang="zh-CN" b="1" dirty="0">
                <a:latin typeface="Arial Narrow" panose="020B0606020202030204" pitchFamily="34" charset="0"/>
              </a:rPr>
              <a:t>2</a:t>
            </a:r>
            <a:r>
              <a:rPr lang="zh-CN" altLang="en-US" b="1" dirty="0">
                <a:latin typeface="Arial Narrow" panose="020B0606020202030204" pitchFamily="34" charset="0"/>
              </a:rPr>
              <a:t>个比特。</a:t>
            </a:r>
          </a:p>
        </p:txBody>
      </p:sp>
      <p:sp>
        <p:nvSpPr>
          <p:cNvPr id="38" name="文本框 37">
            <a:extLst>
              <a:ext uri="{FF2B5EF4-FFF2-40B4-BE49-F238E27FC236}">
                <a16:creationId xmlns:a16="http://schemas.microsoft.com/office/drawing/2014/main" id="{6C3442BF-6C5B-4F8C-9970-ED5F22058D40}"/>
              </a:ext>
            </a:extLst>
          </p:cNvPr>
          <p:cNvSpPr txBox="1"/>
          <p:nvPr/>
        </p:nvSpPr>
        <p:spPr>
          <a:xfrm>
            <a:off x="9958810" y="1997846"/>
            <a:ext cx="732397" cy="523220"/>
          </a:xfrm>
          <a:prstGeom prst="rect">
            <a:avLst/>
          </a:prstGeom>
          <a:noFill/>
        </p:spPr>
        <p:txBody>
          <a:bodyPr wrap="square" rtlCol="0">
            <a:spAutoFit/>
          </a:bodyPr>
          <a:lstStyle/>
          <a:p>
            <a:pPr algn="ctr"/>
            <a:r>
              <a:rPr lang="en-US" altLang="zh-CN" sz="2800" b="1" dirty="0">
                <a:solidFill>
                  <a:schemeClr val="accent1">
                    <a:lumMod val="75000"/>
                  </a:schemeClr>
                </a:solidFill>
                <a:latin typeface="Arial Black" panose="020B0A04020102020204" pitchFamily="34" charset="0"/>
              </a:rPr>
              <a:t>B</a:t>
            </a:r>
            <a:endParaRPr lang="zh-CN" altLang="en-US" sz="2800" b="1" dirty="0">
              <a:solidFill>
                <a:schemeClr val="accent1">
                  <a:lumMod val="75000"/>
                </a:schemeClr>
              </a:solidFill>
              <a:latin typeface="Arial Black" panose="020B0A04020102020204" pitchFamily="34" charset="0"/>
            </a:endParaRPr>
          </a:p>
        </p:txBody>
      </p:sp>
      <p:sp>
        <p:nvSpPr>
          <p:cNvPr id="21" name="文本框 20">
            <a:extLst>
              <a:ext uri="{FF2B5EF4-FFF2-40B4-BE49-F238E27FC236}">
                <a16:creationId xmlns:a16="http://schemas.microsoft.com/office/drawing/2014/main" id="{56538D2C-EEDC-410E-8C2F-9D273800EDC1}"/>
              </a:ext>
            </a:extLst>
          </p:cNvPr>
          <p:cNvSpPr txBox="1"/>
          <p:nvPr/>
        </p:nvSpPr>
        <p:spPr>
          <a:xfrm>
            <a:off x="893568" y="4861682"/>
            <a:ext cx="7559698" cy="369332"/>
          </a:xfrm>
          <a:prstGeom prst="rect">
            <a:avLst/>
          </a:prstGeom>
          <a:noFill/>
        </p:spPr>
        <p:txBody>
          <a:bodyPr wrap="square" rtlCol="0">
            <a:spAutoFit/>
          </a:bodyPr>
          <a:lstStyle/>
          <a:p>
            <a:r>
              <a:rPr lang="en-US" altLang="zh-CN" b="1" dirty="0">
                <a:latin typeface="Arial Narrow" panose="020B0606020202030204" pitchFamily="34" charset="0"/>
              </a:rPr>
              <a:t>2. </a:t>
            </a:r>
            <a:r>
              <a:rPr lang="zh-CN" altLang="en-US" b="1" dirty="0">
                <a:latin typeface="Arial Narrow" panose="020B0606020202030204" pitchFamily="34" charset="0"/>
              </a:rPr>
              <a:t>数据的传输速率 </a:t>
            </a:r>
            <a:r>
              <a:rPr lang="en-US" altLang="zh-CN" b="1" dirty="0">
                <a:latin typeface="Arial Narrow" panose="020B0606020202030204" pitchFamily="34" charset="0"/>
              </a:rPr>
              <a:t>= </a:t>
            </a:r>
            <a:r>
              <a:rPr lang="zh-CN" altLang="en-US" b="1" dirty="0">
                <a:latin typeface="Arial Narrow" panose="020B0606020202030204" pitchFamily="34" charset="0"/>
              </a:rPr>
              <a:t>波特率（码元传输速率）</a:t>
            </a:r>
            <a:r>
              <a:rPr lang="en-US" altLang="zh-CN" b="1" dirty="0">
                <a:latin typeface="Arial Narrow" panose="020B0606020202030204" pitchFamily="34" charset="0"/>
              </a:rPr>
              <a:t>× </a:t>
            </a:r>
            <a:r>
              <a:rPr lang="zh-CN" altLang="en-US" b="1" dirty="0">
                <a:latin typeface="Arial Narrow" panose="020B0606020202030204" pitchFamily="34" charset="0"/>
              </a:rPr>
              <a:t>每个码元所携带的信息量</a:t>
            </a:r>
          </a:p>
        </p:txBody>
      </p:sp>
      <p:sp>
        <p:nvSpPr>
          <p:cNvPr id="23" name="文本框 22">
            <a:extLst>
              <a:ext uri="{FF2B5EF4-FFF2-40B4-BE49-F238E27FC236}">
                <a16:creationId xmlns:a16="http://schemas.microsoft.com/office/drawing/2014/main" id="{9015C399-1FE7-4B40-B87A-94FA6A7047CC}"/>
              </a:ext>
            </a:extLst>
          </p:cNvPr>
          <p:cNvSpPr txBox="1"/>
          <p:nvPr/>
        </p:nvSpPr>
        <p:spPr>
          <a:xfrm>
            <a:off x="1090925" y="5251318"/>
            <a:ext cx="4468202" cy="369332"/>
          </a:xfrm>
          <a:prstGeom prst="rect">
            <a:avLst/>
          </a:prstGeom>
          <a:noFill/>
        </p:spPr>
        <p:txBody>
          <a:bodyPr wrap="square" rtlCol="0">
            <a:spAutoFit/>
          </a:bodyPr>
          <a:lstStyle/>
          <a:p>
            <a:r>
              <a:rPr lang="en-US" altLang="zh-CN" b="1" dirty="0">
                <a:latin typeface="Arial Narrow" panose="020B0606020202030204" pitchFamily="34" charset="0"/>
              </a:rPr>
              <a:t>2400</a:t>
            </a:r>
            <a:r>
              <a:rPr lang="zh-CN" altLang="en-US" b="1" dirty="0">
                <a:latin typeface="Arial Narrow" panose="020B0606020202030204" pitchFamily="34" charset="0"/>
              </a:rPr>
              <a:t>（比特</a:t>
            </a:r>
            <a:r>
              <a:rPr lang="en-US" altLang="zh-CN" b="1" dirty="0">
                <a:latin typeface="Arial Narrow" panose="020B0606020202030204" pitchFamily="34" charset="0"/>
              </a:rPr>
              <a:t>/</a:t>
            </a:r>
            <a:r>
              <a:rPr lang="zh-CN" altLang="en-US" b="1" dirty="0">
                <a:latin typeface="Arial Narrow" panose="020B0606020202030204" pitchFamily="34" charset="0"/>
              </a:rPr>
              <a:t>秒）</a:t>
            </a:r>
            <a:r>
              <a:rPr lang="en-US" altLang="zh-CN" b="1" dirty="0">
                <a:latin typeface="Arial Narrow" panose="020B0606020202030204" pitchFamily="34" charset="0"/>
              </a:rPr>
              <a:t>= </a:t>
            </a:r>
            <a:r>
              <a:rPr lang="zh-CN" altLang="en-US" b="1" dirty="0">
                <a:latin typeface="Arial Narrow" panose="020B0606020202030204" pitchFamily="34" charset="0"/>
              </a:rPr>
              <a:t>波特率 </a:t>
            </a:r>
            <a:r>
              <a:rPr lang="en-US" altLang="zh-CN" b="1" dirty="0">
                <a:latin typeface="Arial Narrow" panose="020B0606020202030204" pitchFamily="34" charset="0"/>
              </a:rPr>
              <a:t>× 2</a:t>
            </a:r>
            <a:r>
              <a:rPr lang="zh-CN" altLang="en-US" b="1" dirty="0">
                <a:latin typeface="Arial Narrow" panose="020B0606020202030204" pitchFamily="34" charset="0"/>
              </a:rPr>
              <a:t>（比特</a:t>
            </a:r>
            <a:r>
              <a:rPr lang="en-US" altLang="zh-CN" b="1" dirty="0">
                <a:latin typeface="Arial Narrow" panose="020B0606020202030204" pitchFamily="34" charset="0"/>
              </a:rPr>
              <a:t>/</a:t>
            </a:r>
            <a:r>
              <a:rPr lang="zh-CN" altLang="en-US" b="1" dirty="0">
                <a:latin typeface="Arial Narrow" panose="020B0606020202030204" pitchFamily="34" charset="0"/>
              </a:rPr>
              <a:t>码元）</a:t>
            </a:r>
          </a:p>
        </p:txBody>
      </p:sp>
      <p:sp>
        <p:nvSpPr>
          <p:cNvPr id="25" name="文本框 24">
            <a:extLst>
              <a:ext uri="{FF2B5EF4-FFF2-40B4-BE49-F238E27FC236}">
                <a16:creationId xmlns:a16="http://schemas.microsoft.com/office/drawing/2014/main" id="{C921FCC3-BF30-4BE6-8BE0-F901CEFEE3FF}"/>
              </a:ext>
            </a:extLst>
          </p:cNvPr>
          <p:cNvSpPr txBox="1"/>
          <p:nvPr/>
        </p:nvSpPr>
        <p:spPr>
          <a:xfrm>
            <a:off x="1090925" y="5640952"/>
            <a:ext cx="4468202" cy="369332"/>
          </a:xfrm>
          <a:prstGeom prst="rect">
            <a:avLst/>
          </a:prstGeom>
          <a:noFill/>
        </p:spPr>
        <p:txBody>
          <a:bodyPr wrap="square" rtlCol="0">
            <a:spAutoFit/>
          </a:bodyPr>
          <a:lstStyle/>
          <a:p>
            <a:r>
              <a:rPr lang="zh-CN" altLang="en-US" b="1" dirty="0">
                <a:latin typeface="Arial Narrow" panose="020B0606020202030204" pitchFamily="34" charset="0"/>
              </a:rPr>
              <a:t>波特率 </a:t>
            </a:r>
            <a:r>
              <a:rPr lang="en-US" altLang="zh-CN" b="1" dirty="0">
                <a:latin typeface="Arial Narrow" panose="020B0606020202030204" pitchFamily="34" charset="0"/>
              </a:rPr>
              <a:t>= 1200</a:t>
            </a:r>
            <a:r>
              <a:rPr lang="zh-CN" altLang="en-US" b="1" dirty="0">
                <a:latin typeface="Arial Narrow" panose="020B0606020202030204" pitchFamily="34" charset="0"/>
              </a:rPr>
              <a:t>（码元</a:t>
            </a:r>
            <a:r>
              <a:rPr lang="en-US" altLang="zh-CN" b="1" dirty="0">
                <a:latin typeface="Arial Narrow" panose="020B0606020202030204" pitchFamily="34" charset="0"/>
              </a:rPr>
              <a:t>/</a:t>
            </a:r>
            <a:r>
              <a:rPr lang="zh-CN" altLang="en-US" b="1" dirty="0">
                <a:latin typeface="Arial Narrow" panose="020B0606020202030204" pitchFamily="34" charset="0"/>
              </a:rPr>
              <a:t>秒）</a:t>
            </a:r>
            <a:r>
              <a:rPr lang="en-US" altLang="zh-CN" b="1" dirty="0">
                <a:latin typeface="Arial Narrow" panose="020B0606020202030204" pitchFamily="34" charset="0"/>
              </a:rPr>
              <a:t>= 1200</a:t>
            </a:r>
            <a:r>
              <a:rPr lang="zh-CN" altLang="en-US" b="1" dirty="0">
                <a:latin typeface="Arial Narrow" panose="020B0606020202030204" pitchFamily="34" charset="0"/>
              </a:rPr>
              <a:t>波特</a:t>
            </a:r>
          </a:p>
        </p:txBody>
      </p:sp>
    </p:spTree>
    <p:custDataLst>
      <p:tags r:id="rId1"/>
    </p:custDataLst>
    <p:extLst>
      <p:ext uri="{BB962C8B-B14F-4D97-AF65-F5344CB8AC3E}">
        <p14:creationId xmlns:p14="http://schemas.microsoft.com/office/powerpoint/2010/main" val="133799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grpId="0" nodeType="click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800" decel="100000"/>
                                        <p:tgtEl>
                                          <p:spTgt spid="38"/>
                                        </p:tgtEl>
                                      </p:cBhvr>
                                    </p:animEffect>
                                    <p:anim calcmode="lin" valueType="num">
                                      <p:cBhvr>
                                        <p:cTn id="14" dur="800" decel="100000" fill="hold"/>
                                        <p:tgtEl>
                                          <p:spTgt spid="38"/>
                                        </p:tgtEl>
                                        <p:attrNameLst>
                                          <p:attrName>style.rotation</p:attrName>
                                        </p:attrNameLst>
                                      </p:cBhvr>
                                      <p:tavLst>
                                        <p:tav tm="0">
                                          <p:val>
                                            <p:fltVal val="-90"/>
                                          </p:val>
                                        </p:tav>
                                        <p:tav tm="100000">
                                          <p:val>
                                            <p:fltVal val="0"/>
                                          </p:val>
                                        </p:tav>
                                      </p:tavLst>
                                    </p:anim>
                                    <p:anim calcmode="lin" valueType="num">
                                      <p:cBhvr>
                                        <p:cTn id="15" dur="800" decel="100000" fill="hold"/>
                                        <p:tgtEl>
                                          <p:spTgt spid="38"/>
                                        </p:tgtEl>
                                        <p:attrNameLst>
                                          <p:attrName>ppt_x</p:attrName>
                                        </p:attrNameLst>
                                      </p:cBhvr>
                                      <p:tavLst>
                                        <p:tav tm="0">
                                          <p:val>
                                            <p:strVal val="#ppt_x+0.4"/>
                                          </p:val>
                                        </p:tav>
                                        <p:tav tm="100000">
                                          <p:val>
                                            <p:strVal val="#ppt_x-0.05"/>
                                          </p:val>
                                        </p:tav>
                                      </p:tavLst>
                                    </p:anim>
                                    <p:anim calcmode="lin" valueType="num">
                                      <p:cBhvr>
                                        <p:cTn id="16" dur="800" decel="100000" fill="hold"/>
                                        <p:tgtEl>
                                          <p:spTgt spid="38"/>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38"/>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38"/>
                                        </p:tgtEl>
                                        <p:attrNameLst>
                                          <p:attrName>ppt_y</p:attrName>
                                        </p:attrNameLst>
                                      </p:cBhvr>
                                      <p:tavLst>
                                        <p:tav tm="0">
                                          <p:val>
                                            <p:strVal val="#ppt_y+0.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anim calcmode="lin" valueType="num">
                                      <p:cBhvr>
                                        <p:cTn id="23" dur="500" fill="hold"/>
                                        <p:tgtEl>
                                          <p:spTgt spid="32"/>
                                        </p:tgtEl>
                                        <p:attrNameLst>
                                          <p:attrName>ppt_w</p:attrName>
                                        </p:attrNameLst>
                                      </p:cBhvr>
                                      <p:tavLst>
                                        <p:tav tm="0">
                                          <p:val>
                                            <p:fltVal val="0"/>
                                          </p:val>
                                        </p:tav>
                                        <p:tav tm="100000">
                                          <p:val>
                                            <p:strVal val="#ppt_w"/>
                                          </p:val>
                                        </p:tav>
                                      </p:tavLst>
                                    </p:anim>
                                    <p:anim calcmode="lin" valueType="num">
                                      <p:cBhvr>
                                        <p:cTn id="24" dur="500" fill="hold"/>
                                        <p:tgtEl>
                                          <p:spTgt spid="32"/>
                                        </p:tgtEl>
                                        <p:attrNameLst>
                                          <p:attrName>ppt_h</p:attrName>
                                        </p:attrNameLst>
                                      </p:cBhvr>
                                      <p:tavLst>
                                        <p:tav tm="0">
                                          <p:val>
                                            <p:fltVal val="0"/>
                                          </p:val>
                                        </p:tav>
                                        <p:tav tm="100000">
                                          <p:val>
                                            <p:strVal val="#ppt_h"/>
                                          </p:val>
                                        </p:tav>
                                      </p:tavLst>
                                    </p:anim>
                                    <p:animEffect transition="in" filter="fade">
                                      <p:cBhvr>
                                        <p:cTn id="25" dur="500"/>
                                        <p:tgtEl>
                                          <p:spTgt spid="32"/>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iterate type="lt">
                                    <p:tmAbs val="100"/>
                                  </p:iterate>
                                  <p:childTnLst>
                                    <p:set>
                                      <p:cBhvr>
                                        <p:cTn id="29" dur="1" fill="hold">
                                          <p:stCondLst>
                                            <p:cond delay="0"/>
                                          </p:stCondLst>
                                        </p:cTn>
                                        <p:tgtEl>
                                          <p:spTgt spid="33"/>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iterate type="lt">
                                    <p:tmAbs val="100"/>
                                  </p:iterate>
                                  <p:childTnLst>
                                    <p:set>
                                      <p:cBhvr>
                                        <p:cTn id="33" dur="1" fill="hold">
                                          <p:stCondLst>
                                            <p:cond delay="0"/>
                                          </p:stCondLst>
                                        </p:cTn>
                                        <p:tgtEl>
                                          <p:spTgt spid="3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iterate type="lt">
                                    <p:tmAbs val="100"/>
                                  </p:iterate>
                                  <p:childTnLst>
                                    <p:set>
                                      <p:cBhvr>
                                        <p:cTn id="37" dur="1" fill="hold">
                                          <p:stCondLst>
                                            <p:cond delay="0"/>
                                          </p:stCondLst>
                                        </p:cTn>
                                        <p:tgtEl>
                                          <p:spTgt spid="36"/>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iterate type="lt">
                                    <p:tmAbs val="100"/>
                                  </p:iterate>
                                  <p:childTnLst>
                                    <p:set>
                                      <p:cBhvr>
                                        <p:cTn id="41" dur="1" fill="hold">
                                          <p:stCondLst>
                                            <p:cond delay="0"/>
                                          </p:stCondLst>
                                        </p:cTn>
                                        <p:tgtEl>
                                          <p:spTgt spid="21"/>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iterate type="lt">
                                    <p:tmAbs val="100"/>
                                  </p:iterate>
                                  <p:childTnLst>
                                    <p:set>
                                      <p:cBhvr>
                                        <p:cTn id="45" dur="1" fill="hold">
                                          <p:stCondLst>
                                            <p:cond delay="0"/>
                                          </p:stCondLst>
                                        </p:cTn>
                                        <p:tgtEl>
                                          <p:spTgt spid="23"/>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iterate type="lt">
                                    <p:tmAbs val="100"/>
                                  </p:iterate>
                                  <p:childTnLst>
                                    <p:set>
                                      <p:cBhvr>
                                        <p:cTn id="49"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5" grpId="0"/>
      <p:bldP spid="36" grpId="0"/>
      <p:bldP spid="38" grpId="0"/>
      <p:bldP spid="21" grpId="0"/>
      <p:bldP spid="23" grpId="0"/>
      <p:bldP spid="25"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CC57AE6C-4EDB-4E62-A4C1-77F9E8960DBD}"/>
              </a:ext>
            </a:extLst>
          </p:cNvPr>
          <p:cNvSpPr/>
          <p:nvPr/>
        </p:nvSpPr>
        <p:spPr>
          <a:xfrm>
            <a:off x="6096000" y="749299"/>
            <a:ext cx="1177536" cy="104476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b="1" dirty="0"/>
              <a:t>香农公式</a:t>
            </a:r>
          </a:p>
        </p:txBody>
      </p:sp>
      <p:sp>
        <p:nvSpPr>
          <p:cNvPr id="27" name="矩形 26">
            <a:extLst>
              <a:ext uri="{FF2B5EF4-FFF2-40B4-BE49-F238E27FC236}">
                <a16:creationId xmlns:a16="http://schemas.microsoft.com/office/drawing/2014/main" id="{031A5E81-787E-4FE2-9126-AB63C9E4E530}"/>
              </a:ext>
            </a:extLst>
          </p:cNvPr>
          <p:cNvSpPr/>
          <p:nvPr/>
        </p:nvSpPr>
        <p:spPr>
          <a:xfrm>
            <a:off x="9013408" y="2667043"/>
            <a:ext cx="2433037" cy="2240456"/>
          </a:xfrm>
          <a:prstGeom prst="rect">
            <a:avLst/>
          </a:prstGeom>
          <a:solidFill>
            <a:schemeClr val="accent2"/>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CN" b="1" dirty="0"/>
          </a:p>
          <a:p>
            <a:pPr algn="ctr"/>
            <a:r>
              <a:rPr lang="zh-CN" altLang="en-US" b="1" dirty="0"/>
              <a:t>不影响</a:t>
            </a:r>
            <a:endParaRPr lang="en-US" altLang="zh-CN" b="1" dirty="0"/>
          </a:p>
          <a:p>
            <a:pPr algn="ctr"/>
            <a:r>
              <a:rPr lang="zh-CN" altLang="en-US" b="1" dirty="0"/>
              <a:t>信道数据传输速率</a:t>
            </a:r>
            <a:endParaRPr lang="en-US" altLang="zh-CN" b="1" dirty="0"/>
          </a:p>
          <a:p>
            <a:pPr algn="ctr"/>
            <a:endParaRPr lang="en-US" altLang="zh-CN" b="1" dirty="0"/>
          </a:p>
          <a:p>
            <a:pPr algn="ctr"/>
            <a:endParaRPr lang="en-US" altLang="zh-CN" b="1" dirty="0"/>
          </a:p>
          <a:p>
            <a:pPr algn="ctr"/>
            <a:endParaRPr lang="zh-CN" altLang="en-US" b="1" dirty="0"/>
          </a:p>
        </p:txBody>
      </p:sp>
      <p:sp>
        <p:nvSpPr>
          <p:cNvPr id="26" name="矩形 25">
            <a:extLst>
              <a:ext uri="{FF2B5EF4-FFF2-40B4-BE49-F238E27FC236}">
                <a16:creationId xmlns:a16="http://schemas.microsoft.com/office/drawing/2014/main" id="{E554A5CE-3FD9-44BB-AE8B-346850A3D8BA}"/>
              </a:ext>
            </a:extLst>
          </p:cNvPr>
          <p:cNvSpPr/>
          <p:nvPr/>
        </p:nvSpPr>
        <p:spPr>
          <a:xfrm>
            <a:off x="5739924" y="2667042"/>
            <a:ext cx="3067224" cy="2240455"/>
          </a:xfrm>
          <a:prstGeom prst="rect">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CN" b="1" dirty="0"/>
          </a:p>
          <a:p>
            <a:pPr algn="ctr"/>
            <a:r>
              <a:rPr lang="zh-CN" altLang="en-US" b="1" dirty="0"/>
              <a:t>从奈氏准则可知</a:t>
            </a:r>
            <a:endParaRPr lang="en-US" altLang="zh-CN" b="1" dirty="0"/>
          </a:p>
          <a:p>
            <a:pPr algn="ctr"/>
            <a:r>
              <a:rPr lang="zh-CN" altLang="en-US" b="1" dirty="0"/>
              <a:t>调制速度（码元传输速度）</a:t>
            </a:r>
            <a:endParaRPr lang="en-US" altLang="zh-CN" b="1" dirty="0"/>
          </a:p>
          <a:p>
            <a:pPr algn="ctr"/>
            <a:r>
              <a:rPr lang="zh-CN" altLang="en-US" b="1" dirty="0"/>
              <a:t>会影响信道数据传输速率</a:t>
            </a:r>
          </a:p>
        </p:txBody>
      </p:sp>
      <p:sp>
        <p:nvSpPr>
          <p:cNvPr id="24" name="矩形 23">
            <a:extLst>
              <a:ext uri="{FF2B5EF4-FFF2-40B4-BE49-F238E27FC236}">
                <a16:creationId xmlns:a16="http://schemas.microsoft.com/office/drawing/2014/main" id="{1271C9E0-D4C4-4391-A3CB-156F51346E9F}"/>
              </a:ext>
            </a:extLst>
          </p:cNvPr>
          <p:cNvSpPr/>
          <p:nvPr/>
        </p:nvSpPr>
        <p:spPr>
          <a:xfrm>
            <a:off x="1854684" y="2667043"/>
            <a:ext cx="3678981" cy="2252209"/>
          </a:xfrm>
          <a:prstGeom prst="rect">
            <a:avLst/>
          </a:prstGeom>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ltLang="zh-CN" b="1" dirty="0"/>
          </a:p>
          <a:p>
            <a:pPr algn="ctr"/>
            <a:r>
              <a:rPr lang="zh-CN" altLang="en-US" b="1" dirty="0"/>
              <a:t>从香农公式可知</a:t>
            </a:r>
            <a:endParaRPr lang="en-US" altLang="zh-CN" b="1" dirty="0"/>
          </a:p>
          <a:p>
            <a:pPr algn="ctr"/>
            <a:r>
              <a:rPr lang="zh-CN" altLang="en-US" b="1" dirty="0"/>
              <a:t>信噪比和频率带宽都会影响</a:t>
            </a:r>
            <a:endParaRPr lang="en-US" altLang="zh-CN" b="1" dirty="0"/>
          </a:p>
          <a:p>
            <a:pPr algn="ctr"/>
            <a:r>
              <a:rPr lang="zh-CN" altLang="en-US" b="1" dirty="0"/>
              <a:t>信道数据传输速率</a:t>
            </a:r>
            <a:endParaRPr lang="en-US" altLang="zh-CN" b="1" dirty="0"/>
          </a:p>
        </p:txBody>
      </p:sp>
      <p:sp>
        <p:nvSpPr>
          <p:cNvPr id="2" name="矩形 1">
            <a:extLst>
              <a:ext uri="{FF2B5EF4-FFF2-40B4-BE49-F238E27FC236}">
                <a16:creationId xmlns:a16="http://schemas.microsoft.com/office/drawing/2014/main" id="{82EE9A52-9D8E-4BD8-9CF7-2B83B4E68E9E}"/>
              </a:ext>
            </a:extLst>
          </p:cNvPr>
          <p:cNvSpPr/>
          <p:nvPr/>
        </p:nvSpPr>
        <p:spPr>
          <a:xfrm>
            <a:off x="304800" y="749299"/>
            <a:ext cx="1177536" cy="104476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b="1" dirty="0"/>
              <a:t>奈氏准则</a:t>
            </a:r>
          </a:p>
        </p:txBody>
      </p:sp>
      <p:sp>
        <p:nvSpPr>
          <p:cNvPr id="16" name="矩形 15">
            <a:extLst>
              <a:ext uri="{FF2B5EF4-FFF2-40B4-BE49-F238E27FC236}">
                <a16:creationId xmlns:a16="http://schemas.microsoft.com/office/drawing/2014/main" id="{3BF082DA-ADAA-4FEA-AC8A-659D10FD3240}"/>
              </a:ext>
            </a:extLst>
          </p:cNvPr>
          <p:cNvSpPr/>
          <p:nvPr/>
        </p:nvSpPr>
        <p:spPr>
          <a:xfrm>
            <a:off x="1482337" y="749299"/>
            <a:ext cx="3504104" cy="1044765"/>
          </a:xfrm>
          <a:prstGeom prst="rect">
            <a:avLst/>
          </a:prstGeom>
          <a:no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理想</a:t>
            </a:r>
            <a:r>
              <a:rPr lang="zh-CN" altLang="en-US" sz="1600" b="1" dirty="0">
                <a:solidFill>
                  <a:schemeClr val="tx1"/>
                </a:solidFill>
                <a:latin typeface="Arial Black" panose="020B0A04020102020204" pitchFamily="34" charset="0"/>
              </a:rPr>
              <a:t>低通信道的</a:t>
            </a:r>
            <a:r>
              <a:rPr lang="zh-CN" altLang="en-US" sz="1600" b="1" dirty="0">
                <a:solidFill>
                  <a:schemeClr val="accent1">
                    <a:lumMod val="75000"/>
                  </a:schemeClr>
                </a:solidFill>
                <a:latin typeface="Arial Black" panose="020B0A04020102020204" pitchFamily="34" charset="0"/>
              </a:rPr>
              <a:t>最高码元传输速率</a:t>
            </a:r>
            <a:r>
              <a:rPr lang="zh-CN" altLang="en-US" sz="1600" b="1" dirty="0">
                <a:solidFill>
                  <a:schemeClr val="tx1"/>
                </a:solidFill>
                <a:latin typeface="Arial Black" panose="020B0A04020102020204" pitchFamily="34" charset="0"/>
              </a:rPr>
              <a:t>为</a:t>
            </a:r>
            <a:endParaRPr lang="en-US" altLang="zh-CN" sz="1600" b="1" dirty="0">
              <a:solidFill>
                <a:schemeClr val="tx1"/>
              </a:solidFill>
              <a:latin typeface="Arial Black" panose="020B0A04020102020204" pitchFamily="34" charset="0"/>
            </a:endParaRPr>
          </a:p>
          <a:p>
            <a:pPr algn="ctr">
              <a:lnSpc>
                <a:spcPct val="150000"/>
              </a:lnSpc>
            </a:pPr>
            <a:r>
              <a:rPr lang="en-US" altLang="zh-CN" sz="1600" b="1" dirty="0">
                <a:solidFill>
                  <a:schemeClr val="tx1"/>
                </a:solidFill>
                <a:latin typeface="Arial Black" panose="020B0A04020102020204" pitchFamily="34" charset="0"/>
              </a:rPr>
              <a:t>2W </a:t>
            </a:r>
            <a:r>
              <a:rPr lang="zh-CN" altLang="en-US" sz="1600" b="1" dirty="0">
                <a:solidFill>
                  <a:schemeClr val="tx1"/>
                </a:solidFill>
                <a:latin typeface="Arial Black" panose="020B0A04020102020204" pitchFamily="34" charset="0"/>
              </a:rPr>
              <a:t>码元</a:t>
            </a:r>
            <a:r>
              <a:rPr lang="en-US" altLang="zh-CN" sz="1600" b="1" dirty="0">
                <a:solidFill>
                  <a:schemeClr val="tx1"/>
                </a:solidFill>
                <a:latin typeface="Arial Black" panose="020B0A04020102020204" pitchFamily="34" charset="0"/>
              </a:rPr>
              <a:t>/</a:t>
            </a:r>
            <a:r>
              <a:rPr lang="zh-CN" altLang="en-US" sz="1600" b="1" dirty="0">
                <a:solidFill>
                  <a:schemeClr val="tx1"/>
                </a:solidFill>
                <a:latin typeface="Arial Black" panose="020B0A04020102020204" pitchFamily="34" charset="0"/>
              </a:rPr>
              <a:t>秒</a:t>
            </a:r>
            <a:endParaRPr lang="zh-CN" altLang="en-US" sz="1600" b="1" dirty="0">
              <a:solidFill>
                <a:schemeClr val="tx1"/>
              </a:solidFill>
            </a:endParaRPr>
          </a:p>
        </p:txBody>
      </p:sp>
      <p:sp>
        <p:nvSpPr>
          <p:cNvPr id="20" name="矩形 19">
            <a:extLst>
              <a:ext uri="{FF2B5EF4-FFF2-40B4-BE49-F238E27FC236}">
                <a16:creationId xmlns:a16="http://schemas.microsoft.com/office/drawing/2014/main" id="{F1318240-4C69-4AD1-A8E8-AB7645C04F22}"/>
              </a:ext>
            </a:extLst>
          </p:cNvPr>
          <p:cNvSpPr/>
          <p:nvPr/>
        </p:nvSpPr>
        <p:spPr>
          <a:xfrm>
            <a:off x="7273536" y="749299"/>
            <a:ext cx="3968979" cy="1044765"/>
          </a:xfrm>
          <a:prstGeom prst="rect">
            <a:avLst/>
          </a:prstGeom>
          <a:noFill/>
          <a:ln>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带宽受限</a:t>
            </a:r>
            <a:r>
              <a:rPr lang="zh-CN" altLang="en-US" sz="1600" b="1" dirty="0">
                <a:solidFill>
                  <a:schemeClr val="tx1"/>
                </a:solidFill>
                <a:latin typeface="Arial Black" panose="020B0A04020102020204" pitchFamily="34" charset="0"/>
              </a:rPr>
              <a:t>且有</a:t>
            </a:r>
            <a:r>
              <a:rPr lang="zh-CN" altLang="en-US" sz="1600" b="1" dirty="0">
                <a:solidFill>
                  <a:schemeClr val="accent1">
                    <a:lumMod val="75000"/>
                  </a:schemeClr>
                </a:solidFill>
                <a:latin typeface="Arial Black" panose="020B0A04020102020204" pitchFamily="34" charset="0"/>
              </a:rPr>
              <a:t>高斯白噪声</a:t>
            </a:r>
            <a:r>
              <a:rPr lang="zh-CN" altLang="en-US" sz="1600" b="1" dirty="0">
                <a:solidFill>
                  <a:schemeClr val="tx1"/>
                </a:solidFill>
                <a:latin typeface="Arial Black" panose="020B0A04020102020204" pitchFamily="34" charset="0"/>
              </a:rPr>
              <a:t>干扰的信道的</a:t>
            </a:r>
            <a:endParaRPr lang="en-US" altLang="zh-CN" sz="1600" b="1" dirty="0">
              <a:solidFill>
                <a:schemeClr val="tx1"/>
              </a:solidFill>
              <a:latin typeface="Arial Black" panose="020B0A04020102020204" pitchFamily="34" charset="0"/>
            </a:endParaRPr>
          </a:p>
          <a:p>
            <a:pPr>
              <a:lnSpc>
                <a:spcPct val="150000"/>
              </a:lnSpc>
            </a:pPr>
            <a:r>
              <a:rPr lang="zh-CN" altLang="en-US" sz="1600" b="1" dirty="0">
                <a:solidFill>
                  <a:schemeClr val="accent1">
                    <a:lumMod val="75000"/>
                  </a:schemeClr>
                </a:solidFill>
                <a:latin typeface="Arial Black" panose="020B0A04020102020204" pitchFamily="34" charset="0"/>
              </a:rPr>
              <a:t>极限信息传输速率</a:t>
            </a:r>
            <a:endParaRPr lang="en-US" altLang="zh-CN" sz="1600" b="1" dirty="0">
              <a:solidFill>
                <a:schemeClr val="accent1">
                  <a:lumMod val="75000"/>
                </a:schemeClr>
              </a:solidFill>
              <a:latin typeface="Arial Black" panose="020B0A04020102020204" pitchFamily="34" charset="0"/>
            </a:endParaRPr>
          </a:p>
        </p:txBody>
      </p: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AF58B887-F660-4E64-9CA2-50DCF677EDEB}"/>
                  </a:ext>
                </a:extLst>
              </p:cNvPr>
              <p:cNvSpPr txBox="1"/>
              <p:nvPr/>
            </p:nvSpPr>
            <p:spPr>
              <a:xfrm>
                <a:off x="8875966" y="1245369"/>
                <a:ext cx="2452851" cy="4840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400" b="1" i="1" smtClean="0">
                          <a:latin typeface="Cambria Math" panose="02040503050406030204" pitchFamily="18" charset="0"/>
                        </a:rPr>
                        <m:t>𝑪</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𝑾</m:t>
                      </m:r>
                      <m:func>
                        <m:funcPr>
                          <m:ctrlPr>
                            <a:rPr lang="en-US" altLang="zh-CN" sz="1400" b="1" i="1" smtClean="0">
                              <a:latin typeface="Cambria Math" panose="02040503050406030204" pitchFamily="18" charset="0"/>
                            </a:rPr>
                          </m:ctrlPr>
                        </m:funcPr>
                        <m:fName>
                          <m:sSub>
                            <m:sSubPr>
                              <m:ctrlPr>
                                <a:rPr lang="en-US" altLang="zh-CN" sz="1400" b="1" i="1" smtClean="0">
                                  <a:latin typeface="Cambria Math" panose="02040503050406030204" pitchFamily="18" charset="0"/>
                                </a:rPr>
                              </m:ctrlPr>
                            </m:sSubPr>
                            <m:e>
                              <m:r>
                                <a:rPr lang="en-US" altLang="zh-CN" sz="1400" b="1" i="0" smtClean="0">
                                  <a:latin typeface="Cambria Math" panose="02040503050406030204" pitchFamily="18" charset="0"/>
                                </a:rPr>
                                <m:t>𝐥𝐨𝐠</m:t>
                              </m:r>
                            </m:e>
                            <m:sub>
                              <m:r>
                                <a:rPr lang="en-US" altLang="zh-CN" sz="1400" b="1" i="1" smtClean="0">
                                  <a:latin typeface="Cambria Math" panose="02040503050406030204" pitchFamily="18" charset="0"/>
                                </a:rPr>
                                <m:t>𝟐</m:t>
                              </m:r>
                            </m:sub>
                          </m:sSub>
                        </m:fName>
                        <m:e>
                          <m:d>
                            <m:dPr>
                              <m:ctrlPr>
                                <a:rPr lang="en-US" altLang="zh-CN" sz="1400" b="1" i="1" smtClean="0">
                                  <a:latin typeface="Cambria Math" panose="02040503050406030204" pitchFamily="18" charset="0"/>
                                </a:rPr>
                              </m:ctrlPr>
                            </m:dPr>
                            <m:e>
                              <m:r>
                                <a:rPr lang="en-US" altLang="zh-CN" sz="1400" b="1" i="1" smtClean="0">
                                  <a:latin typeface="Cambria Math" panose="02040503050406030204" pitchFamily="18" charset="0"/>
                                </a:rPr>
                                <m:t>𝟏</m:t>
                              </m:r>
                              <m:r>
                                <a:rPr lang="en-US" altLang="zh-CN" sz="1400" b="1" i="1" smtClean="0">
                                  <a:latin typeface="Cambria Math" panose="02040503050406030204" pitchFamily="18" charset="0"/>
                                </a:rPr>
                                <m:t>+</m:t>
                              </m:r>
                              <m:f>
                                <m:fPr>
                                  <m:ctrlPr>
                                    <a:rPr lang="en-US" altLang="zh-CN" sz="1400" b="1" i="1" smtClean="0">
                                      <a:latin typeface="Cambria Math" panose="02040503050406030204" pitchFamily="18" charset="0"/>
                                    </a:rPr>
                                  </m:ctrlPr>
                                </m:fPr>
                                <m:num>
                                  <m:r>
                                    <a:rPr lang="en-US" altLang="zh-CN" sz="1400" b="1" i="1" smtClean="0">
                                      <a:latin typeface="Cambria Math" panose="02040503050406030204" pitchFamily="18" charset="0"/>
                                    </a:rPr>
                                    <m:t>𝑺</m:t>
                                  </m:r>
                                </m:num>
                                <m:den>
                                  <m:r>
                                    <a:rPr lang="en-US" altLang="zh-CN" sz="1400" b="1" i="1" smtClean="0">
                                      <a:latin typeface="Cambria Math" panose="02040503050406030204" pitchFamily="18" charset="0"/>
                                    </a:rPr>
                                    <m:t>𝑵</m:t>
                                  </m:r>
                                </m:den>
                              </m:f>
                            </m:e>
                          </m:d>
                          <m:r>
                            <a:rPr lang="en-US" altLang="zh-CN" sz="1400" b="1" i="1" smtClean="0">
                              <a:latin typeface="Cambria Math" panose="02040503050406030204" pitchFamily="18" charset="0"/>
                            </a:rPr>
                            <m:t> (</m:t>
                          </m:r>
                          <m:r>
                            <a:rPr lang="en-US" altLang="zh-CN" sz="1400" b="1" i="1" smtClean="0">
                              <a:latin typeface="Cambria Math" panose="02040503050406030204" pitchFamily="18" charset="0"/>
                            </a:rPr>
                            <m:t>𝒃</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𝒔</m:t>
                          </m:r>
                          <m:r>
                            <a:rPr lang="en-US" altLang="zh-CN" sz="1400" b="1" i="1" smtClean="0">
                              <a:latin typeface="Cambria Math" panose="02040503050406030204" pitchFamily="18" charset="0"/>
                            </a:rPr>
                            <m:t>)</m:t>
                          </m:r>
                        </m:e>
                      </m:func>
                    </m:oMath>
                  </m:oMathPara>
                </a14:m>
                <a:endParaRPr lang="zh-CN" altLang="en-US" sz="1400" b="1" dirty="0"/>
              </a:p>
            </p:txBody>
          </p:sp>
        </mc:Choice>
        <mc:Fallback xmlns="">
          <p:sp>
            <p:nvSpPr>
              <p:cNvPr id="22" name="文本框 21">
                <a:extLst>
                  <a:ext uri="{FF2B5EF4-FFF2-40B4-BE49-F238E27FC236}">
                    <a16:creationId xmlns:a16="http://schemas.microsoft.com/office/drawing/2014/main" id="{AF58B887-F660-4E64-9CA2-50DCF677EDEB}"/>
                  </a:ext>
                </a:extLst>
              </p:cNvPr>
              <p:cNvSpPr txBox="1">
                <a:spLocks noRot="1" noChangeAspect="1" noMove="1" noResize="1" noEditPoints="1" noAdjustHandles="1" noChangeArrowheads="1" noChangeShapeType="1" noTextEdit="1"/>
              </p:cNvSpPr>
              <p:nvPr/>
            </p:nvSpPr>
            <p:spPr>
              <a:xfrm>
                <a:off x="8875966" y="1245369"/>
                <a:ext cx="2452851" cy="484043"/>
              </a:xfrm>
              <a:prstGeom prst="rect">
                <a:avLst/>
              </a:prstGeom>
              <a:blipFill>
                <a:blip r:embed="rId3"/>
                <a:stretch>
                  <a:fillRect/>
                </a:stretch>
              </a:blipFill>
            </p:spPr>
            <p:txBody>
              <a:bodyPr/>
              <a:lstStyle/>
              <a:p>
                <a:r>
                  <a:rPr lang="zh-CN" altLang="en-US">
                    <a:noFill/>
                  </a:rPr>
                  <a:t> </a:t>
                </a:r>
              </a:p>
            </p:txBody>
          </p:sp>
        </mc:Fallback>
      </mc:AlternateContent>
      <p:grpSp>
        <p:nvGrpSpPr>
          <p:cNvPr id="3" name="组合 2">
            <a:extLst>
              <a:ext uri="{FF2B5EF4-FFF2-40B4-BE49-F238E27FC236}">
                <a16:creationId xmlns:a16="http://schemas.microsoft.com/office/drawing/2014/main" id="{91231B01-19C7-4E3A-880A-916AE27FEADF}"/>
              </a:ext>
            </a:extLst>
          </p:cNvPr>
          <p:cNvGrpSpPr/>
          <p:nvPr/>
        </p:nvGrpSpPr>
        <p:grpSpPr>
          <a:xfrm>
            <a:off x="304800" y="2045888"/>
            <a:ext cx="11483724" cy="1082820"/>
            <a:chOff x="304800" y="2045888"/>
            <a:chExt cx="11483724" cy="1082820"/>
          </a:xfrm>
        </p:grpSpPr>
        <p:sp>
          <p:nvSpPr>
            <p:cNvPr id="6" name="文本框 5">
              <a:extLst>
                <a:ext uri="{FF2B5EF4-FFF2-40B4-BE49-F238E27FC236}">
                  <a16:creationId xmlns:a16="http://schemas.microsoft.com/office/drawing/2014/main" id="{049044A4-DB1A-4A11-97C1-A9B80252A814}"/>
                </a:ext>
              </a:extLst>
            </p:cNvPr>
            <p:cNvSpPr txBox="1"/>
            <p:nvPr/>
          </p:nvSpPr>
          <p:spPr>
            <a:xfrm>
              <a:off x="304800" y="2045888"/>
              <a:ext cx="11483724" cy="369332"/>
            </a:xfrm>
            <a:prstGeom prst="rect">
              <a:avLst/>
            </a:prstGeom>
            <a:noFill/>
          </p:spPr>
          <p:txBody>
            <a:bodyPr wrap="square" rtlCol="0">
              <a:spAutoFit/>
            </a:bodyPr>
            <a:lstStyle/>
            <a:p>
              <a:r>
                <a:rPr lang="en-US" altLang="zh-CN" b="1" dirty="0">
                  <a:latin typeface="Arial Narrow" panose="020B0606020202030204" pitchFamily="34" charset="0"/>
                </a:rPr>
                <a:t>【2014</a:t>
              </a:r>
              <a:r>
                <a:rPr lang="zh-CN" altLang="en-US" b="1" dirty="0">
                  <a:latin typeface="Arial Narrow" panose="020B0606020202030204" pitchFamily="34" charset="0"/>
                </a:rPr>
                <a:t>年 题</a:t>
              </a:r>
              <a:r>
                <a:rPr lang="en-US" altLang="zh-CN" b="1" dirty="0">
                  <a:latin typeface="Arial Narrow" panose="020B0606020202030204" pitchFamily="34" charset="0"/>
                </a:rPr>
                <a:t>35】</a:t>
              </a:r>
              <a:r>
                <a:rPr lang="zh-CN" altLang="en-US" b="1" dirty="0">
                  <a:latin typeface="Arial Narrow" panose="020B0606020202030204" pitchFamily="34" charset="0"/>
                </a:rPr>
                <a:t>下列因素中，不会影响信道数据传输速率的是（      ）。</a:t>
              </a:r>
            </a:p>
          </p:txBody>
        </p:sp>
        <p:sp>
          <p:nvSpPr>
            <p:cNvPr id="28" name="文本框 27">
              <a:extLst>
                <a:ext uri="{FF2B5EF4-FFF2-40B4-BE49-F238E27FC236}">
                  <a16:creationId xmlns:a16="http://schemas.microsoft.com/office/drawing/2014/main" id="{CB4A2D2C-A783-486C-8B77-6866A088A621}"/>
                </a:ext>
              </a:extLst>
            </p:cNvPr>
            <p:cNvSpPr txBox="1"/>
            <p:nvPr/>
          </p:nvSpPr>
          <p:spPr>
            <a:xfrm>
              <a:off x="1878137" y="2759376"/>
              <a:ext cx="1259767" cy="369332"/>
            </a:xfrm>
            <a:prstGeom prst="rect">
              <a:avLst/>
            </a:prstGeom>
            <a:noFill/>
          </p:spPr>
          <p:txBody>
            <a:bodyPr wrap="square" rtlCol="0">
              <a:spAutoFit/>
            </a:bodyPr>
            <a:lstStyle/>
            <a:p>
              <a:r>
                <a:rPr lang="en-US" altLang="zh-CN" b="1" dirty="0">
                  <a:latin typeface="Arial Narrow" panose="020B0606020202030204" pitchFamily="34" charset="0"/>
                </a:rPr>
                <a:t>A. </a:t>
              </a:r>
              <a:r>
                <a:rPr lang="zh-CN" altLang="en-US" b="1" dirty="0">
                  <a:latin typeface="Arial Narrow" panose="020B0606020202030204" pitchFamily="34" charset="0"/>
                </a:rPr>
                <a:t>信噪比</a:t>
              </a:r>
            </a:p>
          </p:txBody>
        </p:sp>
        <p:sp>
          <p:nvSpPr>
            <p:cNvPr id="29" name="文本框 28">
              <a:extLst>
                <a:ext uri="{FF2B5EF4-FFF2-40B4-BE49-F238E27FC236}">
                  <a16:creationId xmlns:a16="http://schemas.microsoft.com/office/drawing/2014/main" id="{8E2F0AC8-CC3F-487A-A4EF-91FBB2CADE6B}"/>
                </a:ext>
              </a:extLst>
            </p:cNvPr>
            <p:cNvSpPr txBox="1"/>
            <p:nvPr/>
          </p:nvSpPr>
          <p:spPr>
            <a:xfrm>
              <a:off x="4154025" y="2759376"/>
              <a:ext cx="1379640" cy="369332"/>
            </a:xfrm>
            <a:prstGeom prst="rect">
              <a:avLst/>
            </a:prstGeom>
            <a:noFill/>
          </p:spPr>
          <p:txBody>
            <a:bodyPr wrap="square" rtlCol="0">
              <a:spAutoFit/>
            </a:bodyPr>
            <a:lstStyle/>
            <a:p>
              <a:r>
                <a:rPr lang="en-US" altLang="zh-CN" b="1" dirty="0">
                  <a:latin typeface="Arial Narrow" panose="020B0606020202030204" pitchFamily="34" charset="0"/>
                </a:rPr>
                <a:t>B. </a:t>
              </a:r>
              <a:r>
                <a:rPr lang="zh-CN" altLang="en-US" b="1" dirty="0">
                  <a:latin typeface="Arial Narrow" panose="020B0606020202030204" pitchFamily="34" charset="0"/>
                </a:rPr>
                <a:t>频率带宽</a:t>
              </a:r>
            </a:p>
          </p:txBody>
        </p:sp>
        <p:sp>
          <p:nvSpPr>
            <p:cNvPr id="30" name="文本框 29">
              <a:extLst>
                <a:ext uri="{FF2B5EF4-FFF2-40B4-BE49-F238E27FC236}">
                  <a16:creationId xmlns:a16="http://schemas.microsoft.com/office/drawing/2014/main" id="{89DA759C-10DC-4975-8076-B5C564A2663F}"/>
                </a:ext>
              </a:extLst>
            </p:cNvPr>
            <p:cNvSpPr txBox="1"/>
            <p:nvPr/>
          </p:nvSpPr>
          <p:spPr>
            <a:xfrm>
              <a:off x="6549786" y="2759376"/>
              <a:ext cx="1379639" cy="369332"/>
            </a:xfrm>
            <a:prstGeom prst="rect">
              <a:avLst/>
            </a:prstGeom>
            <a:noFill/>
          </p:spPr>
          <p:txBody>
            <a:bodyPr wrap="square" rtlCol="0">
              <a:spAutoFit/>
            </a:bodyPr>
            <a:lstStyle/>
            <a:p>
              <a:r>
                <a:rPr lang="en-US" altLang="zh-CN" b="1" dirty="0">
                  <a:latin typeface="Arial Narrow" panose="020B0606020202030204" pitchFamily="34" charset="0"/>
                </a:rPr>
                <a:t>C. </a:t>
              </a:r>
              <a:r>
                <a:rPr lang="zh-CN" altLang="en-US" b="1" dirty="0">
                  <a:latin typeface="Arial Narrow" panose="020B0606020202030204" pitchFamily="34" charset="0"/>
                </a:rPr>
                <a:t>调制速度</a:t>
              </a:r>
            </a:p>
          </p:txBody>
        </p:sp>
        <p:sp>
          <p:nvSpPr>
            <p:cNvPr id="31" name="文本框 30">
              <a:extLst>
                <a:ext uri="{FF2B5EF4-FFF2-40B4-BE49-F238E27FC236}">
                  <a16:creationId xmlns:a16="http://schemas.microsoft.com/office/drawing/2014/main" id="{DF76DA26-7696-42CC-B1F5-927465EB0CCE}"/>
                </a:ext>
              </a:extLst>
            </p:cNvPr>
            <p:cNvSpPr txBox="1"/>
            <p:nvPr/>
          </p:nvSpPr>
          <p:spPr>
            <a:xfrm>
              <a:off x="8945546" y="2759376"/>
              <a:ext cx="1921995" cy="369332"/>
            </a:xfrm>
            <a:prstGeom prst="rect">
              <a:avLst/>
            </a:prstGeom>
            <a:noFill/>
          </p:spPr>
          <p:txBody>
            <a:bodyPr wrap="square" rtlCol="0">
              <a:spAutoFit/>
            </a:bodyPr>
            <a:lstStyle/>
            <a:p>
              <a:r>
                <a:rPr lang="en-US" altLang="zh-CN" b="1" dirty="0">
                  <a:latin typeface="Arial Narrow" panose="020B0606020202030204" pitchFamily="34" charset="0"/>
                </a:rPr>
                <a:t>D. </a:t>
              </a:r>
              <a:r>
                <a:rPr lang="zh-CN" altLang="en-US" b="1" dirty="0">
                  <a:latin typeface="Arial Narrow" panose="020B0606020202030204" pitchFamily="34" charset="0"/>
                </a:rPr>
                <a:t>信号传播速度</a:t>
              </a:r>
            </a:p>
          </p:txBody>
        </p:sp>
      </p:grpSp>
      <p:sp>
        <p:nvSpPr>
          <p:cNvPr id="32" name="文本框 31">
            <a:extLst>
              <a:ext uri="{FF2B5EF4-FFF2-40B4-BE49-F238E27FC236}">
                <a16:creationId xmlns:a16="http://schemas.microsoft.com/office/drawing/2014/main" id="{8F016D07-1DAB-414F-B01F-9232BDF58DB2}"/>
              </a:ext>
            </a:extLst>
          </p:cNvPr>
          <p:cNvSpPr txBox="1"/>
          <p:nvPr/>
        </p:nvSpPr>
        <p:spPr>
          <a:xfrm>
            <a:off x="464875" y="3244334"/>
            <a:ext cx="732397" cy="369332"/>
          </a:xfrm>
          <a:prstGeom prst="rect">
            <a:avLst/>
          </a:prstGeom>
          <a:noFill/>
        </p:spPr>
        <p:txBody>
          <a:bodyPr wrap="square" rtlCol="0">
            <a:spAutoFit/>
          </a:bodyPr>
          <a:lstStyle/>
          <a:p>
            <a:r>
              <a:rPr lang="zh-CN" altLang="en-US" b="1" dirty="0">
                <a:latin typeface="Arial Narrow" panose="020B0606020202030204" pitchFamily="34" charset="0"/>
              </a:rPr>
              <a:t>解析</a:t>
            </a:r>
          </a:p>
        </p:txBody>
      </p:sp>
      <p:sp>
        <p:nvSpPr>
          <p:cNvPr id="38" name="文本框 37">
            <a:extLst>
              <a:ext uri="{FF2B5EF4-FFF2-40B4-BE49-F238E27FC236}">
                <a16:creationId xmlns:a16="http://schemas.microsoft.com/office/drawing/2014/main" id="{6C3442BF-6C5B-4F8C-9970-ED5F22058D40}"/>
              </a:ext>
            </a:extLst>
          </p:cNvPr>
          <p:cNvSpPr txBox="1"/>
          <p:nvPr/>
        </p:nvSpPr>
        <p:spPr>
          <a:xfrm>
            <a:off x="6592301" y="1988678"/>
            <a:ext cx="732397" cy="523220"/>
          </a:xfrm>
          <a:prstGeom prst="rect">
            <a:avLst/>
          </a:prstGeom>
          <a:noFill/>
        </p:spPr>
        <p:txBody>
          <a:bodyPr wrap="square" rtlCol="0">
            <a:spAutoFit/>
          </a:bodyPr>
          <a:lstStyle/>
          <a:p>
            <a:pPr algn="ctr"/>
            <a:r>
              <a:rPr lang="en-US" altLang="zh-CN" sz="2800" b="1" dirty="0">
                <a:solidFill>
                  <a:schemeClr val="accent1">
                    <a:lumMod val="75000"/>
                  </a:schemeClr>
                </a:solidFill>
                <a:latin typeface="Arial Black" panose="020B0A04020102020204" pitchFamily="34" charset="0"/>
              </a:rPr>
              <a:t>D</a:t>
            </a:r>
            <a:endParaRPr lang="zh-CN" altLang="en-US" sz="2800" b="1" dirty="0">
              <a:solidFill>
                <a:schemeClr val="accent1">
                  <a:lumMod val="75000"/>
                </a:schemeClr>
              </a:solidFill>
              <a:latin typeface="Arial Black" panose="020B0A04020102020204" pitchFamily="34" charset="0"/>
            </a:endParaRPr>
          </a:p>
        </p:txBody>
      </p:sp>
      <p:sp>
        <p:nvSpPr>
          <p:cNvPr id="34" name="文本框 33">
            <a:extLst>
              <a:ext uri="{FF2B5EF4-FFF2-40B4-BE49-F238E27FC236}">
                <a16:creationId xmlns:a16="http://schemas.microsoft.com/office/drawing/2014/main" id="{B6D387E0-F734-47F6-9578-7A23935A6814}"/>
              </a:ext>
            </a:extLst>
          </p:cNvPr>
          <p:cNvSpPr txBox="1"/>
          <p:nvPr/>
        </p:nvSpPr>
        <p:spPr>
          <a:xfrm>
            <a:off x="9099638" y="3876764"/>
            <a:ext cx="2346808" cy="830997"/>
          </a:xfrm>
          <a:prstGeom prst="rect">
            <a:avLst/>
          </a:prstGeom>
          <a:noFill/>
        </p:spPr>
        <p:txBody>
          <a:bodyPr wrap="square" rtlCol="0">
            <a:spAutoFit/>
          </a:bodyPr>
          <a:lstStyle/>
          <a:p>
            <a:r>
              <a:rPr lang="zh-CN" altLang="en-US" sz="1600" b="1" dirty="0">
                <a:solidFill>
                  <a:schemeClr val="bg1"/>
                </a:solidFill>
              </a:rPr>
              <a:t>自由空间：</a:t>
            </a:r>
            <a:r>
              <a:rPr lang="en-US" altLang="zh-CN" sz="1600" b="1" dirty="0">
                <a:solidFill>
                  <a:schemeClr val="bg1"/>
                </a:solidFill>
              </a:rPr>
              <a:t>3.0 × 10</a:t>
            </a:r>
            <a:r>
              <a:rPr lang="en-US" altLang="zh-CN" sz="1600" b="1" baseline="30000" dirty="0">
                <a:solidFill>
                  <a:schemeClr val="bg1"/>
                </a:solidFill>
              </a:rPr>
              <a:t>8</a:t>
            </a:r>
            <a:r>
              <a:rPr lang="en-US" altLang="zh-CN" sz="1600" b="1" dirty="0">
                <a:solidFill>
                  <a:schemeClr val="bg1"/>
                </a:solidFill>
              </a:rPr>
              <a:t> m/s</a:t>
            </a:r>
          </a:p>
          <a:p>
            <a:r>
              <a:rPr lang="zh-CN" altLang="en-US" sz="1600" b="1" dirty="0">
                <a:solidFill>
                  <a:schemeClr val="bg1"/>
                </a:solidFill>
              </a:rPr>
              <a:t>铜         线：</a:t>
            </a:r>
            <a:r>
              <a:rPr lang="en-US" altLang="zh-CN" sz="1600" b="1" dirty="0">
                <a:solidFill>
                  <a:schemeClr val="bg1"/>
                </a:solidFill>
              </a:rPr>
              <a:t>2.3 × 10</a:t>
            </a:r>
            <a:r>
              <a:rPr lang="en-US" altLang="zh-CN" sz="1600" b="1" baseline="30000" dirty="0">
                <a:solidFill>
                  <a:schemeClr val="bg1"/>
                </a:solidFill>
              </a:rPr>
              <a:t>8</a:t>
            </a:r>
            <a:r>
              <a:rPr lang="en-US" altLang="zh-CN" sz="1600" b="1" dirty="0">
                <a:solidFill>
                  <a:schemeClr val="bg1"/>
                </a:solidFill>
              </a:rPr>
              <a:t> m/s</a:t>
            </a:r>
          </a:p>
          <a:p>
            <a:r>
              <a:rPr lang="zh-CN" altLang="en-US" sz="1600" b="1" dirty="0">
                <a:solidFill>
                  <a:schemeClr val="bg1"/>
                </a:solidFill>
              </a:rPr>
              <a:t>光         纤：</a:t>
            </a:r>
            <a:r>
              <a:rPr lang="en-US" altLang="zh-CN" sz="1600" b="1" dirty="0">
                <a:solidFill>
                  <a:schemeClr val="bg1"/>
                </a:solidFill>
              </a:rPr>
              <a:t>2.0 × 10</a:t>
            </a:r>
            <a:r>
              <a:rPr lang="en-US" altLang="zh-CN" sz="1600" b="1" baseline="30000" dirty="0">
                <a:solidFill>
                  <a:schemeClr val="bg1"/>
                </a:solidFill>
              </a:rPr>
              <a:t>8</a:t>
            </a:r>
            <a:r>
              <a:rPr lang="en-US" altLang="zh-CN" sz="1600" b="1" dirty="0">
                <a:solidFill>
                  <a:schemeClr val="bg1"/>
                </a:solidFill>
              </a:rPr>
              <a:t> m/s</a:t>
            </a:r>
            <a:endParaRPr lang="zh-CN" altLang="en-US" sz="1600" b="1" dirty="0">
              <a:solidFill>
                <a:schemeClr val="bg1"/>
              </a:solidFill>
            </a:endParaRPr>
          </a:p>
        </p:txBody>
      </p:sp>
    </p:spTree>
    <p:custDataLst>
      <p:tags r:id="rId1"/>
    </p:custDataLst>
    <p:extLst>
      <p:ext uri="{BB962C8B-B14F-4D97-AF65-F5344CB8AC3E}">
        <p14:creationId xmlns:p14="http://schemas.microsoft.com/office/powerpoint/2010/main" val="287486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grpId="0" nodeType="click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800" decel="100000"/>
                                        <p:tgtEl>
                                          <p:spTgt spid="38"/>
                                        </p:tgtEl>
                                      </p:cBhvr>
                                    </p:animEffect>
                                    <p:anim calcmode="lin" valueType="num">
                                      <p:cBhvr>
                                        <p:cTn id="14" dur="800" decel="100000" fill="hold"/>
                                        <p:tgtEl>
                                          <p:spTgt spid="38"/>
                                        </p:tgtEl>
                                        <p:attrNameLst>
                                          <p:attrName>style.rotation</p:attrName>
                                        </p:attrNameLst>
                                      </p:cBhvr>
                                      <p:tavLst>
                                        <p:tav tm="0">
                                          <p:val>
                                            <p:fltVal val="-90"/>
                                          </p:val>
                                        </p:tav>
                                        <p:tav tm="100000">
                                          <p:val>
                                            <p:fltVal val="0"/>
                                          </p:val>
                                        </p:tav>
                                      </p:tavLst>
                                    </p:anim>
                                    <p:anim calcmode="lin" valueType="num">
                                      <p:cBhvr>
                                        <p:cTn id="15" dur="800" decel="100000" fill="hold"/>
                                        <p:tgtEl>
                                          <p:spTgt spid="38"/>
                                        </p:tgtEl>
                                        <p:attrNameLst>
                                          <p:attrName>ppt_x</p:attrName>
                                        </p:attrNameLst>
                                      </p:cBhvr>
                                      <p:tavLst>
                                        <p:tav tm="0">
                                          <p:val>
                                            <p:strVal val="#ppt_x+0.4"/>
                                          </p:val>
                                        </p:tav>
                                        <p:tav tm="100000">
                                          <p:val>
                                            <p:strVal val="#ppt_x-0.05"/>
                                          </p:val>
                                        </p:tav>
                                      </p:tavLst>
                                    </p:anim>
                                    <p:anim calcmode="lin" valueType="num">
                                      <p:cBhvr>
                                        <p:cTn id="16" dur="800" decel="100000" fill="hold"/>
                                        <p:tgtEl>
                                          <p:spTgt spid="38"/>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38"/>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38"/>
                                        </p:tgtEl>
                                        <p:attrNameLst>
                                          <p:attrName>ppt_y</p:attrName>
                                        </p:attrNameLst>
                                      </p:cBhvr>
                                      <p:tavLst>
                                        <p:tav tm="0">
                                          <p:val>
                                            <p:strVal val="#ppt_y+0.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anim calcmode="lin" valueType="num">
                                      <p:cBhvr>
                                        <p:cTn id="23" dur="500" fill="hold"/>
                                        <p:tgtEl>
                                          <p:spTgt spid="32"/>
                                        </p:tgtEl>
                                        <p:attrNameLst>
                                          <p:attrName>ppt_w</p:attrName>
                                        </p:attrNameLst>
                                      </p:cBhvr>
                                      <p:tavLst>
                                        <p:tav tm="0">
                                          <p:val>
                                            <p:fltVal val="0"/>
                                          </p:val>
                                        </p:tav>
                                        <p:tav tm="100000">
                                          <p:val>
                                            <p:strVal val="#ppt_w"/>
                                          </p:val>
                                        </p:tav>
                                      </p:tavLst>
                                    </p:anim>
                                    <p:anim calcmode="lin" valueType="num">
                                      <p:cBhvr>
                                        <p:cTn id="24" dur="500" fill="hold"/>
                                        <p:tgtEl>
                                          <p:spTgt spid="32"/>
                                        </p:tgtEl>
                                        <p:attrNameLst>
                                          <p:attrName>ppt_h</p:attrName>
                                        </p:attrNameLst>
                                      </p:cBhvr>
                                      <p:tavLst>
                                        <p:tav tm="0">
                                          <p:val>
                                            <p:fltVal val="0"/>
                                          </p:val>
                                        </p:tav>
                                        <p:tav tm="100000">
                                          <p:val>
                                            <p:strVal val="#ppt_h"/>
                                          </p:val>
                                        </p:tav>
                                      </p:tavLst>
                                    </p:anim>
                                    <p:animEffect transition="in" filter="fade">
                                      <p:cBhvr>
                                        <p:cTn id="25" dur="500"/>
                                        <p:tgtEl>
                                          <p:spTgt spid="32"/>
                                        </p:tgtEl>
                                      </p:cBhvr>
                                    </p:animEffect>
                                  </p:childTnLst>
                                </p:cTn>
                              </p:par>
                            </p:childTnLst>
                          </p:cTn>
                        </p:par>
                      </p:childTnLst>
                    </p:cTn>
                  </p:par>
                  <p:par>
                    <p:cTn id="26" fill="hold">
                      <p:stCondLst>
                        <p:cond delay="indefinite"/>
                      </p:stCondLst>
                      <p:childTnLst>
                        <p:par>
                          <p:cTn id="27" fill="hold">
                            <p:stCondLst>
                              <p:cond delay="0"/>
                            </p:stCondLst>
                            <p:childTnLst>
                              <p:par>
                                <p:cTn id="28" presetID="8" presetClass="emph" presetSubtype="0" fill="hold" grpId="0" nodeType="clickEffect">
                                  <p:stCondLst>
                                    <p:cond delay="0"/>
                                  </p:stCondLst>
                                  <p:childTnLst>
                                    <p:animRot by="21600000">
                                      <p:cBhvr>
                                        <p:cTn id="29" dur="500" fill="hold"/>
                                        <p:tgtEl>
                                          <p:spTgt spid="19"/>
                                        </p:tgtEl>
                                        <p:attrNameLst>
                                          <p:attrName>r</p:attrName>
                                        </p:attrNameLst>
                                      </p:cBhvr>
                                    </p:animRot>
                                  </p:childTnLst>
                                </p:cTn>
                              </p:par>
                              <p:par>
                                <p:cTn id="30" presetID="22" presetClass="entr" presetSubtype="1"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wipe(up)">
                                      <p:cBhvr>
                                        <p:cTn id="32" dur="1000"/>
                                        <p:tgtEl>
                                          <p:spTgt spid="24"/>
                                        </p:tgtEl>
                                      </p:cBhvr>
                                    </p:animEffect>
                                  </p:childTnLst>
                                </p:cTn>
                              </p:par>
                            </p:childTnLst>
                          </p:cTn>
                        </p:par>
                      </p:childTnLst>
                    </p:cTn>
                  </p:par>
                  <p:par>
                    <p:cTn id="33" fill="hold">
                      <p:stCondLst>
                        <p:cond delay="indefinite"/>
                      </p:stCondLst>
                      <p:childTnLst>
                        <p:par>
                          <p:cTn id="34" fill="hold">
                            <p:stCondLst>
                              <p:cond delay="0"/>
                            </p:stCondLst>
                            <p:childTnLst>
                              <p:par>
                                <p:cTn id="35" presetID="8" presetClass="emph" presetSubtype="0" fill="hold" grpId="0" nodeType="clickEffect">
                                  <p:stCondLst>
                                    <p:cond delay="0"/>
                                  </p:stCondLst>
                                  <p:childTnLst>
                                    <p:animRot by="21600000">
                                      <p:cBhvr>
                                        <p:cTn id="36" dur="500" fill="hold"/>
                                        <p:tgtEl>
                                          <p:spTgt spid="2"/>
                                        </p:tgtEl>
                                        <p:attrNameLst>
                                          <p:attrName>r</p:attrName>
                                        </p:attrNameLst>
                                      </p:cBhvr>
                                    </p:animRot>
                                  </p:childTnLst>
                                </p:cTn>
                              </p:par>
                              <p:par>
                                <p:cTn id="37" presetID="22" presetClass="entr" presetSubtype="1"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wipe(up)">
                                      <p:cBhvr>
                                        <p:cTn id="39" dur="1000"/>
                                        <p:tgtEl>
                                          <p:spTgt spid="26"/>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grpId="0" nodeType="click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wipe(up)">
                                      <p:cBhvr>
                                        <p:cTn id="44" dur="1000"/>
                                        <p:tgtEl>
                                          <p:spTgt spid="27"/>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34"/>
                                        </p:tgtEl>
                                        <p:attrNameLst>
                                          <p:attrName>style.visibility</p:attrName>
                                        </p:attrNameLst>
                                      </p:cBhvr>
                                      <p:to>
                                        <p:strVal val="visible"/>
                                      </p:to>
                                    </p:set>
                                    <p:anim calcmode="lin" valueType="num">
                                      <p:cBhvr>
                                        <p:cTn id="49" dur="500" fill="hold"/>
                                        <p:tgtEl>
                                          <p:spTgt spid="34"/>
                                        </p:tgtEl>
                                        <p:attrNameLst>
                                          <p:attrName>ppt_w</p:attrName>
                                        </p:attrNameLst>
                                      </p:cBhvr>
                                      <p:tavLst>
                                        <p:tav tm="0">
                                          <p:val>
                                            <p:fltVal val="0"/>
                                          </p:val>
                                        </p:tav>
                                        <p:tav tm="100000">
                                          <p:val>
                                            <p:strVal val="#ppt_w"/>
                                          </p:val>
                                        </p:tav>
                                      </p:tavLst>
                                    </p:anim>
                                    <p:anim calcmode="lin" valueType="num">
                                      <p:cBhvr>
                                        <p:cTn id="50" dur="500" fill="hold"/>
                                        <p:tgtEl>
                                          <p:spTgt spid="34"/>
                                        </p:tgtEl>
                                        <p:attrNameLst>
                                          <p:attrName>ppt_h</p:attrName>
                                        </p:attrNameLst>
                                      </p:cBhvr>
                                      <p:tavLst>
                                        <p:tav tm="0">
                                          <p:val>
                                            <p:fltVal val="0"/>
                                          </p:val>
                                        </p:tav>
                                        <p:tav tm="100000">
                                          <p:val>
                                            <p:strVal val="#ppt_h"/>
                                          </p:val>
                                        </p:tav>
                                      </p:tavLst>
                                    </p:anim>
                                    <p:animEffect transition="in" filter="fade">
                                      <p:cBhvr>
                                        <p:cTn id="5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7" grpId="0" animBg="1"/>
      <p:bldP spid="26" grpId="0" animBg="1"/>
      <p:bldP spid="24" grpId="0" animBg="1"/>
      <p:bldP spid="2" grpId="0" animBg="1"/>
      <p:bldP spid="32" grpId="0"/>
      <p:bldP spid="38" grpId="0"/>
      <p:bldP spid="34"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50EBA8DC-6CA4-4C54-9590-3F364E675567}"/>
              </a:ext>
            </a:extLst>
          </p:cNvPr>
          <p:cNvGrpSpPr/>
          <p:nvPr/>
        </p:nvGrpSpPr>
        <p:grpSpPr>
          <a:xfrm>
            <a:off x="304800" y="749299"/>
            <a:ext cx="11024017" cy="1044766"/>
            <a:chOff x="304800" y="749299"/>
            <a:chExt cx="11024017" cy="1044766"/>
          </a:xfrm>
        </p:grpSpPr>
        <p:sp>
          <p:nvSpPr>
            <p:cNvPr id="2" name="矩形 1">
              <a:extLst>
                <a:ext uri="{FF2B5EF4-FFF2-40B4-BE49-F238E27FC236}">
                  <a16:creationId xmlns:a16="http://schemas.microsoft.com/office/drawing/2014/main" id="{82EE9A52-9D8E-4BD8-9CF7-2B83B4E68E9E}"/>
                </a:ext>
              </a:extLst>
            </p:cNvPr>
            <p:cNvSpPr/>
            <p:nvPr/>
          </p:nvSpPr>
          <p:spPr>
            <a:xfrm>
              <a:off x="304800" y="749299"/>
              <a:ext cx="1177536" cy="104476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b="1" dirty="0"/>
                <a:t>奈氏准则</a:t>
              </a:r>
            </a:p>
          </p:txBody>
        </p:sp>
        <p:sp>
          <p:nvSpPr>
            <p:cNvPr id="16" name="矩形 15">
              <a:extLst>
                <a:ext uri="{FF2B5EF4-FFF2-40B4-BE49-F238E27FC236}">
                  <a16:creationId xmlns:a16="http://schemas.microsoft.com/office/drawing/2014/main" id="{3BF082DA-ADAA-4FEA-AC8A-659D10FD3240}"/>
                </a:ext>
              </a:extLst>
            </p:cNvPr>
            <p:cNvSpPr/>
            <p:nvPr/>
          </p:nvSpPr>
          <p:spPr>
            <a:xfrm>
              <a:off x="1482337" y="749299"/>
              <a:ext cx="3504104" cy="1044765"/>
            </a:xfrm>
            <a:prstGeom prst="rect">
              <a:avLst/>
            </a:prstGeom>
            <a:no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理想</a:t>
              </a:r>
              <a:r>
                <a:rPr lang="zh-CN" altLang="en-US" sz="1600" b="1" dirty="0">
                  <a:solidFill>
                    <a:schemeClr val="tx1"/>
                  </a:solidFill>
                  <a:latin typeface="Arial Black" panose="020B0A04020102020204" pitchFamily="34" charset="0"/>
                </a:rPr>
                <a:t>低通信道的</a:t>
              </a:r>
              <a:r>
                <a:rPr lang="zh-CN" altLang="en-US" sz="1600" b="1" dirty="0">
                  <a:solidFill>
                    <a:schemeClr val="accent1">
                      <a:lumMod val="75000"/>
                    </a:schemeClr>
                  </a:solidFill>
                  <a:latin typeface="Arial Black" panose="020B0A04020102020204" pitchFamily="34" charset="0"/>
                </a:rPr>
                <a:t>最高码元传输速率</a:t>
              </a:r>
              <a:r>
                <a:rPr lang="zh-CN" altLang="en-US" sz="1600" b="1" dirty="0">
                  <a:solidFill>
                    <a:schemeClr val="tx1"/>
                  </a:solidFill>
                  <a:latin typeface="Arial Black" panose="020B0A04020102020204" pitchFamily="34" charset="0"/>
                </a:rPr>
                <a:t>为</a:t>
              </a:r>
              <a:endParaRPr lang="en-US" altLang="zh-CN" sz="1600" b="1" dirty="0">
                <a:solidFill>
                  <a:schemeClr val="tx1"/>
                </a:solidFill>
                <a:latin typeface="Arial Black" panose="020B0A04020102020204" pitchFamily="34" charset="0"/>
              </a:endParaRPr>
            </a:p>
            <a:p>
              <a:pPr algn="ctr">
                <a:lnSpc>
                  <a:spcPct val="150000"/>
                </a:lnSpc>
              </a:pPr>
              <a:r>
                <a:rPr lang="en-US" altLang="zh-CN" sz="1600" b="1" dirty="0">
                  <a:solidFill>
                    <a:schemeClr val="tx1"/>
                  </a:solidFill>
                  <a:latin typeface="Arial Black" panose="020B0A04020102020204" pitchFamily="34" charset="0"/>
                </a:rPr>
                <a:t>2W </a:t>
              </a:r>
              <a:r>
                <a:rPr lang="zh-CN" altLang="en-US" sz="1600" b="1" dirty="0">
                  <a:solidFill>
                    <a:schemeClr val="tx1"/>
                  </a:solidFill>
                  <a:latin typeface="Arial Black" panose="020B0A04020102020204" pitchFamily="34" charset="0"/>
                </a:rPr>
                <a:t>码元</a:t>
              </a:r>
              <a:r>
                <a:rPr lang="en-US" altLang="zh-CN" sz="1600" b="1" dirty="0">
                  <a:solidFill>
                    <a:schemeClr val="tx1"/>
                  </a:solidFill>
                  <a:latin typeface="Arial Black" panose="020B0A04020102020204" pitchFamily="34" charset="0"/>
                </a:rPr>
                <a:t>/</a:t>
              </a:r>
              <a:r>
                <a:rPr lang="zh-CN" altLang="en-US" sz="1600" b="1" dirty="0">
                  <a:solidFill>
                    <a:schemeClr val="tx1"/>
                  </a:solidFill>
                  <a:latin typeface="Arial Black" panose="020B0A04020102020204" pitchFamily="34" charset="0"/>
                </a:rPr>
                <a:t>秒</a:t>
              </a:r>
              <a:endParaRPr lang="zh-CN" altLang="en-US" sz="1600" b="1" dirty="0">
                <a:solidFill>
                  <a:schemeClr val="tx1"/>
                </a:solidFill>
              </a:endParaRPr>
            </a:p>
          </p:txBody>
        </p:sp>
        <p:sp>
          <p:nvSpPr>
            <p:cNvPr id="19" name="矩形 18">
              <a:extLst>
                <a:ext uri="{FF2B5EF4-FFF2-40B4-BE49-F238E27FC236}">
                  <a16:creationId xmlns:a16="http://schemas.microsoft.com/office/drawing/2014/main" id="{CC57AE6C-4EDB-4E62-A4C1-77F9E8960DBD}"/>
                </a:ext>
              </a:extLst>
            </p:cNvPr>
            <p:cNvSpPr/>
            <p:nvPr/>
          </p:nvSpPr>
          <p:spPr>
            <a:xfrm>
              <a:off x="6096000" y="749299"/>
              <a:ext cx="1177536" cy="104476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b="1" dirty="0"/>
                <a:t>香农公式</a:t>
              </a:r>
            </a:p>
          </p:txBody>
        </p:sp>
        <p:sp>
          <p:nvSpPr>
            <p:cNvPr id="20" name="矩形 19">
              <a:extLst>
                <a:ext uri="{FF2B5EF4-FFF2-40B4-BE49-F238E27FC236}">
                  <a16:creationId xmlns:a16="http://schemas.microsoft.com/office/drawing/2014/main" id="{F1318240-4C69-4AD1-A8E8-AB7645C04F22}"/>
                </a:ext>
              </a:extLst>
            </p:cNvPr>
            <p:cNvSpPr/>
            <p:nvPr/>
          </p:nvSpPr>
          <p:spPr>
            <a:xfrm>
              <a:off x="7273536" y="749299"/>
              <a:ext cx="3968979" cy="1044765"/>
            </a:xfrm>
            <a:prstGeom prst="rect">
              <a:avLst/>
            </a:prstGeom>
            <a:noFill/>
            <a:ln>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带宽受限</a:t>
              </a:r>
              <a:r>
                <a:rPr lang="zh-CN" altLang="en-US" sz="1600" b="1" dirty="0">
                  <a:solidFill>
                    <a:schemeClr val="tx1"/>
                  </a:solidFill>
                  <a:latin typeface="Arial Black" panose="020B0A04020102020204" pitchFamily="34" charset="0"/>
                </a:rPr>
                <a:t>且有</a:t>
              </a:r>
              <a:r>
                <a:rPr lang="zh-CN" altLang="en-US" sz="1600" b="1" dirty="0">
                  <a:solidFill>
                    <a:schemeClr val="accent1">
                      <a:lumMod val="75000"/>
                    </a:schemeClr>
                  </a:solidFill>
                  <a:latin typeface="Arial Black" panose="020B0A04020102020204" pitchFamily="34" charset="0"/>
                </a:rPr>
                <a:t>高斯白噪声</a:t>
              </a:r>
              <a:r>
                <a:rPr lang="zh-CN" altLang="en-US" sz="1600" b="1" dirty="0">
                  <a:solidFill>
                    <a:schemeClr val="tx1"/>
                  </a:solidFill>
                  <a:latin typeface="Arial Black" panose="020B0A04020102020204" pitchFamily="34" charset="0"/>
                </a:rPr>
                <a:t>干扰的信道的</a:t>
              </a:r>
              <a:endParaRPr lang="en-US" altLang="zh-CN" sz="1600" b="1" dirty="0">
                <a:solidFill>
                  <a:schemeClr val="tx1"/>
                </a:solidFill>
                <a:latin typeface="Arial Black" panose="020B0A04020102020204" pitchFamily="34" charset="0"/>
              </a:endParaRPr>
            </a:p>
            <a:p>
              <a:pPr>
                <a:lnSpc>
                  <a:spcPct val="150000"/>
                </a:lnSpc>
              </a:pPr>
              <a:r>
                <a:rPr lang="zh-CN" altLang="en-US" sz="1600" b="1" dirty="0">
                  <a:solidFill>
                    <a:schemeClr val="accent1">
                      <a:lumMod val="75000"/>
                    </a:schemeClr>
                  </a:solidFill>
                  <a:latin typeface="Arial Black" panose="020B0A04020102020204" pitchFamily="34" charset="0"/>
                </a:rPr>
                <a:t>极限信息传输速率</a:t>
              </a:r>
              <a:endParaRPr lang="en-US" altLang="zh-CN" sz="1600" b="1" dirty="0">
                <a:solidFill>
                  <a:schemeClr val="accent1">
                    <a:lumMod val="75000"/>
                  </a:schemeClr>
                </a:solidFill>
                <a:latin typeface="Arial Black" panose="020B0A04020102020204" pitchFamily="34" charset="0"/>
              </a:endParaRPr>
            </a:p>
          </p:txBody>
        </p: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AF58B887-F660-4E64-9CA2-50DCF677EDEB}"/>
                    </a:ext>
                  </a:extLst>
                </p:cNvPr>
                <p:cNvSpPr txBox="1"/>
                <p:nvPr/>
              </p:nvSpPr>
              <p:spPr>
                <a:xfrm>
                  <a:off x="8875966" y="1245369"/>
                  <a:ext cx="2452851" cy="4840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400" b="1" i="1" smtClean="0">
                            <a:latin typeface="Cambria Math" panose="02040503050406030204" pitchFamily="18" charset="0"/>
                          </a:rPr>
                          <m:t>𝑪</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𝑾</m:t>
                        </m:r>
                        <m:func>
                          <m:funcPr>
                            <m:ctrlPr>
                              <a:rPr lang="en-US" altLang="zh-CN" sz="1400" b="1" i="1" smtClean="0">
                                <a:latin typeface="Cambria Math" panose="02040503050406030204" pitchFamily="18" charset="0"/>
                              </a:rPr>
                            </m:ctrlPr>
                          </m:funcPr>
                          <m:fName>
                            <m:sSub>
                              <m:sSubPr>
                                <m:ctrlPr>
                                  <a:rPr lang="en-US" altLang="zh-CN" sz="1400" b="1" i="1" smtClean="0">
                                    <a:latin typeface="Cambria Math" panose="02040503050406030204" pitchFamily="18" charset="0"/>
                                  </a:rPr>
                                </m:ctrlPr>
                              </m:sSubPr>
                              <m:e>
                                <m:r>
                                  <a:rPr lang="en-US" altLang="zh-CN" sz="1400" b="1" i="0" smtClean="0">
                                    <a:latin typeface="Cambria Math" panose="02040503050406030204" pitchFamily="18" charset="0"/>
                                  </a:rPr>
                                  <m:t>𝐥𝐨𝐠</m:t>
                                </m:r>
                              </m:e>
                              <m:sub>
                                <m:r>
                                  <a:rPr lang="en-US" altLang="zh-CN" sz="1400" b="1" i="1" smtClean="0">
                                    <a:latin typeface="Cambria Math" panose="02040503050406030204" pitchFamily="18" charset="0"/>
                                  </a:rPr>
                                  <m:t>𝟐</m:t>
                                </m:r>
                              </m:sub>
                            </m:sSub>
                          </m:fName>
                          <m:e>
                            <m:d>
                              <m:dPr>
                                <m:ctrlPr>
                                  <a:rPr lang="en-US" altLang="zh-CN" sz="1400" b="1" i="1" smtClean="0">
                                    <a:latin typeface="Cambria Math" panose="02040503050406030204" pitchFamily="18" charset="0"/>
                                  </a:rPr>
                                </m:ctrlPr>
                              </m:dPr>
                              <m:e>
                                <m:r>
                                  <a:rPr lang="en-US" altLang="zh-CN" sz="1400" b="1" i="1" smtClean="0">
                                    <a:latin typeface="Cambria Math" panose="02040503050406030204" pitchFamily="18" charset="0"/>
                                  </a:rPr>
                                  <m:t>𝟏</m:t>
                                </m:r>
                                <m:r>
                                  <a:rPr lang="en-US" altLang="zh-CN" sz="1400" b="1" i="1" smtClean="0">
                                    <a:latin typeface="Cambria Math" panose="02040503050406030204" pitchFamily="18" charset="0"/>
                                  </a:rPr>
                                  <m:t>+</m:t>
                                </m:r>
                                <m:f>
                                  <m:fPr>
                                    <m:ctrlPr>
                                      <a:rPr lang="en-US" altLang="zh-CN" sz="1400" b="1" i="1" smtClean="0">
                                        <a:latin typeface="Cambria Math" panose="02040503050406030204" pitchFamily="18" charset="0"/>
                                      </a:rPr>
                                    </m:ctrlPr>
                                  </m:fPr>
                                  <m:num>
                                    <m:r>
                                      <a:rPr lang="en-US" altLang="zh-CN" sz="1400" b="1" i="1" smtClean="0">
                                        <a:latin typeface="Cambria Math" panose="02040503050406030204" pitchFamily="18" charset="0"/>
                                      </a:rPr>
                                      <m:t>𝑺</m:t>
                                    </m:r>
                                  </m:num>
                                  <m:den>
                                    <m:r>
                                      <a:rPr lang="en-US" altLang="zh-CN" sz="1400" b="1" i="1" smtClean="0">
                                        <a:latin typeface="Cambria Math" panose="02040503050406030204" pitchFamily="18" charset="0"/>
                                      </a:rPr>
                                      <m:t>𝑵</m:t>
                                    </m:r>
                                  </m:den>
                                </m:f>
                              </m:e>
                            </m:d>
                            <m:r>
                              <a:rPr lang="en-US" altLang="zh-CN" sz="1400" b="1" i="1" smtClean="0">
                                <a:latin typeface="Cambria Math" panose="02040503050406030204" pitchFamily="18" charset="0"/>
                              </a:rPr>
                              <m:t> (</m:t>
                            </m:r>
                            <m:r>
                              <a:rPr lang="en-US" altLang="zh-CN" sz="1400" b="1" i="1" smtClean="0">
                                <a:latin typeface="Cambria Math" panose="02040503050406030204" pitchFamily="18" charset="0"/>
                              </a:rPr>
                              <m:t>𝒃</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𝒔</m:t>
                            </m:r>
                            <m:r>
                              <a:rPr lang="en-US" altLang="zh-CN" sz="1400" b="1" i="1" smtClean="0">
                                <a:latin typeface="Cambria Math" panose="02040503050406030204" pitchFamily="18" charset="0"/>
                              </a:rPr>
                              <m:t>)</m:t>
                            </m:r>
                          </m:e>
                        </m:func>
                      </m:oMath>
                    </m:oMathPara>
                  </a14:m>
                  <a:endParaRPr lang="zh-CN" altLang="en-US" sz="1400" b="1" dirty="0"/>
                </a:p>
              </p:txBody>
            </p:sp>
          </mc:Choice>
          <mc:Fallback xmlns="">
            <p:sp>
              <p:nvSpPr>
                <p:cNvPr id="22" name="文本框 21">
                  <a:extLst>
                    <a:ext uri="{FF2B5EF4-FFF2-40B4-BE49-F238E27FC236}">
                      <a16:creationId xmlns:a16="http://schemas.microsoft.com/office/drawing/2014/main" id="{AF58B887-F660-4E64-9CA2-50DCF677EDEB}"/>
                    </a:ext>
                  </a:extLst>
                </p:cNvPr>
                <p:cNvSpPr txBox="1">
                  <a:spLocks noRot="1" noChangeAspect="1" noMove="1" noResize="1" noEditPoints="1" noAdjustHandles="1" noChangeArrowheads="1" noChangeShapeType="1" noTextEdit="1"/>
                </p:cNvSpPr>
                <p:nvPr/>
              </p:nvSpPr>
              <p:spPr>
                <a:xfrm>
                  <a:off x="8875966" y="1245369"/>
                  <a:ext cx="2452851" cy="484043"/>
                </a:xfrm>
                <a:prstGeom prst="rect">
                  <a:avLst/>
                </a:prstGeom>
                <a:blipFill>
                  <a:blip r:embed="rId3"/>
                  <a:stretch>
                    <a:fillRect/>
                  </a:stretch>
                </a:blipFill>
              </p:spPr>
              <p:txBody>
                <a:bodyPr/>
                <a:lstStyle/>
                <a:p>
                  <a:r>
                    <a:rPr lang="zh-CN" altLang="en-US">
                      <a:noFill/>
                    </a:rPr>
                    <a:t> </a:t>
                  </a:r>
                </a:p>
              </p:txBody>
            </p:sp>
          </mc:Fallback>
        </mc:AlternateContent>
      </p:grpSp>
      <p:grpSp>
        <p:nvGrpSpPr>
          <p:cNvPr id="7" name="组合 6">
            <a:extLst>
              <a:ext uri="{FF2B5EF4-FFF2-40B4-BE49-F238E27FC236}">
                <a16:creationId xmlns:a16="http://schemas.microsoft.com/office/drawing/2014/main" id="{0573613C-23D9-42D1-812D-B0603BE7AACF}"/>
              </a:ext>
            </a:extLst>
          </p:cNvPr>
          <p:cNvGrpSpPr/>
          <p:nvPr/>
        </p:nvGrpSpPr>
        <p:grpSpPr>
          <a:xfrm>
            <a:off x="304800" y="2045888"/>
            <a:ext cx="11483724" cy="1082820"/>
            <a:chOff x="304800" y="2045888"/>
            <a:chExt cx="11483724" cy="1082820"/>
          </a:xfrm>
        </p:grpSpPr>
        <p:sp>
          <p:nvSpPr>
            <p:cNvPr id="6" name="文本框 5">
              <a:extLst>
                <a:ext uri="{FF2B5EF4-FFF2-40B4-BE49-F238E27FC236}">
                  <a16:creationId xmlns:a16="http://schemas.microsoft.com/office/drawing/2014/main" id="{049044A4-DB1A-4A11-97C1-A9B80252A814}"/>
                </a:ext>
              </a:extLst>
            </p:cNvPr>
            <p:cNvSpPr txBox="1"/>
            <p:nvPr/>
          </p:nvSpPr>
          <p:spPr>
            <a:xfrm>
              <a:off x="304800" y="2045888"/>
              <a:ext cx="11483724" cy="646331"/>
            </a:xfrm>
            <a:prstGeom prst="rect">
              <a:avLst/>
            </a:prstGeom>
            <a:noFill/>
          </p:spPr>
          <p:txBody>
            <a:bodyPr wrap="square" rtlCol="0">
              <a:spAutoFit/>
            </a:bodyPr>
            <a:lstStyle/>
            <a:p>
              <a:r>
                <a:rPr lang="en-US" altLang="zh-CN" b="1" dirty="0">
                  <a:latin typeface="Arial Narrow" panose="020B0606020202030204" pitchFamily="34" charset="0"/>
                </a:rPr>
                <a:t>【2016</a:t>
              </a:r>
              <a:r>
                <a:rPr lang="zh-CN" altLang="en-US" b="1" dirty="0">
                  <a:latin typeface="Arial Narrow" panose="020B0606020202030204" pitchFamily="34" charset="0"/>
                </a:rPr>
                <a:t>年 题</a:t>
              </a:r>
              <a:r>
                <a:rPr lang="en-US" altLang="zh-CN" b="1" dirty="0">
                  <a:latin typeface="Arial Narrow" panose="020B0606020202030204" pitchFamily="34" charset="0"/>
                </a:rPr>
                <a:t>34】</a:t>
              </a:r>
              <a:r>
                <a:rPr lang="zh-CN" altLang="en-US" b="1" dirty="0">
                  <a:latin typeface="Arial Narrow" panose="020B0606020202030204" pitchFamily="34" charset="0"/>
                </a:rPr>
                <a:t>若某链路的频率带宽为</a:t>
              </a:r>
              <a:r>
                <a:rPr lang="en-US" altLang="zh-CN" b="1" dirty="0">
                  <a:latin typeface="Arial Narrow" panose="020B0606020202030204" pitchFamily="34" charset="0"/>
                </a:rPr>
                <a:t>8kHz</a:t>
              </a:r>
              <a:r>
                <a:rPr lang="zh-CN" altLang="en-US" b="1" dirty="0">
                  <a:latin typeface="Arial Narrow" panose="020B0606020202030204" pitchFamily="34" charset="0"/>
                </a:rPr>
                <a:t>，信噪比为</a:t>
              </a:r>
              <a:r>
                <a:rPr lang="en-US" altLang="zh-CN" b="1" dirty="0">
                  <a:latin typeface="Arial Narrow" panose="020B0606020202030204" pitchFamily="34" charset="0"/>
                </a:rPr>
                <a:t>30dB</a:t>
              </a:r>
              <a:r>
                <a:rPr lang="zh-CN" altLang="en-US" b="1" dirty="0">
                  <a:latin typeface="Arial Narrow" panose="020B0606020202030204" pitchFamily="34" charset="0"/>
                </a:rPr>
                <a:t>，该链路实际数据传输速率约为理论最大数据传输</a:t>
              </a:r>
              <a:endParaRPr lang="en-US" altLang="zh-CN" b="1" dirty="0">
                <a:latin typeface="Arial Narrow" panose="020B0606020202030204" pitchFamily="34" charset="0"/>
              </a:endParaRPr>
            </a:p>
            <a:p>
              <a:r>
                <a:rPr lang="en-US" altLang="zh-CN" b="1" dirty="0">
                  <a:latin typeface="Arial Narrow" panose="020B0606020202030204" pitchFamily="34" charset="0"/>
                </a:rPr>
                <a:t>                               </a:t>
              </a:r>
              <a:r>
                <a:rPr lang="zh-CN" altLang="en-US" b="1" dirty="0">
                  <a:latin typeface="Arial Narrow" panose="020B0606020202030204" pitchFamily="34" charset="0"/>
                </a:rPr>
                <a:t>速率的</a:t>
              </a:r>
              <a:r>
                <a:rPr lang="en-US" altLang="zh-CN" b="1" dirty="0">
                  <a:latin typeface="Arial Narrow" panose="020B0606020202030204" pitchFamily="34" charset="0"/>
                </a:rPr>
                <a:t>50%</a:t>
              </a:r>
              <a:r>
                <a:rPr lang="zh-CN" altLang="en-US" b="1" dirty="0">
                  <a:latin typeface="Arial Narrow" panose="020B0606020202030204" pitchFamily="34" charset="0"/>
                </a:rPr>
                <a:t>，则该链路的实际数据传输速率约是（      ）。</a:t>
              </a:r>
            </a:p>
          </p:txBody>
        </p:sp>
        <p:sp>
          <p:nvSpPr>
            <p:cNvPr id="28" name="文本框 27">
              <a:extLst>
                <a:ext uri="{FF2B5EF4-FFF2-40B4-BE49-F238E27FC236}">
                  <a16:creationId xmlns:a16="http://schemas.microsoft.com/office/drawing/2014/main" id="{CB4A2D2C-A783-486C-8B77-6866A088A621}"/>
                </a:ext>
              </a:extLst>
            </p:cNvPr>
            <p:cNvSpPr txBox="1"/>
            <p:nvPr/>
          </p:nvSpPr>
          <p:spPr>
            <a:xfrm>
              <a:off x="1878138"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A. 8kbps</a:t>
              </a:r>
              <a:endParaRPr lang="zh-CN" altLang="en-US" b="1" dirty="0">
                <a:latin typeface="Arial Narrow" panose="020B0606020202030204" pitchFamily="34" charset="0"/>
              </a:endParaRPr>
            </a:p>
          </p:txBody>
        </p:sp>
        <p:sp>
          <p:nvSpPr>
            <p:cNvPr id="29" name="文本框 28">
              <a:extLst>
                <a:ext uri="{FF2B5EF4-FFF2-40B4-BE49-F238E27FC236}">
                  <a16:creationId xmlns:a16="http://schemas.microsoft.com/office/drawing/2014/main" id="{8E2F0AC8-CC3F-487A-A4EF-91FBB2CADE6B}"/>
                </a:ext>
              </a:extLst>
            </p:cNvPr>
            <p:cNvSpPr txBox="1"/>
            <p:nvPr/>
          </p:nvSpPr>
          <p:spPr>
            <a:xfrm>
              <a:off x="3718633"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B. 20kbps</a:t>
              </a:r>
              <a:endParaRPr lang="zh-CN" altLang="en-US" b="1" dirty="0">
                <a:latin typeface="Arial Narrow" panose="020B0606020202030204" pitchFamily="34" charset="0"/>
              </a:endParaRPr>
            </a:p>
          </p:txBody>
        </p:sp>
        <p:sp>
          <p:nvSpPr>
            <p:cNvPr id="30" name="文本框 29">
              <a:extLst>
                <a:ext uri="{FF2B5EF4-FFF2-40B4-BE49-F238E27FC236}">
                  <a16:creationId xmlns:a16="http://schemas.microsoft.com/office/drawing/2014/main" id="{89DA759C-10DC-4975-8076-B5C564A2663F}"/>
                </a:ext>
              </a:extLst>
            </p:cNvPr>
            <p:cNvSpPr txBox="1"/>
            <p:nvPr/>
          </p:nvSpPr>
          <p:spPr>
            <a:xfrm>
              <a:off x="5559128"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C. 40kbps</a:t>
              </a:r>
              <a:endParaRPr lang="zh-CN" altLang="en-US" b="1" dirty="0">
                <a:latin typeface="Arial Narrow" panose="020B0606020202030204" pitchFamily="34" charset="0"/>
              </a:endParaRPr>
            </a:p>
          </p:txBody>
        </p:sp>
        <p:sp>
          <p:nvSpPr>
            <p:cNvPr id="31" name="文本框 30">
              <a:extLst>
                <a:ext uri="{FF2B5EF4-FFF2-40B4-BE49-F238E27FC236}">
                  <a16:creationId xmlns:a16="http://schemas.microsoft.com/office/drawing/2014/main" id="{DF76DA26-7696-42CC-B1F5-927465EB0CCE}"/>
                </a:ext>
              </a:extLst>
            </p:cNvPr>
            <p:cNvSpPr txBox="1"/>
            <p:nvPr/>
          </p:nvSpPr>
          <p:spPr>
            <a:xfrm>
              <a:off x="7399623"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D. 80kbps</a:t>
              </a:r>
              <a:endParaRPr lang="zh-CN" altLang="en-US" b="1" dirty="0">
                <a:latin typeface="Arial Narrow" panose="020B0606020202030204" pitchFamily="34" charset="0"/>
              </a:endParaRPr>
            </a:p>
          </p:txBody>
        </p:sp>
      </p:grpSp>
      <p:sp>
        <p:nvSpPr>
          <p:cNvPr id="32" name="文本框 31">
            <a:extLst>
              <a:ext uri="{FF2B5EF4-FFF2-40B4-BE49-F238E27FC236}">
                <a16:creationId xmlns:a16="http://schemas.microsoft.com/office/drawing/2014/main" id="{8F016D07-1DAB-414F-B01F-9232BDF58DB2}"/>
              </a:ext>
            </a:extLst>
          </p:cNvPr>
          <p:cNvSpPr txBox="1"/>
          <p:nvPr/>
        </p:nvSpPr>
        <p:spPr>
          <a:xfrm>
            <a:off x="464875" y="3244334"/>
            <a:ext cx="732397" cy="369332"/>
          </a:xfrm>
          <a:prstGeom prst="rect">
            <a:avLst/>
          </a:prstGeom>
          <a:noFill/>
        </p:spPr>
        <p:txBody>
          <a:bodyPr wrap="square" rtlCol="0">
            <a:spAutoFit/>
          </a:bodyPr>
          <a:lstStyle/>
          <a:p>
            <a:r>
              <a:rPr lang="zh-CN" altLang="en-US" b="1" dirty="0">
                <a:latin typeface="Arial Narrow" panose="020B0606020202030204" pitchFamily="34" charset="0"/>
              </a:rPr>
              <a:t>解析</a:t>
            </a:r>
          </a:p>
        </p:txBody>
      </p:sp>
      <p:sp>
        <p:nvSpPr>
          <p:cNvPr id="33" name="文本框 32">
            <a:extLst>
              <a:ext uri="{FF2B5EF4-FFF2-40B4-BE49-F238E27FC236}">
                <a16:creationId xmlns:a16="http://schemas.microsoft.com/office/drawing/2014/main" id="{EECFDF41-2CC8-47B4-A70F-16D3D07EC074}"/>
              </a:ext>
            </a:extLst>
          </p:cNvPr>
          <p:cNvSpPr txBox="1"/>
          <p:nvPr/>
        </p:nvSpPr>
        <p:spPr>
          <a:xfrm>
            <a:off x="885897" y="3594100"/>
            <a:ext cx="4903110" cy="369332"/>
          </a:xfrm>
          <a:prstGeom prst="rect">
            <a:avLst/>
          </a:prstGeom>
          <a:noFill/>
        </p:spPr>
        <p:txBody>
          <a:bodyPr wrap="square" rtlCol="0">
            <a:spAutoFit/>
          </a:bodyPr>
          <a:lstStyle/>
          <a:p>
            <a:r>
              <a:rPr lang="zh-CN" altLang="en-US" b="1" dirty="0">
                <a:latin typeface="Arial Narrow" panose="020B0606020202030204" pitchFamily="34" charset="0"/>
              </a:rPr>
              <a:t>根据香农公式可计算出理论最大数据传输速率</a:t>
            </a:r>
          </a:p>
        </p:txBody>
      </p:sp>
      <p:sp>
        <p:nvSpPr>
          <p:cNvPr id="38" name="文本框 37">
            <a:extLst>
              <a:ext uri="{FF2B5EF4-FFF2-40B4-BE49-F238E27FC236}">
                <a16:creationId xmlns:a16="http://schemas.microsoft.com/office/drawing/2014/main" id="{6C3442BF-6C5B-4F8C-9970-ED5F22058D40}"/>
              </a:ext>
            </a:extLst>
          </p:cNvPr>
          <p:cNvSpPr txBox="1"/>
          <p:nvPr/>
        </p:nvSpPr>
        <p:spPr>
          <a:xfrm>
            <a:off x="6755124" y="2268808"/>
            <a:ext cx="732397" cy="523220"/>
          </a:xfrm>
          <a:prstGeom prst="rect">
            <a:avLst/>
          </a:prstGeom>
          <a:noFill/>
        </p:spPr>
        <p:txBody>
          <a:bodyPr wrap="square" rtlCol="0">
            <a:spAutoFit/>
          </a:bodyPr>
          <a:lstStyle/>
          <a:p>
            <a:pPr algn="ctr"/>
            <a:r>
              <a:rPr lang="en-US" altLang="zh-CN" sz="2800" b="1" dirty="0">
                <a:solidFill>
                  <a:schemeClr val="accent1">
                    <a:lumMod val="75000"/>
                  </a:schemeClr>
                </a:solidFill>
                <a:latin typeface="Arial Black" panose="020B0A04020102020204" pitchFamily="34" charset="0"/>
              </a:rPr>
              <a:t>C</a:t>
            </a:r>
            <a:endParaRPr lang="zh-CN" altLang="en-US" sz="2800" b="1" dirty="0">
              <a:solidFill>
                <a:schemeClr val="accent1">
                  <a:lumMod val="75000"/>
                </a:schemeClr>
              </a:solidFill>
              <a:latin typeface="Arial Black" panose="020B0A04020102020204" pitchFamily="34" charset="0"/>
            </a:endParaRPr>
          </a:p>
        </p:txBody>
      </p:sp>
      <mc:AlternateContent xmlns:mc="http://schemas.openxmlformats.org/markup-compatibility/2006" xmlns:a14="http://schemas.microsoft.com/office/drawing/2010/main">
        <mc:Choice Requires="a14">
          <p:sp>
            <p:nvSpPr>
              <p:cNvPr id="23" name="文本框 22">
                <a:extLst>
                  <a:ext uri="{FF2B5EF4-FFF2-40B4-BE49-F238E27FC236}">
                    <a16:creationId xmlns:a16="http://schemas.microsoft.com/office/drawing/2014/main" id="{266ECD90-255F-4DE8-8A08-F65B83087B87}"/>
                  </a:ext>
                </a:extLst>
              </p:cNvPr>
              <p:cNvSpPr txBox="1"/>
              <p:nvPr/>
            </p:nvSpPr>
            <p:spPr>
              <a:xfrm>
                <a:off x="5057196" y="3467591"/>
                <a:ext cx="3516675" cy="6223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1" i="1" smtClean="0">
                          <a:latin typeface="Cambria Math" panose="02040503050406030204" pitchFamily="18" charset="0"/>
                        </a:rPr>
                        <m:t>𝑪</m:t>
                      </m:r>
                      <m:r>
                        <a:rPr lang="en-US" altLang="zh-CN" b="1" i="1" smtClean="0">
                          <a:latin typeface="Cambria Math" panose="02040503050406030204" pitchFamily="18" charset="0"/>
                        </a:rPr>
                        <m:t>=</m:t>
                      </m:r>
                      <m:r>
                        <a:rPr lang="en-US" altLang="zh-CN" b="1" i="1" smtClean="0">
                          <a:latin typeface="Cambria Math" panose="02040503050406030204" pitchFamily="18" charset="0"/>
                        </a:rPr>
                        <m:t>𝟖</m:t>
                      </m:r>
                      <m:r>
                        <a:rPr lang="en-US" altLang="zh-CN" b="1" i="1" smtClean="0">
                          <a:latin typeface="Cambria Math" panose="02040503050406030204" pitchFamily="18" charset="0"/>
                        </a:rPr>
                        <m:t>𝒌</m:t>
                      </m:r>
                      <m:func>
                        <m:funcPr>
                          <m:ctrlPr>
                            <a:rPr lang="en-US" altLang="zh-CN" b="1" i="1" smtClean="0">
                              <a:latin typeface="Cambria Math" panose="02040503050406030204" pitchFamily="18" charset="0"/>
                            </a:rPr>
                          </m:ctrlPr>
                        </m:funcPr>
                        <m:fName>
                          <m:sSub>
                            <m:sSubPr>
                              <m:ctrlPr>
                                <a:rPr lang="en-US" altLang="zh-CN" b="1" i="1" smtClean="0">
                                  <a:latin typeface="Cambria Math" panose="02040503050406030204" pitchFamily="18" charset="0"/>
                                </a:rPr>
                              </m:ctrlPr>
                            </m:sSubPr>
                            <m:e>
                              <m:r>
                                <a:rPr lang="en-US" altLang="zh-CN" b="1">
                                  <a:latin typeface="Cambria Math" panose="02040503050406030204" pitchFamily="18" charset="0"/>
                                </a:rPr>
                                <m:t>·</m:t>
                              </m:r>
                              <m:r>
                                <a:rPr lang="en-US" altLang="zh-CN" b="1" i="0" smtClean="0">
                                  <a:latin typeface="Cambria Math" panose="02040503050406030204" pitchFamily="18" charset="0"/>
                                </a:rPr>
                                <m:t>𝐥𝐨𝐠</m:t>
                              </m:r>
                            </m:e>
                            <m:sub>
                              <m:r>
                                <a:rPr lang="en-US" altLang="zh-CN" b="1" i="1" smtClean="0">
                                  <a:latin typeface="Cambria Math" panose="02040503050406030204" pitchFamily="18" charset="0"/>
                                </a:rPr>
                                <m:t>𝟐</m:t>
                              </m:r>
                            </m:sub>
                          </m:sSub>
                        </m:fName>
                        <m:e>
                          <m:d>
                            <m:dPr>
                              <m:ctrlPr>
                                <a:rPr lang="en-US" altLang="zh-CN" b="1" i="1" smtClean="0">
                                  <a:latin typeface="Cambria Math" panose="02040503050406030204" pitchFamily="18" charset="0"/>
                                </a:rPr>
                              </m:ctrlPr>
                            </m:dPr>
                            <m:e>
                              <m:r>
                                <a:rPr lang="en-US" altLang="zh-CN" b="1" i="1" smtClean="0">
                                  <a:latin typeface="Cambria Math" panose="02040503050406030204" pitchFamily="18" charset="0"/>
                                </a:rPr>
                                <m:t>𝟏</m:t>
                              </m:r>
                              <m:r>
                                <a:rPr lang="en-US" altLang="zh-CN" b="1" i="1" smtClean="0">
                                  <a:latin typeface="Cambria Math" panose="02040503050406030204" pitchFamily="18" charset="0"/>
                                </a:rPr>
                                <m:t>+</m:t>
                              </m:r>
                              <m:f>
                                <m:fPr>
                                  <m:ctrlPr>
                                    <a:rPr lang="en-US" altLang="zh-CN" b="1" i="1" smtClean="0">
                                      <a:latin typeface="Cambria Math" panose="02040503050406030204" pitchFamily="18" charset="0"/>
                                    </a:rPr>
                                  </m:ctrlPr>
                                </m:fPr>
                                <m:num>
                                  <m:r>
                                    <a:rPr lang="en-US" altLang="zh-CN" b="1" i="1" smtClean="0">
                                      <a:latin typeface="Cambria Math" panose="02040503050406030204" pitchFamily="18" charset="0"/>
                                    </a:rPr>
                                    <m:t>𝑺</m:t>
                                  </m:r>
                                </m:num>
                                <m:den>
                                  <m:r>
                                    <a:rPr lang="en-US" altLang="zh-CN" b="1" i="1" smtClean="0">
                                      <a:latin typeface="Cambria Math" panose="02040503050406030204" pitchFamily="18" charset="0"/>
                                    </a:rPr>
                                    <m:t>𝑵</m:t>
                                  </m:r>
                                </m:den>
                              </m:f>
                            </m:e>
                          </m:d>
                          <m:r>
                            <a:rPr lang="en-US" altLang="zh-CN" b="1" i="1" smtClean="0">
                              <a:latin typeface="Cambria Math" panose="02040503050406030204" pitchFamily="18" charset="0"/>
                            </a:rPr>
                            <m:t> </m:t>
                          </m:r>
                        </m:e>
                      </m:func>
                    </m:oMath>
                  </m:oMathPara>
                </a14:m>
                <a:endParaRPr lang="zh-CN" altLang="en-US" b="1" dirty="0"/>
              </a:p>
            </p:txBody>
          </p:sp>
        </mc:Choice>
        <mc:Fallback xmlns="">
          <p:sp>
            <p:nvSpPr>
              <p:cNvPr id="23" name="文本框 22">
                <a:extLst>
                  <a:ext uri="{FF2B5EF4-FFF2-40B4-BE49-F238E27FC236}">
                    <a16:creationId xmlns:a16="http://schemas.microsoft.com/office/drawing/2014/main" id="{266ECD90-255F-4DE8-8A08-F65B83087B87}"/>
                  </a:ext>
                </a:extLst>
              </p:cNvPr>
              <p:cNvSpPr txBox="1">
                <a:spLocks noRot="1" noChangeAspect="1" noMove="1" noResize="1" noEditPoints="1" noAdjustHandles="1" noChangeArrowheads="1" noChangeShapeType="1" noTextEdit="1"/>
              </p:cNvSpPr>
              <p:nvPr/>
            </p:nvSpPr>
            <p:spPr>
              <a:xfrm>
                <a:off x="5057196" y="3467591"/>
                <a:ext cx="3516675" cy="622350"/>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4" name="文本框 23">
                <a:extLst>
                  <a:ext uri="{FF2B5EF4-FFF2-40B4-BE49-F238E27FC236}">
                    <a16:creationId xmlns:a16="http://schemas.microsoft.com/office/drawing/2014/main" id="{7423BD04-71B3-4716-B849-A68129219350}"/>
                  </a:ext>
                </a:extLst>
              </p:cNvPr>
              <p:cNvSpPr txBox="1"/>
              <p:nvPr/>
            </p:nvSpPr>
            <p:spPr>
              <a:xfrm>
                <a:off x="831073" y="4204372"/>
                <a:ext cx="3516675" cy="6223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1" i="1" smtClean="0">
                          <a:latin typeface="Cambria Math" panose="02040503050406030204" pitchFamily="18" charset="0"/>
                        </a:rPr>
                        <m:t>𝟑𝟎</m:t>
                      </m:r>
                      <m:r>
                        <a:rPr lang="en-US" altLang="zh-CN" b="1" i="1" smtClean="0">
                          <a:latin typeface="Cambria Math" panose="02040503050406030204" pitchFamily="18" charset="0"/>
                        </a:rPr>
                        <m:t>(</m:t>
                      </m:r>
                      <m:r>
                        <a:rPr lang="en-US" altLang="zh-CN" b="1" i="1" smtClean="0">
                          <a:latin typeface="Cambria Math" panose="02040503050406030204" pitchFamily="18" charset="0"/>
                        </a:rPr>
                        <m:t>𝒅𝑩</m:t>
                      </m:r>
                      <m:r>
                        <a:rPr lang="en-US" altLang="zh-CN" b="1" i="1" smtClean="0">
                          <a:latin typeface="Cambria Math" panose="02040503050406030204" pitchFamily="18" charset="0"/>
                        </a:rPr>
                        <m:t>)=</m:t>
                      </m:r>
                      <m:r>
                        <a:rPr lang="en-US" altLang="zh-CN" b="1" i="1" smtClean="0">
                          <a:latin typeface="Cambria Math" panose="02040503050406030204" pitchFamily="18" charset="0"/>
                        </a:rPr>
                        <m:t>𝟏𝟎</m:t>
                      </m:r>
                      <m:func>
                        <m:funcPr>
                          <m:ctrlPr>
                            <a:rPr lang="en-US" altLang="zh-CN" b="1" i="1" smtClean="0">
                              <a:latin typeface="Cambria Math" panose="02040503050406030204" pitchFamily="18" charset="0"/>
                            </a:rPr>
                          </m:ctrlPr>
                        </m:funcPr>
                        <m:fName>
                          <m:sSub>
                            <m:sSubPr>
                              <m:ctrlPr>
                                <a:rPr lang="en-US" altLang="zh-CN" b="1" i="1" smtClean="0">
                                  <a:latin typeface="Cambria Math" panose="02040503050406030204" pitchFamily="18" charset="0"/>
                                </a:rPr>
                              </m:ctrlPr>
                            </m:sSubPr>
                            <m:e>
                              <m:r>
                                <a:rPr lang="en-US" altLang="zh-CN" b="1">
                                  <a:latin typeface="Cambria Math" panose="02040503050406030204" pitchFamily="18" charset="0"/>
                                </a:rPr>
                                <m:t>·</m:t>
                              </m:r>
                              <m:r>
                                <a:rPr lang="en-US" altLang="zh-CN" b="1" i="0" smtClean="0">
                                  <a:latin typeface="Cambria Math" panose="02040503050406030204" pitchFamily="18" charset="0"/>
                                </a:rPr>
                                <m:t>𝐥𝐨𝐠</m:t>
                              </m:r>
                            </m:e>
                            <m:sub>
                              <m:r>
                                <a:rPr lang="en-US" altLang="zh-CN" b="1" i="1" smtClean="0">
                                  <a:latin typeface="Cambria Math" panose="02040503050406030204" pitchFamily="18" charset="0"/>
                                </a:rPr>
                                <m:t>𝟏𝟎</m:t>
                              </m:r>
                            </m:sub>
                          </m:sSub>
                        </m:fName>
                        <m:e>
                          <m:d>
                            <m:dPr>
                              <m:ctrlPr>
                                <a:rPr lang="en-US" altLang="zh-CN" b="1" i="1" smtClean="0">
                                  <a:latin typeface="Cambria Math" panose="02040503050406030204" pitchFamily="18" charset="0"/>
                                </a:rPr>
                              </m:ctrlPr>
                            </m:dPr>
                            <m:e>
                              <m:f>
                                <m:fPr>
                                  <m:ctrlPr>
                                    <a:rPr lang="en-US" altLang="zh-CN" b="1" i="1" smtClean="0">
                                      <a:latin typeface="Cambria Math" panose="02040503050406030204" pitchFamily="18" charset="0"/>
                                    </a:rPr>
                                  </m:ctrlPr>
                                </m:fPr>
                                <m:num>
                                  <m:r>
                                    <a:rPr lang="en-US" altLang="zh-CN" b="1" i="1" smtClean="0">
                                      <a:latin typeface="Cambria Math" panose="02040503050406030204" pitchFamily="18" charset="0"/>
                                    </a:rPr>
                                    <m:t>𝑺</m:t>
                                  </m:r>
                                </m:num>
                                <m:den>
                                  <m:r>
                                    <a:rPr lang="en-US" altLang="zh-CN" b="1" i="1" smtClean="0">
                                      <a:latin typeface="Cambria Math" panose="02040503050406030204" pitchFamily="18" charset="0"/>
                                    </a:rPr>
                                    <m:t>𝑵</m:t>
                                  </m:r>
                                </m:den>
                              </m:f>
                            </m:e>
                          </m:d>
                          <m:r>
                            <a:rPr lang="en-US" altLang="zh-CN" b="1" i="1" smtClean="0">
                              <a:latin typeface="Cambria Math" panose="02040503050406030204" pitchFamily="18" charset="0"/>
                            </a:rPr>
                            <m:t>(</m:t>
                          </m:r>
                          <m:r>
                            <a:rPr lang="en-US" altLang="zh-CN" b="1" i="1" smtClean="0">
                              <a:latin typeface="Cambria Math" panose="02040503050406030204" pitchFamily="18" charset="0"/>
                            </a:rPr>
                            <m:t>𝒅𝑩</m:t>
                          </m:r>
                          <m:r>
                            <a:rPr lang="en-US" altLang="zh-CN" b="1" i="1" smtClean="0">
                              <a:latin typeface="Cambria Math" panose="02040503050406030204" pitchFamily="18" charset="0"/>
                            </a:rPr>
                            <m:t>) </m:t>
                          </m:r>
                        </m:e>
                      </m:func>
                    </m:oMath>
                  </m:oMathPara>
                </a14:m>
                <a:endParaRPr lang="zh-CN" altLang="en-US" b="1" dirty="0"/>
              </a:p>
            </p:txBody>
          </p:sp>
        </mc:Choice>
        <mc:Fallback xmlns="">
          <p:sp>
            <p:nvSpPr>
              <p:cNvPr id="24" name="文本框 23">
                <a:extLst>
                  <a:ext uri="{FF2B5EF4-FFF2-40B4-BE49-F238E27FC236}">
                    <a16:creationId xmlns:a16="http://schemas.microsoft.com/office/drawing/2014/main" id="{7423BD04-71B3-4716-B849-A68129219350}"/>
                  </a:ext>
                </a:extLst>
              </p:cNvPr>
              <p:cNvSpPr txBox="1">
                <a:spLocks noRot="1" noChangeAspect="1" noMove="1" noResize="1" noEditPoints="1" noAdjustHandles="1" noChangeArrowheads="1" noChangeShapeType="1" noTextEdit="1"/>
              </p:cNvSpPr>
              <p:nvPr/>
            </p:nvSpPr>
            <p:spPr>
              <a:xfrm>
                <a:off x="831073" y="4204372"/>
                <a:ext cx="3516675" cy="622350"/>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9A589DE5-D912-43E9-8319-3F092DFF2670}"/>
                  </a:ext>
                </a:extLst>
              </p:cNvPr>
              <p:cNvSpPr txBox="1"/>
              <p:nvPr/>
            </p:nvSpPr>
            <p:spPr>
              <a:xfrm>
                <a:off x="5201170" y="4277276"/>
                <a:ext cx="1080424" cy="47654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b="1" i="1" smtClean="0">
                              <a:latin typeface="Cambria Math" panose="02040503050406030204" pitchFamily="18" charset="0"/>
                            </a:rPr>
                          </m:ctrlPr>
                        </m:fPr>
                        <m:num>
                          <m:r>
                            <a:rPr lang="en-US" altLang="zh-CN" b="1" i="1" smtClean="0">
                              <a:latin typeface="Cambria Math" panose="02040503050406030204" pitchFamily="18" charset="0"/>
                            </a:rPr>
                            <m:t>𝒔</m:t>
                          </m:r>
                        </m:num>
                        <m:den>
                          <m:r>
                            <a:rPr lang="en-US" altLang="zh-CN" b="1" i="1" smtClean="0">
                              <a:latin typeface="Cambria Math" panose="02040503050406030204" pitchFamily="18" charset="0"/>
                            </a:rPr>
                            <m:t>𝑵</m:t>
                          </m:r>
                        </m:den>
                      </m:f>
                      <m:r>
                        <a:rPr lang="en-US" altLang="zh-CN" b="1" i="1" smtClean="0">
                          <a:latin typeface="Cambria Math" panose="02040503050406030204" pitchFamily="18" charset="0"/>
                        </a:rPr>
                        <m:t>=</m:t>
                      </m:r>
                      <m:r>
                        <a:rPr lang="en-US" altLang="zh-CN" b="1" i="1" smtClean="0">
                          <a:latin typeface="Cambria Math" panose="02040503050406030204" pitchFamily="18" charset="0"/>
                        </a:rPr>
                        <m:t>𝟏𝟎𝟎𝟎</m:t>
                      </m:r>
                    </m:oMath>
                  </m:oMathPara>
                </a14:m>
                <a:endParaRPr lang="zh-CN" altLang="en-US" b="1" dirty="0"/>
              </a:p>
            </p:txBody>
          </p:sp>
        </mc:Choice>
        <mc:Fallback xmlns="">
          <p:sp>
            <p:nvSpPr>
              <p:cNvPr id="3" name="文本框 2">
                <a:extLst>
                  <a:ext uri="{FF2B5EF4-FFF2-40B4-BE49-F238E27FC236}">
                    <a16:creationId xmlns:a16="http://schemas.microsoft.com/office/drawing/2014/main" id="{9A589DE5-D912-43E9-8319-3F092DFF2670}"/>
                  </a:ext>
                </a:extLst>
              </p:cNvPr>
              <p:cNvSpPr txBox="1">
                <a:spLocks noRot="1" noChangeAspect="1" noMove="1" noResize="1" noEditPoints="1" noAdjustHandles="1" noChangeArrowheads="1" noChangeShapeType="1" noTextEdit="1"/>
              </p:cNvSpPr>
              <p:nvPr/>
            </p:nvSpPr>
            <p:spPr>
              <a:xfrm>
                <a:off x="5201170" y="4277276"/>
                <a:ext cx="1080424" cy="476541"/>
              </a:xfrm>
              <a:prstGeom prst="rect">
                <a:avLst/>
              </a:prstGeom>
              <a:blipFill>
                <a:blip r:embed="rId6"/>
                <a:stretch>
                  <a:fillRect/>
                </a:stretch>
              </a:blipFill>
            </p:spPr>
            <p:txBody>
              <a:bodyPr/>
              <a:lstStyle/>
              <a:p>
                <a:r>
                  <a:rPr lang="zh-CN" altLang="en-US">
                    <a:noFill/>
                  </a:rPr>
                  <a:t> </a:t>
                </a:r>
              </a:p>
            </p:txBody>
          </p:sp>
        </mc:Fallback>
      </mc:AlternateContent>
      <p:sp>
        <p:nvSpPr>
          <p:cNvPr id="27" name="文本框 26">
            <a:extLst>
              <a:ext uri="{FF2B5EF4-FFF2-40B4-BE49-F238E27FC236}">
                <a16:creationId xmlns:a16="http://schemas.microsoft.com/office/drawing/2014/main" id="{0E624730-6686-4743-B787-A4CBE07BF5CE}"/>
              </a:ext>
            </a:extLst>
          </p:cNvPr>
          <p:cNvSpPr txBox="1"/>
          <p:nvPr/>
        </p:nvSpPr>
        <p:spPr>
          <a:xfrm>
            <a:off x="4541136" y="4330880"/>
            <a:ext cx="660034" cy="369332"/>
          </a:xfrm>
          <a:prstGeom prst="rect">
            <a:avLst/>
          </a:prstGeom>
          <a:noFill/>
        </p:spPr>
        <p:txBody>
          <a:bodyPr wrap="square" rtlCol="0">
            <a:spAutoFit/>
          </a:bodyPr>
          <a:lstStyle/>
          <a:p>
            <a:r>
              <a:rPr lang="zh-CN" altLang="en-US" b="1" dirty="0">
                <a:latin typeface="Arial Narrow" panose="020B0606020202030204" pitchFamily="34" charset="0"/>
              </a:rPr>
              <a:t>解得</a:t>
            </a:r>
          </a:p>
        </p:txBody>
      </p:sp>
      <p:sp>
        <p:nvSpPr>
          <p:cNvPr id="39" name="文本框 38">
            <a:extLst>
              <a:ext uri="{FF2B5EF4-FFF2-40B4-BE49-F238E27FC236}">
                <a16:creationId xmlns:a16="http://schemas.microsoft.com/office/drawing/2014/main" id="{0441F220-CDF0-41C0-A292-45E4911A86E2}"/>
              </a:ext>
            </a:extLst>
          </p:cNvPr>
          <p:cNvSpPr txBox="1"/>
          <p:nvPr/>
        </p:nvSpPr>
        <p:spPr>
          <a:xfrm>
            <a:off x="6515291" y="4330880"/>
            <a:ext cx="1516490" cy="369332"/>
          </a:xfrm>
          <a:prstGeom prst="rect">
            <a:avLst/>
          </a:prstGeom>
          <a:noFill/>
        </p:spPr>
        <p:txBody>
          <a:bodyPr wrap="square" rtlCol="0">
            <a:spAutoFit/>
          </a:bodyPr>
          <a:lstStyle/>
          <a:p>
            <a:r>
              <a:rPr lang="zh-CN" altLang="en-US" b="1" dirty="0">
                <a:latin typeface="Arial Narrow" panose="020B0606020202030204" pitchFamily="34" charset="0"/>
              </a:rPr>
              <a:t>代入上式</a:t>
            </a:r>
          </a:p>
        </p:txBody>
      </p:sp>
      <mc:AlternateContent xmlns:mc="http://schemas.openxmlformats.org/markup-compatibility/2006" xmlns:a14="http://schemas.microsoft.com/office/drawing/2010/main">
        <mc:Choice Requires="a14">
          <p:sp>
            <p:nvSpPr>
              <p:cNvPr id="40" name="文本框 39">
                <a:extLst>
                  <a:ext uri="{FF2B5EF4-FFF2-40B4-BE49-F238E27FC236}">
                    <a16:creationId xmlns:a16="http://schemas.microsoft.com/office/drawing/2014/main" id="{C9712D38-8FD0-40FB-9D24-B1F1C3D4B204}"/>
                  </a:ext>
                </a:extLst>
              </p:cNvPr>
              <p:cNvSpPr txBox="1"/>
              <p:nvPr/>
            </p:nvSpPr>
            <p:spPr>
              <a:xfrm>
                <a:off x="5619019" y="4941151"/>
                <a:ext cx="5557712" cy="3126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1" i="1" smtClean="0">
                          <a:latin typeface="Cambria Math" panose="02040503050406030204" pitchFamily="18" charset="0"/>
                        </a:rPr>
                        <m:t>𝑪</m:t>
                      </m:r>
                      <m:r>
                        <a:rPr lang="en-US" altLang="zh-CN" b="1" i="1" smtClean="0">
                          <a:latin typeface="Cambria Math" panose="02040503050406030204" pitchFamily="18" charset="0"/>
                        </a:rPr>
                        <m:t>=</m:t>
                      </m:r>
                      <m:r>
                        <a:rPr lang="en-US" altLang="zh-CN" b="1" i="1" smtClean="0">
                          <a:latin typeface="Cambria Math" panose="02040503050406030204" pitchFamily="18" charset="0"/>
                        </a:rPr>
                        <m:t>𝟖</m:t>
                      </m:r>
                      <m:r>
                        <a:rPr lang="en-US" altLang="zh-CN" b="1" i="1" smtClean="0">
                          <a:latin typeface="Cambria Math" panose="02040503050406030204" pitchFamily="18" charset="0"/>
                        </a:rPr>
                        <m:t>𝒌</m:t>
                      </m:r>
                      <m:func>
                        <m:funcPr>
                          <m:ctrlPr>
                            <a:rPr lang="en-US" altLang="zh-CN" b="1" i="1" smtClean="0">
                              <a:latin typeface="Cambria Math" panose="02040503050406030204" pitchFamily="18" charset="0"/>
                            </a:rPr>
                          </m:ctrlPr>
                        </m:funcPr>
                        <m:fName>
                          <m:sSub>
                            <m:sSubPr>
                              <m:ctrlPr>
                                <a:rPr lang="en-US" altLang="zh-CN" b="1" i="1" smtClean="0">
                                  <a:latin typeface="Cambria Math" panose="02040503050406030204" pitchFamily="18" charset="0"/>
                                </a:rPr>
                              </m:ctrlPr>
                            </m:sSubPr>
                            <m:e>
                              <m:r>
                                <a:rPr lang="en-US" altLang="zh-CN" b="1">
                                  <a:latin typeface="Cambria Math" panose="02040503050406030204" pitchFamily="18" charset="0"/>
                                </a:rPr>
                                <m:t>·</m:t>
                              </m:r>
                              <m:r>
                                <a:rPr lang="en-US" altLang="zh-CN" b="1" i="0" smtClean="0">
                                  <a:latin typeface="Cambria Math" panose="02040503050406030204" pitchFamily="18" charset="0"/>
                                </a:rPr>
                                <m:t>𝐥𝐨𝐠</m:t>
                              </m:r>
                            </m:e>
                            <m:sub>
                              <m:r>
                                <a:rPr lang="en-US" altLang="zh-CN" b="1" i="1" smtClean="0">
                                  <a:latin typeface="Cambria Math" panose="02040503050406030204" pitchFamily="18" charset="0"/>
                                </a:rPr>
                                <m:t>𝟐</m:t>
                              </m:r>
                            </m:sub>
                          </m:sSub>
                        </m:fName>
                        <m:e>
                          <m:d>
                            <m:dPr>
                              <m:ctrlPr>
                                <a:rPr lang="en-US" altLang="zh-CN" b="1" i="1" smtClean="0">
                                  <a:latin typeface="Cambria Math" panose="02040503050406030204" pitchFamily="18" charset="0"/>
                                </a:rPr>
                              </m:ctrlPr>
                            </m:dPr>
                            <m:e>
                              <m:r>
                                <a:rPr lang="en-US" altLang="zh-CN" b="1" i="1" smtClean="0">
                                  <a:latin typeface="Cambria Math" panose="02040503050406030204" pitchFamily="18" charset="0"/>
                                </a:rPr>
                                <m:t>𝟏</m:t>
                              </m:r>
                              <m:r>
                                <a:rPr lang="en-US" altLang="zh-CN" b="1" i="1" smtClean="0">
                                  <a:latin typeface="Cambria Math" panose="02040503050406030204" pitchFamily="18" charset="0"/>
                                </a:rPr>
                                <m:t>+</m:t>
                              </m:r>
                              <m:r>
                                <a:rPr lang="en-US" altLang="zh-CN" b="1" i="1" smtClean="0">
                                  <a:latin typeface="Cambria Math" panose="02040503050406030204" pitchFamily="18" charset="0"/>
                                </a:rPr>
                                <m:t>𝟏𝟎𝟎𝟎</m:t>
                              </m:r>
                            </m:e>
                          </m:d>
                          <m:r>
                            <a:rPr lang="en-US" altLang="zh-CN" b="1" i="1" smtClean="0">
                              <a:latin typeface="Cambria Math" panose="02040503050406030204" pitchFamily="18" charset="0"/>
                            </a:rPr>
                            <m:t> </m:t>
                          </m:r>
                          <m:r>
                            <a:rPr lang="en-US" altLang="zh-CN" b="1" i="1" smtClean="0">
                              <a:latin typeface="Cambria Math" panose="02040503050406030204" pitchFamily="18" charset="0"/>
                              <a:ea typeface="Cambria Math" panose="02040503050406030204" pitchFamily="18" charset="0"/>
                            </a:rPr>
                            <m:t>≈</m:t>
                          </m:r>
                        </m:e>
                      </m:func>
                      <m:r>
                        <a:rPr lang="en-US" altLang="zh-CN" b="1" i="1">
                          <a:latin typeface="Cambria Math" panose="02040503050406030204" pitchFamily="18" charset="0"/>
                        </a:rPr>
                        <m:t>𝟖</m:t>
                      </m:r>
                      <m:r>
                        <a:rPr lang="en-US" altLang="zh-CN" b="1" i="1">
                          <a:latin typeface="Cambria Math" panose="02040503050406030204" pitchFamily="18" charset="0"/>
                        </a:rPr>
                        <m:t>𝒌</m:t>
                      </m:r>
                      <m:func>
                        <m:funcPr>
                          <m:ctrlPr>
                            <a:rPr lang="en-US" altLang="zh-CN" b="1" i="1">
                              <a:latin typeface="Cambria Math" panose="02040503050406030204" pitchFamily="18" charset="0"/>
                            </a:rPr>
                          </m:ctrlPr>
                        </m:funcPr>
                        <m:fName>
                          <m:sSub>
                            <m:sSubPr>
                              <m:ctrlPr>
                                <a:rPr lang="en-US" altLang="zh-CN" b="1" i="1">
                                  <a:latin typeface="Cambria Math" panose="02040503050406030204" pitchFamily="18" charset="0"/>
                                </a:rPr>
                              </m:ctrlPr>
                            </m:sSubPr>
                            <m:e>
                              <m:r>
                                <a:rPr lang="en-US" altLang="zh-CN" b="1">
                                  <a:latin typeface="Cambria Math" panose="02040503050406030204" pitchFamily="18" charset="0"/>
                                </a:rPr>
                                <m:t>·</m:t>
                              </m:r>
                              <m:r>
                                <a:rPr lang="en-US" altLang="zh-CN" b="1">
                                  <a:latin typeface="Cambria Math" panose="02040503050406030204" pitchFamily="18" charset="0"/>
                                </a:rPr>
                                <m:t>𝐥𝐨𝐠</m:t>
                              </m:r>
                            </m:e>
                            <m:sub>
                              <m:r>
                                <a:rPr lang="en-US" altLang="zh-CN" b="1" i="1">
                                  <a:latin typeface="Cambria Math" panose="02040503050406030204" pitchFamily="18" charset="0"/>
                                </a:rPr>
                                <m:t>𝟐</m:t>
                              </m:r>
                            </m:sub>
                          </m:sSub>
                        </m:fName>
                        <m:e>
                          <m:d>
                            <m:dPr>
                              <m:ctrlPr>
                                <a:rPr lang="en-US" altLang="zh-CN" b="1" i="1">
                                  <a:latin typeface="Cambria Math" panose="02040503050406030204" pitchFamily="18" charset="0"/>
                                </a:rPr>
                              </m:ctrlPr>
                            </m:dPr>
                            <m:e>
                              <m:sSup>
                                <m:sSupPr>
                                  <m:ctrlPr>
                                    <a:rPr lang="en-US" altLang="zh-CN" b="1" i="1" smtClean="0">
                                      <a:latin typeface="Cambria Math" panose="02040503050406030204" pitchFamily="18" charset="0"/>
                                    </a:rPr>
                                  </m:ctrlPr>
                                </m:sSupPr>
                                <m:e>
                                  <m:r>
                                    <a:rPr lang="en-US" altLang="zh-CN" b="1" i="1" smtClean="0">
                                      <a:latin typeface="Cambria Math" panose="02040503050406030204" pitchFamily="18" charset="0"/>
                                    </a:rPr>
                                    <m:t>𝟐</m:t>
                                  </m:r>
                                </m:e>
                                <m:sup>
                                  <m:r>
                                    <a:rPr lang="en-US" altLang="zh-CN" b="1" i="1" smtClean="0">
                                      <a:latin typeface="Cambria Math" panose="02040503050406030204" pitchFamily="18" charset="0"/>
                                    </a:rPr>
                                    <m:t>𝟏𝟎</m:t>
                                  </m:r>
                                </m:sup>
                              </m:sSup>
                            </m:e>
                          </m:d>
                          <m:r>
                            <a:rPr lang="en-US" altLang="zh-CN" b="1" i="1" smtClean="0">
                              <a:latin typeface="Cambria Math" panose="02040503050406030204" pitchFamily="18" charset="0"/>
                            </a:rPr>
                            <m:t>=</m:t>
                          </m:r>
                          <m:r>
                            <a:rPr lang="en-US" altLang="zh-CN" b="1" i="1" smtClean="0">
                              <a:latin typeface="Cambria Math" panose="02040503050406030204" pitchFamily="18" charset="0"/>
                            </a:rPr>
                            <m:t>𝟖𝟎</m:t>
                          </m:r>
                          <m:r>
                            <a:rPr lang="en-US" altLang="zh-CN" b="1" i="1" smtClean="0">
                              <a:latin typeface="Cambria Math" panose="02040503050406030204" pitchFamily="18" charset="0"/>
                            </a:rPr>
                            <m:t>𝒌𝒃𝒑𝒔</m:t>
                          </m:r>
                        </m:e>
                      </m:func>
                    </m:oMath>
                  </m:oMathPara>
                </a14:m>
                <a:endParaRPr lang="zh-CN" altLang="en-US" b="1" dirty="0"/>
              </a:p>
            </p:txBody>
          </p:sp>
        </mc:Choice>
        <mc:Fallback xmlns="">
          <p:sp>
            <p:nvSpPr>
              <p:cNvPr id="40" name="文本框 39">
                <a:extLst>
                  <a:ext uri="{FF2B5EF4-FFF2-40B4-BE49-F238E27FC236}">
                    <a16:creationId xmlns:a16="http://schemas.microsoft.com/office/drawing/2014/main" id="{C9712D38-8FD0-40FB-9D24-B1F1C3D4B204}"/>
                  </a:ext>
                </a:extLst>
              </p:cNvPr>
              <p:cNvSpPr txBox="1">
                <a:spLocks noRot="1" noChangeAspect="1" noMove="1" noResize="1" noEditPoints="1" noAdjustHandles="1" noChangeArrowheads="1" noChangeShapeType="1" noTextEdit="1"/>
              </p:cNvSpPr>
              <p:nvPr/>
            </p:nvSpPr>
            <p:spPr>
              <a:xfrm>
                <a:off x="5619019" y="4941151"/>
                <a:ext cx="5557712" cy="312650"/>
              </a:xfrm>
              <a:prstGeom prst="rect">
                <a:avLst/>
              </a:prstGeom>
              <a:blipFill>
                <a:blip r:embed="rId7"/>
                <a:stretch>
                  <a:fillRect b="-27451"/>
                </a:stretch>
              </a:blipFill>
            </p:spPr>
            <p:txBody>
              <a:bodyPr/>
              <a:lstStyle/>
              <a:p>
                <a:r>
                  <a:rPr lang="zh-CN" altLang="en-US">
                    <a:noFill/>
                  </a:rPr>
                  <a:t> </a:t>
                </a:r>
              </a:p>
            </p:txBody>
          </p:sp>
        </mc:Fallback>
      </mc:AlternateContent>
      <p:sp>
        <p:nvSpPr>
          <p:cNvPr id="41" name="文本框 40">
            <a:extLst>
              <a:ext uri="{FF2B5EF4-FFF2-40B4-BE49-F238E27FC236}">
                <a16:creationId xmlns:a16="http://schemas.microsoft.com/office/drawing/2014/main" id="{DF1A9392-B344-4433-893B-1A7E41A7B867}"/>
              </a:ext>
            </a:extLst>
          </p:cNvPr>
          <p:cNvSpPr txBox="1"/>
          <p:nvPr/>
        </p:nvSpPr>
        <p:spPr>
          <a:xfrm>
            <a:off x="893568" y="5477852"/>
            <a:ext cx="4903110" cy="369332"/>
          </a:xfrm>
          <a:prstGeom prst="rect">
            <a:avLst/>
          </a:prstGeom>
          <a:noFill/>
        </p:spPr>
        <p:txBody>
          <a:bodyPr wrap="square" rtlCol="0">
            <a:spAutoFit/>
          </a:bodyPr>
          <a:lstStyle/>
          <a:p>
            <a:r>
              <a:rPr lang="zh-CN" altLang="en-US" b="1" dirty="0">
                <a:latin typeface="Arial Narrow" panose="020B0606020202030204" pitchFamily="34" charset="0"/>
              </a:rPr>
              <a:t>该链路的实际数据传输速率约为 </a:t>
            </a:r>
          </a:p>
        </p:txBody>
      </p:sp>
      <mc:AlternateContent xmlns:mc="http://schemas.openxmlformats.org/markup-compatibility/2006" xmlns:a14="http://schemas.microsoft.com/office/drawing/2010/main">
        <mc:Choice Requires="a14">
          <p:sp>
            <p:nvSpPr>
              <p:cNvPr id="42" name="文本框 41">
                <a:extLst>
                  <a:ext uri="{FF2B5EF4-FFF2-40B4-BE49-F238E27FC236}">
                    <a16:creationId xmlns:a16="http://schemas.microsoft.com/office/drawing/2014/main" id="{0130CD1F-02D0-436E-B97F-5659375CD26C}"/>
                  </a:ext>
                </a:extLst>
              </p:cNvPr>
              <p:cNvSpPr txBox="1"/>
              <p:nvPr/>
            </p:nvSpPr>
            <p:spPr>
              <a:xfrm>
                <a:off x="4245574" y="5531457"/>
                <a:ext cx="4072040"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1" i="1" smtClean="0">
                          <a:latin typeface="Cambria Math" panose="02040503050406030204" pitchFamily="18" charset="0"/>
                        </a:rPr>
                        <m:t>𝑪</m:t>
                      </m:r>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𝟓𝟎</m:t>
                      </m:r>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𝟖𝟎</m:t>
                      </m:r>
                      <m:r>
                        <a:rPr lang="en-US" altLang="zh-CN" b="1" i="1" smtClean="0">
                          <a:latin typeface="Cambria Math" panose="02040503050406030204" pitchFamily="18" charset="0"/>
                          <a:ea typeface="Cambria Math" panose="02040503050406030204" pitchFamily="18" charset="0"/>
                        </a:rPr>
                        <m:t>𝒌𝒃𝒑𝒔</m:t>
                      </m:r>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𝟓𝟎</m:t>
                      </m:r>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𝟒𝟎</m:t>
                      </m:r>
                      <m:r>
                        <a:rPr lang="en-US" altLang="zh-CN" b="1" i="1" smtClean="0">
                          <a:latin typeface="Cambria Math" panose="02040503050406030204" pitchFamily="18" charset="0"/>
                          <a:ea typeface="Cambria Math" panose="02040503050406030204" pitchFamily="18" charset="0"/>
                        </a:rPr>
                        <m:t>𝒌𝒃𝒑𝒔</m:t>
                      </m:r>
                    </m:oMath>
                  </m:oMathPara>
                </a14:m>
                <a:endParaRPr lang="zh-CN" altLang="en-US" b="1" dirty="0"/>
              </a:p>
            </p:txBody>
          </p:sp>
        </mc:Choice>
        <mc:Fallback xmlns="">
          <p:sp>
            <p:nvSpPr>
              <p:cNvPr id="42" name="文本框 41">
                <a:extLst>
                  <a:ext uri="{FF2B5EF4-FFF2-40B4-BE49-F238E27FC236}">
                    <a16:creationId xmlns:a16="http://schemas.microsoft.com/office/drawing/2014/main" id="{0130CD1F-02D0-436E-B97F-5659375CD26C}"/>
                  </a:ext>
                </a:extLst>
              </p:cNvPr>
              <p:cNvSpPr txBox="1">
                <a:spLocks noRot="1" noChangeAspect="1" noMove="1" noResize="1" noEditPoints="1" noAdjustHandles="1" noChangeArrowheads="1" noChangeShapeType="1" noTextEdit="1"/>
              </p:cNvSpPr>
              <p:nvPr/>
            </p:nvSpPr>
            <p:spPr>
              <a:xfrm>
                <a:off x="4245574" y="5531457"/>
                <a:ext cx="4072040" cy="276999"/>
              </a:xfrm>
              <a:prstGeom prst="rect">
                <a:avLst/>
              </a:prstGeom>
              <a:blipFill>
                <a:blip r:embed="rId8"/>
                <a:stretch>
                  <a:fillRect r="-150" b="-39130"/>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3513769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grpId="0" nodeType="click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800" decel="100000"/>
                                        <p:tgtEl>
                                          <p:spTgt spid="38"/>
                                        </p:tgtEl>
                                      </p:cBhvr>
                                    </p:animEffect>
                                    <p:anim calcmode="lin" valueType="num">
                                      <p:cBhvr>
                                        <p:cTn id="14" dur="800" decel="100000" fill="hold"/>
                                        <p:tgtEl>
                                          <p:spTgt spid="38"/>
                                        </p:tgtEl>
                                        <p:attrNameLst>
                                          <p:attrName>style.rotation</p:attrName>
                                        </p:attrNameLst>
                                      </p:cBhvr>
                                      <p:tavLst>
                                        <p:tav tm="0">
                                          <p:val>
                                            <p:fltVal val="-90"/>
                                          </p:val>
                                        </p:tav>
                                        <p:tav tm="100000">
                                          <p:val>
                                            <p:fltVal val="0"/>
                                          </p:val>
                                        </p:tav>
                                      </p:tavLst>
                                    </p:anim>
                                    <p:anim calcmode="lin" valueType="num">
                                      <p:cBhvr>
                                        <p:cTn id="15" dur="800" decel="100000" fill="hold"/>
                                        <p:tgtEl>
                                          <p:spTgt spid="38"/>
                                        </p:tgtEl>
                                        <p:attrNameLst>
                                          <p:attrName>ppt_x</p:attrName>
                                        </p:attrNameLst>
                                      </p:cBhvr>
                                      <p:tavLst>
                                        <p:tav tm="0">
                                          <p:val>
                                            <p:strVal val="#ppt_x+0.4"/>
                                          </p:val>
                                        </p:tav>
                                        <p:tav tm="100000">
                                          <p:val>
                                            <p:strVal val="#ppt_x-0.05"/>
                                          </p:val>
                                        </p:tav>
                                      </p:tavLst>
                                    </p:anim>
                                    <p:anim calcmode="lin" valueType="num">
                                      <p:cBhvr>
                                        <p:cTn id="16" dur="800" decel="100000" fill="hold"/>
                                        <p:tgtEl>
                                          <p:spTgt spid="38"/>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38"/>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38"/>
                                        </p:tgtEl>
                                        <p:attrNameLst>
                                          <p:attrName>ppt_y</p:attrName>
                                        </p:attrNameLst>
                                      </p:cBhvr>
                                      <p:tavLst>
                                        <p:tav tm="0">
                                          <p:val>
                                            <p:strVal val="#ppt_y+0.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anim calcmode="lin" valueType="num">
                                      <p:cBhvr>
                                        <p:cTn id="23" dur="500" fill="hold"/>
                                        <p:tgtEl>
                                          <p:spTgt spid="32"/>
                                        </p:tgtEl>
                                        <p:attrNameLst>
                                          <p:attrName>ppt_w</p:attrName>
                                        </p:attrNameLst>
                                      </p:cBhvr>
                                      <p:tavLst>
                                        <p:tav tm="0">
                                          <p:val>
                                            <p:fltVal val="0"/>
                                          </p:val>
                                        </p:tav>
                                        <p:tav tm="100000">
                                          <p:val>
                                            <p:strVal val="#ppt_w"/>
                                          </p:val>
                                        </p:tav>
                                      </p:tavLst>
                                    </p:anim>
                                    <p:anim calcmode="lin" valueType="num">
                                      <p:cBhvr>
                                        <p:cTn id="24" dur="500" fill="hold"/>
                                        <p:tgtEl>
                                          <p:spTgt spid="32"/>
                                        </p:tgtEl>
                                        <p:attrNameLst>
                                          <p:attrName>ppt_h</p:attrName>
                                        </p:attrNameLst>
                                      </p:cBhvr>
                                      <p:tavLst>
                                        <p:tav tm="0">
                                          <p:val>
                                            <p:fltVal val="0"/>
                                          </p:val>
                                        </p:tav>
                                        <p:tav tm="100000">
                                          <p:val>
                                            <p:strVal val="#ppt_h"/>
                                          </p:val>
                                        </p:tav>
                                      </p:tavLst>
                                    </p:anim>
                                    <p:animEffect transition="in" filter="fade">
                                      <p:cBhvr>
                                        <p:cTn id="25" dur="500"/>
                                        <p:tgtEl>
                                          <p:spTgt spid="32"/>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iterate type="lt">
                                    <p:tmAbs val="100"/>
                                  </p:iterate>
                                  <p:childTnLst>
                                    <p:set>
                                      <p:cBhvr>
                                        <p:cTn id="29" dur="1" fill="hold">
                                          <p:stCondLst>
                                            <p:cond delay="0"/>
                                          </p:stCondLst>
                                        </p:cTn>
                                        <p:tgtEl>
                                          <p:spTgt spid="33"/>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left)">
                                      <p:cBhvr>
                                        <p:cTn id="34" dur="1000"/>
                                        <p:tgtEl>
                                          <p:spTgt spid="23"/>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wipe(left)">
                                      <p:cBhvr>
                                        <p:cTn id="39" dur="1000"/>
                                        <p:tgtEl>
                                          <p:spTgt spid="24"/>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iterate type="lt">
                                    <p:tmAbs val="100"/>
                                  </p:iterate>
                                  <p:childTnLst>
                                    <p:set>
                                      <p:cBhvr>
                                        <p:cTn id="43" dur="1" fill="hold">
                                          <p:stCondLst>
                                            <p:cond delay="0"/>
                                          </p:stCondLst>
                                        </p:cTn>
                                        <p:tgtEl>
                                          <p:spTgt spid="27"/>
                                        </p:tgtEl>
                                        <p:attrNameLst>
                                          <p:attrName>style.visibility</p:attrName>
                                        </p:attrNameLst>
                                      </p:cBhvr>
                                      <p:to>
                                        <p:strVal val="visible"/>
                                      </p:to>
                                    </p:set>
                                  </p:childTnLst>
                                </p:cTn>
                              </p:par>
                            </p:childTnLst>
                          </p:cTn>
                        </p:par>
                        <p:par>
                          <p:cTn id="44" fill="hold">
                            <p:stCondLst>
                              <p:cond delay="101"/>
                            </p:stCondLst>
                            <p:childTnLst>
                              <p:par>
                                <p:cTn id="45" presetID="22" presetClass="entr" presetSubtype="8" fill="hold" grpId="0" nodeType="after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wipe(left)">
                                      <p:cBhvr>
                                        <p:cTn id="47" dur="500"/>
                                        <p:tgtEl>
                                          <p:spTgt spid="3"/>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iterate type="lt">
                                    <p:tmAbs val="100"/>
                                  </p:iterate>
                                  <p:childTnLst>
                                    <p:set>
                                      <p:cBhvr>
                                        <p:cTn id="51" dur="1" fill="hold">
                                          <p:stCondLst>
                                            <p:cond delay="0"/>
                                          </p:stCondLst>
                                        </p:cTn>
                                        <p:tgtEl>
                                          <p:spTgt spid="39"/>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grpId="0" nodeType="clickEffect">
                                  <p:stCondLst>
                                    <p:cond delay="0"/>
                                  </p:stCondLst>
                                  <p:childTnLst>
                                    <p:set>
                                      <p:cBhvr>
                                        <p:cTn id="55" dur="1" fill="hold">
                                          <p:stCondLst>
                                            <p:cond delay="0"/>
                                          </p:stCondLst>
                                        </p:cTn>
                                        <p:tgtEl>
                                          <p:spTgt spid="40"/>
                                        </p:tgtEl>
                                        <p:attrNameLst>
                                          <p:attrName>style.visibility</p:attrName>
                                        </p:attrNameLst>
                                      </p:cBhvr>
                                      <p:to>
                                        <p:strVal val="visible"/>
                                      </p:to>
                                    </p:set>
                                    <p:animEffect transition="in" filter="wipe(left)">
                                      <p:cBhvr>
                                        <p:cTn id="56" dur="1000"/>
                                        <p:tgtEl>
                                          <p:spTgt spid="40"/>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iterate type="lt">
                                    <p:tmAbs val="100"/>
                                  </p:iterate>
                                  <p:childTnLst>
                                    <p:set>
                                      <p:cBhvr>
                                        <p:cTn id="60" dur="1" fill="hold">
                                          <p:stCondLst>
                                            <p:cond delay="0"/>
                                          </p:stCondLst>
                                        </p:cTn>
                                        <p:tgtEl>
                                          <p:spTgt spid="41"/>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wipe(left)">
                                      <p:cBhvr>
                                        <p:cTn id="65" dur="1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8" grpId="0"/>
      <p:bldP spid="23" grpId="0"/>
      <p:bldP spid="24" grpId="0"/>
      <p:bldP spid="3" grpId="0"/>
      <p:bldP spid="27" grpId="0"/>
      <p:bldP spid="39" grpId="0"/>
      <p:bldP spid="40" grpId="0"/>
      <p:bldP spid="41" grpId="0"/>
      <p:bldP spid="42"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50EBA8DC-6CA4-4C54-9590-3F364E675567}"/>
              </a:ext>
            </a:extLst>
          </p:cNvPr>
          <p:cNvGrpSpPr/>
          <p:nvPr/>
        </p:nvGrpSpPr>
        <p:grpSpPr>
          <a:xfrm>
            <a:off x="304800" y="749299"/>
            <a:ext cx="11024017" cy="1044766"/>
            <a:chOff x="304800" y="749299"/>
            <a:chExt cx="11024017" cy="1044766"/>
          </a:xfrm>
        </p:grpSpPr>
        <p:sp>
          <p:nvSpPr>
            <p:cNvPr id="2" name="矩形 1">
              <a:extLst>
                <a:ext uri="{FF2B5EF4-FFF2-40B4-BE49-F238E27FC236}">
                  <a16:creationId xmlns:a16="http://schemas.microsoft.com/office/drawing/2014/main" id="{82EE9A52-9D8E-4BD8-9CF7-2B83B4E68E9E}"/>
                </a:ext>
              </a:extLst>
            </p:cNvPr>
            <p:cNvSpPr/>
            <p:nvPr/>
          </p:nvSpPr>
          <p:spPr>
            <a:xfrm>
              <a:off x="304800" y="749299"/>
              <a:ext cx="1177536" cy="104476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b="1" dirty="0"/>
                <a:t>奈氏准则</a:t>
              </a:r>
            </a:p>
          </p:txBody>
        </p:sp>
        <p:sp>
          <p:nvSpPr>
            <p:cNvPr id="16" name="矩形 15">
              <a:extLst>
                <a:ext uri="{FF2B5EF4-FFF2-40B4-BE49-F238E27FC236}">
                  <a16:creationId xmlns:a16="http://schemas.microsoft.com/office/drawing/2014/main" id="{3BF082DA-ADAA-4FEA-AC8A-659D10FD3240}"/>
                </a:ext>
              </a:extLst>
            </p:cNvPr>
            <p:cNvSpPr/>
            <p:nvPr/>
          </p:nvSpPr>
          <p:spPr>
            <a:xfrm>
              <a:off x="1482337" y="749299"/>
              <a:ext cx="3504104" cy="1044765"/>
            </a:xfrm>
            <a:prstGeom prst="rect">
              <a:avLst/>
            </a:prstGeom>
            <a:no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理想</a:t>
              </a:r>
              <a:r>
                <a:rPr lang="zh-CN" altLang="en-US" sz="1600" b="1" dirty="0">
                  <a:solidFill>
                    <a:schemeClr val="tx1"/>
                  </a:solidFill>
                  <a:latin typeface="Arial Black" panose="020B0A04020102020204" pitchFamily="34" charset="0"/>
                </a:rPr>
                <a:t>低通信道的</a:t>
              </a:r>
              <a:r>
                <a:rPr lang="zh-CN" altLang="en-US" sz="1600" b="1" dirty="0">
                  <a:solidFill>
                    <a:schemeClr val="accent1">
                      <a:lumMod val="75000"/>
                    </a:schemeClr>
                  </a:solidFill>
                  <a:latin typeface="Arial Black" panose="020B0A04020102020204" pitchFamily="34" charset="0"/>
                </a:rPr>
                <a:t>最高码元传输速率</a:t>
              </a:r>
              <a:r>
                <a:rPr lang="zh-CN" altLang="en-US" sz="1600" b="1" dirty="0">
                  <a:solidFill>
                    <a:schemeClr val="tx1"/>
                  </a:solidFill>
                  <a:latin typeface="Arial Black" panose="020B0A04020102020204" pitchFamily="34" charset="0"/>
                </a:rPr>
                <a:t>为</a:t>
              </a:r>
              <a:endParaRPr lang="en-US" altLang="zh-CN" sz="1600" b="1" dirty="0">
                <a:solidFill>
                  <a:schemeClr val="tx1"/>
                </a:solidFill>
                <a:latin typeface="Arial Black" panose="020B0A04020102020204" pitchFamily="34" charset="0"/>
              </a:endParaRPr>
            </a:p>
            <a:p>
              <a:pPr algn="ctr">
                <a:lnSpc>
                  <a:spcPct val="150000"/>
                </a:lnSpc>
              </a:pPr>
              <a:r>
                <a:rPr lang="en-US" altLang="zh-CN" sz="1600" b="1" dirty="0">
                  <a:solidFill>
                    <a:schemeClr val="tx1"/>
                  </a:solidFill>
                  <a:latin typeface="Arial Black" panose="020B0A04020102020204" pitchFamily="34" charset="0"/>
                </a:rPr>
                <a:t>2W </a:t>
              </a:r>
              <a:r>
                <a:rPr lang="zh-CN" altLang="en-US" sz="1600" b="1" dirty="0">
                  <a:solidFill>
                    <a:schemeClr val="tx1"/>
                  </a:solidFill>
                  <a:latin typeface="Arial Black" panose="020B0A04020102020204" pitchFamily="34" charset="0"/>
                </a:rPr>
                <a:t>码元</a:t>
              </a:r>
              <a:r>
                <a:rPr lang="en-US" altLang="zh-CN" sz="1600" b="1" dirty="0">
                  <a:solidFill>
                    <a:schemeClr val="tx1"/>
                  </a:solidFill>
                  <a:latin typeface="Arial Black" panose="020B0A04020102020204" pitchFamily="34" charset="0"/>
                </a:rPr>
                <a:t>/</a:t>
              </a:r>
              <a:r>
                <a:rPr lang="zh-CN" altLang="en-US" sz="1600" b="1" dirty="0">
                  <a:solidFill>
                    <a:schemeClr val="tx1"/>
                  </a:solidFill>
                  <a:latin typeface="Arial Black" panose="020B0A04020102020204" pitchFamily="34" charset="0"/>
                </a:rPr>
                <a:t>秒</a:t>
              </a:r>
              <a:endParaRPr lang="zh-CN" altLang="en-US" sz="1600" b="1" dirty="0">
                <a:solidFill>
                  <a:schemeClr val="tx1"/>
                </a:solidFill>
              </a:endParaRPr>
            </a:p>
          </p:txBody>
        </p:sp>
        <p:sp>
          <p:nvSpPr>
            <p:cNvPr id="19" name="矩形 18">
              <a:extLst>
                <a:ext uri="{FF2B5EF4-FFF2-40B4-BE49-F238E27FC236}">
                  <a16:creationId xmlns:a16="http://schemas.microsoft.com/office/drawing/2014/main" id="{CC57AE6C-4EDB-4E62-A4C1-77F9E8960DBD}"/>
                </a:ext>
              </a:extLst>
            </p:cNvPr>
            <p:cNvSpPr/>
            <p:nvPr/>
          </p:nvSpPr>
          <p:spPr>
            <a:xfrm>
              <a:off x="6096000" y="749299"/>
              <a:ext cx="1177536" cy="104476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b="1" dirty="0"/>
                <a:t>香农公式</a:t>
              </a:r>
            </a:p>
          </p:txBody>
        </p:sp>
        <p:sp>
          <p:nvSpPr>
            <p:cNvPr id="20" name="矩形 19">
              <a:extLst>
                <a:ext uri="{FF2B5EF4-FFF2-40B4-BE49-F238E27FC236}">
                  <a16:creationId xmlns:a16="http://schemas.microsoft.com/office/drawing/2014/main" id="{F1318240-4C69-4AD1-A8E8-AB7645C04F22}"/>
                </a:ext>
              </a:extLst>
            </p:cNvPr>
            <p:cNvSpPr/>
            <p:nvPr/>
          </p:nvSpPr>
          <p:spPr>
            <a:xfrm>
              <a:off x="7273536" y="749299"/>
              <a:ext cx="3968979" cy="1044765"/>
            </a:xfrm>
            <a:prstGeom prst="rect">
              <a:avLst/>
            </a:prstGeom>
            <a:noFill/>
            <a:ln>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nSpc>
                  <a:spcPct val="150000"/>
                </a:lnSpc>
              </a:pPr>
              <a:r>
                <a:rPr lang="zh-CN" altLang="en-US" sz="1600" b="1" dirty="0">
                  <a:solidFill>
                    <a:schemeClr val="accent1">
                      <a:lumMod val="75000"/>
                    </a:schemeClr>
                  </a:solidFill>
                  <a:latin typeface="Arial Black" panose="020B0A04020102020204" pitchFamily="34" charset="0"/>
                </a:rPr>
                <a:t>带宽受限</a:t>
              </a:r>
              <a:r>
                <a:rPr lang="zh-CN" altLang="en-US" sz="1600" b="1" dirty="0">
                  <a:solidFill>
                    <a:schemeClr val="tx1"/>
                  </a:solidFill>
                  <a:latin typeface="Arial Black" panose="020B0A04020102020204" pitchFamily="34" charset="0"/>
                </a:rPr>
                <a:t>且有</a:t>
              </a:r>
              <a:r>
                <a:rPr lang="zh-CN" altLang="en-US" sz="1600" b="1" dirty="0">
                  <a:solidFill>
                    <a:schemeClr val="accent1">
                      <a:lumMod val="75000"/>
                    </a:schemeClr>
                  </a:solidFill>
                  <a:latin typeface="Arial Black" panose="020B0A04020102020204" pitchFamily="34" charset="0"/>
                </a:rPr>
                <a:t>高斯白噪声</a:t>
              </a:r>
              <a:r>
                <a:rPr lang="zh-CN" altLang="en-US" sz="1600" b="1" dirty="0">
                  <a:solidFill>
                    <a:schemeClr val="tx1"/>
                  </a:solidFill>
                  <a:latin typeface="Arial Black" panose="020B0A04020102020204" pitchFamily="34" charset="0"/>
                </a:rPr>
                <a:t>干扰的信道的</a:t>
              </a:r>
              <a:endParaRPr lang="en-US" altLang="zh-CN" sz="1600" b="1" dirty="0">
                <a:solidFill>
                  <a:schemeClr val="tx1"/>
                </a:solidFill>
                <a:latin typeface="Arial Black" panose="020B0A04020102020204" pitchFamily="34" charset="0"/>
              </a:endParaRPr>
            </a:p>
            <a:p>
              <a:pPr>
                <a:lnSpc>
                  <a:spcPct val="150000"/>
                </a:lnSpc>
              </a:pPr>
              <a:r>
                <a:rPr lang="zh-CN" altLang="en-US" sz="1600" b="1" dirty="0">
                  <a:solidFill>
                    <a:schemeClr val="accent1">
                      <a:lumMod val="75000"/>
                    </a:schemeClr>
                  </a:solidFill>
                  <a:latin typeface="Arial Black" panose="020B0A04020102020204" pitchFamily="34" charset="0"/>
                </a:rPr>
                <a:t>极限信息传输速率</a:t>
              </a:r>
              <a:endParaRPr lang="en-US" altLang="zh-CN" sz="1600" b="1" dirty="0">
                <a:solidFill>
                  <a:schemeClr val="accent1">
                    <a:lumMod val="75000"/>
                  </a:schemeClr>
                </a:solidFill>
                <a:latin typeface="Arial Black" panose="020B0A04020102020204" pitchFamily="34" charset="0"/>
              </a:endParaRPr>
            </a:p>
          </p:txBody>
        </p: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AF58B887-F660-4E64-9CA2-50DCF677EDEB}"/>
                    </a:ext>
                  </a:extLst>
                </p:cNvPr>
                <p:cNvSpPr txBox="1"/>
                <p:nvPr/>
              </p:nvSpPr>
              <p:spPr>
                <a:xfrm>
                  <a:off x="8875966" y="1245369"/>
                  <a:ext cx="2452851" cy="4840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1400" b="1" i="1" smtClean="0">
                            <a:latin typeface="Cambria Math" panose="02040503050406030204" pitchFamily="18" charset="0"/>
                          </a:rPr>
                          <m:t>𝑪</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𝑾</m:t>
                        </m:r>
                        <m:func>
                          <m:funcPr>
                            <m:ctrlPr>
                              <a:rPr lang="en-US" altLang="zh-CN" sz="1400" b="1" i="1" smtClean="0">
                                <a:latin typeface="Cambria Math" panose="02040503050406030204" pitchFamily="18" charset="0"/>
                              </a:rPr>
                            </m:ctrlPr>
                          </m:funcPr>
                          <m:fName>
                            <m:sSub>
                              <m:sSubPr>
                                <m:ctrlPr>
                                  <a:rPr lang="en-US" altLang="zh-CN" sz="1400" b="1" i="1" smtClean="0">
                                    <a:latin typeface="Cambria Math" panose="02040503050406030204" pitchFamily="18" charset="0"/>
                                  </a:rPr>
                                </m:ctrlPr>
                              </m:sSubPr>
                              <m:e>
                                <m:r>
                                  <a:rPr lang="en-US" altLang="zh-CN" sz="1400" b="1" i="0" smtClean="0">
                                    <a:latin typeface="Cambria Math" panose="02040503050406030204" pitchFamily="18" charset="0"/>
                                  </a:rPr>
                                  <m:t>𝐥𝐨𝐠</m:t>
                                </m:r>
                              </m:e>
                              <m:sub>
                                <m:r>
                                  <a:rPr lang="en-US" altLang="zh-CN" sz="1400" b="1" i="1" smtClean="0">
                                    <a:latin typeface="Cambria Math" panose="02040503050406030204" pitchFamily="18" charset="0"/>
                                  </a:rPr>
                                  <m:t>𝟐</m:t>
                                </m:r>
                              </m:sub>
                            </m:sSub>
                          </m:fName>
                          <m:e>
                            <m:d>
                              <m:dPr>
                                <m:ctrlPr>
                                  <a:rPr lang="en-US" altLang="zh-CN" sz="1400" b="1" i="1" smtClean="0">
                                    <a:latin typeface="Cambria Math" panose="02040503050406030204" pitchFamily="18" charset="0"/>
                                  </a:rPr>
                                </m:ctrlPr>
                              </m:dPr>
                              <m:e>
                                <m:r>
                                  <a:rPr lang="en-US" altLang="zh-CN" sz="1400" b="1" i="1" smtClean="0">
                                    <a:latin typeface="Cambria Math" panose="02040503050406030204" pitchFamily="18" charset="0"/>
                                  </a:rPr>
                                  <m:t>𝟏</m:t>
                                </m:r>
                                <m:r>
                                  <a:rPr lang="en-US" altLang="zh-CN" sz="1400" b="1" i="1" smtClean="0">
                                    <a:latin typeface="Cambria Math" panose="02040503050406030204" pitchFamily="18" charset="0"/>
                                  </a:rPr>
                                  <m:t>+</m:t>
                                </m:r>
                                <m:f>
                                  <m:fPr>
                                    <m:ctrlPr>
                                      <a:rPr lang="en-US" altLang="zh-CN" sz="1400" b="1" i="1" smtClean="0">
                                        <a:latin typeface="Cambria Math" panose="02040503050406030204" pitchFamily="18" charset="0"/>
                                      </a:rPr>
                                    </m:ctrlPr>
                                  </m:fPr>
                                  <m:num>
                                    <m:r>
                                      <a:rPr lang="en-US" altLang="zh-CN" sz="1400" b="1" i="1" smtClean="0">
                                        <a:latin typeface="Cambria Math" panose="02040503050406030204" pitchFamily="18" charset="0"/>
                                      </a:rPr>
                                      <m:t>𝑺</m:t>
                                    </m:r>
                                  </m:num>
                                  <m:den>
                                    <m:r>
                                      <a:rPr lang="en-US" altLang="zh-CN" sz="1400" b="1" i="1" smtClean="0">
                                        <a:latin typeface="Cambria Math" panose="02040503050406030204" pitchFamily="18" charset="0"/>
                                      </a:rPr>
                                      <m:t>𝑵</m:t>
                                    </m:r>
                                  </m:den>
                                </m:f>
                              </m:e>
                            </m:d>
                            <m:r>
                              <a:rPr lang="en-US" altLang="zh-CN" sz="1400" b="1" i="1" smtClean="0">
                                <a:latin typeface="Cambria Math" panose="02040503050406030204" pitchFamily="18" charset="0"/>
                              </a:rPr>
                              <m:t> (</m:t>
                            </m:r>
                            <m:r>
                              <a:rPr lang="en-US" altLang="zh-CN" sz="1400" b="1" i="1" smtClean="0">
                                <a:latin typeface="Cambria Math" panose="02040503050406030204" pitchFamily="18" charset="0"/>
                              </a:rPr>
                              <m:t>𝒃</m:t>
                            </m:r>
                            <m:r>
                              <a:rPr lang="en-US" altLang="zh-CN" sz="1400" b="1" i="1" smtClean="0">
                                <a:latin typeface="Cambria Math" panose="02040503050406030204" pitchFamily="18" charset="0"/>
                              </a:rPr>
                              <m:t>/</m:t>
                            </m:r>
                            <m:r>
                              <a:rPr lang="en-US" altLang="zh-CN" sz="1400" b="1" i="1" smtClean="0">
                                <a:latin typeface="Cambria Math" panose="02040503050406030204" pitchFamily="18" charset="0"/>
                              </a:rPr>
                              <m:t>𝒔</m:t>
                            </m:r>
                            <m:r>
                              <a:rPr lang="en-US" altLang="zh-CN" sz="1400" b="1" i="1" smtClean="0">
                                <a:latin typeface="Cambria Math" panose="02040503050406030204" pitchFamily="18" charset="0"/>
                              </a:rPr>
                              <m:t>)</m:t>
                            </m:r>
                          </m:e>
                        </m:func>
                      </m:oMath>
                    </m:oMathPara>
                  </a14:m>
                  <a:endParaRPr lang="zh-CN" altLang="en-US" sz="1400" b="1" dirty="0"/>
                </a:p>
              </p:txBody>
            </p:sp>
          </mc:Choice>
          <mc:Fallback xmlns="">
            <p:sp>
              <p:nvSpPr>
                <p:cNvPr id="22" name="文本框 21">
                  <a:extLst>
                    <a:ext uri="{FF2B5EF4-FFF2-40B4-BE49-F238E27FC236}">
                      <a16:creationId xmlns:a16="http://schemas.microsoft.com/office/drawing/2014/main" id="{AF58B887-F660-4E64-9CA2-50DCF677EDEB}"/>
                    </a:ext>
                  </a:extLst>
                </p:cNvPr>
                <p:cNvSpPr txBox="1">
                  <a:spLocks noRot="1" noChangeAspect="1" noMove="1" noResize="1" noEditPoints="1" noAdjustHandles="1" noChangeArrowheads="1" noChangeShapeType="1" noTextEdit="1"/>
                </p:cNvSpPr>
                <p:nvPr/>
              </p:nvSpPr>
              <p:spPr>
                <a:xfrm>
                  <a:off x="8875966" y="1245369"/>
                  <a:ext cx="2452851" cy="484043"/>
                </a:xfrm>
                <a:prstGeom prst="rect">
                  <a:avLst/>
                </a:prstGeom>
                <a:blipFill>
                  <a:blip r:embed="rId3"/>
                  <a:stretch>
                    <a:fillRect/>
                  </a:stretch>
                </a:blipFill>
              </p:spPr>
              <p:txBody>
                <a:bodyPr/>
                <a:lstStyle/>
                <a:p>
                  <a:r>
                    <a:rPr lang="zh-CN" altLang="en-US">
                      <a:noFill/>
                    </a:rPr>
                    <a:t> </a:t>
                  </a:r>
                </a:p>
              </p:txBody>
            </p:sp>
          </mc:Fallback>
        </mc:AlternateContent>
      </p:grpSp>
      <p:grpSp>
        <p:nvGrpSpPr>
          <p:cNvPr id="7" name="组合 6">
            <a:extLst>
              <a:ext uri="{FF2B5EF4-FFF2-40B4-BE49-F238E27FC236}">
                <a16:creationId xmlns:a16="http://schemas.microsoft.com/office/drawing/2014/main" id="{0573613C-23D9-42D1-812D-B0603BE7AACF}"/>
              </a:ext>
            </a:extLst>
          </p:cNvPr>
          <p:cNvGrpSpPr/>
          <p:nvPr/>
        </p:nvGrpSpPr>
        <p:grpSpPr>
          <a:xfrm>
            <a:off x="304800" y="2045888"/>
            <a:ext cx="11483724" cy="1082820"/>
            <a:chOff x="304800" y="2045888"/>
            <a:chExt cx="11483724" cy="1082820"/>
          </a:xfrm>
        </p:grpSpPr>
        <p:sp>
          <p:nvSpPr>
            <p:cNvPr id="6" name="文本框 5">
              <a:extLst>
                <a:ext uri="{FF2B5EF4-FFF2-40B4-BE49-F238E27FC236}">
                  <a16:creationId xmlns:a16="http://schemas.microsoft.com/office/drawing/2014/main" id="{049044A4-DB1A-4A11-97C1-A9B80252A814}"/>
                </a:ext>
              </a:extLst>
            </p:cNvPr>
            <p:cNvSpPr txBox="1"/>
            <p:nvPr/>
          </p:nvSpPr>
          <p:spPr>
            <a:xfrm>
              <a:off x="304800" y="2045888"/>
              <a:ext cx="11483724" cy="646331"/>
            </a:xfrm>
            <a:prstGeom prst="rect">
              <a:avLst/>
            </a:prstGeom>
            <a:noFill/>
          </p:spPr>
          <p:txBody>
            <a:bodyPr wrap="square" rtlCol="0">
              <a:spAutoFit/>
            </a:bodyPr>
            <a:lstStyle/>
            <a:p>
              <a:r>
                <a:rPr lang="en-US" altLang="zh-CN" b="1" dirty="0">
                  <a:latin typeface="Arial Narrow" panose="020B0606020202030204" pitchFamily="34" charset="0"/>
                </a:rPr>
                <a:t>【2017</a:t>
              </a:r>
              <a:r>
                <a:rPr lang="zh-CN" altLang="en-US" b="1" dirty="0">
                  <a:latin typeface="Arial Narrow" panose="020B0606020202030204" pitchFamily="34" charset="0"/>
                </a:rPr>
                <a:t>年 题</a:t>
              </a:r>
              <a:r>
                <a:rPr lang="en-US" altLang="zh-CN" b="1" dirty="0">
                  <a:latin typeface="Arial Narrow" panose="020B0606020202030204" pitchFamily="34" charset="0"/>
                </a:rPr>
                <a:t>34】</a:t>
              </a:r>
              <a:r>
                <a:rPr lang="zh-CN" altLang="en-US" b="1" dirty="0">
                  <a:latin typeface="Arial Narrow" panose="020B0606020202030204" pitchFamily="34" charset="0"/>
                </a:rPr>
                <a:t>若信道在无噪声情况下的极限数据传输速率不小于信噪比为</a:t>
              </a:r>
              <a:r>
                <a:rPr lang="en-US" altLang="zh-CN" b="1" dirty="0">
                  <a:latin typeface="Arial Narrow" panose="020B0606020202030204" pitchFamily="34" charset="0"/>
                </a:rPr>
                <a:t>30dB</a:t>
              </a:r>
              <a:r>
                <a:rPr lang="zh-CN" altLang="en-US" b="1" dirty="0">
                  <a:latin typeface="Arial Narrow" panose="020B0606020202030204" pitchFamily="34" charset="0"/>
                </a:rPr>
                <a:t>条件下的极限数据传输速率，</a:t>
              </a:r>
              <a:endParaRPr lang="en-US" altLang="zh-CN" b="1" dirty="0">
                <a:latin typeface="Arial Narrow" panose="020B0606020202030204" pitchFamily="34" charset="0"/>
              </a:endParaRPr>
            </a:p>
            <a:p>
              <a:r>
                <a:rPr lang="en-US" altLang="zh-CN" b="1" dirty="0">
                  <a:latin typeface="Arial Narrow" panose="020B0606020202030204" pitchFamily="34" charset="0"/>
                </a:rPr>
                <a:t>                              </a:t>
              </a:r>
              <a:r>
                <a:rPr lang="zh-CN" altLang="en-US" b="1" dirty="0">
                  <a:latin typeface="Arial Narrow" panose="020B0606020202030204" pitchFamily="34" charset="0"/>
                </a:rPr>
                <a:t>则信号的状态数至少是（      ）。</a:t>
              </a:r>
            </a:p>
          </p:txBody>
        </p:sp>
        <p:sp>
          <p:nvSpPr>
            <p:cNvPr id="28" name="文本框 27">
              <a:extLst>
                <a:ext uri="{FF2B5EF4-FFF2-40B4-BE49-F238E27FC236}">
                  <a16:creationId xmlns:a16="http://schemas.microsoft.com/office/drawing/2014/main" id="{CB4A2D2C-A783-486C-8B77-6866A088A621}"/>
                </a:ext>
              </a:extLst>
            </p:cNvPr>
            <p:cNvSpPr txBox="1"/>
            <p:nvPr/>
          </p:nvSpPr>
          <p:spPr>
            <a:xfrm>
              <a:off x="1878138"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A. 4</a:t>
              </a:r>
              <a:endParaRPr lang="zh-CN" altLang="en-US" b="1" dirty="0">
                <a:latin typeface="Arial Narrow" panose="020B0606020202030204" pitchFamily="34" charset="0"/>
              </a:endParaRPr>
            </a:p>
          </p:txBody>
        </p:sp>
        <p:sp>
          <p:nvSpPr>
            <p:cNvPr id="29" name="文本框 28">
              <a:extLst>
                <a:ext uri="{FF2B5EF4-FFF2-40B4-BE49-F238E27FC236}">
                  <a16:creationId xmlns:a16="http://schemas.microsoft.com/office/drawing/2014/main" id="{8E2F0AC8-CC3F-487A-A4EF-91FBB2CADE6B}"/>
                </a:ext>
              </a:extLst>
            </p:cNvPr>
            <p:cNvSpPr txBox="1"/>
            <p:nvPr/>
          </p:nvSpPr>
          <p:spPr>
            <a:xfrm>
              <a:off x="3718633"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B. 8</a:t>
              </a:r>
              <a:endParaRPr lang="zh-CN" altLang="en-US" b="1" dirty="0">
                <a:latin typeface="Arial Narrow" panose="020B0606020202030204" pitchFamily="34" charset="0"/>
              </a:endParaRPr>
            </a:p>
          </p:txBody>
        </p:sp>
        <p:sp>
          <p:nvSpPr>
            <p:cNvPr id="30" name="文本框 29">
              <a:extLst>
                <a:ext uri="{FF2B5EF4-FFF2-40B4-BE49-F238E27FC236}">
                  <a16:creationId xmlns:a16="http://schemas.microsoft.com/office/drawing/2014/main" id="{89DA759C-10DC-4975-8076-B5C564A2663F}"/>
                </a:ext>
              </a:extLst>
            </p:cNvPr>
            <p:cNvSpPr txBox="1"/>
            <p:nvPr/>
          </p:nvSpPr>
          <p:spPr>
            <a:xfrm>
              <a:off x="5559128"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C. 16</a:t>
              </a:r>
              <a:endParaRPr lang="zh-CN" altLang="en-US" b="1" dirty="0">
                <a:latin typeface="Arial Narrow" panose="020B0606020202030204" pitchFamily="34" charset="0"/>
              </a:endParaRPr>
            </a:p>
          </p:txBody>
        </p:sp>
        <p:sp>
          <p:nvSpPr>
            <p:cNvPr id="31" name="文本框 30">
              <a:extLst>
                <a:ext uri="{FF2B5EF4-FFF2-40B4-BE49-F238E27FC236}">
                  <a16:creationId xmlns:a16="http://schemas.microsoft.com/office/drawing/2014/main" id="{DF76DA26-7696-42CC-B1F5-927465EB0CCE}"/>
                </a:ext>
              </a:extLst>
            </p:cNvPr>
            <p:cNvSpPr txBox="1"/>
            <p:nvPr/>
          </p:nvSpPr>
          <p:spPr>
            <a:xfrm>
              <a:off x="7399623" y="2759376"/>
              <a:ext cx="1174248" cy="369332"/>
            </a:xfrm>
            <a:prstGeom prst="rect">
              <a:avLst/>
            </a:prstGeom>
            <a:noFill/>
          </p:spPr>
          <p:txBody>
            <a:bodyPr wrap="square" rtlCol="0">
              <a:spAutoFit/>
            </a:bodyPr>
            <a:lstStyle/>
            <a:p>
              <a:r>
                <a:rPr lang="en-US" altLang="zh-CN" b="1" dirty="0">
                  <a:latin typeface="Arial Narrow" panose="020B0606020202030204" pitchFamily="34" charset="0"/>
                </a:rPr>
                <a:t>D. 32</a:t>
              </a:r>
              <a:endParaRPr lang="zh-CN" altLang="en-US" b="1" dirty="0">
                <a:latin typeface="Arial Narrow" panose="020B0606020202030204" pitchFamily="34" charset="0"/>
              </a:endParaRPr>
            </a:p>
          </p:txBody>
        </p:sp>
      </p:grpSp>
      <p:sp>
        <p:nvSpPr>
          <p:cNvPr id="32" name="文本框 31">
            <a:extLst>
              <a:ext uri="{FF2B5EF4-FFF2-40B4-BE49-F238E27FC236}">
                <a16:creationId xmlns:a16="http://schemas.microsoft.com/office/drawing/2014/main" id="{8F016D07-1DAB-414F-B01F-9232BDF58DB2}"/>
              </a:ext>
            </a:extLst>
          </p:cNvPr>
          <p:cNvSpPr txBox="1"/>
          <p:nvPr/>
        </p:nvSpPr>
        <p:spPr>
          <a:xfrm>
            <a:off x="464875" y="3244334"/>
            <a:ext cx="732397" cy="369332"/>
          </a:xfrm>
          <a:prstGeom prst="rect">
            <a:avLst/>
          </a:prstGeom>
          <a:noFill/>
        </p:spPr>
        <p:txBody>
          <a:bodyPr wrap="square" rtlCol="0">
            <a:spAutoFit/>
          </a:bodyPr>
          <a:lstStyle/>
          <a:p>
            <a:r>
              <a:rPr lang="zh-CN" altLang="en-US" b="1" dirty="0">
                <a:latin typeface="Arial Narrow" panose="020B0606020202030204" pitchFamily="34" charset="0"/>
              </a:rPr>
              <a:t>解析</a:t>
            </a:r>
          </a:p>
        </p:txBody>
      </p:sp>
      <p:sp>
        <p:nvSpPr>
          <p:cNvPr id="33" name="文本框 32">
            <a:extLst>
              <a:ext uri="{FF2B5EF4-FFF2-40B4-BE49-F238E27FC236}">
                <a16:creationId xmlns:a16="http://schemas.microsoft.com/office/drawing/2014/main" id="{EECFDF41-2CC8-47B4-A70F-16D3D07EC074}"/>
              </a:ext>
            </a:extLst>
          </p:cNvPr>
          <p:cNvSpPr txBox="1"/>
          <p:nvPr/>
        </p:nvSpPr>
        <p:spPr>
          <a:xfrm>
            <a:off x="885894" y="3594100"/>
            <a:ext cx="7687974" cy="369332"/>
          </a:xfrm>
          <a:prstGeom prst="rect">
            <a:avLst/>
          </a:prstGeom>
          <a:noFill/>
        </p:spPr>
        <p:txBody>
          <a:bodyPr wrap="square" rtlCol="0">
            <a:spAutoFit/>
          </a:bodyPr>
          <a:lstStyle/>
          <a:p>
            <a:r>
              <a:rPr lang="zh-CN" altLang="en-US" b="1" dirty="0">
                <a:latin typeface="Arial Narrow" panose="020B0606020202030204" pitchFamily="34" charset="0"/>
              </a:rPr>
              <a:t>设信号状态数（可调制出的不同基本波形或码元数量）为</a:t>
            </a:r>
            <a:r>
              <a:rPr lang="en-US" altLang="zh-CN" b="1" dirty="0">
                <a:latin typeface="Arial Narrow" panose="020B0606020202030204" pitchFamily="34" charset="0"/>
              </a:rPr>
              <a:t>X</a:t>
            </a:r>
            <a:endParaRPr lang="zh-CN" altLang="en-US" b="1" dirty="0">
              <a:latin typeface="Arial Narrow" panose="020B0606020202030204" pitchFamily="34" charset="0"/>
            </a:endParaRPr>
          </a:p>
        </p:txBody>
      </p:sp>
      <p:sp>
        <p:nvSpPr>
          <p:cNvPr id="38" name="文本框 37">
            <a:extLst>
              <a:ext uri="{FF2B5EF4-FFF2-40B4-BE49-F238E27FC236}">
                <a16:creationId xmlns:a16="http://schemas.microsoft.com/office/drawing/2014/main" id="{6C3442BF-6C5B-4F8C-9970-ED5F22058D40}"/>
              </a:ext>
            </a:extLst>
          </p:cNvPr>
          <p:cNvSpPr txBox="1"/>
          <p:nvPr/>
        </p:nvSpPr>
        <p:spPr>
          <a:xfrm>
            <a:off x="4292601" y="2256489"/>
            <a:ext cx="732397" cy="523220"/>
          </a:xfrm>
          <a:prstGeom prst="rect">
            <a:avLst/>
          </a:prstGeom>
          <a:noFill/>
        </p:spPr>
        <p:txBody>
          <a:bodyPr wrap="square" rtlCol="0">
            <a:spAutoFit/>
          </a:bodyPr>
          <a:lstStyle/>
          <a:p>
            <a:pPr algn="ctr"/>
            <a:r>
              <a:rPr lang="en-US" altLang="zh-CN" sz="2800" b="1" dirty="0">
                <a:solidFill>
                  <a:schemeClr val="accent1">
                    <a:lumMod val="75000"/>
                  </a:schemeClr>
                </a:solidFill>
                <a:latin typeface="Arial Black" panose="020B0A04020102020204" pitchFamily="34" charset="0"/>
              </a:rPr>
              <a:t>D</a:t>
            </a:r>
            <a:endParaRPr lang="zh-CN" altLang="en-US" sz="2800" b="1" dirty="0">
              <a:solidFill>
                <a:schemeClr val="accent1">
                  <a:lumMod val="75000"/>
                </a:schemeClr>
              </a:solidFill>
              <a:latin typeface="Arial Black" panose="020B0A04020102020204" pitchFamily="34" charset="0"/>
            </a:endParaRPr>
          </a:p>
        </p:txBody>
      </p:sp>
      <p:sp>
        <p:nvSpPr>
          <p:cNvPr id="25" name="文本框 24">
            <a:extLst>
              <a:ext uri="{FF2B5EF4-FFF2-40B4-BE49-F238E27FC236}">
                <a16:creationId xmlns:a16="http://schemas.microsoft.com/office/drawing/2014/main" id="{804650F9-9D0A-4683-BC65-6DA47C4E6C17}"/>
              </a:ext>
            </a:extLst>
          </p:cNvPr>
          <p:cNvSpPr txBox="1"/>
          <p:nvPr/>
        </p:nvSpPr>
        <p:spPr>
          <a:xfrm>
            <a:off x="885894" y="4007943"/>
            <a:ext cx="4238690" cy="369332"/>
          </a:xfrm>
          <a:prstGeom prst="rect">
            <a:avLst/>
          </a:prstGeom>
          <a:noFill/>
        </p:spPr>
        <p:txBody>
          <a:bodyPr wrap="square" rtlCol="0">
            <a:spAutoFit/>
          </a:bodyPr>
          <a:lstStyle/>
          <a:p>
            <a:r>
              <a:rPr lang="zh-CN" altLang="en-US" b="1" dirty="0">
                <a:latin typeface="Arial Narrow" panose="020B0606020202030204" pitchFamily="34" charset="0"/>
              </a:rPr>
              <a:t>则每个码元可携带的比特数量为</a:t>
            </a:r>
            <a:r>
              <a:rPr lang="en-US" altLang="zh-CN" b="1" dirty="0">
                <a:latin typeface="Arial Narrow" panose="020B0606020202030204" pitchFamily="34" charset="0"/>
              </a:rPr>
              <a:t>log</a:t>
            </a:r>
            <a:r>
              <a:rPr lang="en-US" altLang="zh-CN" b="1" baseline="-25000" dirty="0">
                <a:latin typeface="Arial Narrow" panose="020B0606020202030204" pitchFamily="34" charset="0"/>
              </a:rPr>
              <a:t>2</a:t>
            </a:r>
            <a:r>
              <a:rPr lang="en-US" altLang="zh-CN" b="1" dirty="0">
                <a:latin typeface="Arial Narrow" panose="020B0606020202030204" pitchFamily="34" charset="0"/>
              </a:rPr>
              <a:t>X</a:t>
            </a:r>
            <a:endParaRPr lang="zh-CN" altLang="en-US" b="1" dirty="0">
              <a:latin typeface="Arial Narrow" panose="020B0606020202030204" pitchFamily="34" charset="0"/>
            </a:endParaRPr>
          </a:p>
        </p:txBody>
      </p:sp>
      <p:sp>
        <p:nvSpPr>
          <p:cNvPr id="26" name="文本框 25">
            <a:extLst>
              <a:ext uri="{FF2B5EF4-FFF2-40B4-BE49-F238E27FC236}">
                <a16:creationId xmlns:a16="http://schemas.microsoft.com/office/drawing/2014/main" id="{32D8FE0E-8094-4873-BC42-356AE8ACC016}"/>
              </a:ext>
            </a:extLst>
          </p:cNvPr>
          <p:cNvSpPr txBox="1"/>
          <p:nvPr/>
        </p:nvSpPr>
        <p:spPr>
          <a:xfrm>
            <a:off x="885894" y="4421786"/>
            <a:ext cx="10132953" cy="369332"/>
          </a:xfrm>
          <a:prstGeom prst="rect">
            <a:avLst/>
          </a:prstGeom>
          <a:noFill/>
        </p:spPr>
        <p:txBody>
          <a:bodyPr wrap="square" rtlCol="0">
            <a:spAutoFit/>
          </a:bodyPr>
          <a:lstStyle/>
          <a:p>
            <a:r>
              <a:rPr lang="zh-CN" altLang="en-US" b="1" dirty="0">
                <a:latin typeface="Arial Narrow" panose="020B0606020202030204" pitchFamily="34" charset="0"/>
              </a:rPr>
              <a:t>信道在无噪声情况下的极限数据传输速率（用奈氏准则计算）</a:t>
            </a:r>
            <a:r>
              <a:rPr lang="en-US" altLang="zh-CN" b="1" dirty="0">
                <a:latin typeface="Arial Narrow" panose="020B0606020202030204" pitchFamily="34" charset="0"/>
              </a:rPr>
              <a:t>= 2W</a:t>
            </a:r>
            <a:r>
              <a:rPr lang="zh-CN" altLang="en-US" b="1" dirty="0">
                <a:latin typeface="Arial Narrow" panose="020B0606020202030204" pitchFamily="34" charset="0"/>
              </a:rPr>
              <a:t>（码元</a:t>
            </a:r>
            <a:r>
              <a:rPr lang="en-US" altLang="zh-CN" b="1" dirty="0">
                <a:latin typeface="Arial Narrow" panose="020B0606020202030204" pitchFamily="34" charset="0"/>
              </a:rPr>
              <a:t>/</a:t>
            </a:r>
            <a:r>
              <a:rPr lang="zh-CN" altLang="en-US" b="1" dirty="0">
                <a:latin typeface="Arial Narrow" panose="020B0606020202030204" pitchFamily="34" charset="0"/>
              </a:rPr>
              <a:t>秒）</a:t>
            </a:r>
            <a:r>
              <a:rPr lang="en-US" altLang="zh-CN" b="1" dirty="0">
                <a:latin typeface="Arial Narrow" panose="020B0606020202030204" pitchFamily="34" charset="0"/>
              </a:rPr>
              <a:t>= 2W log</a:t>
            </a:r>
            <a:r>
              <a:rPr lang="en-US" altLang="zh-CN" b="1" baseline="-25000" dirty="0">
                <a:latin typeface="Arial Narrow" panose="020B0606020202030204" pitchFamily="34" charset="0"/>
              </a:rPr>
              <a:t>2</a:t>
            </a:r>
            <a:r>
              <a:rPr lang="en-US" altLang="zh-CN" b="1" dirty="0">
                <a:latin typeface="Arial Narrow" panose="020B0606020202030204" pitchFamily="34" charset="0"/>
              </a:rPr>
              <a:t>X</a:t>
            </a:r>
            <a:r>
              <a:rPr lang="zh-CN" altLang="en-US" b="1" dirty="0">
                <a:latin typeface="Arial Narrow" panose="020B0606020202030204" pitchFamily="34" charset="0"/>
              </a:rPr>
              <a:t>（比特</a:t>
            </a:r>
            <a:r>
              <a:rPr lang="en-US" altLang="zh-CN" b="1" dirty="0">
                <a:latin typeface="Arial Narrow" panose="020B0606020202030204" pitchFamily="34" charset="0"/>
              </a:rPr>
              <a:t>/</a:t>
            </a:r>
            <a:r>
              <a:rPr lang="zh-CN" altLang="en-US" b="1" dirty="0">
                <a:latin typeface="Arial Narrow" panose="020B0606020202030204" pitchFamily="34" charset="0"/>
              </a:rPr>
              <a:t>秒）</a:t>
            </a:r>
          </a:p>
        </p:txBody>
      </p:sp>
      <p:sp>
        <p:nvSpPr>
          <p:cNvPr id="34" name="文本框 33">
            <a:extLst>
              <a:ext uri="{FF2B5EF4-FFF2-40B4-BE49-F238E27FC236}">
                <a16:creationId xmlns:a16="http://schemas.microsoft.com/office/drawing/2014/main" id="{D1214845-6B4C-4FAE-8D4F-41AA6767B7A7}"/>
              </a:ext>
            </a:extLst>
          </p:cNvPr>
          <p:cNvSpPr txBox="1"/>
          <p:nvPr/>
        </p:nvSpPr>
        <p:spPr>
          <a:xfrm>
            <a:off x="885894" y="4835629"/>
            <a:ext cx="10132953" cy="369332"/>
          </a:xfrm>
          <a:prstGeom prst="rect">
            <a:avLst/>
          </a:prstGeom>
          <a:noFill/>
        </p:spPr>
        <p:txBody>
          <a:bodyPr wrap="square" rtlCol="0">
            <a:spAutoFit/>
          </a:bodyPr>
          <a:lstStyle/>
          <a:p>
            <a:r>
              <a:rPr lang="en-US" altLang="zh-CN" b="1" dirty="0">
                <a:latin typeface="Arial Narrow" panose="020B0606020202030204" pitchFamily="34" charset="0"/>
              </a:rPr>
              <a:t>30dB</a:t>
            </a:r>
            <a:r>
              <a:rPr lang="zh-CN" altLang="en-US" b="1" dirty="0">
                <a:latin typeface="Arial Narrow" panose="020B0606020202030204" pitchFamily="34" charset="0"/>
              </a:rPr>
              <a:t>信噪比条件下的极限数据传输速率（用香农公式计算）</a:t>
            </a:r>
            <a:r>
              <a:rPr lang="en-US" altLang="zh-CN" b="1" dirty="0">
                <a:latin typeface="Arial Narrow" panose="020B0606020202030204" pitchFamily="34" charset="0"/>
              </a:rPr>
              <a:t>= W log</a:t>
            </a:r>
            <a:r>
              <a:rPr lang="en-US" altLang="zh-CN" b="1" baseline="-25000" dirty="0">
                <a:latin typeface="Arial Narrow" panose="020B0606020202030204" pitchFamily="34" charset="0"/>
              </a:rPr>
              <a:t>2</a:t>
            </a:r>
            <a:r>
              <a:rPr lang="zh-CN" altLang="en-US" b="1" dirty="0">
                <a:latin typeface="Arial Narrow" panose="020B0606020202030204" pitchFamily="34" charset="0"/>
              </a:rPr>
              <a:t>（</a:t>
            </a:r>
            <a:r>
              <a:rPr lang="en-US" altLang="zh-CN" b="1" dirty="0">
                <a:latin typeface="Arial Narrow" panose="020B0606020202030204" pitchFamily="34" charset="0"/>
              </a:rPr>
              <a:t>1+1000</a:t>
            </a:r>
            <a:r>
              <a:rPr lang="zh-CN" altLang="en-US" b="1" dirty="0">
                <a:latin typeface="Arial Narrow" panose="020B0606020202030204" pitchFamily="34" charset="0"/>
              </a:rPr>
              <a:t>）（比特</a:t>
            </a:r>
            <a:r>
              <a:rPr lang="en-US" altLang="zh-CN" b="1" dirty="0">
                <a:latin typeface="Arial Narrow" panose="020B0606020202030204" pitchFamily="34" charset="0"/>
              </a:rPr>
              <a:t>/</a:t>
            </a:r>
            <a:r>
              <a:rPr lang="zh-CN" altLang="en-US" b="1" dirty="0">
                <a:latin typeface="Arial Narrow" panose="020B0606020202030204" pitchFamily="34" charset="0"/>
              </a:rPr>
              <a:t>秒）</a:t>
            </a:r>
          </a:p>
        </p:txBody>
      </p:sp>
      <p:sp>
        <p:nvSpPr>
          <p:cNvPr id="35" name="文本框 34">
            <a:extLst>
              <a:ext uri="{FF2B5EF4-FFF2-40B4-BE49-F238E27FC236}">
                <a16:creationId xmlns:a16="http://schemas.microsoft.com/office/drawing/2014/main" id="{304BCF0B-0E4E-40A5-8450-F36B1489409A}"/>
              </a:ext>
            </a:extLst>
          </p:cNvPr>
          <p:cNvSpPr txBox="1"/>
          <p:nvPr/>
        </p:nvSpPr>
        <p:spPr>
          <a:xfrm>
            <a:off x="885894" y="5249472"/>
            <a:ext cx="5202432" cy="369332"/>
          </a:xfrm>
          <a:prstGeom prst="rect">
            <a:avLst/>
          </a:prstGeom>
          <a:noFill/>
        </p:spPr>
        <p:txBody>
          <a:bodyPr wrap="square" rtlCol="0">
            <a:spAutoFit/>
          </a:bodyPr>
          <a:lstStyle/>
          <a:p>
            <a:r>
              <a:rPr lang="zh-CN" altLang="en-US" b="1" dirty="0">
                <a:latin typeface="Arial Narrow" panose="020B0606020202030204" pitchFamily="34" charset="0"/>
              </a:rPr>
              <a:t>根据题意列出不等式     </a:t>
            </a:r>
            <a:r>
              <a:rPr lang="en-US" altLang="zh-CN" b="1" dirty="0">
                <a:latin typeface="Arial Narrow" panose="020B0606020202030204" pitchFamily="34" charset="0"/>
              </a:rPr>
              <a:t>2W log</a:t>
            </a:r>
            <a:r>
              <a:rPr lang="en-US" altLang="zh-CN" b="1" baseline="-25000" dirty="0">
                <a:latin typeface="Arial Narrow" panose="020B0606020202030204" pitchFamily="34" charset="0"/>
              </a:rPr>
              <a:t>2</a:t>
            </a:r>
            <a:r>
              <a:rPr lang="en-US" altLang="zh-CN" b="1" dirty="0">
                <a:latin typeface="Arial Narrow" panose="020B0606020202030204" pitchFamily="34" charset="0"/>
              </a:rPr>
              <a:t>X ≥ W log</a:t>
            </a:r>
            <a:r>
              <a:rPr lang="en-US" altLang="zh-CN" b="1" baseline="-25000" dirty="0">
                <a:latin typeface="Arial Narrow" panose="020B0606020202030204" pitchFamily="34" charset="0"/>
              </a:rPr>
              <a:t>2</a:t>
            </a:r>
            <a:r>
              <a:rPr lang="zh-CN" altLang="en-US" b="1" dirty="0">
                <a:latin typeface="Arial Narrow" panose="020B0606020202030204" pitchFamily="34" charset="0"/>
              </a:rPr>
              <a:t>（</a:t>
            </a:r>
            <a:r>
              <a:rPr lang="en-US" altLang="zh-CN" b="1" dirty="0">
                <a:latin typeface="Arial Narrow" panose="020B0606020202030204" pitchFamily="34" charset="0"/>
              </a:rPr>
              <a:t>1+1000</a:t>
            </a:r>
            <a:r>
              <a:rPr lang="zh-CN" altLang="en-US" b="1" dirty="0">
                <a:latin typeface="Arial Narrow" panose="020B0606020202030204" pitchFamily="34" charset="0"/>
              </a:rPr>
              <a:t>）</a:t>
            </a:r>
            <a:r>
              <a:rPr lang="en-US" altLang="zh-CN" b="1" dirty="0">
                <a:latin typeface="Arial Narrow" panose="020B0606020202030204" pitchFamily="34" charset="0"/>
              </a:rPr>
              <a:t> </a:t>
            </a:r>
            <a:r>
              <a:rPr lang="zh-CN" altLang="en-US" b="1" dirty="0">
                <a:latin typeface="Arial Narrow" panose="020B0606020202030204" pitchFamily="34" charset="0"/>
              </a:rPr>
              <a:t> </a:t>
            </a:r>
          </a:p>
        </p:txBody>
      </p:sp>
      <p:sp>
        <p:nvSpPr>
          <p:cNvPr id="36" name="文本框 35">
            <a:extLst>
              <a:ext uri="{FF2B5EF4-FFF2-40B4-BE49-F238E27FC236}">
                <a16:creationId xmlns:a16="http://schemas.microsoft.com/office/drawing/2014/main" id="{139801BB-31A7-4F2D-AEE4-4709E866727C}"/>
              </a:ext>
            </a:extLst>
          </p:cNvPr>
          <p:cNvSpPr txBox="1"/>
          <p:nvPr/>
        </p:nvSpPr>
        <p:spPr>
          <a:xfrm>
            <a:off x="6103676" y="5249472"/>
            <a:ext cx="1801390" cy="369332"/>
          </a:xfrm>
          <a:prstGeom prst="rect">
            <a:avLst/>
          </a:prstGeom>
          <a:noFill/>
        </p:spPr>
        <p:txBody>
          <a:bodyPr wrap="square" rtlCol="0">
            <a:spAutoFit/>
          </a:bodyPr>
          <a:lstStyle/>
          <a:p>
            <a:r>
              <a:rPr lang="zh-CN" altLang="en-US" b="1" dirty="0">
                <a:latin typeface="Arial Narrow" panose="020B0606020202030204" pitchFamily="34" charset="0"/>
              </a:rPr>
              <a:t>解得  </a:t>
            </a:r>
            <a:r>
              <a:rPr lang="en-US" altLang="zh-CN" b="1" dirty="0">
                <a:latin typeface="Arial Narrow" panose="020B0606020202030204" pitchFamily="34" charset="0"/>
              </a:rPr>
              <a:t>X ≥ 32 </a:t>
            </a:r>
            <a:r>
              <a:rPr lang="zh-CN" altLang="en-US" b="1" dirty="0">
                <a:latin typeface="Arial Narrow" panose="020B0606020202030204" pitchFamily="34" charset="0"/>
              </a:rPr>
              <a:t> </a:t>
            </a:r>
          </a:p>
        </p:txBody>
      </p:sp>
    </p:spTree>
    <p:custDataLst>
      <p:tags r:id="rId1"/>
    </p:custDataLst>
    <p:extLst>
      <p:ext uri="{BB962C8B-B14F-4D97-AF65-F5344CB8AC3E}">
        <p14:creationId xmlns:p14="http://schemas.microsoft.com/office/powerpoint/2010/main" val="2320529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grpId="0" nodeType="click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800" decel="100000"/>
                                        <p:tgtEl>
                                          <p:spTgt spid="38"/>
                                        </p:tgtEl>
                                      </p:cBhvr>
                                    </p:animEffect>
                                    <p:anim calcmode="lin" valueType="num">
                                      <p:cBhvr>
                                        <p:cTn id="14" dur="800" decel="100000" fill="hold"/>
                                        <p:tgtEl>
                                          <p:spTgt spid="38"/>
                                        </p:tgtEl>
                                        <p:attrNameLst>
                                          <p:attrName>style.rotation</p:attrName>
                                        </p:attrNameLst>
                                      </p:cBhvr>
                                      <p:tavLst>
                                        <p:tav tm="0">
                                          <p:val>
                                            <p:fltVal val="-90"/>
                                          </p:val>
                                        </p:tav>
                                        <p:tav tm="100000">
                                          <p:val>
                                            <p:fltVal val="0"/>
                                          </p:val>
                                        </p:tav>
                                      </p:tavLst>
                                    </p:anim>
                                    <p:anim calcmode="lin" valueType="num">
                                      <p:cBhvr>
                                        <p:cTn id="15" dur="800" decel="100000" fill="hold"/>
                                        <p:tgtEl>
                                          <p:spTgt spid="38"/>
                                        </p:tgtEl>
                                        <p:attrNameLst>
                                          <p:attrName>ppt_x</p:attrName>
                                        </p:attrNameLst>
                                      </p:cBhvr>
                                      <p:tavLst>
                                        <p:tav tm="0">
                                          <p:val>
                                            <p:strVal val="#ppt_x+0.4"/>
                                          </p:val>
                                        </p:tav>
                                        <p:tav tm="100000">
                                          <p:val>
                                            <p:strVal val="#ppt_x-0.05"/>
                                          </p:val>
                                        </p:tav>
                                      </p:tavLst>
                                    </p:anim>
                                    <p:anim calcmode="lin" valueType="num">
                                      <p:cBhvr>
                                        <p:cTn id="16" dur="800" decel="100000" fill="hold"/>
                                        <p:tgtEl>
                                          <p:spTgt spid="38"/>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38"/>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38"/>
                                        </p:tgtEl>
                                        <p:attrNameLst>
                                          <p:attrName>ppt_y</p:attrName>
                                        </p:attrNameLst>
                                      </p:cBhvr>
                                      <p:tavLst>
                                        <p:tav tm="0">
                                          <p:val>
                                            <p:strVal val="#ppt_y+0.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anim calcmode="lin" valueType="num">
                                      <p:cBhvr>
                                        <p:cTn id="23" dur="500" fill="hold"/>
                                        <p:tgtEl>
                                          <p:spTgt spid="32"/>
                                        </p:tgtEl>
                                        <p:attrNameLst>
                                          <p:attrName>ppt_w</p:attrName>
                                        </p:attrNameLst>
                                      </p:cBhvr>
                                      <p:tavLst>
                                        <p:tav tm="0">
                                          <p:val>
                                            <p:fltVal val="0"/>
                                          </p:val>
                                        </p:tav>
                                        <p:tav tm="100000">
                                          <p:val>
                                            <p:strVal val="#ppt_w"/>
                                          </p:val>
                                        </p:tav>
                                      </p:tavLst>
                                    </p:anim>
                                    <p:anim calcmode="lin" valueType="num">
                                      <p:cBhvr>
                                        <p:cTn id="24" dur="500" fill="hold"/>
                                        <p:tgtEl>
                                          <p:spTgt spid="32"/>
                                        </p:tgtEl>
                                        <p:attrNameLst>
                                          <p:attrName>ppt_h</p:attrName>
                                        </p:attrNameLst>
                                      </p:cBhvr>
                                      <p:tavLst>
                                        <p:tav tm="0">
                                          <p:val>
                                            <p:fltVal val="0"/>
                                          </p:val>
                                        </p:tav>
                                        <p:tav tm="100000">
                                          <p:val>
                                            <p:strVal val="#ppt_h"/>
                                          </p:val>
                                        </p:tav>
                                      </p:tavLst>
                                    </p:anim>
                                    <p:animEffect transition="in" filter="fade">
                                      <p:cBhvr>
                                        <p:cTn id="25" dur="500"/>
                                        <p:tgtEl>
                                          <p:spTgt spid="32"/>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iterate type="lt">
                                    <p:tmAbs val="100"/>
                                  </p:iterate>
                                  <p:childTnLst>
                                    <p:set>
                                      <p:cBhvr>
                                        <p:cTn id="29" dur="1" fill="hold">
                                          <p:stCondLst>
                                            <p:cond delay="0"/>
                                          </p:stCondLst>
                                        </p:cTn>
                                        <p:tgtEl>
                                          <p:spTgt spid="33"/>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iterate type="lt">
                                    <p:tmAbs val="100"/>
                                  </p:iterate>
                                  <p:childTnLst>
                                    <p:set>
                                      <p:cBhvr>
                                        <p:cTn id="33" dur="1" fill="hold">
                                          <p:stCondLst>
                                            <p:cond delay="0"/>
                                          </p:stCondLst>
                                        </p:cTn>
                                        <p:tgtEl>
                                          <p:spTgt spid="2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iterate type="lt">
                                    <p:tmAbs val="100"/>
                                  </p:iterate>
                                  <p:childTnLst>
                                    <p:set>
                                      <p:cBhvr>
                                        <p:cTn id="37" dur="1" fill="hold">
                                          <p:stCondLst>
                                            <p:cond delay="0"/>
                                          </p:stCondLst>
                                        </p:cTn>
                                        <p:tgtEl>
                                          <p:spTgt spid="26"/>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iterate type="lt">
                                    <p:tmAbs val="100"/>
                                  </p:iterate>
                                  <p:childTnLst>
                                    <p:set>
                                      <p:cBhvr>
                                        <p:cTn id="41" dur="1" fill="hold">
                                          <p:stCondLst>
                                            <p:cond delay="0"/>
                                          </p:stCondLst>
                                        </p:cTn>
                                        <p:tgtEl>
                                          <p:spTgt spid="34"/>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iterate type="lt">
                                    <p:tmAbs val="100"/>
                                  </p:iterate>
                                  <p:childTnLst>
                                    <p:set>
                                      <p:cBhvr>
                                        <p:cTn id="45" dur="1" fill="hold">
                                          <p:stCondLst>
                                            <p:cond delay="0"/>
                                          </p:stCondLst>
                                        </p:cTn>
                                        <p:tgtEl>
                                          <p:spTgt spid="35"/>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iterate type="lt">
                                    <p:tmAbs val="100"/>
                                  </p:iterate>
                                  <p:childTnLst>
                                    <p:set>
                                      <p:cBhvr>
                                        <p:cTn id="49"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8" grpId="0"/>
      <p:bldP spid="25" grpId="0"/>
      <p:bldP spid="26" grpId="0"/>
      <p:bldP spid="34" grpId="0"/>
      <p:bldP spid="35" grpId="0"/>
      <p:bldP spid="36"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EC90BE10-D9B4-A4DD-2F61-2C5491F21E3B}"/>
              </a:ext>
            </a:extLst>
          </p:cNvPr>
          <p:cNvGrpSpPr/>
          <p:nvPr/>
        </p:nvGrpSpPr>
        <p:grpSpPr>
          <a:xfrm>
            <a:off x="3156764" y="1188116"/>
            <a:ext cx="5900079" cy="2606668"/>
            <a:chOff x="3156764" y="1188116"/>
            <a:chExt cx="5900079" cy="2606668"/>
          </a:xfrm>
        </p:grpSpPr>
        <p:sp>
          <p:nvSpPr>
            <p:cNvPr id="12" name="íşlïḍè"/>
            <p:cNvSpPr txBox="1"/>
            <p:nvPr/>
          </p:nvSpPr>
          <p:spPr>
            <a:xfrm>
              <a:off x="3965618" y="1188116"/>
              <a:ext cx="4287076" cy="419100"/>
            </a:xfrm>
            <a:prstGeom prst="rect">
              <a:avLst/>
            </a:prstGeom>
            <a:noFill/>
          </p:spPr>
          <p:txBody>
            <a:bodyPr wrap="square" lIns="91440" tIns="45720" rIns="91440" bIns="45720" anchor="ctr">
              <a:noAutofit/>
            </a:bodyPr>
            <a:lstStyle/>
            <a:p>
              <a:pPr algn="ctr"/>
              <a:r>
                <a:rPr lang="en-US" altLang="zh-CN" sz="2400" b="1" dirty="0"/>
                <a:t>2.6 </a:t>
              </a:r>
              <a:r>
                <a:rPr lang="zh-CN" altLang="en-US" sz="2400" b="1" dirty="0"/>
                <a:t>信道复用技术</a:t>
              </a:r>
              <a:endParaRPr lang="en-US" altLang="zh-CN" sz="2400" b="1" dirty="0"/>
            </a:p>
          </p:txBody>
        </p:sp>
        <p:grpSp>
          <p:nvGrpSpPr>
            <p:cNvPr id="6" name="组合 5"/>
            <p:cNvGrpSpPr/>
            <p:nvPr/>
          </p:nvGrpSpPr>
          <p:grpSpPr>
            <a:xfrm>
              <a:off x="3156764" y="2010058"/>
              <a:ext cx="5900079" cy="595554"/>
              <a:chOff x="1183243" y="2200834"/>
              <a:chExt cx="5900079" cy="595554"/>
            </a:xfrm>
          </p:grpSpPr>
          <p:sp>
            <p:nvSpPr>
              <p:cNvPr id="5" name="平行四边形 4"/>
              <p:cNvSpPr/>
              <p:nvPr/>
            </p:nvSpPr>
            <p:spPr>
              <a:xfrm>
                <a:off x="1183243" y="2200834"/>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01</a:t>
                </a:r>
                <a:endParaRPr lang="zh-CN" altLang="en-US" sz="2800" dirty="0">
                  <a:latin typeface="Impact" panose="020B0806030902050204" pitchFamily="34" charset="0"/>
                </a:endParaRPr>
              </a:p>
            </p:txBody>
          </p:sp>
          <p:sp>
            <p:nvSpPr>
              <p:cNvPr id="25" name="平行四边形 24"/>
              <p:cNvSpPr/>
              <p:nvPr/>
            </p:nvSpPr>
            <p:spPr>
              <a:xfrm>
                <a:off x="1858680" y="2200834"/>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信道复用技术的基本原理</a:t>
                </a:r>
              </a:p>
            </p:txBody>
          </p:sp>
        </p:grpSp>
        <p:grpSp>
          <p:nvGrpSpPr>
            <p:cNvPr id="32" name="组合 31"/>
            <p:cNvGrpSpPr/>
            <p:nvPr/>
          </p:nvGrpSpPr>
          <p:grpSpPr>
            <a:xfrm>
              <a:off x="3156764" y="3199230"/>
              <a:ext cx="5900079" cy="595554"/>
              <a:chOff x="1183242" y="3390006"/>
              <a:chExt cx="5900079" cy="595554"/>
            </a:xfrm>
          </p:grpSpPr>
          <p:sp>
            <p:nvSpPr>
              <p:cNvPr id="27" name="平行四边形 26"/>
              <p:cNvSpPr/>
              <p:nvPr/>
            </p:nvSpPr>
            <p:spPr>
              <a:xfrm>
                <a:off x="1183242" y="3390006"/>
                <a:ext cx="828092" cy="595554"/>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mpact" panose="020B0806030902050204" pitchFamily="34" charset="0"/>
                  </a:rPr>
                  <a:t>02</a:t>
                </a:r>
                <a:endParaRPr lang="zh-CN" altLang="en-US" sz="2800" dirty="0">
                  <a:latin typeface="Impact" panose="020B0806030902050204" pitchFamily="34" charset="0"/>
                </a:endParaRPr>
              </a:p>
            </p:txBody>
          </p:sp>
          <p:sp>
            <p:nvSpPr>
              <p:cNvPr id="28" name="平行四边形 27"/>
              <p:cNvSpPr/>
              <p:nvPr/>
            </p:nvSpPr>
            <p:spPr>
              <a:xfrm>
                <a:off x="1858679" y="3390006"/>
                <a:ext cx="5224642" cy="595554"/>
              </a:xfrm>
              <a:prstGeom prst="parallelogram">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200" b="1" dirty="0">
                    <a:solidFill>
                      <a:schemeClr val="tx1"/>
                    </a:solidFill>
                    <a:latin typeface="Impact" panose="020B0806030902050204" pitchFamily="34" charset="0"/>
                  </a:rPr>
                  <a:t>常见的信道复用技术</a:t>
                </a:r>
              </a:p>
            </p:txBody>
          </p:sp>
        </p:grpSp>
      </p:grpSp>
    </p:spTree>
    <p:extLst>
      <p:ext uri="{BB962C8B-B14F-4D97-AF65-F5344CB8AC3E}">
        <p14:creationId xmlns:p14="http://schemas.microsoft.com/office/powerpoint/2010/main" val="600573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信道复用技术的基本原理</a:t>
              </a:r>
            </a:p>
          </p:txBody>
        </p:sp>
      </p:grpSp>
      <p:sp>
        <p:nvSpPr>
          <p:cNvPr id="5" name="矩形 4">
            <a:extLst>
              <a:ext uri="{FF2B5EF4-FFF2-40B4-BE49-F238E27FC236}">
                <a16:creationId xmlns:a16="http://schemas.microsoft.com/office/drawing/2014/main" id="{26E03B94-9290-4ECC-AE5B-0E7D214E8C19}"/>
              </a:ext>
            </a:extLst>
          </p:cNvPr>
          <p:cNvSpPr/>
          <p:nvPr/>
        </p:nvSpPr>
        <p:spPr>
          <a:xfrm>
            <a:off x="1030489" y="1248626"/>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íşlïḍè">
            <a:extLst>
              <a:ext uri="{FF2B5EF4-FFF2-40B4-BE49-F238E27FC236}">
                <a16:creationId xmlns:a16="http://schemas.microsoft.com/office/drawing/2014/main" id="{1696D7C0-5680-4DD5-8E0E-5928DE58F01E}"/>
              </a:ext>
            </a:extLst>
          </p:cNvPr>
          <p:cNvSpPr txBox="1"/>
          <p:nvPr/>
        </p:nvSpPr>
        <p:spPr>
          <a:xfrm>
            <a:off x="1322452" y="1209656"/>
            <a:ext cx="7658262" cy="342300"/>
          </a:xfrm>
          <a:prstGeom prst="rect">
            <a:avLst/>
          </a:prstGeom>
          <a:noFill/>
        </p:spPr>
        <p:txBody>
          <a:bodyPr wrap="square" lIns="91440" tIns="45720" rIns="91440" bIns="45720" anchor="ctr">
            <a:noAutofit/>
          </a:bodyPr>
          <a:lstStyle/>
          <a:p>
            <a:r>
              <a:rPr lang="zh-CN" altLang="en-US" b="1" dirty="0"/>
              <a:t>复用（</a:t>
            </a:r>
            <a:r>
              <a:rPr lang="en-US" altLang="zh-CN" b="1" dirty="0"/>
              <a:t>Multiplexing</a:t>
            </a:r>
            <a:r>
              <a:rPr lang="zh-CN" altLang="en-US" b="1" dirty="0"/>
              <a:t>）就是</a:t>
            </a:r>
            <a:r>
              <a:rPr lang="zh-CN" altLang="en-US" b="1" dirty="0">
                <a:solidFill>
                  <a:schemeClr val="accent1">
                    <a:lumMod val="75000"/>
                  </a:schemeClr>
                </a:solidFill>
              </a:rPr>
              <a:t>在一条传输媒体上同时传输多路用户的信号</a:t>
            </a:r>
            <a:r>
              <a:rPr lang="zh-CN" altLang="en-US" b="1" dirty="0"/>
              <a:t>。</a:t>
            </a:r>
            <a:endParaRPr lang="en-US" altLang="zh-CN" b="1" dirty="0"/>
          </a:p>
        </p:txBody>
      </p:sp>
      <p:sp>
        <p:nvSpPr>
          <p:cNvPr id="7" name="矩形 6">
            <a:extLst>
              <a:ext uri="{FF2B5EF4-FFF2-40B4-BE49-F238E27FC236}">
                <a16:creationId xmlns:a16="http://schemas.microsoft.com/office/drawing/2014/main" id="{A3C8B2FC-658F-45E4-8CFA-5033829F008A}"/>
              </a:ext>
            </a:extLst>
          </p:cNvPr>
          <p:cNvSpPr/>
          <p:nvPr/>
        </p:nvSpPr>
        <p:spPr>
          <a:xfrm>
            <a:off x="1030489" y="183512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íşlïḍè">
            <a:extLst>
              <a:ext uri="{FF2B5EF4-FFF2-40B4-BE49-F238E27FC236}">
                <a16:creationId xmlns:a16="http://schemas.microsoft.com/office/drawing/2014/main" id="{3E9C838C-1831-4C93-B29F-E12EAECA1716}"/>
              </a:ext>
            </a:extLst>
          </p:cNvPr>
          <p:cNvSpPr txBox="1"/>
          <p:nvPr/>
        </p:nvSpPr>
        <p:spPr>
          <a:xfrm>
            <a:off x="1322451" y="1706343"/>
            <a:ext cx="10507599" cy="767432"/>
          </a:xfrm>
          <a:prstGeom prst="rect">
            <a:avLst/>
          </a:prstGeom>
          <a:noFill/>
        </p:spPr>
        <p:txBody>
          <a:bodyPr wrap="square" lIns="91440" tIns="45720" rIns="91440" bIns="45720" anchor="ctr">
            <a:noAutofit/>
          </a:bodyPr>
          <a:lstStyle/>
          <a:p>
            <a:r>
              <a:rPr lang="zh-CN" altLang="en-US" b="1" dirty="0"/>
              <a:t>当一条传输媒体的传输容量大于多条信道传输的总容量时，就可以通过复用技术，在这条传输媒体上</a:t>
            </a:r>
            <a:endParaRPr lang="en-US" altLang="zh-CN" b="1" dirty="0"/>
          </a:p>
          <a:p>
            <a:r>
              <a:rPr lang="zh-CN" altLang="en-US" b="1" dirty="0"/>
              <a:t>建立多条通信信道，以便</a:t>
            </a:r>
            <a:r>
              <a:rPr lang="zh-CN" altLang="en-US" b="1" dirty="0">
                <a:solidFill>
                  <a:schemeClr val="accent1">
                    <a:lumMod val="75000"/>
                  </a:schemeClr>
                </a:solidFill>
              </a:rPr>
              <a:t>充分利用传输媒体的带宽</a:t>
            </a:r>
            <a:r>
              <a:rPr lang="zh-CN" altLang="en-US" b="1" dirty="0"/>
              <a:t>。</a:t>
            </a:r>
            <a:endParaRPr lang="en-US" altLang="zh-CN" b="1" dirty="0"/>
          </a:p>
        </p:txBody>
      </p:sp>
      <p:grpSp>
        <p:nvGrpSpPr>
          <p:cNvPr id="50" name="组合 49">
            <a:extLst>
              <a:ext uri="{FF2B5EF4-FFF2-40B4-BE49-F238E27FC236}">
                <a16:creationId xmlns:a16="http://schemas.microsoft.com/office/drawing/2014/main" id="{18DAF81A-C16D-4977-854F-CF09F979C0B5}"/>
              </a:ext>
            </a:extLst>
          </p:cNvPr>
          <p:cNvGrpSpPr/>
          <p:nvPr/>
        </p:nvGrpSpPr>
        <p:grpSpPr>
          <a:xfrm>
            <a:off x="8026987" y="3805041"/>
            <a:ext cx="1193075" cy="1337718"/>
            <a:chOff x="8026987" y="3805041"/>
            <a:chExt cx="1193075" cy="1337718"/>
          </a:xfrm>
        </p:grpSpPr>
        <p:sp>
          <p:nvSpPr>
            <p:cNvPr id="9" name="流程图: 手动操作 8">
              <a:extLst>
                <a:ext uri="{FF2B5EF4-FFF2-40B4-BE49-F238E27FC236}">
                  <a16:creationId xmlns:a16="http://schemas.microsoft.com/office/drawing/2014/main" id="{46C2FF78-7A54-4374-896A-6DECCB76704E}"/>
                </a:ext>
              </a:extLst>
            </p:cNvPr>
            <p:cNvSpPr/>
            <p:nvPr/>
          </p:nvSpPr>
          <p:spPr>
            <a:xfrm rot="5400000">
              <a:off x="7954666" y="3877362"/>
              <a:ext cx="1337718" cy="1193075"/>
            </a:xfrm>
            <a:prstGeom prst="flowChartManualOperation">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0" name="文本框 9">
              <a:extLst>
                <a:ext uri="{FF2B5EF4-FFF2-40B4-BE49-F238E27FC236}">
                  <a16:creationId xmlns:a16="http://schemas.microsoft.com/office/drawing/2014/main" id="{7AB105F0-3661-4F20-A150-D8576156F92F}"/>
                </a:ext>
              </a:extLst>
            </p:cNvPr>
            <p:cNvSpPr txBox="1"/>
            <p:nvPr/>
          </p:nvSpPr>
          <p:spPr>
            <a:xfrm>
              <a:off x="8153262" y="4289232"/>
              <a:ext cx="940526" cy="369332"/>
            </a:xfrm>
            <a:prstGeom prst="rect">
              <a:avLst/>
            </a:prstGeom>
            <a:noFill/>
          </p:spPr>
          <p:txBody>
            <a:bodyPr wrap="square" rtlCol="0">
              <a:spAutoFit/>
            </a:bodyPr>
            <a:lstStyle/>
            <a:p>
              <a:pPr algn="ctr"/>
              <a:r>
                <a:rPr lang="zh-CN" altLang="en-US" b="1" dirty="0">
                  <a:solidFill>
                    <a:schemeClr val="bg1"/>
                  </a:solidFill>
                  <a:latin typeface="+mn-ea"/>
                </a:rPr>
                <a:t>分用器</a:t>
              </a:r>
            </a:p>
          </p:txBody>
        </p:sp>
      </p:grpSp>
      <p:grpSp>
        <p:nvGrpSpPr>
          <p:cNvPr id="52" name="组合 51">
            <a:extLst>
              <a:ext uri="{FF2B5EF4-FFF2-40B4-BE49-F238E27FC236}">
                <a16:creationId xmlns:a16="http://schemas.microsoft.com/office/drawing/2014/main" id="{8373C5E3-99A4-4EA1-8B9C-0D6AFA7EAAA8}"/>
              </a:ext>
            </a:extLst>
          </p:cNvPr>
          <p:cNvGrpSpPr/>
          <p:nvPr/>
        </p:nvGrpSpPr>
        <p:grpSpPr>
          <a:xfrm>
            <a:off x="1677404" y="3355608"/>
            <a:ext cx="1563423" cy="2688018"/>
            <a:chOff x="1677404" y="3355608"/>
            <a:chExt cx="1563423" cy="2688018"/>
          </a:xfrm>
        </p:grpSpPr>
        <p:cxnSp>
          <p:nvCxnSpPr>
            <p:cNvPr id="12" name="直接连接符 11">
              <a:extLst>
                <a:ext uri="{FF2B5EF4-FFF2-40B4-BE49-F238E27FC236}">
                  <a16:creationId xmlns:a16="http://schemas.microsoft.com/office/drawing/2014/main" id="{33C0BBED-DACC-4E0A-8C94-307C1515BB96}"/>
                </a:ext>
              </a:extLst>
            </p:cNvPr>
            <p:cNvCxnSpPr>
              <a:cxnSpLocks/>
            </p:cNvCxnSpPr>
            <p:nvPr/>
          </p:nvCxnSpPr>
          <p:spPr>
            <a:xfrm>
              <a:off x="1739893" y="3355608"/>
              <a:ext cx="1492226" cy="67944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2A257DEF-25F1-4242-9BA4-25BE50043C59}"/>
                </a:ext>
              </a:extLst>
            </p:cNvPr>
            <p:cNvCxnSpPr>
              <a:cxnSpLocks/>
            </p:cNvCxnSpPr>
            <p:nvPr/>
          </p:nvCxnSpPr>
          <p:spPr>
            <a:xfrm flipV="1">
              <a:off x="1711295" y="4912752"/>
              <a:ext cx="1529532" cy="113087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8D648DE0-DBC8-44B7-81C4-A80DB317DC99}"/>
                </a:ext>
              </a:extLst>
            </p:cNvPr>
            <p:cNvCxnSpPr>
              <a:cxnSpLocks/>
              <a:endCxn id="39" idx="0"/>
            </p:cNvCxnSpPr>
            <p:nvPr/>
          </p:nvCxnSpPr>
          <p:spPr>
            <a:xfrm>
              <a:off x="1677404" y="4473900"/>
              <a:ext cx="155471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A703BD6-63D5-4A3B-B1AD-2A120455B7DB}"/>
              </a:ext>
            </a:extLst>
          </p:cNvPr>
          <p:cNvGrpSpPr/>
          <p:nvPr/>
        </p:nvGrpSpPr>
        <p:grpSpPr>
          <a:xfrm>
            <a:off x="9205056" y="3296669"/>
            <a:ext cx="1522057" cy="2608646"/>
            <a:chOff x="9205056" y="3296669"/>
            <a:chExt cx="1522057" cy="2608646"/>
          </a:xfrm>
        </p:grpSpPr>
        <p:cxnSp>
          <p:nvCxnSpPr>
            <p:cNvPr id="15" name="直接连接符 14">
              <a:extLst>
                <a:ext uri="{FF2B5EF4-FFF2-40B4-BE49-F238E27FC236}">
                  <a16:creationId xmlns:a16="http://schemas.microsoft.com/office/drawing/2014/main" id="{DA377AEB-9FC6-4FA9-A01E-7689732E2129}"/>
                </a:ext>
              </a:extLst>
            </p:cNvPr>
            <p:cNvCxnSpPr>
              <a:cxnSpLocks/>
              <a:stCxn id="9" idx="0"/>
            </p:cNvCxnSpPr>
            <p:nvPr/>
          </p:nvCxnSpPr>
          <p:spPr>
            <a:xfrm flipV="1">
              <a:off x="9220063" y="4473898"/>
              <a:ext cx="1507050" cy="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3AD4ADD-2F80-4B63-8E2F-9F819FE0DE3A}"/>
                </a:ext>
              </a:extLst>
            </p:cNvPr>
            <p:cNvCxnSpPr>
              <a:cxnSpLocks/>
            </p:cNvCxnSpPr>
            <p:nvPr/>
          </p:nvCxnSpPr>
          <p:spPr>
            <a:xfrm flipV="1">
              <a:off x="9220062" y="3296669"/>
              <a:ext cx="1507051" cy="76255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EEEC4FDE-50A2-420B-91C7-97FFBBBF2715}"/>
                </a:ext>
              </a:extLst>
            </p:cNvPr>
            <p:cNvCxnSpPr>
              <a:cxnSpLocks/>
            </p:cNvCxnSpPr>
            <p:nvPr/>
          </p:nvCxnSpPr>
          <p:spPr>
            <a:xfrm>
              <a:off x="9205056" y="4912752"/>
              <a:ext cx="1522057" cy="99256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1" name="组合 50">
            <a:extLst>
              <a:ext uri="{FF2B5EF4-FFF2-40B4-BE49-F238E27FC236}">
                <a16:creationId xmlns:a16="http://schemas.microsoft.com/office/drawing/2014/main" id="{5F92C0A5-2B5E-4D3D-BE40-67316D003671}"/>
              </a:ext>
            </a:extLst>
          </p:cNvPr>
          <p:cNvGrpSpPr/>
          <p:nvPr/>
        </p:nvGrpSpPr>
        <p:grpSpPr>
          <a:xfrm>
            <a:off x="1189493" y="2721509"/>
            <a:ext cx="680085" cy="3504785"/>
            <a:chOff x="1189493" y="2721509"/>
            <a:chExt cx="680085" cy="3504785"/>
          </a:xfrm>
        </p:grpSpPr>
        <p:pic>
          <p:nvPicPr>
            <p:cNvPr id="19" name="图形 18">
              <a:extLst>
                <a:ext uri="{FF2B5EF4-FFF2-40B4-BE49-F238E27FC236}">
                  <a16:creationId xmlns:a16="http://schemas.microsoft.com/office/drawing/2014/main" id="{92FE795B-CE76-4C53-8B6B-D9D63504D2A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94" y="2721509"/>
              <a:ext cx="671377" cy="829348"/>
            </a:xfrm>
            <a:prstGeom prst="rect">
              <a:avLst/>
            </a:prstGeom>
          </p:spPr>
        </p:pic>
        <p:pic>
          <p:nvPicPr>
            <p:cNvPr id="20" name="图形 19">
              <a:extLst>
                <a:ext uri="{FF2B5EF4-FFF2-40B4-BE49-F238E27FC236}">
                  <a16:creationId xmlns:a16="http://schemas.microsoft.com/office/drawing/2014/main" id="{E78F8456-D85A-4F17-AA63-FD60ECCA382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98201" y="5396946"/>
              <a:ext cx="671377" cy="829348"/>
            </a:xfrm>
            <a:prstGeom prst="rect">
              <a:avLst/>
            </a:prstGeom>
          </p:spPr>
        </p:pic>
        <p:pic>
          <p:nvPicPr>
            <p:cNvPr id="21" name="图形 20">
              <a:extLst>
                <a:ext uri="{FF2B5EF4-FFF2-40B4-BE49-F238E27FC236}">
                  <a16:creationId xmlns:a16="http://schemas.microsoft.com/office/drawing/2014/main" id="{63C569B9-371E-4B3B-B61E-AD9BE44663A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89493" y="4059227"/>
              <a:ext cx="671377" cy="829348"/>
            </a:xfrm>
            <a:prstGeom prst="rect">
              <a:avLst/>
            </a:prstGeom>
          </p:spPr>
        </p:pic>
      </p:grpSp>
      <p:grpSp>
        <p:nvGrpSpPr>
          <p:cNvPr id="55" name="组合 54">
            <a:extLst>
              <a:ext uri="{FF2B5EF4-FFF2-40B4-BE49-F238E27FC236}">
                <a16:creationId xmlns:a16="http://schemas.microsoft.com/office/drawing/2014/main" id="{4EFFD93F-D795-434B-A7CC-A0AB75838105}"/>
              </a:ext>
            </a:extLst>
          </p:cNvPr>
          <p:cNvGrpSpPr/>
          <p:nvPr/>
        </p:nvGrpSpPr>
        <p:grpSpPr>
          <a:xfrm>
            <a:off x="10591312" y="2721508"/>
            <a:ext cx="680085" cy="3504785"/>
            <a:chOff x="10591312" y="2721508"/>
            <a:chExt cx="680085" cy="3504785"/>
          </a:xfrm>
        </p:grpSpPr>
        <p:pic>
          <p:nvPicPr>
            <p:cNvPr id="23" name="图形 22">
              <a:extLst>
                <a:ext uri="{FF2B5EF4-FFF2-40B4-BE49-F238E27FC236}">
                  <a16:creationId xmlns:a16="http://schemas.microsoft.com/office/drawing/2014/main" id="{A80B720B-83C2-44C8-BB9A-83C03E2759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91313" y="2721508"/>
              <a:ext cx="671377" cy="829348"/>
            </a:xfrm>
            <a:prstGeom prst="rect">
              <a:avLst/>
            </a:prstGeom>
          </p:spPr>
        </p:pic>
        <p:pic>
          <p:nvPicPr>
            <p:cNvPr id="24" name="图形 23">
              <a:extLst>
                <a:ext uri="{FF2B5EF4-FFF2-40B4-BE49-F238E27FC236}">
                  <a16:creationId xmlns:a16="http://schemas.microsoft.com/office/drawing/2014/main" id="{40F57573-AF7B-4DD9-92CF-9A850364347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00020" y="5396945"/>
              <a:ext cx="671377" cy="829348"/>
            </a:xfrm>
            <a:prstGeom prst="rect">
              <a:avLst/>
            </a:prstGeom>
          </p:spPr>
        </p:pic>
        <p:pic>
          <p:nvPicPr>
            <p:cNvPr id="25" name="图形 24">
              <a:extLst>
                <a:ext uri="{FF2B5EF4-FFF2-40B4-BE49-F238E27FC236}">
                  <a16:creationId xmlns:a16="http://schemas.microsoft.com/office/drawing/2014/main" id="{7729AACB-FD63-42F1-848C-8AB9B947ABD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591312" y="4059226"/>
              <a:ext cx="671377" cy="829348"/>
            </a:xfrm>
            <a:prstGeom prst="rect">
              <a:avLst/>
            </a:prstGeom>
          </p:spPr>
        </p:pic>
      </p:grpSp>
      <p:grpSp>
        <p:nvGrpSpPr>
          <p:cNvPr id="49" name="组合 48">
            <a:extLst>
              <a:ext uri="{FF2B5EF4-FFF2-40B4-BE49-F238E27FC236}">
                <a16:creationId xmlns:a16="http://schemas.microsoft.com/office/drawing/2014/main" id="{9C781E30-B2DC-47D3-BF06-4C6C896C62B9}"/>
              </a:ext>
            </a:extLst>
          </p:cNvPr>
          <p:cNvGrpSpPr/>
          <p:nvPr/>
        </p:nvGrpSpPr>
        <p:grpSpPr>
          <a:xfrm>
            <a:off x="3232119" y="3805041"/>
            <a:ext cx="1193075" cy="1337718"/>
            <a:chOff x="3232119" y="3805041"/>
            <a:chExt cx="1193075" cy="1337718"/>
          </a:xfrm>
        </p:grpSpPr>
        <p:sp>
          <p:nvSpPr>
            <p:cNvPr id="39" name="流程图: 手动操作 38">
              <a:extLst>
                <a:ext uri="{FF2B5EF4-FFF2-40B4-BE49-F238E27FC236}">
                  <a16:creationId xmlns:a16="http://schemas.microsoft.com/office/drawing/2014/main" id="{D878F65E-2ED9-4861-8266-3A37F2C2D879}"/>
                </a:ext>
              </a:extLst>
            </p:cNvPr>
            <p:cNvSpPr/>
            <p:nvPr/>
          </p:nvSpPr>
          <p:spPr>
            <a:xfrm rot="16200000">
              <a:off x="3159798" y="3877362"/>
              <a:ext cx="1337718" cy="1193075"/>
            </a:xfrm>
            <a:prstGeom prst="flowChartManualOperation">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0" name="文本框 39">
              <a:extLst>
                <a:ext uri="{FF2B5EF4-FFF2-40B4-BE49-F238E27FC236}">
                  <a16:creationId xmlns:a16="http://schemas.microsoft.com/office/drawing/2014/main" id="{F2926191-CEDE-4BB7-8F1A-79280EC01271}"/>
                </a:ext>
              </a:extLst>
            </p:cNvPr>
            <p:cNvSpPr txBox="1"/>
            <p:nvPr/>
          </p:nvSpPr>
          <p:spPr>
            <a:xfrm>
              <a:off x="3358394" y="4289233"/>
              <a:ext cx="940526" cy="369332"/>
            </a:xfrm>
            <a:prstGeom prst="rect">
              <a:avLst/>
            </a:prstGeom>
            <a:noFill/>
          </p:spPr>
          <p:txBody>
            <a:bodyPr wrap="square" rtlCol="0">
              <a:spAutoFit/>
            </a:bodyPr>
            <a:lstStyle/>
            <a:p>
              <a:pPr algn="ctr"/>
              <a:r>
                <a:rPr lang="zh-CN" altLang="en-US" b="1" dirty="0">
                  <a:solidFill>
                    <a:schemeClr val="bg1"/>
                  </a:solidFill>
                  <a:latin typeface="+mn-ea"/>
                </a:rPr>
                <a:t>复用器</a:t>
              </a:r>
            </a:p>
          </p:txBody>
        </p:sp>
      </p:grpSp>
      <p:grpSp>
        <p:nvGrpSpPr>
          <p:cNvPr id="57" name="组合 56">
            <a:extLst>
              <a:ext uri="{FF2B5EF4-FFF2-40B4-BE49-F238E27FC236}">
                <a16:creationId xmlns:a16="http://schemas.microsoft.com/office/drawing/2014/main" id="{0C606270-A85C-48C1-8FD4-136B503920AA}"/>
              </a:ext>
            </a:extLst>
          </p:cNvPr>
          <p:cNvGrpSpPr/>
          <p:nvPr/>
        </p:nvGrpSpPr>
        <p:grpSpPr>
          <a:xfrm>
            <a:off x="2282120" y="3149006"/>
            <a:ext cx="553623" cy="2228015"/>
            <a:chOff x="2282120" y="3149006"/>
            <a:chExt cx="553623" cy="2228015"/>
          </a:xfrm>
        </p:grpSpPr>
        <p:sp>
          <p:nvSpPr>
            <p:cNvPr id="26" name="矩形 25">
              <a:extLst>
                <a:ext uri="{FF2B5EF4-FFF2-40B4-BE49-F238E27FC236}">
                  <a16:creationId xmlns:a16="http://schemas.microsoft.com/office/drawing/2014/main" id="{EDF26220-BF6B-415F-8FF8-19193480CDE6}"/>
                </a:ext>
              </a:extLst>
            </p:cNvPr>
            <p:cNvSpPr/>
            <p:nvPr/>
          </p:nvSpPr>
          <p:spPr>
            <a:xfrm>
              <a:off x="2411270" y="3149006"/>
              <a:ext cx="295325" cy="295325"/>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7" name="椭圆 26">
              <a:extLst>
                <a:ext uri="{FF2B5EF4-FFF2-40B4-BE49-F238E27FC236}">
                  <a16:creationId xmlns:a16="http://schemas.microsoft.com/office/drawing/2014/main" id="{32164455-96E5-4098-B1F8-66E7CCAA9C8D}"/>
                </a:ext>
              </a:extLst>
            </p:cNvPr>
            <p:cNvSpPr/>
            <p:nvPr/>
          </p:nvSpPr>
          <p:spPr>
            <a:xfrm>
              <a:off x="2411270" y="4018824"/>
              <a:ext cx="295325" cy="29532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8" name="六边形 27">
              <a:extLst>
                <a:ext uri="{FF2B5EF4-FFF2-40B4-BE49-F238E27FC236}">
                  <a16:creationId xmlns:a16="http://schemas.microsoft.com/office/drawing/2014/main" id="{27DCA30F-F4F3-4E23-BCEE-8DCEBAE85D58}"/>
                </a:ext>
              </a:extLst>
            </p:cNvPr>
            <p:cNvSpPr/>
            <p:nvPr/>
          </p:nvSpPr>
          <p:spPr>
            <a:xfrm>
              <a:off x="2391868" y="4765090"/>
              <a:ext cx="342572" cy="295321"/>
            </a:xfrm>
            <a:prstGeom prst="hex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cxnSp>
          <p:nvCxnSpPr>
            <p:cNvPr id="29" name="直接箭头连接符 28">
              <a:extLst>
                <a:ext uri="{FF2B5EF4-FFF2-40B4-BE49-F238E27FC236}">
                  <a16:creationId xmlns:a16="http://schemas.microsoft.com/office/drawing/2014/main" id="{E3BC5BA4-7FC8-48C1-BEAA-40F0C479838A}"/>
                </a:ext>
              </a:extLst>
            </p:cNvPr>
            <p:cNvCxnSpPr>
              <a:cxnSpLocks/>
            </p:cNvCxnSpPr>
            <p:nvPr/>
          </p:nvCxnSpPr>
          <p:spPr>
            <a:xfrm>
              <a:off x="2307760" y="3490685"/>
              <a:ext cx="502342" cy="22250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CA450F96-500F-45CB-B306-B9E66DBBDB6A}"/>
                </a:ext>
              </a:extLst>
            </p:cNvPr>
            <p:cNvCxnSpPr>
              <a:cxnSpLocks/>
            </p:cNvCxnSpPr>
            <p:nvPr/>
          </p:nvCxnSpPr>
          <p:spPr>
            <a:xfrm>
              <a:off x="2282120" y="4383819"/>
              <a:ext cx="553623" cy="0"/>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F4072031-6C5A-4CF1-8D45-F3AAB614642C}"/>
                </a:ext>
              </a:extLst>
            </p:cNvPr>
            <p:cNvCxnSpPr>
              <a:cxnSpLocks/>
            </p:cNvCxnSpPr>
            <p:nvPr/>
          </p:nvCxnSpPr>
          <p:spPr>
            <a:xfrm flipV="1">
              <a:off x="2374955" y="5027026"/>
              <a:ext cx="460788" cy="349995"/>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grpSp>
        <p:nvGrpSpPr>
          <p:cNvPr id="59" name="组合 58">
            <a:extLst>
              <a:ext uri="{FF2B5EF4-FFF2-40B4-BE49-F238E27FC236}">
                <a16:creationId xmlns:a16="http://schemas.microsoft.com/office/drawing/2014/main" id="{3F478CE3-F507-44A0-8E87-2A9B30AAFAF6}"/>
              </a:ext>
            </a:extLst>
          </p:cNvPr>
          <p:cNvGrpSpPr/>
          <p:nvPr/>
        </p:nvGrpSpPr>
        <p:grpSpPr>
          <a:xfrm>
            <a:off x="9722417" y="3149006"/>
            <a:ext cx="588211" cy="2228015"/>
            <a:chOff x="9722417" y="3149006"/>
            <a:chExt cx="588211" cy="2228015"/>
          </a:xfrm>
        </p:grpSpPr>
        <p:sp>
          <p:nvSpPr>
            <p:cNvPr id="33" name="矩形 32">
              <a:extLst>
                <a:ext uri="{FF2B5EF4-FFF2-40B4-BE49-F238E27FC236}">
                  <a16:creationId xmlns:a16="http://schemas.microsoft.com/office/drawing/2014/main" id="{524F2960-AE7A-4B97-A6D0-F0134AFA96C3}"/>
                </a:ext>
              </a:extLst>
            </p:cNvPr>
            <p:cNvSpPr/>
            <p:nvPr/>
          </p:nvSpPr>
          <p:spPr>
            <a:xfrm>
              <a:off x="9776407" y="3149006"/>
              <a:ext cx="295325" cy="295325"/>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4" name="椭圆 33">
              <a:extLst>
                <a:ext uri="{FF2B5EF4-FFF2-40B4-BE49-F238E27FC236}">
                  <a16:creationId xmlns:a16="http://schemas.microsoft.com/office/drawing/2014/main" id="{760F03E0-B85A-42BA-91D8-F4D426170F27}"/>
                </a:ext>
              </a:extLst>
            </p:cNvPr>
            <p:cNvSpPr/>
            <p:nvPr/>
          </p:nvSpPr>
          <p:spPr>
            <a:xfrm>
              <a:off x="9776407" y="4018824"/>
              <a:ext cx="295325" cy="29532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5" name="六边形 34">
              <a:extLst>
                <a:ext uri="{FF2B5EF4-FFF2-40B4-BE49-F238E27FC236}">
                  <a16:creationId xmlns:a16="http://schemas.microsoft.com/office/drawing/2014/main" id="{AA08F503-03AC-4EB5-82B2-FB913BE628D6}"/>
                </a:ext>
              </a:extLst>
            </p:cNvPr>
            <p:cNvSpPr/>
            <p:nvPr/>
          </p:nvSpPr>
          <p:spPr>
            <a:xfrm>
              <a:off x="9757005" y="4765090"/>
              <a:ext cx="342572" cy="295321"/>
            </a:xfrm>
            <a:prstGeom prst="hex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cxnSp>
          <p:nvCxnSpPr>
            <p:cNvPr id="36" name="直接箭头连接符 35">
              <a:extLst>
                <a:ext uri="{FF2B5EF4-FFF2-40B4-BE49-F238E27FC236}">
                  <a16:creationId xmlns:a16="http://schemas.microsoft.com/office/drawing/2014/main" id="{887AD908-1D8C-49A1-B5AE-816A8A115113}"/>
                </a:ext>
              </a:extLst>
            </p:cNvPr>
            <p:cNvCxnSpPr>
              <a:cxnSpLocks/>
            </p:cNvCxnSpPr>
            <p:nvPr/>
          </p:nvCxnSpPr>
          <p:spPr>
            <a:xfrm flipV="1">
              <a:off x="9757005" y="3435039"/>
              <a:ext cx="503179" cy="250966"/>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4E8E7D15-7212-4D63-9BB0-64E4C75BFE0B}"/>
                </a:ext>
              </a:extLst>
            </p:cNvPr>
            <p:cNvCxnSpPr>
              <a:cxnSpLocks/>
            </p:cNvCxnSpPr>
            <p:nvPr/>
          </p:nvCxnSpPr>
          <p:spPr>
            <a:xfrm>
              <a:off x="9757005" y="4383819"/>
              <a:ext cx="553623" cy="0"/>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38" name="直接箭头连接符 37">
              <a:extLst>
                <a:ext uri="{FF2B5EF4-FFF2-40B4-BE49-F238E27FC236}">
                  <a16:creationId xmlns:a16="http://schemas.microsoft.com/office/drawing/2014/main" id="{A3284F06-78AC-4D65-A4F2-BECDEDBCCA93}"/>
                </a:ext>
              </a:extLst>
            </p:cNvPr>
            <p:cNvCxnSpPr>
              <a:cxnSpLocks/>
            </p:cNvCxnSpPr>
            <p:nvPr/>
          </p:nvCxnSpPr>
          <p:spPr>
            <a:xfrm>
              <a:off x="9722417" y="5109647"/>
              <a:ext cx="438639" cy="267374"/>
            </a:xfrm>
            <a:prstGeom prst="straightConnector1">
              <a:avLst/>
            </a:prstGeom>
            <a:ln w="254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grpSp>
        <p:nvGrpSpPr>
          <p:cNvPr id="58" name="组合 57">
            <a:extLst>
              <a:ext uri="{FF2B5EF4-FFF2-40B4-BE49-F238E27FC236}">
                <a16:creationId xmlns:a16="http://schemas.microsoft.com/office/drawing/2014/main" id="{86661D56-9456-44CF-8D57-C3167E69F8B3}"/>
              </a:ext>
            </a:extLst>
          </p:cNvPr>
          <p:cNvGrpSpPr/>
          <p:nvPr/>
        </p:nvGrpSpPr>
        <p:grpSpPr>
          <a:xfrm>
            <a:off x="5035186" y="3671826"/>
            <a:ext cx="2452349" cy="565776"/>
            <a:chOff x="5035186" y="3671826"/>
            <a:chExt cx="2452349" cy="565776"/>
          </a:xfrm>
        </p:grpSpPr>
        <p:cxnSp>
          <p:nvCxnSpPr>
            <p:cNvPr id="41" name="直接箭头连接符 40">
              <a:extLst>
                <a:ext uri="{FF2B5EF4-FFF2-40B4-BE49-F238E27FC236}">
                  <a16:creationId xmlns:a16="http://schemas.microsoft.com/office/drawing/2014/main" id="{4D3D6D10-C6E0-491A-9B71-965098D3BB54}"/>
                </a:ext>
              </a:extLst>
            </p:cNvPr>
            <p:cNvCxnSpPr>
              <a:cxnSpLocks/>
            </p:cNvCxnSpPr>
            <p:nvPr/>
          </p:nvCxnSpPr>
          <p:spPr>
            <a:xfrm>
              <a:off x="5035186" y="4237602"/>
              <a:ext cx="2452349" cy="0"/>
            </a:xfrm>
            <a:prstGeom prst="straightConnector1">
              <a:avLst/>
            </a:prstGeom>
            <a:ln w="7620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
          <p:nvSpPr>
            <p:cNvPr id="43" name="矩形 42">
              <a:extLst>
                <a:ext uri="{FF2B5EF4-FFF2-40B4-BE49-F238E27FC236}">
                  <a16:creationId xmlns:a16="http://schemas.microsoft.com/office/drawing/2014/main" id="{83FA0862-67E8-43FB-85CD-1B90AC2FC1E1}"/>
                </a:ext>
              </a:extLst>
            </p:cNvPr>
            <p:cNvSpPr/>
            <p:nvPr/>
          </p:nvSpPr>
          <p:spPr>
            <a:xfrm>
              <a:off x="5131827" y="3791284"/>
              <a:ext cx="295325" cy="295325"/>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4" name="椭圆 43">
              <a:extLst>
                <a:ext uri="{FF2B5EF4-FFF2-40B4-BE49-F238E27FC236}">
                  <a16:creationId xmlns:a16="http://schemas.microsoft.com/office/drawing/2014/main" id="{6C7D1FAA-983E-46DE-B76E-45C83795E96C}"/>
                </a:ext>
              </a:extLst>
            </p:cNvPr>
            <p:cNvSpPr/>
            <p:nvPr/>
          </p:nvSpPr>
          <p:spPr>
            <a:xfrm>
              <a:off x="5931586" y="3791280"/>
              <a:ext cx="295325" cy="29532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5" name="六边形 44">
              <a:extLst>
                <a:ext uri="{FF2B5EF4-FFF2-40B4-BE49-F238E27FC236}">
                  <a16:creationId xmlns:a16="http://schemas.microsoft.com/office/drawing/2014/main" id="{9BC91763-AEA2-444F-A4A6-3D37DFC893F4}"/>
                </a:ext>
              </a:extLst>
            </p:cNvPr>
            <p:cNvSpPr/>
            <p:nvPr/>
          </p:nvSpPr>
          <p:spPr>
            <a:xfrm>
              <a:off x="6731345" y="3785776"/>
              <a:ext cx="342572" cy="295321"/>
            </a:xfrm>
            <a:prstGeom prst="hex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6" name="文本框 45">
              <a:extLst>
                <a:ext uri="{FF2B5EF4-FFF2-40B4-BE49-F238E27FC236}">
                  <a16:creationId xmlns:a16="http://schemas.microsoft.com/office/drawing/2014/main" id="{8D980CA0-9777-41EB-B43A-4C30F5CF6363}"/>
                </a:ext>
              </a:extLst>
            </p:cNvPr>
            <p:cNvSpPr txBox="1"/>
            <p:nvPr/>
          </p:nvSpPr>
          <p:spPr>
            <a:xfrm>
              <a:off x="5502387" y="3671826"/>
              <a:ext cx="393814" cy="523220"/>
            </a:xfrm>
            <a:prstGeom prst="rect">
              <a:avLst/>
            </a:prstGeom>
            <a:noFill/>
          </p:spPr>
          <p:txBody>
            <a:bodyPr wrap="square" rtlCol="0">
              <a:spAutoFit/>
            </a:bodyPr>
            <a:lstStyle/>
            <a:p>
              <a:pPr algn="ctr"/>
              <a:r>
                <a:rPr lang="en-US" altLang="zh-CN" sz="2800" b="1" dirty="0">
                  <a:latin typeface="+mn-ea"/>
                </a:rPr>
                <a:t>+</a:t>
              </a:r>
              <a:endParaRPr lang="zh-CN" altLang="en-US" sz="2800" b="1" dirty="0">
                <a:latin typeface="+mn-ea"/>
              </a:endParaRPr>
            </a:p>
          </p:txBody>
        </p:sp>
        <p:sp>
          <p:nvSpPr>
            <p:cNvPr id="47" name="文本框 46">
              <a:extLst>
                <a:ext uri="{FF2B5EF4-FFF2-40B4-BE49-F238E27FC236}">
                  <a16:creationId xmlns:a16="http://schemas.microsoft.com/office/drawing/2014/main" id="{D38DF9D6-680E-4E82-98EA-0A046798BFF5}"/>
                </a:ext>
              </a:extLst>
            </p:cNvPr>
            <p:cNvSpPr txBox="1"/>
            <p:nvPr/>
          </p:nvSpPr>
          <p:spPr>
            <a:xfrm>
              <a:off x="6302146" y="3671826"/>
              <a:ext cx="393814" cy="523220"/>
            </a:xfrm>
            <a:prstGeom prst="rect">
              <a:avLst/>
            </a:prstGeom>
            <a:noFill/>
          </p:spPr>
          <p:txBody>
            <a:bodyPr wrap="square" rtlCol="0">
              <a:spAutoFit/>
            </a:bodyPr>
            <a:lstStyle/>
            <a:p>
              <a:pPr algn="ctr"/>
              <a:r>
                <a:rPr lang="en-US" altLang="zh-CN" sz="2800" b="1" dirty="0">
                  <a:latin typeface="+mn-ea"/>
                </a:rPr>
                <a:t>+</a:t>
              </a:r>
              <a:endParaRPr lang="zh-CN" altLang="en-US" sz="2800" b="1" dirty="0">
                <a:latin typeface="+mn-ea"/>
              </a:endParaRPr>
            </a:p>
          </p:txBody>
        </p:sp>
      </p:grpSp>
      <p:grpSp>
        <p:nvGrpSpPr>
          <p:cNvPr id="53" name="组合 52">
            <a:extLst>
              <a:ext uri="{FF2B5EF4-FFF2-40B4-BE49-F238E27FC236}">
                <a16:creationId xmlns:a16="http://schemas.microsoft.com/office/drawing/2014/main" id="{40F5C7A1-A935-4886-9FD9-31B1EE286435}"/>
              </a:ext>
            </a:extLst>
          </p:cNvPr>
          <p:cNvGrpSpPr/>
          <p:nvPr/>
        </p:nvGrpSpPr>
        <p:grpSpPr>
          <a:xfrm>
            <a:off x="4425195" y="4473900"/>
            <a:ext cx="3601793" cy="475856"/>
            <a:chOff x="4425195" y="4473900"/>
            <a:chExt cx="3601793" cy="475856"/>
          </a:xfrm>
        </p:grpSpPr>
        <p:cxnSp>
          <p:nvCxnSpPr>
            <p:cNvPr id="11" name="直接连接符 10">
              <a:extLst>
                <a:ext uri="{FF2B5EF4-FFF2-40B4-BE49-F238E27FC236}">
                  <a16:creationId xmlns:a16="http://schemas.microsoft.com/office/drawing/2014/main" id="{50119F59-9B49-422E-A76B-D9C296841B08}"/>
                </a:ext>
              </a:extLst>
            </p:cNvPr>
            <p:cNvCxnSpPr>
              <a:stCxn id="39" idx="2"/>
              <a:endCxn id="9" idx="2"/>
            </p:cNvCxnSpPr>
            <p:nvPr/>
          </p:nvCxnSpPr>
          <p:spPr>
            <a:xfrm>
              <a:off x="4425195" y="4473900"/>
              <a:ext cx="360179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F2B5945A-BDFD-410E-82F4-7DFD0AF228C8}"/>
                </a:ext>
              </a:extLst>
            </p:cNvPr>
            <p:cNvSpPr txBox="1"/>
            <p:nvPr/>
          </p:nvSpPr>
          <p:spPr>
            <a:xfrm>
              <a:off x="5078731" y="4580424"/>
              <a:ext cx="2135371" cy="369332"/>
            </a:xfrm>
            <a:prstGeom prst="rect">
              <a:avLst/>
            </a:prstGeom>
            <a:noFill/>
          </p:spPr>
          <p:txBody>
            <a:bodyPr wrap="square" rtlCol="0">
              <a:spAutoFit/>
            </a:bodyPr>
            <a:lstStyle/>
            <a:p>
              <a:pPr algn="ctr"/>
              <a:r>
                <a:rPr lang="zh-CN" altLang="en-US" b="1" dirty="0">
                  <a:latin typeface="+mn-ea"/>
                </a:rPr>
                <a:t>大容量共享信道</a:t>
              </a:r>
            </a:p>
          </p:txBody>
        </p:sp>
      </p:grpSp>
    </p:spTree>
    <p:custDataLst>
      <p:tags r:id="rId1"/>
    </p:custDataLst>
    <p:extLst>
      <p:ext uri="{BB962C8B-B14F-4D97-AF65-F5344CB8AC3E}">
        <p14:creationId xmlns:p14="http://schemas.microsoft.com/office/powerpoint/2010/main" val="1754457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ppt_h*1.125000"/>
                                          </p:val>
                                        </p:tav>
                                        <p:tav tm="100000">
                                          <p:val>
                                            <p:strVal val="#ppt_y"/>
                                          </p:val>
                                        </p:tav>
                                      </p:tavLst>
                                    </p:anim>
                                    <p:animEffect transition="in" filter="wipe(down)">
                                      <p:cBhvr>
                                        <p:cTn id="8" dur="10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49" presetClass="entr" presetSubtype="0" decel="10000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 calcmode="lin" valueType="num">
                                      <p:cBhvr>
                                        <p:cTn id="15" dur="500" fill="hold"/>
                                        <p:tgtEl>
                                          <p:spTgt spid="5"/>
                                        </p:tgtEl>
                                        <p:attrNameLst>
                                          <p:attrName>style.rotation</p:attrName>
                                        </p:attrNameLst>
                                      </p:cBhvr>
                                      <p:tavLst>
                                        <p:tav tm="0">
                                          <p:val>
                                            <p:fltVal val="360"/>
                                          </p:val>
                                        </p:tav>
                                        <p:tav tm="100000">
                                          <p:val>
                                            <p:fltVal val="0"/>
                                          </p:val>
                                        </p:tav>
                                      </p:tavLst>
                                    </p:anim>
                                    <p:animEffect transition="in" filter="fade">
                                      <p:cBhvr>
                                        <p:cTn id="16" dur="500"/>
                                        <p:tgtEl>
                                          <p:spTgt spid="5"/>
                                        </p:tgtEl>
                                      </p:cBhvr>
                                    </p:animEffect>
                                  </p:childTnLst>
                                </p:cTn>
                              </p:par>
                            </p:childTnLst>
                          </p:cTn>
                        </p:par>
                        <p:par>
                          <p:cTn id="17" fill="hold">
                            <p:stCondLst>
                              <p:cond delay="500"/>
                            </p:stCondLst>
                            <p:childTnLst>
                              <p:par>
                                <p:cTn id="18" presetID="1" presetClass="entr" presetSubtype="0" fill="hold" grpId="0" nodeType="afterEffect">
                                  <p:stCondLst>
                                    <p:cond delay="0"/>
                                  </p:stCondLst>
                                  <p:iterate type="lt">
                                    <p:tmAbs val="100"/>
                                  </p:iterate>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49" presetClass="entr" presetSubtype="0" decel="10000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anim calcmode="lin" valueType="num">
                                      <p:cBhvr>
                                        <p:cTn id="26" dur="500" fill="hold"/>
                                        <p:tgtEl>
                                          <p:spTgt spid="7"/>
                                        </p:tgtEl>
                                        <p:attrNameLst>
                                          <p:attrName>style.rotation</p:attrName>
                                        </p:attrNameLst>
                                      </p:cBhvr>
                                      <p:tavLst>
                                        <p:tav tm="0">
                                          <p:val>
                                            <p:fltVal val="360"/>
                                          </p:val>
                                        </p:tav>
                                        <p:tav tm="100000">
                                          <p:val>
                                            <p:fltVal val="0"/>
                                          </p:val>
                                        </p:tav>
                                      </p:tavLst>
                                    </p:anim>
                                    <p:animEffect transition="in" filter="fade">
                                      <p:cBhvr>
                                        <p:cTn id="27" dur="500"/>
                                        <p:tgtEl>
                                          <p:spTgt spid="7"/>
                                        </p:tgtEl>
                                      </p:cBhvr>
                                    </p:animEffect>
                                  </p:childTnLst>
                                </p:cTn>
                              </p:par>
                            </p:childTnLst>
                          </p:cTn>
                        </p:par>
                        <p:par>
                          <p:cTn id="28" fill="hold">
                            <p:stCondLst>
                              <p:cond delay="500"/>
                            </p:stCondLst>
                            <p:childTnLst>
                              <p:par>
                                <p:cTn id="29" presetID="1" presetClass="entr" presetSubtype="0" fill="hold" grpId="0" nodeType="afterEffect">
                                  <p:stCondLst>
                                    <p:cond delay="0"/>
                                  </p:stCondLst>
                                  <p:iterate type="lt">
                                    <p:tmAbs val="100"/>
                                  </p:iterate>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49" presetClass="entr" presetSubtype="0" decel="100000" fill="hold" nodeType="clickEffect">
                                  <p:stCondLst>
                                    <p:cond delay="0"/>
                                  </p:stCondLst>
                                  <p:childTnLst>
                                    <p:set>
                                      <p:cBhvr>
                                        <p:cTn id="34" dur="1" fill="hold">
                                          <p:stCondLst>
                                            <p:cond delay="0"/>
                                          </p:stCondLst>
                                        </p:cTn>
                                        <p:tgtEl>
                                          <p:spTgt spid="49"/>
                                        </p:tgtEl>
                                        <p:attrNameLst>
                                          <p:attrName>style.visibility</p:attrName>
                                        </p:attrNameLst>
                                      </p:cBhvr>
                                      <p:to>
                                        <p:strVal val="visible"/>
                                      </p:to>
                                    </p:set>
                                    <p:anim calcmode="lin" valueType="num">
                                      <p:cBhvr>
                                        <p:cTn id="35" dur="500" fill="hold"/>
                                        <p:tgtEl>
                                          <p:spTgt spid="49"/>
                                        </p:tgtEl>
                                        <p:attrNameLst>
                                          <p:attrName>ppt_w</p:attrName>
                                        </p:attrNameLst>
                                      </p:cBhvr>
                                      <p:tavLst>
                                        <p:tav tm="0">
                                          <p:val>
                                            <p:fltVal val="0"/>
                                          </p:val>
                                        </p:tav>
                                        <p:tav tm="100000">
                                          <p:val>
                                            <p:strVal val="#ppt_w"/>
                                          </p:val>
                                        </p:tav>
                                      </p:tavLst>
                                    </p:anim>
                                    <p:anim calcmode="lin" valueType="num">
                                      <p:cBhvr>
                                        <p:cTn id="36" dur="500" fill="hold"/>
                                        <p:tgtEl>
                                          <p:spTgt spid="49"/>
                                        </p:tgtEl>
                                        <p:attrNameLst>
                                          <p:attrName>ppt_h</p:attrName>
                                        </p:attrNameLst>
                                      </p:cBhvr>
                                      <p:tavLst>
                                        <p:tav tm="0">
                                          <p:val>
                                            <p:fltVal val="0"/>
                                          </p:val>
                                        </p:tav>
                                        <p:tav tm="100000">
                                          <p:val>
                                            <p:strVal val="#ppt_h"/>
                                          </p:val>
                                        </p:tav>
                                      </p:tavLst>
                                    </p:anim>
                                    <p:anim calcmode="lin" valueType="num">
                                      <p:cBhvr>
                                        <p:cTn id="37" dur="500" fill="hold"/>
                                        <p:tgtEl>
                                          <p:spTgt spid="49"/>
                                        </p:tgtEl>
                                        <p:attrNameLst>
                                          <p:attrName>style.rotation</p:attrName>
                                        </p:attrNameLst>
                                      </p:cBhvr>
                                      <p:tavLst>
                                        <p:tav tm="0">
                                          <p:val>
                                            <p:fltVal val="360"/>
                                          </p:val>
                                        </p:tav>
                                        <p:tav tm="100000">
                                          <p:val>
                                            <p:fltVal val="0"/>
                                          </p:val>
                                        </p:tav>
                                      </p:tavLst>
                                    </p:anim>
                                    <p:animEffect transition="in" filter="fade">
                                      <p:cBhvr>
                                        <p:cTn id="38" dur="500"/>
                                        <p:tgtEl>
                                          <p:spTgt spid="49"/>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nodeType="clickEffect">
                                  <p:stCondLst>
                                    <p:cond delay="0"/>
                                  </p:stCondLst>
                                  <p:childTnLst>
                                    <p:set>
                                      <p:cBhvr>
                                        <p:cTn id="42" dur="1" fill="hold">
                                          <p:stCondLst>
                                            <p:cond delay="0"/>
                                          </p:stCondLst>
                                        </p:cTn>
                                        <p:tgtEl>
                                          <p:spTgt spid="51"/>
                                        </p:tgtEl>
                                        <p:attrNameLst>
                                          <p:attrName>style.visibility</p:attrName>
                                        </p:attrNameLst>
                                      </p:cBhvr>
                                      <p:to>
                                        <p:strVal val="visible"/>
                                      </p:to>
                                    </p:set>
                                    <p:anim calcmode="lin" valueType="num">
                                      <p:cBhvr>
                                        <p:cTn id="43" dur="500" fill="hold"/>
                                        <p:tgtEl>
                                          <p:spTgt spid="51"/>
                                        </p:tgtEl>
                                        <p:attrNameLst>
                                          <p:attrName>ppt_w</p:attrName>
                                        </p:attrNameLst>
                                      </p:cBhvr>
                                      <p:tavLst>
                                        <p:tav tm="0">
                                          <p:val>
                                            <p:fltVal val="0"/>
                                          </p:val>
                                        </p:tav>
                                        <p:tav tm="100000">
                                          <p:val>
                                            <p:strVal val="#ppt_w"/>
                                          </p:val>
                                        </p:tav>
                                      </p:tavLst>
                                    </p:anim>
                                    <p:anim calcmode="lin" valueType="num">
                                      <p:cBhvr>
                                        <p:cTn id="44" dur="500" fill="hold"/>
                                        <p:tgtEl>
                                          <p:spTgt spid="51"/>
                                        </p:tgtEl>
                                        <p:attrNameLst>
                                          <p:attrName>ppt_h</p:attrName>
                                        </p:attrNameLst>
                                      </p:cBhvr>
                                      <p:tavLst>
                                        <p:tav tm="0">
                                          <p:val>
                                            <p:fltVal val="0"/>
                                          </p:val>
                                        </p:tav>
                                        <p:tav tm="100000">
                                          <p:val>
                                            <p:strVal val="#ppt_h"/>
                                          </p:val>
                                        </p:tav>
                                      </p:tavLst>
                                    </p:anim>
                                    <p:animEffect transition="in" filter="fade">
                                      <p:cBhvr>
                                        <p:cTn id="45" dur="500"/>
                                        <p:tgtEl>
                                          <p:spTgt spid="51"/>
                                        </p:tgtEl>
                                      </p:cBhvr>
                                    </p:animEffect>
                                  </p:childTnLst>
                                </p:cTn>
                              </p:par>
                            </p:childTnLst>
                          </p:cTn>
                        </p:par>
                        <p:par>
                          <p:cTn id="46" fill="hold">
                            <p:stCondLst>
                              <p:cond delay="500"/>
                            </p:stCondLst>
                            <p:childTnLst>
                              <p:par>
                                <p:cTn id="47" presetID="22" presetClass="entr" presetSubtype="8" fill="hold" nodeType="afterEffect">
                                  <p:stCondLst>
                                    <p:cond delay="0"/>
                                  </p:stCondLst>
                                  <p:childTnLst>
                                    <p:set>
                                      <p:cBhvr>
                                        <p:cTn id="48" dur="1" fill="hold">
                                          <p:stCondLst>
                                            <p:cond delay="0"/>
                                          </p:stCondLst>
                                        </p:cTn>
                                        <p:tgtEl>
                                          <p:spTgt spid="52"/>
                                        </p:tgtEl>
                                        <p:attrNameLst>
                                          <p:attrName>style.visibility</p:attrName>
                                        </p:attrNameLst>
                                      </p:cBhvr>
                                      <p:to>
                                        <p:strVal val="visible"/>
                                      </p:to>
                                    </p:set>
                                    <p:animEffect transition="in" filter="wipe(left)">
                                      <p:cBhvr>
                                        <p:cTn id="49" dur="1000"/>
                                        <p:tgtEl>
                                          <p:spTgt spid="52"/>
                                        </p:tgtEl>
                                      </p:cBhvr>
                                    </p:animEffect>
                                  </p:childTnLst>
                                </p:cTn>
                              </p:par>
                            </p:childTnLst>
                          </p:cTn>
                        </p:par>
                        <p:par>
                          <p:cTn id="50" fill="hold">
                            <p:stCondLst>
                              <p:cond delay="1500"/>
                            </p:stCondLst>
                            <p:childTnLst>
                              <p:par>
                                <p:cTn id="51" presetID="22" presetClass="entr" presetSubtype="8" fill="hold" nodeType="afterEffect">
                                  <p:stCondLst>
                                    <p:cond delay="0"/>
                                  </p:stCondLst>
                                  <p:childTnLst>
                                    <p:set>
                                      <p:cBhvr>
                                        <p:cTn id="52" dur="1" fill="hold">
                                          <p:stCondLst>
                                            <p:cond delay="0"/>
                                          </p:stCondLst>
                                        </p:cTn>
                                        <p:tgtEl>
                                          <p:spTgt spid="53"/>
                                        </p:tgtEl>
                                        <p:attrNameLst>
                                          <p:attrName>style.visibility</p:attrName>
                                        </p:attrNameLst>
                                      </p:cBhvr>
                                      <p:to>
                                        <p:strVal val="visible"/>
                                      </p:to>
                                    </p:set>
                                    <p:animEffect transition="in" filter="wipe(left)">
                                      <p:cBhvr>
                                        <p:cTn id="53" dur="1000"/>
                                        <p:tgtEl>
                                          <p:spTgt spid="53"/>
                                        </p:tgtEl>
                                      </p:cBhvr>
                                    </p:animEffect>
                                  </p:childTnLst>
                                </p:cTn>
                              </p:par>
                            </p:childTnLst>
                          </p:cTn>
                        </p:par>
                      </p:childTnLst>
                    </p:cTn>
                  </p:par>
                  <p:par>
                    <p:cTn id="54" fill="hold">
                      <p:stCondLst>
                        <p:cond delay="indefinite"/>
                      </p:stCondLst>
                      <p:childTnLst>
                        <p:par>
                          <p:cTn id="55" fill="hold">
                            <p:stCondLst>
                              <p:cond delay="0"/>
                            </p:stCondLst>
                            <p:childTnLst>
                              <p:par>
                                <p:cTn id="56" presetID="49" presetClass="entr" presetSubtype="0" decel="100000" fill="hold" nodeType="clickEffect">
                                  <p:stCondLst>
                                    <p:cond delay="0"/>
                                  </p:stCondLst>
                                  <p:childTnLst>
                                    <p:set>
                                      <p:cBhvr>
                                        <p:cTn id="57" dur="1" fill="hold">
                                          <p:stCondLst>
                                            <p:cond delay="0"/>
                                          </p:stCondLst>
                                        </p:cTn>
                                        <p:tgtEl>
                                          <p:spTgt spid="50"/>
                                        </p:tgtEl>
                                        <p:attrNameLst>
                                          <p:attrName>style.visibility</p:attrName>
                                        </p:attrNameLst>
                                      </p:cBhvr>
                                      <p:to>
                                        <p:strVal val="visible"/>
                                      </p:to>
                                    </p:set>
                                    <p:anim calcmode="lin" valueType="num">
                                      <p:cBhvr>
                                        <p:cTn id="58" dur="500" fill="hold"/>
                                        <p:tgtEl>
                                          <p:spTgt spid="50"/>
                                        </p:tgtEl>
                                        <p:attrNameLst>
                                          <p:attrName>ppt_w</p:attrName>
                                        </p:attrNameLst>
                                      </p:cBhvr>
                                      <p:tavLst>
                                        <p:tav tm="0">
                                          <p:val>
                                            <p:fltVal val="0"/>
                                          </p:val>
                                        </p:tav>
                                        <p:tav tm="100000">
                                          <p:val>
                                            <p:strVal val="#ppt_w"/>
                                          </p:val>
                                        </p:tav>
                                      </p:tavLst>
                                    </p:anim>
                                    <p:anim calcmode="lin" valueType="num">
                                      <p:cBhvr>
                                        <p:cTn id="59" dur="500" fill="hold"/>
                                        <p:tgtEl>
                                          <p:spTgt spid="50"/>
                                        </p:tgtEl>
                                        <p:attrNameLst>
                                          <p:attrName>ppt_h</p:attrName>
                                        </p:attrNameLst>
                                      </p:cBhvr>
                                      <p:tavLst>
                                        <p:tav tm="0">
                                          <p:val>
                                            <p:fltVal val="0"/>
                                          </p:val>
                                        </p:tav>
                                        <p:tav tm="100000">
                                          <p:val>
                                            <p:strVal val="#ppt_h"/>
                                          </p:val>
                                        </p:tav>
                                      </p:tavLst>
                                    </p:anim>
                                    <p:anim calcmode="lin" valueType="num">
                                      <p:cBhvr>
                                        <p:cTn id="60" dur="500" fill="hold"/>
                                        <p:tgtEl>
                                          <p:spTgt spid="50"/>
                                        </p:tgtEl>
                                        <p:attrNameLst>
                                          <p:attrName>style.rotation</p:attrName>
                                        </p:attrNameLst>
                                      </p:cBhvr>
                                      <p:tavLst>
                                        <p:tav tm="0">
                                          <p:val>
                                            <p:fltVal val="360"/>
                                          </p:val>
                                        </p:tav>
                                        <p:tav tm="100000">
                                          <p:val>
                                            <p:fltVal val="0"/>
                                          </p:val>
                                        </p:tav>
                                      </p:tavLst>
                                    </p:anim>
                                    <p:animEffect transition="in" filter="fade">
                                      <p:cBhvr>
                                        <p:cTn id="61" dur="500"/>
                                        <p:tgtEl>
                                          <p:spTgt spid="50"/>
                                        </p:tgtEl>
                                      </p:cBhvr>
                                    </p:animEffect>
                                  </p:childTnLst>
                                </p:cTn>
                              </p:par>
                            </p:childTnLst>
                          </p:cTn>
                        </p:par>
                        <p:par>
                          <p:cTn id="62" fill="hold">
                            <p:stCondLst>
                              <p:cond delay="500"/>
                            </p:stCondLst>
                            <p:childTnLst>
                              <p:par>
                                <p:cTn id="63" presetID="22" presetClass="entr" presetSubtype="8" fill="hold" nodeType="after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wipe(left)">
                                      <p:cBhvr>
                                        <p:cTn id="65" dur="1000"/>
                                        <p:tgtEl>
                                          <p:spTgt spid="54"/>
                                        </p:tgtEl>
                                      </p:cBhvr>
                                    </p:animEffect>
                                  </p:childTnLst>
                                </p:cTn>
                              </p:par>
                            </p:childTnLst>
                          </p:cTn>
                        </p:par>
                        <p:par>
                          <p:cTn id="66" fill="hold">
                            <p:stCondLst>
                              <p:cond delay="1500"/>
                            </p:stCondLst>
                            <p:childTnLst>
                              <p:par>
                                <p:cTn id="67" presetID="1" presetClass="entr" presetSubtype="0" fill="hold" nodeType="afterEffect">
                                  <p:stCondLst>
                                    <p:cond delay="0"/>
                                  </p:stCondLst>
                                  <p:childTnLst>
                                    <p:set>
                                      <p:cBhvr>
                                        <p:cTn id="68" dur="1" fill="hold">
                                          <p:stCondLst>
                                            <p:cond delay="0"/>
                                          </p:stCondLst>
                                        </p:cTn>
                                        <p:tgtEl>
                                          <p:spTgt spid="5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nodeType="clickEffect">
                                  <p:stCondLst>
                                    <p:cond delay="0"/>
                                  </p:stCondLst>
                                  <p:childTnLst>
                                    <p:set>
                                      <p:cBhvr>
                                        <p:cTn id="72" dur="1" fill="hold">
                                          <p:stCondLst>
                                            <p:cond delay="0"/>
                                          </p:stCondLst>
                                        </p:cTn>
                                        <p:tgtEl>
                                          <p:spTgt spid="57"/>
                                        </p:tgtEl>
                                        <p:attrNameLst>
                                          <p:attrName>style.visibility</p:attrName>
                                        </p:attrNameLst>
                                      </p:cBhvr>
                                      <p:to>
                                        <p:strVal val="visible"/>
                                      </p:to>
                                    </p:set>
                                    <p:animEffect transition="in" filter="wipe(left)">
                                      <p:cBhvr>
                                        <p:cTn id="73" dur="1000"/>
                                        <p:tgtEl>
                                          <p:spTgt spid="57"/>
                                        </p:tgtEl>
                                      </p:cBhvr>
                                    </p:animEffect>
                                  </p:childTnLst>
                                </p:cTn>
                              </p:par>
                            </p:childTnLst>
                          </p:cTn>
                        </p:par>
                        <p:par>
                          <p:cTn id="74" fill="hold">
                            <p:stCondLst>
                              <p:cond delay="1000"/>
                            </p:stCondLst>
                            <p:childTnLst>
                              <p:par>
                                <p:cTn id="75" presetID="12" presetClass="entr" presetSubtype="8" fill="hold" nodeType="afterEffect">
                                  <p:stCondLst>
                                    <p:cond delay="0"/>
                                  </p:stCondLst>
                                  <p:childTnLst>
                                    <p:set>
                                      <p:cBhvr>
                                        <p:cTn id="76" dur="1" fill="hold">
                                          <p:stCondLst>
                                            <p:cond delay="0"/>
                                          </p:stCondLst>
                                        </p:cTn>
                                        <p:tgtEl>
                                          <p:spTgt spid="58"/>
                                        </p:tgtEl>
                                        <p:attrNameLst>
                                          <p:attrName>style.visibility</p:attrName>
                                        </p:attrNameLst>
                                      </p:cBhvr>
                                      <p:to>
                                        <p:strVal val="visible"/>
                                      </p:to>
                                    </p:set>
                                    <p:anim calcmode="lin" valueType="num">
                                      <p:cBhvr additive="base">
                                        <p:cTn id="77" dur="500"/>
                                        <p:tgtEl>
                                          <p:spTgt spid="58"/>
                                        </p:tgtEl>
                                        <p:attrNameLst>
                                          <p:attrName>ppt_x</p:attrName>
                                        </p:attrNameLst>
                                      </p:cBhvr>
                                      <p:tavLst>
                                        <p:tav tm="0">
                                          <p:val>
                                            <p:strVal val="#ppt_x-#ppt_w*1.125000"/>
                                          </p:val>
                                        </p:tav>
                                        <p:tav tm="100000">
                                          <p:val>
                                            <p:strVal val="#ppt_x"/>
                                          </p:val>
                                        </p:tav>
                                      </p:tavLst>
                                    </p:anim>
                                    <p:animEffect transition="in" filter="wipe(right)">
                                      <p:cBhvr>
                                        <p:cTn id="78" dur="500"/>
                                        <p:tgtEl>
                                          <p:spTgt spid="58"/>
                                        </p:tgtEl>
                                      </p:cBhvr>
                                    </p:animEffect>
                                  </p:childTnLst>
                                </p:cTn>
                              </p:par>
                            </p:childTnLst>
                          </p:cTn>
                        </p:par>
                        <p:par>
                          <p:cTn id="79" fill="hold">
                            <p:stCondLst>
                              <p:cond delay="1500"/>
                            </p:stCondLst>
                            <p:childTnLst>
                              <p:par>
                                <p:cTn id="80" presetID="22" presetClass="entr" presetSubtype="8" fill="hold" nodeType="afterEffect">
                                  <p:stCondLst>
                                    <p:cond delay="0"/>
                                  </p:stCondLst>
                                  <p:childTnLst>
                                    <p:set>
                                      <p:cBhvr>
                                        <p:cTn id="81" dur="1" fill="hold">
                                          <p:stCondLst>
                                            <p:cond delay="0"/>
                                          </p:stCondLst>
                                        </p:cTn>
                                        <p:tgtEl>
                                          <p:spTgt spid="59"/>
                                        </p:tgtEl>
                                        <p:attrNameLst>
                                          <p:attrName>style.visibility</p:attrName>
                                        </p:attrNameLst>
                                      </p:cBhvr>
                                      <p:to>
                                        <p:strVal val="visible"/>
                                      </p:to>
                                    </p:set>
                                    <p:animEffect transition="in" filter="wipe(left)">
                                      <p:cBhvr>
                                        <p:cTn id="82" dur="1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A1EA9F2-FCB6-48C3-935F-7AE7E3AD14AC}"/>
              </a:ext>
            </a:extLst>
          </p:cNvPr>
          <p:cNvGrpSpPr/>
          <p:nvPr/>
        </p:nvGrpSpPr>
        <p:grpSpPr>
          <a:xfrm>
            <a:off x="304800" y="749300"/>
            <a:ext cx="6192344" cy="400110"/>
            <a:chOff x="424117" y="898245"/>
            <a:chExt cx="6192344" cy="400110"/>
          </a:xfrm>
        </p:grpSpPr>
        <p:sp>
          <p:nvSpPr>
            <p:cNvPr id="2" name="平行四边形 1">
              <a:extLst>
                <a:ext uri="{FF2B5EF4-FFF2-40B4-BE49-F238E27FC236}">
                  <a16:creationId xmlns:a16="http://schemas.microsoft.com/office/drawing/2014/main" id="{1F5BAA3F-9845-4F89-A2DD-8222D3E4EDAC}"/>
                </a:ext>
              </a:extLst>
            </p:cNvPr>
            <p:cNvSpPr/>
            <p:nvPr/>
          </p:nvSpPr>
          <p:spPr>
            <a:xfrm>
              <a:off x="424117" y="898245"/>
              <a:ext cx="628306"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01</a:t>
              </a:r>
              <a:endParaRPr lang="zh-CN" altLang="en-US" sz="2200" dirty="0">
                <a:latin typeface="Impact" panose="020B0806030902050204" pitchFamily="34" charset="0"/>
              </a:endParaRPr>
            </a:p>
          </p:txBody>
        </p:sp>
        <p:sp>
          <p:nvSpPr>
            <p:cNvPr id="3" name="文本框 2">
              <a:extLst>
                <a:ext uri="{FF2B5EF4-FFF2-40B4-BE49-F238E27FC236}">
                  <a16:creationId xmlns:a16="http://schemas.microsoft.com/office/drawing/2014/main" id="{4D6BD736-A4D3-4F26-AFED-36E11F50F70B}"/>
                </a:ext>
              </a:extLst>
            </p:cNvPr>
            <p:cNvSpPr txBox="1"/>
            <p:nvPr/>
          </p:nvSpPr>
          <p:spPr>
            <a:xfrm>
              <a:off x="1052423" y="898245"/>
              <a:ext cx="5564038" cy="400110"/>
            </a:xfrm>
            <a:prstGeom prst="rect">
              <a:avLst/>
            </a:prstGeom>
            <a:noFill/>
          </p:spPr>
          <p:txBody>
            <a:bodyPr wrap="square" rtlCol="0">
              <a:spAutoFit/>
            </a:bodyPr>
            <a:lstStyle/>
            <a:p>
              <a:r>
                <a:rPr lang="zh-CN" altLang="en-US" sz="2000" b="1" dirty="0"/>
                <a:t>信道复用技术的基本原理</a:t>
              </a:r>
            </a:p>
          </p:txBody>
        </p:sp>
      </p:grpSp>
      <p:sp>
        <p:nvSpPr>
          <p:cNvPr id="5" name="矩形 4">
            <a:extLst>
              <a:ext uri="{FF2B5EF4-FFF2-40B4-BE49-F238E27FC236}">
                <a16:creationId xmlns:a16="http://schemas.microsoft.com/office/drawing/2014/main" id="{26E03B94-9290-4ECC-AE5B-0E7D214E8C19}"/>
              </a:ext>
            </a:extLst>
          </p:cNvPr>
          <p:cNvSpPr/>
          <p:nvPr/>
        </p:nvSpPr>
        <p:spPr>
          <a:xfrm>
            <a:off x="1030489" y="1248626"/>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íşlïḍè">
            <a:extLst>
              <a:ext uri="{FF2B5EF4-FFF2-40B4-BE49-F238E27FC236}">
                <a16:creationId xmlns:a16="http://schemas.microsoft.com/office/drawing/2014/main" id="{1696D7C0-5680-4DD5-8E0E-5928DE58F01E}"/>
              </a:ext>
            </a:extLst>
          </p:cNvPr>
          <p:cNvSpPr txBox="1"/>
          <p:nvPr/>
        </p:nvSpPr>
        <p:spPr>
          <a:xfrm>
            <a:off x="1322452" y="1209656"/>
            <a:ext cx="7658262" cy="342300"/>
          </a:xfrm>
          <a:prstGeom prst="rect">
            <a:avLst/>
          </a:prstGeom>
          <a:noFill/>
        </p:spPr>
        <p:txBody>
          <a:bodyPr wrap="square" lIns="91440" tIns="45720" rIns="91440" bIns="45720" anchor="ctr">
            <a:noAutofit/>
          </a:bodyPr>
          <a:lstStyle/>
          <a:p>
            <a:r>
              <a:rPr lang="zh-CN" altLang="en-US" b="1" dirty="0"/>
              <a:t>复用（</a:t>
            </a:r>
            <a:r>
              <a:rPr lang="en-US" altLang="zh-CN" b="1" dirty="0"/>
              <a:t>Multiplexing</a:t>
            </a:r>
            <a:r>
              <a:rPr lang="zh-CN" altLang="en-US" b="1" dirty="0"/>
              <a:t>）就是</a:t>
            </a:r>
            <a:r>
              <a:rPr lang="zh-CN" altLang="en-US" b="1" dirty="0">
                <a:solidFill>
                  <a:schemeClr val="accent1">
                    <a:lumMod val="75000"/>
                  </a:schemeClr>
                </a:solidFill>
              </a:rPr>
              <a:t>在一条传输媒体上同时传输多路用户的信号</a:t>
            </a:r>
            <a:r>
              <a:rPr lang="zh-CN" altLang="en-US" b="1" dirty="0"/>
              <a:t>。</a:t>
            </a:r>
            <a:endParaRPr lang="en-US" altLang="zh-CN" b="1" dirty="0"/>
          </a:p>
        </p:txBody>
      </p:sp>
      <p:sp>
        <p:nvSpPr>
          <p:cNvPr id="7" name="矩形 6">
            <a:extLst>
              <a:ext uri="{FF2B5EF4-FFF2-40B4-BE49-F238E27FC236}">
                <a16:creationId xmlns:a16="http://schemas.microsoft.com/office/drawing/2014/main" id="{A3C8B2FC-658F-45E4-8CFA-5033829F008A}"/>
              </a:ext>
            </a:extLst>
          </p:cNvPr>
          <p:cNvSpPr/>
          <p:nvPr/>
        </p:nvSpPr>
        <p:spPr>
          <a:xfrm>
            <a:off x="1030489" y="1835122"/>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íşlïḍè">
            <a:extLst>
              <a:ext uri="{FF2B5EF4-FFF2-40B4-BE49-F238E27FC236}">
                <a16:creationId xmlns:a16="http://schemas.microsoft.com/office/drawing/2014/main" id="{3E9C838C-1831-4C93-B29F-E12EAECA1716}"/>
              </a:ext>
            </a:extLst>
          </p:cNvPr>
          <p:cNvSpPr txBox="1"/>
          <p:nvPr/>
        </p:nvSpPr>
        <p:spPr>
          <a:xfrm>
            <a:off x="1322451" y="1706343"/>
            <a:ext cx="10507599" cy="767432"/>
          </a:xfrm>
          <a:prstGeom prst="rect">
            <a:avLst/>
          </a:prstGeom>
          <a:noFill/>
        </p:spPr>
        <p:txBody>
          <a:bodyPr wrap="square" lIns="91440" tIns="45720" rIns="91440" bIns="45720" anchor="ctr">
            <a:noAutofit/>
          </a:bodyPr>
          <a:lstStyle/>
          <a:p>
            <a:r>
              <a:rPr lang="zh-CN" altLang="en-US" b="1" dirty="0"/>
              <a:t>当一条传输媒体的传输容量大于多条信道传输的总容量时，就可以通过复用技术，在这条传输媒体上</a:t>
            </a:r>
            <a:endParaRPr lang="en-US" altLang="zh-CN" b="1" dirty="0"/>
          </a:p>
          <a:p>
            <a:r>
              <a:rPr lang="zh-CN" altLang="en-US" b="1" dirty="0"/>
              <a:t>建立多条通信信道，以便</a:t>
            </a:r>
            <a:r>
              <a:rPr lang="zh-CN" altLang="en-US" b="1" dirty="0">
                <a:solidFill>
                  <a:schemeClr val="accent1">
                    <a:lumMod val="75000"/>
                  </a:schemeClr>
                </a:solidFill>
              </a:rPr>
              <a:t>充分利用传输媒体的带宽</a:t>
            </a:r>
            <a:r>
              <a:rPr lang="zh-CN" altLang="en-US" b="1" dirty="0"/>
              <a:t>。</a:t>
            </a:r>
            <a:endParaRPr lang="en-US" altLang="zh-CN" b="1" dirty="0"/>
          </a:p>
        </p:txBody>
      </p:sp>
      <p:sp>
        <p:nvSpPr>
          <p:cNvPr id="56" name="矩形 55">
            <a:extLst>
              <a:ext uri="{FF2B5EF4-FFF2-40B4-BE49-F238E27FC236}">
                <a16:creationId xmlns:a16="http://schemas.microsoft.com/office/drawing/2014/main" id="{1F7AD0BF-00C0-4032-A69B-5EFD7B2ED87B}"/>
              </a:ext>
            </a:extLst>
          </p:cNvPr>
          <p:cNvSpPr/>
          <p:nvPr/>
        </p:nvSpPr>
        <p:spPr>
          <a:xfrm>
            <a:off x="1030489" y="2548358"/>
            <a:ext cx="256976" cy="2569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íşlïḍè">
            <a:extLst>
              <a:ext uri="{FF2B5EF4-FFF2-40B4-BE49-F238E27FC236}">
                <a16:creationId xmlns:a16="http://schemas.microsoft.com/office/drawing/2014/main" id="{AF67EE62-26CD-4056-AE87-E7BF4A5BB473}"/>
              </a:ext>
            </a:extLst>
          </p:cNvPr>
          <p:cNvSpPr txBox="1"/>
          <p:nvPr/>
        </p:nvSpPr>
        <p:spPr>
          <a:xfrm>
            <a:off x="1322451" y="2438433"/>
            <a:ext cx="10507599" cy="767432"/>
          </a:xfrm>
          <a:prstGeom prst="rect">
            <a:avLst/>
          </a:prstGeom>
          <a:noFill/>
        </p:spPr>
        <p:txBody>
          <a:bodyPr wrap="square" lIns="91440" tIns="45720" rIns="91440" bIns="45720" anchor="ctr">
            <a:noAutofit/>
          </a:bodyPr>
          <a:lstStyle/>
          <a:p>
            <a:r>
              <a:rPr lang="zh-CN" altLang="en-US" b="1" dirty="0"/>
              <a:t>尽管实现信道复用会增加通信成本（需要复用器、分用器以及费用较高的大容量共享信道），但如果</a:t>
            </a:r>
            <a:r>
              <a:rPr lang="zh-CN" altLang="en-US" b="1" dirty="0">
                <a:solidFill>
                  <a:schemeClr val="accent1">
                    <a:lumMod val="75000"/>
                  </a:schemeClr>
                </a:solidFill>
              </a:rPr>
              <a:t>复用的信道数量较大</a:t>
            </a:r>
            <a:r>
              <a:rPr lang="zh-CN" altLang="en-US" b="1" dirty="0"/>
              <a:t>，还是</a:t>
            </a:r>
            <a:r>
              <a:rPr lang="zh-CN" altLang="en-US" b="1" dirty="0">
                <a:solidFill>
                  <a:schemeClr val="accent1">
                    <a:lumMod val="75000"/>
                  </a:schemeClr>
                </a:solidFill>
              </a:rPr>
              <a:t>比较划算</a:t>
            </a:r>
            <a:r>
              <a:rPr lang="zh-CN" altLang="en-US" b="1" dirty="0"/>
              <a:t>的。</a:t>
            </a:r>
            <a:endParaRPr lang="en-US" altLang="zh-CN" b="1" dirty="0"/>
          </a:p>
        </p:txBody>
      </p:sp>
      <p:pic>
        <p:nvPicPr>
          <p:cNvPr id="22" name="图片 21" descr="图片包含 游戏机, 钟表, 标志&#10;&#10;描述已自动生成">
            <a:extLst>
              <a:ext uri="{FF2B5EF4-FFF2-40B4-BE49-F238E27FC236}">
                <a16:creationId xmlns:a16="http://schemas.microsoft.com/office/drawing/2014/main" id="{9A61AC6F-A73F-4C89-970F-1790B490E2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4852" y="3335500"/>
            <a:ext cx="8682296" cy="3018166"/>
          </a:xfrm>
          <a:prstGeom prst="rect">
            <a:avLst/>
          </a:prstGeom>
        </p:spPr>
      </p:pic>
    </p:spTree>
    <p:custDataLst>
      <p:tags r:id="rId1"/>
    </p:custDataLst>
    <p:extLst>
      <p:ext uri="{BB962C8B-B14F-4D97-AF65-F5344CB8AC3E}">
        <p14:creationId xmlns:p14="http://schemas.microsoft.com/office/powerpoint/2010/main" val="167103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p:cTn id="7" dur="500" fill="hold"/>
                                        <p:tgtEl>
                                          <p:spTgt spid="56"/>
                                        </p:tgtEl>
                                        <p:attrNameLst>
                                          <p:attrName>ppt_w</p:attrName>
                                        </p:attrNameLst>
                                      </p:cBhvr>
                                      <p:tavLst>
                                        <p:tav tm="0">
                                          <p:val>
                                            <p:fltVal val="0"/>
                                          </p:val>
                                        </p:tav>
                                        <p:tav tm="100000">
                                          <p:val>
                                            <p:strVal val="#ppt_w"/>
                                          </p:val>
                                        </p:tav>
                                      </p:tavLst>
                                    </p:anim>
                                    <p:anim calcmode="lin" valueType="num">
                                      <p:cBhvr>
                                        <p:cTn id="8" dur="500" fill="hold"/>
                                        <p:tgtEl>
                                          <p:spTgt spid="56"/>
                                        </p:tgtEl>
                                        <p:attrNameLst>
                                          <p:attrName>ppt_h</p:attrName>
                                        </p:attrNameLst>
                                      </p:cBhvr>
                                      <p:tavLst>
                                        <p:tav tm="0">
                                          <p:val>
                                            <p:fltVal val="0"/>
                                          </p:val>
                                        </p:tav>
                                        <p:tav tm="100000">
                                          <p:val>
                                            <p:strVal val="#ppt_h"/>
                                          </p:val>
                                        </p:tav>
                                      </p:tavLst>
                                    </p:anim>
                                    <p:anim calcmode="lin" valueType="num">
                                      <p:cBhvr>
                                        <p:cTn id="9" dur="500" fill="hold"/>
                                        <p:tgtEl>
                                          <p:spTgt spid="56"/>
                                        </p:tgtEl>
                                        <p:attrNameLst>
                                          <p:attrName>style.rotation</p:attrName>
                                        </p:attrNameLst>
                                      </p:cBhvr>
                                      <p:tavLst>
                                        <p:tav tm="0">
                                          <p:val>
                                            <p:fltVal val="360"/>
                                          </p:val>
                                        </p:tav>
                                        <p:tav tm="100000">
                                          <p:val>
                                            <p:fltVal val="0"/>
                                          </p:val>
                                        </p:tav>
                                      </p:tavLst>
                                    </p:anim>
                                    <p:animEffect transition="in" filter="fade">
                                      <p:cBhvr>
                                        <p:cTn id="10" dur="500"/>
                                        <p:tgtEl>
                                          <p:spTgt spid="56"/>
                                        </p:tgtEl>
                                      </p:cBhvr>
                                    </p:animEffect>
                                  </p:childTnLst>
                                </p:cTn>
                              </p:par>
                              <p:par>
                                <p:cTn id="11" presetID="47"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anim calcmode="lin" valueType="num">
                                      <p:cBhvr>
                                        <p:cTn id="14" dur="500" fill="hold"/>
                                        <p:tgtEl>
                                          <p:spTgt spid="22"/>
                                        </p:tgtEl>
                                        <p:attrNameLst>
                                          <p:attrName>ppt_x</p:attrName>
                                        </p:attrNameLst>
                                      </p:cBhvr>
                                      <p:tavLst>
                                        <p:tav tm="0">
                                          <p:val>
                                            <p:strVal val="#ppt_x"/>
                                          </p:val>
                                        </p:tav>
                                        <p:tav tm="100000">
                                          <p:val>
                                            <p:strVal val="#ppt_x"/>
                                          </p:val>
                                        </p:tav>
                                      </p:tavLst>
                                    </p:anim>
                                    <p:anim calcmode="lin" valueType="num">
                                      <p:cBhvr>
                                        <p:cTn id="15" dur="500" fill="hold"/>
                                        <p:tgtEl>
                                          <p:spTgt spid="22"/>
                                        </p:tgtEl>
                                        <p:attrNameLst>
                                          <p:attrName>ppt_y</p:attrName>
                                        </p:attrNameLst>
                                      </p:cBhvr>
                                      <p:tavLst>
                                        <p:tav tm="0">
                                          <p:val>
                                            <p:strVal val="#ppt_y-.1"/>
                                          </p:val>
                                        </p:tav>
                                        <p:tav tm="100000">
                                          <p:val>
                                            <p:strVal val="#ppt_y"/>
                                          </p:val>
                                        </p:tav>
                                      </p:tavLst>
                                    </p:anim>
                                  </p:childTnLst>
                                </p:cTn>
                              </p:par>
                            </p:childTnLst>
                          </p:cTn>
                        </p:par>
                        <p:par>
                          <p:cTn id="16" fill="hold">
                            <p:stCondLst>
                              <p:cond delay="500"/>
                            </p:stCondLst>
                            <p:childTnLst>
                              <p:par>
                                <p:cTn id="17" presetID="1" presetClass="entr" presetSubtype="0" fill="hold" grpId="0" nodeType="afterEffect">
                                  <p:stCondLst>
                                    <p:cond delay="0"/>
                                  </p:stCondLst>
                                  <p:iterate type="lt">
                                    <p:tmAbs val="100"/>
                                  </p:iterate>
                                  <p:childTnLst>
                                    <p:set>
                                      <p:cBhvr>
                                        <p:cTn id="1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60"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grpSp>
        <p:nvGrpSpPr>
          <p:cNvPr id="19" name="组合 18">
            <a:extLst>
              <a:ext uri="{FF2B5EF4-FFF2-40B4-BE49-F238E27FC236}">
                <a16:creationId xmlns:a16="http://schemas.microsoft.com/office/drawing/2014/main" id="{2271F241-7E29-47DE-9F43-AB02157397F2}"/>
              </a:ext>
            </a:extLst>
          </p:cNvPr>
          <p:cNvGrpSpPr/>
          <p:nvPr/>
        </p:nvGrpSpPr>
        <p:grpSpPr>
          <a:xfrm>
            <a:off x="3297002" y="1869778"/>
            <a:ext cx="5636209" cy="3997625"/>
            <a:chOff x="3297002" y="1869778"/>
            <a:chExt cx="5636209" cy="3997625"/>
          </a:xfrm>
        </p:grpSpPr>
        <p:sp>
          <p:nvSpPr>
            <p:cNvPr id="2" name="矩形 1">
              <a:extLst>
                <a:ext uri="{FF2B5EF4-FFF2-40B4-BE49-F238E27FC236}">
                  <a16:creationId xmlns:a16="http://schemas.microsoft.com/office/drawing/2014/main" id="{A65F5976-1437-4E77-A185-AB0CE90F77FC}"/>
                </a:ext>
              </a:extLst>
            </p:cNvPr>
            <p:cNvSpPr/>
            <p:nvPr/>
          </p:nvSpPr>
          <p:spPr>
            <a:xfrm>
              <a:off x="3297002" y="3401964"/>
              <a:ext cx="1988545" cy="933254"/>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常用的</a:t>
              </a:r>
              <a:endParaRPr lang="en-US" altLang="zh-CN" sz="2000" b="1" dirty="0">
                <a:solidFill>
                  <a:schemeClr val="bg1"/>
                </a:solidFill>
              </a:endParaRPr>
            </a:p>
            <a:p>
              <a:pPr algn="ctr"/>
              <a:r>
                <a:rPr lang="zh-CN" altLang="en-US" sz="2000" b="1" dirty="0">
                  <a:solidFill>
                    <a:schemeClr val="bg1"/>
                  </a:solidFill>
                </a:rPr>
                <a:t>信道复用技术</a:t>
              </a:r>
            </a:p>
          </p:txBody>
        </p:sp>
        <p:sp>
          <p:nvSpPr>
            <p:cNvPr id="6" name="矩形 5">
              <a:extLst>
                <a:ext uri="{FF2B5EF4-FFF2-40B4-BE49-F238E27FC236}">
                  <a16:creationId xmlns:a16="http://schemas.microsoft.com/office/drawing/2014/main" id="{FE7FE1AB-F470-4BBA-9591-589B782DA124}"/>
                </a:ext>
              </a:extLst>
            </p:cNvPr>
            <p:cNvSpPr/>
            <p:nvPr/>
          </p:nvSpPr>
          <p:spPr>
            <a:xfrm>
              <a:off x="6944666" y="1869778"/>
              <a:ext cx="1988545" cy="72180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6944666" y="2961718"/>
              <a:ext cx="1988545" cy="72180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944666" y="4053658"/>
              <a:ext cx="1988545" cy="721806"/>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6944666" y="5145597"/>
              <a:ext cx="1988545" cy="721806"/>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cxnSp>
          <p:nvCxnSpPr>
            <p:cNvPr id="5" name="连接符: 肘形 4">
              <a:extLst>
                <a:ext uri="{FF2B5EF4-FFF2-40B4-BE49-F238E27FC236}">
                  <a16:creationId xmlns:a16="http://schemas.microsoft.com/office/drawing/2014/main" id="{EA9E0DF8-5605-414E-957B-CDD21706D5D5}"/>
                </a:ext>
              </a:extLst>
            </p:cNvPr>
            <p:cNvCxnSpPr>
              <a:stCxn id="2" idx="3"/>
              <a:endCxn id="6" idx="1"/>
            </p:cNvCxnSpPr>
            <p:nvPr/>
          </p:nvCxnSpPr>
          <p:spPr>
            <a:xfrm flipV="1">
              <a:off x="5285547" y="2230681"/>
              <a:ext cx="1659119" cy="1637910"/>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连接符: 肘形 13">
              <a:extLst>
                <a:ext uri="{FF2B5EF4-FFF2-40B4-BE49-F238E27FC236}">
                  <a16:creationId xmlns:a16="http://schemas.microsoft.com/office/drawing/2014/main" id="{1CBF28DC-4AF4-4452-A000-7231CB6D2961}"/>
                </a:ext>
              </a:extLst>
            </p:cNvPr>
            <p:cNvCxnSpPr>
              <a:cxnSpLocks/>
              <a:stCxn id="2" idx="3"/>
              <a:endCxn id="8" idx="1"/>
            </p:cNvCxnSpPr>
            <p:nvPr/>
          </p:nvCxnSpPr>
          <p:spPr>
            <a:xfrm flipV="1">
              <a:off x="5285547" y="3322621"/>
              <a:ext cx="1659119" cy="545970"/>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连接符: 肘形 16">
              <a:extLst>
                <a:ext uri="{FF2B5EF4-FFF2-40B4-BE49-F238E27FC236}">
                  <a16:creationId xmlns:a16="http://schemas.microsoft.com/office/drawing/2014/main" id="{5FC00E20-F104-47CE-8DA2-11198648492D}"/>
                </a:ext>
              </a:extLst>
            </p:cNvPr>
            <p:cNvCxnSpPr>
              <a:cxnSpLocks/>
              <a:stCxn id="2" idx="3"/>
              <a:endCxn id="9" idx="1"/>
            </p:cNvCxnSpPr>
            <p:nvPr/>
          </p:nvCxnSpPr>
          <p:spPr>
            <a:xfrm>
              <a:off x="5285547" y="3868591"/>
              <a:ext cx="1659119" cy="545970"/>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连接符: 肘形 19">
              <a:extLst>
                <a:ext uri="{FF2B5EF4-FFF2-40B4-BE49-F238E27FC236}">
                  <a16:creationId xmlns:a16="http://schemas.microsoft.com/office/drawing/2014/main" id="{8C7F2CF2-E1A6-4E5A-BAFE-E96014B85222}"/>
                </a:ext>
              </a:extLst>
            </p:cNvPr>
            <p:cNvCxnSpPr>
              <a:cxnSpLocks/>
              <a:stCxn id="2" idx="3"/>
              <a:endCxn id="10" idx="1"/>
            </p:cNvCxnSpPr>
            <p:nvPr/>
          </p:nvCxnSpPr>
          <p:spPr>
            <a:xfrm>
              <a:off x="5285547" y="3868591"/>
              <a:ext cx="1659119" cy="1637909"/>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77940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p:tgtEl>
                                          <p:spTgt spid="36"/>
                                        </p:tgtEl>
                                        <p:attrNameLst>
                                          <p:attrName>ppt_y</p:attrName>
                                        </p:attrNameLst>
                                      </p:cBhvr>
                                      <p:tavLst>
                                        <p:tav tm="0">
                                          <p:val>
                                            <p:strVal val="#ppt_y-#ppt_h*1.125000"/>
                                          </p:val>
                                        </p:tav>
                                        <p:tav tm="100000">
                                          <p:val>
                                            <p:strVal val="#ppt_y"/>
                                          </p:val>
                                        </p:tav>
                                      </p:tavLst>
                                    </p:anim>
                                    <p:animEffect transition="in" filter="wipe(down)">
                                      <p:cBhvr>
                                        <p:cTn id="8" dur="1000"/>
                                        <p:tgtEl>
                                          <p:spTgt spid="36"/>
                                        </p:tgtEl>
                                      </p:cBhvr>
                                    </p:animEffect>
                                  </p:childTnLst>
                                </p:cTn>
                              </p:par>
                              <p:par>
                                <p:cTn id="9" presetID="30"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800" decel="100000"/>
                                        <p:tgtEl>
                                          <p:spTgt spid="19"/>
                                        </p:tgtEl>
                                      </p:cBhvr>
                                    </p:animEffect>
                                    <p:anim calcmode="lin" valueType="num">
                                      <p:cBhvr>
                                        <p:cTn id="12" dur="800" decel="100000" fill="hold"/>
                                        <p:tgtEl>
                                          <p:spTgt spid="19"/>
                                        </p:tgtEl>
                                        <p:attrNameLst>
                                          <p:attrName>style.rotation</p:attrName>
                                        </p:attrNameLst>
                                      </p:cBhvr>
                                      <p:tavLst>
                                        <p:tav tm="0">
                                          <p:val>
                                            <p:fltVal val="-90"/>
                                          </p:val>
                                        </p:tav>
                                        <p:tav tm="100000">
                                          <p:val>
                                            <p:fltVal val="0"/>
                                          </p:val>
                                        </p:tav>
                                      </p:tavLst>
                                    </p:anim>
                                    <p:anim calcmode="lin" valueType="num">
                                      <p:cBhvr>
                                        <p:cTn id="13" dur="800" decel="100000" fill="hold"/>
                                        <p:tgtEl>
                                          <p:spTgt spid="19"/>
                                        </p:tgtEl>
                                        <p:attrNameLst>
                                          <p:attrName>ppt_x</p:attrName>
                                        </p:attrNameLst>
                                      </p:cBhvr>
                                      <p:tavLst>
                                        <p:tav tm="0">
                                          <p:val>
                                            <p:strVal val="#ppt_x+0.4"/>
                                          </p:val>
                                        </p:tav>
                                        <p:tav tm="100000">
                                          <p:val>
                                            <p:strVal val="#ppt_x-0.05"/>
                                          </p:val>
                                        </p:tav>
                                      </p:tavLst>
                                    </p:anim>
                                    <p:anim calcmode="lin" valueType="num">
                                      <p:cBhvr>
                                        <p:cTn id="14" dur="800" decel="100000" fill="hold"/>
                                        <p:tgtEl>
                                          <p:spTgt spid="19"/>
                                        </p:tgtEl>
                                        <p:attrNameLst>
                                          <p:attrName>ppt_y</p:attrName>
                                        </p:attrNameLst>
                                      </p:cBhvr>
                                      <p:tavLst>
                                        <p:tav tm="0">
                                          <p:val>
                                            <p:strVal val="#ppt_y-0.4"/>
                                          </p:val>
                                        </p:tav>
                                        <p:tav tm="100000">
                                          <p:val>
                                            <p:strVal val="#ppt_y+0.1"/>
                                          </p:val>
                                        </p:tav>
                                      </p:tavLst>
                                    </p:anim>
                                    <p:anim calcmode="lin" valueType="num">
                                      <p:cBhvr>
                                        <p:cTn id="15" dur="200" accel="100000" fill="hold">
                                          <p:stCondLst>
                                            <p:cond delay="800"/>
                                          </p:stCondLst>
                                        </p:cTn>
                                        <p:tgtEl>
                                          <p:spTgt spid="19"/>
                                        </p:tgtEl>
                                        <p:attrNameLst>
                                          <p:attrName>ppt_x</p:attrName>
                                        </p:attrNameLst>
                                      </p:cBhvr>
                                      <p:tavLst>
                                        <p:tav tm="0">
                                          <p:val>
                                            <p:strVal val="#ppt_x-0.05"/>
                                          </p:val>
                                        </p:tav>
                                        <p:tav tm="100000">
                                          <p:val>
                                            <p:strVal val="#ppt_x"/>
                                          </p:val>
                                        </p:tav>
                                      </p:tavLst>
                                    </p:anim>
                                    <p:anim calcmode="lin" valueType="num">
                                      <p:cBhvr>
                                        <p:cTn id="16" dur="200" accel="100000" fill="hold">
                                          <p:stCondLst>
                                            <p:cond delay="800"/>
                                          </p:stCondLst>
                                        </p:cTn>
                                        <p:tgtEl>
                                          <p:spTgt spid="19"/>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328469FE-2EF0-422C-B67F-8D5A8ED42F13}"/>
              </a:ext>
            </a:extLst>
          </p:cNvPr>
          <p:cNvGrpSpPr/>
          <p:nvPr/>
        </p:nvGrpSpPr>
        <p:grpSpPr>
          <a:xfrm>
            <a:off x="304799" y="749300"/>
            <a:ext cx="6266993" cy="400110"/>
            <a:chOff x="424116" y="898245"/>
            <a:chExt cx="6266993" cy="400110"/>
          </a:xfrm>
        </p:grpSpPr>
        <p:sp>
          <p:nvSpPr>
            <p:cNvPr id="38" name="平行四边形 37">
              <a:extLst>
                <a:ext uri="{FF2B5EF4-FFF2-40B4-BE49-F238E27FC236}">
                  <a16:creationId xmlns:a16="http://schemas.microsoft.com/office/drawing/2014/main" id="{A8F4ACCC-C28D-497F-9745-CD7ED383E442}"/>
                </a:ext>
              </a:extLst>
            </p:cNvPr>
            <p:cNvSpPr/>
            <p:nvPr/>
          </p:nvSpPr>
          <p:spPr>
            <a:xfrm>
              <a:off x="424116" y="898245"/>
              <a:ext cx="712237" cy="387090"/>
            </a:xfrm>
            <a:prstGeom prst="parallelogram">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dirty="0">
                  <a:latin typeface="Impact" panose="020B0806030902050204" pitchFamily="34" charset="0"/>
                </a:rPr>
                <a:t>02</a:t>
              </a:r>
              <a:endParaRPr lang="zh-CN" altLang="en-US" sz="2200" dirty="0">
                <a:latin typeface="Impact" panose="020B0806030902050204" pitchFamily="34" charset="0"/>
              </a:endParaRPr>
            </a:p>
          </p:txBody>
        </p:sp>
        <p:sp>
          <p:nvSpPr>
            <p:cNvPr id="40" name="文本框 39">
              <a:extLst>
                <a:ext uri="{FF2B5EF4-FFF2-40B4-BE49-F238E27FC236}">
                  <a16:creationId xmlns:a16="http://schemas.microsoft.com/office/drawing/2014/main" id="{89AEA202-417A-4F2F-B12D-D7BA766C5730}"/>
                </a:ext>
              </a:extLst>
            </p:cNvPr>
            <p:cNvSpPr txBox="1"/>
            <p:nvPr/>
          </p:nvSpPr>
          <p:spPr>
            <a:xfrm>
              <a:off x="1127071" y="898245"/>
              <a:ext cx="5564038" cy="400110"/>
            </a:xfrm>
            <a:prstGeom prst="rect">
              <a:avLst/>
            </a:prstGeom>
            <a:noFill/>
          </p:spPr>
          <p:txBody>
            <a:bodyPr wrap="square" rtlCol="0">
              <a:spAutoFit/>
            </a:bodyPr>
            <a:lstStyle/>
            <a:p>
              <a:r>
                <a:rPr lang="zh-CN" altLang="en-US" sz="2000" b="1" dirty="0"/>
                <a:t>常见的信道复用技术</a:t>
              </a:r>
            </a:p>
          </p:txBody>
        </p:sp>
      </p:grpSp>
      <p:sp>
        <p:nvSpPr>
          <p:cNvPr id="2" name="矩形 1">
            <a:extLst>
              <a:ext uri="{FF2B5EF4-FFF2-40B4-BE49-F238E27FC236}">
                <a16:creationId xmlns:a16="http://schemas.microsoft.com/office/drawing/2014/main" id="{A65F5976-1437-4E77-A185-AB0CE90F77FC}"/>
              </a:ext>
            </a:extLst>
          </p:cNvPr>
          <p:cNvSpPr/>
          <p:nvPr/>
        </p:nvSpPr>
        <p:spPr>
          <a:xfrm>
            <a:off x="3297002" y="3401964"/>
            <a:ext cx="1988545" cy="933254"/>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常用的</a:t>
            </a:r>
            <a:endParaRPr lang="en-US" altLang="zh-CN" sz="2000" b="1" dirty="0">
              <a:solidFill>
                <a:schemeClr val="bg1"/>
              </a:solidFill>
            </a:endParaRPr>
          </a:p>
          <a:p>
            <a:pPr algn="ctr"/>
            <a:r>
              <a:rPr lang="zh-CN" altLang="en-US" sz="2000" b="1" dirty="0">
                <a:solidFill>
                  <a:schemeClr val="bg1"/>
                </a:solidFill>
              </a:rPr>
              <a:t>信道复用技术</a:t>
            </a:r>
          </a:p>
        </p:txBody>
      </p:sp>
      <p:sp>
        <p:nvSpPr>
          <p:cNvPr id="6" name="矩形 5">
            <a:extLst>
              <a:ext uri="{FF2B5EF4-FFF2-40B4-BE49-F238E27FC236}">
                <a16:creationId xmlns:a16="http://schemas.microsoft.com/office/drawing/2014/main" id="{FE7FE1AB-F470-4BBA-9591-589B782DA124}"/>
              </a:ext>
            </a:extLst>
          </p:cNvPr>
          <p:cNvSpPr/>
          <p:nvPr/>
        </p:nvSpPr>
        <p:spPr>
          <a:xfrm>
            <a:off x="6944666" y="1869778"/>
            <a:ext cx="1988545" cy="721806"/>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频分复用</a:t>
            </a:r>
            <a:r>
              <a:rPr lang="en-US" altLang="zh-CN" sz="2000" b="1" dirty="0">
                <a:solidFill>
                  <a:schemeClr val="bg1"/>
                </a:solidFill>
              </a:rPr>
              <a:t>FDM</a:t>
            </a:r>
            <a:endParaRPr lang="zh-CN" altLang="en-US" sz="2000" b="1" dirty="0">
              <a:solidFill>
                <a:schemeClr val="bg1"/>
              </a:solidFill>
            </a:endParaRPr>
          </a:p>
        </p:txBody>
      </p:sp>
      <p:sp>
        <p:nvSpPr>
          <p:cNvPr id="8" name="矩形 7">
            <a:extLst>
              <a:ext uri="{FF2B5EF4-FFF2-40B4-BE49-F238E27FC236}">
                <a16:creationId xmlns:a16="http://schemas.microsoft.com/office/drawing/2014/main" id="{5E821F69-A42D-4F40-865F-C262B23DE2BF}"/>
              </a:ext>
            </a:extLst>
          </p:cNvPr>
          <p:cNvSpPr/>
          <p:nvPr/>
        </p:nvSpPr>
        <p:spPr>
          <a:xfrm>
            <a:off x="6944666" y="2961718"/>
            <a:ext cx="1988545" cy="721806"/>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时分复用</a:t>
            </a:r>
            <a:r>
              <a:rPr lang="en-US" altLang="zh-CN" sz="2000" b="1" dirty="0">
                <a:solidFill>
                  <a:schemeClr val="bg1"/>
                </a:solidFill>
              </a:rPr>
              <a:t>TDM</a:t>
            </a:r>
            <a:endParaRPr lang="zh-CN" altLang="en-US" sz="2000" b="1" dirty="0">
              <a:solidFill>
                <a:schemeClr val="bg1"/>
              </a:solidFill>
            </a:endParaRPr>
          </a:p>
        </p:txBody>
      </p:sp>
      <p:sp>
        <p:nvSpPr>
          <p:cNvPr id="9" name="矩形 8">
            <a:extLst>
              <a:ext uri="{FF2B5EF4-FFF2-40B4-BE49-F238E27FC236}">
                <a16:creationId xmlns:a16="http://schemas.microsoft.com/office/drawing/2014/main" id="{C187C921-9903-4CAD-BE05-0A7C51765363}"/>
              </a:ext>
            </a:extLst>
          </p:cNvPr>
          <p:cNvSpPr/>
          <p:nvPr/>
        </p:nvSpPr>
        <p:spPr>
          <a:xfrm>
            <a:off x="6944666" y="4053658"/>
            <a:ext cx="1988545" cy="721806"/>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波分复用</a:t>
            </a:r>
            <a:r>
              <a:rPr lang="en-US" altLang="zh-CN" sz="2000" b="1" dirty="0">
                <a:solidFill>
                  <a:schemeClr val="bg1"/>
                </a:solidFill>
              </a:rPr>
              <a:t>WDM</a:t>
            </a:r>
            <a:endParaRPr lang="zh-CN" altLang="en-US" sz="2000" b="1" dirty="0">
              <a:solidFill>
                <a:schemeClr val="bg1"/>
              </a:solidFill>
            </a:endParaRPr>
          </a:p>
        </p:txBody>
      </p:sp>
      <p:sp>
        <p:nvSpPr>
          <p:cNvPr id="10" name="矩形 9">
            <a:extLst>
              <a:ext uri="{FF2B5EF4-FFF2-40B4-BE49-F238E27FC236}">
                <a16:creationId xmlns:a16="http://schemas.microsoft.com/office/drawing/2014/main" id="{C52CE342-1E5D-46C7-87C6-8A943BA3AF7A}"/>
              </a:ext>
            </a:extLst>
          </p:cNvPr>
          <p:cNvSpPr/>
          <p:nvPr/>
        </p:nvSpPr>
        <p:spPr>
          <a:xfrm>
            <a:off x="6944666" y="5145597"/>
            <a:ext cx="1988545" cy="721806"/>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码分复用</a:t>
            </a:r>
            <a:r>
              <a:rPr lang="en-US" altLang="zh-CN" sz="2000" b="1" dirty="0">
                <a:solidFill>
                  <a:schemeClr val="bg1"/>
                </a:solidFill>
              </a:rPr>
              <a:t>CDM</a:t>
            </a:r>
            <a:endParaRPr lang="zh-CN" altLang="en-US" sz="2000" b="1" dirty="0">
              <a:solidFill>
                <a:schemeClr val="bg1"/>
              </a:solidFill>
            </a:endParaRPr>
          </a:p>
        </p:txBody>
      </p:sp>
      <p:cxnSp>
        <p:nvCxnSpPr>
          <p:cNvPr id="5" name="连接符: 肘形 4">
            <a:extLst>
              <a:ext uri="{FF2B5EF4-FFF2-40B4-BE49-F238E27FC236}">
                <a16:creationId xmlns:a16="http://schemas.microsoft.com/office/drawing/2014/main" id="{EA9E0DF8-5605-414E-957B-CDD21706D5D5}"/>
              </a:ext>
            </a:extLst>
          </p:cNvPr>
          <p:cNvCxnSpPr>
            <a:stCxn id="2" idx="3"/>
            <a:endCxn id="6" idx="1"/>
          </p:cNvCxnSpPr>
          <p:nvPr/>
        </p:nvCxnSpPr>
        <p:spPr>
          <a:xfrm flipV="1">
            <a:off x="5285547" y="2230681"/>
            <a:ext cx="1659119" cy="1637910"/>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连接符: 肘形 13">
            <a:extLst>
              <a:ext uri="{FF2B5EF4-FFF2-40B4-BE49-F238E27FC236}">
                <a16:creationId xmlns:a16="http://schemas.microsoft.com/office/drawing/2014/main" id="{1CBF28DC-4AF4-4452-A000-7231CB6D2961}"/>
              </a:ext>
            </a:extLst>
          </p:cNvPr>
          <p:cNvCxnSpPr>
            <a:cxnSpLocks/>
            <a:stCxn id="2" idx="3"/>
            <a:endCxn id="8" idx="1"/>
          </p:cNvCxnSpPr>
          <p:nvPr/>
        </p:nvCxnSpPr>
        <p:spPr>
          <a:xfrm flipV="1">
            <a:off x="5285547" y="3322621"/>
            <a:ext cx="1659119" cy="545970"/>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连接符: 肘形 16">
            <a:extLst>
              <a:ext uri="{FF2B5EF4-FFF2-40B4-BE49-F238E27FC236}">
                <a16:creationId xmlns:a16="http://schemas.microsoft.com/office/drawing/2014/main" id="{5FC00E20-F104-47CE-8DA2-11198648492D}"/>
              </a:ext>
            </a:extLst>
          </p:cNvPr>
          <p:cNvCxnSpPr>
            <a:cxnSpLocks/>
            <a:stCxn id="2" idx="3"/>
            <a:endCxn id="9" idx="1"/>
          </p:cNvCxnSpPr>
          <p:nvPr/>
        </p:nvCxnSpPr>
        <p:spPr>
          <a:xfrm>
            <a:off x="5285547" y="3868591"/>
            <a:ext cx="1659119" cy="545970"/>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连接符: 肘形 19">
            <a:extLst>
              <a:ext uri="{FF2B5EF4-FFF2-40B4-BE49-F238E27FC236}">
                <a16:creationId xmlns:a16="http://schemas.microsoft.com/office/drawing/2014/main" id="{8C7F2CF2-E1A6-4E5A-BAFE-E96014B85222}"/>
              </a:ext>
            </a:extLst>
          </p:cNvPr>
          <p:cNvCxnSpPr>
            <a:cxnSpLocks/>
            <a:stCxn id="2" idx="3"/>
            <a:endCxn id="10" idx="1"/>
          </p:cNvCxnSpPr>
          <p:nvPr/>
        </p:nvCxnSpPr>
        <p:spPr>
          <a:xfrm>
            <a:off x="5285547" y="3868591"/>
            <a:ext cx="1659119" cy="1637909"/>
          </a:xfrm>
          <a:prstGeom prst="bentConnector3">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287110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100" fill="hold">
                                          <p:stCondLst>
                                            <p:cond delay="0"/>
                                          </p:stCondLst>
                                        </p:cTn>
                                        <p:tgtEl>
                                          <p:spTgt spid="6"/>
                                        </p:tgtEl>
                                        <p:attrNameLst>
                                          <p:attrName>r</p:attrName>
                                        </p:attrNameLst>
                                      </p:cBhvr>
                                    </p:animRot>
                                    <p:animRot by="-240000">
                                      <p:cBhvr>
                                        <p:cTn id="7" dur="200" fill="hold">
                                          <p:stCondLst>
                                            <p:cond delay="200"/>
                                          </p:stCondLst>
                                        </p:cTn>
                                        <p:tgtEl>
                                          <p:spTgt spid="6"/>
                                        </p:tgtEl>
                                        <p:attrNameLst>
                                          <p:attrName>r</p:attrName>
                                        </p:attrNameLst>
                                      </p:cBhvr>
                                    </p:animRot>
                                    <p:animRot by="240000">
                                      <p:cBhvr>
                                        <p:cTn id="8" dur="200" fill="hold">
                                          <p:stCondLst>
                                            <p:cond delay="400"/>
                                          </p:stCondLst>
                                        </p:cTn>
                                        <p:tgtEl>
                                          <p:spTgt spid="6"/>
                                        </p:tgtEl>
                                        <p:attrNameLst>
                                          <p:attrName>r</p:attrName>
                                        </p:attrNameLst>
                                      </p:cBhvr>
                                    </p:animRot>
                                    <p:animRot by="-240000">
                                      <p:cBhvr>
                                        <p:cTn id="9" dur="200" fill="hold">
                                          <p:stCondLst>
                                            <p:cond delay="600"/>
                                          </p:stCondLst>
                                        </p:cTn>
                                        <p:tgtEl>
                                          <p:spTgt spid="6"/>
                                        </p:tgtEl>
                                        <p:attrNameLst>
                                          <p:attrName>r</p:attrName>
                                        </p:attrNameLst>
                                      </p:cBhvr>
                                    </p:animRot>
                                    <p:animRot by="120000">
                                      <p:cBhvr>
                                        <p:cTn id="10" dur="200" fill="hold">
                                          <p:stCondLst>
                                            <p:cond delay="800"/>
                                          </p:stCondLst>
                                        </p:cTn>
                                        <p:tgtEl>
                                          <p:spTgt spid="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8"/>
                                        </p:tgtEl>
                                        <p:attrNameLst>
                                          <p:attrName>r</p:attrName>
                                        </p:attrNameLst>
                                      </p:cBhvr>
                                    </p:animRot>
                                    <p:animRot by="-240000">
                                      <p:cBhvr>
                                        <p:cTn id="15" dur="200" fill="hold">
                                          <p:stCondLst>
                                            <p:cond delay="200"/>
                                          </p:stCondLst>
                                        </p:cTn>
                                        <p:tgtEl>
                                          <p:spTgt spid="8"/>
                                        </p:tgtEl>
                                        <p:attrNameLst>
                                          <p:attrName>r</p:attrName>
                                        </p:attrNameLst>
                                      </p:cBhvr>
                                    </p:animRot>
                                    <p:animRot by="240000">
                                      <p:cBhvr>
                                        <p:cTn id="16" dur="200" fill="hold">
                                          <p:stCondLst>
                                            <p:cond delay="400"/>
                                          </p:stCondLst>
                                        </p:cTn>
                                        <p:tgtEl>
                                          <p:spTgt spid="8"/>
                                        </p:tgtEl>
                                        <p:attrNameLst>
                                          <p:attrName>r</p:attrName>
                                        </p:attrNameLst>
                                      </p:cBhvr>
                                    </p:animRot>
                                    <p:animRot by="-240000">
                                      <p:cBhvr>
                                        <p:cTn id="17" dur="200" fill="hold">
                                          <p:stCondLst>
                                            <p:cond delay="600"/>
                                          </p:stCondLst>
                                        </p:cTn>
                                        <p:tgtEl>
                                          <p:spTgt spid="8"/>
                                        </p:tgtEl>
                                        <p:attrNameLst>
                                          <p:attrName>r</p:attrName>
                                        </p:attrNameLst>
                                      </p:cBhvr>
                                    </p:animRot>
                                    <p:animRot by="120000">
                                      <p:cBhvr>
                                        <p:cTn id="18" dur="200" fill="hold">
                                          <p:stCondLst>
                                            <p:cond delay="800"/>
                                          </p:stCondLst>
                                        </p:cTn>
                                        <p:tgtEl>
                                          <p:spTgt spid="8"/>
                                        </p:tgtEl>
                                        <p:attrNameLst>
                                          <p:attrName>r</p:attrName>
                                        </p:attrNameLst>
                                      </p:cBhvr>
                                    </p:animRot>
                                  </p:childTnLst>
                                </p:cTn>
                              </p:par>
                            </p:childTnLst>
                          </p:cTn>
                        </p:par>
                      </p:childTnLst>
                    </p:cTn>
                  </p:par>
                  <p:par>
                    <p:cTn id="19" fill="hold">
                      <p:stCondLst>
                        <p:cond delay="indefinite"/>
                      </p:stCondLst>
                      <p:childTnLst>
                        <p:par>
                          <p:cTn id="20" fill="hold">
                            <p:stCondLst>
                              <p:cond delay="0"/>
                            </p:stCondLst>
                            <p:childTnLst>
                              <p:par>
                                <p:cTn id="21" presetID="32" presetClass="emph" presetSubtype="0" fill="hold" grpId="0" nodeType="clickEffect">
                                  <p:stCondLst>
                                    <p:cond delay="0"/>
                                  </p:stCondLst>
                                  <p:childTnLst>
                                    <p:animRot by="120000">
                                      <p:cBhvr>
                                        <p:cTn id="22" dur="100" fill="hold">
                                          <p:stCondLst>
                                            <p:cond delay="0"/>
                                          </p:stCondLst>
                                        </p:cTn>
                                        <p:tgtEl>
                                          <p:spTgt spid="9"/>
                                        </p:tgtEl>
                                        <p:attrNameLst>
                                          <p:attrName>r</p:attrName>
                                        </p:attrNameLst>
                                      </p:cBhvr>
                                    </p:animRot>
                                    <p:animRot by="-240000">
                                      <p:cBhvr>
                                        <p:cTn id="23" dur="200" fill="hold">
                                          <p:stCondLst>
                                            <p:cond delay="200"/>
                                          </p:stCondLst>
                                        </p:cTn>
                                        <p:tgtEl>
                                          <p:spTgt spid="9"/>
                                        </p:tgtEl>
                                        <p:attrNameLst>
                                          <p:attrName>r</p:attrName>
                                        </p:attrNameLst>
                                      </p:cBhvr>
                                    </p:animRot>
                                    <p:animRot by="240000">
                                      <p:cBhvr>
                                        <p:cTn id="24" dur="200" fill="hold">
                                          <p:stCondLst>
                                            <p:cond delay="400"/>
                                          </p:stCondLst>
                                        </p:cTn>
                                        <p:tgtEl>
                                          <p:spTgt spid="9"/>
                                        </p:tgtEl>
                                        <p:attrNameLst>
                                          <p:attrName>r</p:attrName>
                                        </p:attrNameLst>
                                      </p:cBhvr>
                                    </p:animRot>
                                    <p:animRot by="-240000">
                                      <p:cBhvr>
                                        <p:cTn id="25" dur="200" fill="hold">
                                          <p:stCondLst>
                                            <p:cond delay="600"/>
                                          </p:stCondLst>
                                        </p:cTn>
                                        <p:tgtEl>
                                          <p:spTgt spid="9"/>
                                        </p:tgtEl>
                                        <p:attrNameLst>
                                          <p:attrName>r</p:attrName>
                                        </p:attrNameLst>
                                      </p:cBhvr>
                                    </p:animRot>
                                    <p:animRot by="120000">
                                      <p:cBhvr>
                                        <p:cTn id="26" dur="200" fill="hold">
                                          <p:stCondLst>
                                            <p:cond delay="800"/>
                                          </p:stCondLst>
                                        </p:cTn>
                                        <p:tgtEl>
                                          <p:spTgt spid="9"/>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32" presetClass="emph" presetSubtype="0" fill="hold" grpId="0" nodeType="clickEffect">
                                  <p:stCondLst>
                                    <p:cond delay="0"/>
                                  </p:stCondLst>
                                  <p:childTnLst>
                                    <p:animRot by="120000">
                                      <p:cBhvr>
                                        <p:cTn id="30" dur="100" fill="hold">
                                          <p:stCondLst>
                                            <p:cond delay="0"/>
                                          </p:stCondLst>
                                        </p:cTn>
                                        <p:tgtEl>
                                          <p:spTgt spid="10"/>
                                        </p:tgtEl>
                                        <p:attrNameLst>
                                          <p:attrName>r</p:attrName>
                                        </p:attrNameLst>
                                      </p:cBhvr>
                                    </p:animRot>
                                    <p:animRot by="-240000">
                                      <p:cBhvr>
                                        <p:cTn id="31" dur="200" fill="hold">
                                          <p:stCondLst>
                                            <p:cond delay="200"/>
                                          </p:stCondLst>
                                        </p:cTn>
                                        <p:tgtEl>
                                          <p:spTgt spid="10"/>
                                        </p:tgtEl>
                                        <p:attrNameLst>
                                          <p:attrName>r</p:attrName>
                                        </p:attrNameLst>
                                      </p:cBhvr>
                                    </p:animRot>
                                    <p:animRot by="240000">
                                      <p:cBhvr>
                                        <p:cTn id="32" dur="200" fill="hold">
                                          <p:stCondLst>
                                            <p:cond delay="400"/>
                                          </p:stCondLst>
                                        </p:cTn>
                                        <p:tgtEl>
                                          <p:spTgt spid="10"/>
                                        </p:tgtEl>
                                        <p:attrNameLst>
                                          <p:attrName>r</p:attrName>
                                        </p:attrNameLst>
                                      </p:cBhvr>
                                    </p:animRot>
                                    <p:animRot by="-240000">
                                      <p:cBhvr>
                                        <p:cTn id="33" dur="200" fill="hold">
                                          <p:stCondLst>
                                            <p:cond delay="600"/>
                                          </p:stCondLst>
                                        </p:cTn>
                                        <p:tgtEl>
                                          <p:spTgt spid="10"/>
                                        </p:tgtEl>
                                        <p:attrNameLst>
                                          <p:attrName>r</p:attrName>
                                        </p:attrNameLst>
                                      </p:cBhvr>
                                    </p:animRot>
                                    <p:animRot by="120000">
                                      <p:cBhvr>
                                        <p:cTn id="34" dur="200" fill="hold">
                                          <p:stCondLst>
                                            <p:cond delay="80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较窄&quot;,&quot;Kind&quot;:&quot;System&quot;,&quot;OldGuidesSetting&quot;:{&quot;HeaderHeight&quot;:10.0,&quot;FooterHeight&quot;:5.0,&quot;SideMargin&quot;:2.5,&quot;TopMargin&quot;:0.0,&quot;BottomMargin&quot;:0.0,&quot;IntervalMargin&quot;:1.0}}"/>
  <p:tag name="COMMONDATA" val="eyJoZGlkIjoiYzE1ZTk0YmFjZjUzZjU2NjkwYjU3ZTI1ZmQyMzJmMTAifQ=="/>
</p:tagLst>
</file>

<file path=ppt/tags/tag10.xml><?xml version="1.0" encoding="utf-8"?>
<p:tagLst xmlns:a="http://schemas.openxmlformats.org/drawingml/2006/main" xmlns:r="http://schemas.openxmlformats.org/officeDocument/2006/relationships" xmlns:p="http://schemas.openxmlformats.org/presentationml/2006/main">
  <p:tag name="ISLIDE.ICON" val="#64751;#88151;#109496;#372899;"/>
</p:tagLst>
</file>

<file path=ppt/tags/tag100.xml><?xml version="1.0" encoding="utf-8"?>
<p:tagLst xmlns:a="http://schemas.openxmlformats.org/drawingml/2006/main" xmlns:r="http://schemas.openxmlformats.org/officeDocument/2006/relationships" xmlns:p="http://schemas.openxmlformats.org/presentationml/2006/main">
  <p:tag name="ISLIDE.ICON" val="#64751;"/>
</p:tagLst>
</file>

<file path=ppt/tags/tag101.xml><?xml version="1.0" encoding="utf-8"?>
<p:tagLst xmlns:a="http://schemas.openxmlformats.org/drawingml/2006/main" xmlns:r="http://schemas.openxmlformats.org/officeDocument/2006/relationships" xmlns:p="http://schemas.openxmlformats.org/presentationml/2006/main">
  <p:tag name="ISLIDE.ICON" val="#64751;"/>
</p:tagLst>
</file>

<file path=ppt/tags/tag102.xml><?xml version="1.0" encoding="utf-8"?>
<p:tagLst xmlns:a="http://schemas.openxmlformats.org/drawingml/2006/main" xmlns:r="http://schemas.openxmlformats.org/officeDocument/2006/relationships" xmlns:p="http://schemas.openxmlformats.org/presentationml/2006/main">
  <p:tag name="ISLIDE.ICON" val="#64751;"/>
</p:tagLst>
</file>

<file path=ppt/tags/tag103.xml><?xml version="1.0" encoding="utf-8"?>
<p:tagLst xmlns:a="http://schemas.openxmlformats.org/drawingml/2006/main" xmlns:r="http://schemas.openxmlformats.org/officeDocument/2006/relationships" xmlns:p="http://schemas.openxmlformats.org/presentationml/2006/main">
  <p:tag name="ISLIDE.ICON" val="#64751;"/>
</p:tagLst>
</file>

<file path=ppt/tags/tag104.xml><?xml version="1.0" encoding="utf-8"?>
<p:tagLst xmlns:a="http://schemas.openxmlformats.org/drawingml/2006/main" xmlns:r="http://schemas.openxmlformats.org/officeDocument/2006/relationships" xmlns:p="http://schemas.openxmlformats.org/presentationml/2006/main">
  <p:tag name="ISLIDE.ICON" val="#64751;"/>
</p:tagLst>
</file>

<file path=ppt/tags/tag105.xml><?xml version="1.0" encoding="utf-8"?>
<p:tagLst xmlns:a="http://schemas.openxmlformats.org/drawingml/2006/main" xmlns:r="http://schemas.openxmlformats.org/officeDocument/2006/relationships" xmlns:p="http://schemas.openxmlformats.org/presentationml/2006/main">
  <p:tag name="ISLIDE.ICON" val="#64751;"/>
</p:tagLst>
</file>

<file path=ppt/tags/tag106.xml><?xml version="1.0" encoding="utf-8"?>
<p:tagLst xmlns:a="http://schemas.openxmlformats.org/drawingml/2006/main" xmlns:r="http://schemas.openxmlformats.org/officeDocument/2006/relationships" xmlns:p="http://schemas.openxmlformats.org/presentationml/2006/main">
  <p:tag name="ISLIDE.ICON" val="#64751;"/>
</p:tagLst>
</file>

<file path=ppt/tags/tag107.xml><?xml version="1.0" encoding="utf-8"?>
<p:tagLst xmlns:a="http://schemas.openxmlformats.org/drawingml/2006/main" xmlns:r="http://schemas.openxmlformats.org/officeDocument/2006/relationships" xmlns:p="http://schemas.openxmlformats.org/presentationml/2006/main">
  <p:tag name="ISLIDE.ICON" val="#64751;"/>
</p:tagLst>
</file>

<file path=ppt/tags/tag108.xml><?xml version="1.0" encoding="utf-8"?>
<p:tagLst xmlns:a="http://schemas.openxmlformats.org/drawingml/2006/main" xmlns:r="http://schemas.openxmlformats.org/officeDocument/2006/relationships" xmlns:p="http://schemas.openxmlformats.org/presentationml/2006/main">
  <p:tag name="ISLIDE.ICON" val="#64751;"/>
</p:tagLst>
</file>

<file path=ppt/tags/tag109.xml><?xml version="1.0" encoding="utf-8"?>
<p:tagLst xmlns:a="http://schemas.openxmlformats.org/drawingml/2006/main" xmlns:r="http://schemas.openxmlformats.org/officeDocument/2006/relationships" xmlns:p="http://schemas.openxmlformats.org/presentationml/2006/main">
  <p:tag name="ISLIDE.ICON" val="#64751;"/>
</p:tagLst>
</file>

<file path=ppt/tags/tag11.xml><?xml version="1.0" encoding="utf-8"?>
<p:tagLst xmlns:a="http://schemas.openxmlformats.org/drawingml/2006/main" xmlns:r="http://schemas.openxmlformats.org/officeDocument/2006/relationships" xmlns:p="http://schemas.openxmlformats.org/presentationml/2006/main">
  <p:tag name="ISLIDE.ICON" val="#64751;#88151;#109496;#372899;"/>
</p:tagLst>
</file>

<file path=ppt/tags/tag110.xml><?xml version="1.0" encoding="utf-8"?>
<p:tagLst xmlns:a="http://schemas.openxmlformats.org/drawingml/2006/main" xmlns:r="http://schemas.openxmlformats.org/officeDocument/2006/relationships" xmlns:p="http://schemas.openxmlformats.org/presentationml/2006/main">
  <p:tag name="ISLIDE.ICON" val="#64751;"/>
</p:tagLst>
</file>

<file path=ppt/tags/tag111.xml><?xml version="1.0" encoding="utf-8"?>
<p:tagLst xmlns:a="http://schemas.openxmlformats.org/drawingml/2006/main" xmlns:r="http://schemas.openxmlformats.org/officeDocument/2006/relationships" xmlns:p="http://schemas.openxmlformats.org/presentationml/2006/main">
  <p:tag name="ISLIDE.ICON" val="#64751;"/>
</p:tagLst>
</file>

<file path=ppt/tags/tag112.xml><?xml version="1.0" encoding="utf-8"?>
<p:tagLst xmlns:a="http://schemas.openxmlformats.org/drawingml/2006/main" xmlns:r="http://schemas.openxmlformats.org/officeDocument/2006/relationships" xmlns:p="http://schemas.openxmlformats.org/presentationml/2006/main">
  <p:tag name="ISLIDE.ICON" val="#64751;"/>
</p:tagLst>
</file>

<file path=ppt/tags/tag113.xml><?xml version="1.0" encoding="utf-8"?>
<p:tagLst xmlns:a="http://schemas.openxmlformats.org/drawingml/2006/main" xmlns:r="http://schemas.openxmlformats.org/officeDocument/2006/relationships" xmlns:p="http://schemas.openxmlformats.org/presentationml/2006/main">
  <p:tag name="ISLIDE.ICON" val="#64751;"/>
</p:tagLst>
</file>

<file path=ppt/tags/tag114.xml><?xml version="1.0" encoding="utf-8"?>
<p:tagLst xmlns:a="http://schemas.openxmlformats.org/drawingml/2006/main" xmlns:r="http://schemas.openxmlformats.org/officeDocument/2006/relationships" xmlns:p="http://schemas.openxmlformats.org/presentationml/2006/main">
  <p:tag name="ISLIDE.ICON" val="#64751;"/>
</p:tagLst>
</file>

<file path=ppt/tags/tag115.xml><?xml version="1.0" encoding="utf-8"?>
<p:tagLst xmlns:a="http://schemas.openxmlformats.org/drawingml/2006/main" xmlns:r="http://schemas.openxmlformats.org/officeDocument/2006/relationships" xmlns:p="http://schemas.openxmlformats.org/presentationml/2006/main">
  <p:tag name="ISLIDE.ICON" val="#64751;"/>
</p:tagLst>
</file>

<file path=ppt/tags/tag12.xml><?xml version="1.0" encoding="utf-8"?>
<p:tagLst xmlns:a="http://schemas.openxmlformats.org/drawingml/2006/main" xmlns:r="http://schemas.openxmlformats.org/officeDocument/2006/relationships" xmlns:p="http://schemas.openxmlformats.org/presentationml/2006/main">
  <p:tag name="ISLIDE.ICON" val="#64751;"/>
</p:tagLst>
</file>

<file path=ppt/tags/tag13.xml><?xml version="1.0" encoding="utf-8"?>
<p:tagLst xmlns:a="http://schemas.openxmlformats.org/drawingml/2006/main" xmlns:r="http://schemas.openxmlformats.org/officeDocument/2006/relationships" xmlns:p="http://schemas.openxmlformats.org/presentationml/2006/main">
  <p:tag name="ISLIDE.ICON" val="#64751;"/>
</p:tagLst>
</file>

<file path=ppt/tags/tag14.xml><?xml version="1.0" encoding="utf-8"?>
<p:tagLst xmlns:a="http://schemas.openxmlformats.org/drawingml/2006/main" xmlns:r="http://schemas.openxmlformats.org/officeDocument/2006/relationships" xmlns:p="http://schemas.openxmlformats.org/presentationml/2006/main">
  <p:tag name="ISLIDE.ICON" val="#64751;"/>
</p:tagLst>
</file>

<file path=ppt/tags/tag15.xml><?xml version="1.0" encoding="utf-8"?>
<p:tagLst xmlns:a="http://schemas.openxmlformats.org/drawingml/2006/main" xmlns:r="http://schemas.openxmlformats.org/officeDocument/2006/relationships" xmlns:p="http://schemas.openxmlformats.org/presentationml/2006/main">
  <p:tag name="ISLIDE.ICON" val="#64751;"/>
</p:tagLst>
</file>

<file path=ppt/tags/tag16.xml><?xml version="1.0" encoding="utf-8"?>
<p:tagLst xmlns:a="http://schemas.openxmlformats.org/drawingml/2006/main" xmlns:r="http://schemas.openxmlformats.org/officeDocument/2006/relationships" xmlns:p="http://schemas.openxmlformats.org/presentationml/2006/main">
  <p:tag name="ISLIDE.ICON" val="#64751;"/>
</p:tagLst>
</file>

<file path=ppt/tags/tag17.xml><?xml version="1.0" encoding="utf-8"?>
<p:tagLst xmlns:a="http://schemas.openxmlformats.org/drawingml/2006/main" xmlns:r="http://schemas.openxmlformats.org/officeDocument/2006/relationships" xmlns:p="http://schemas.openxmlformats.org/presentationml/2006/main">
  <p:tag name="ISLIDE.ICON" val="#64751;"/>
</p:tagLst>
</file>

<file path=ppt/tags/tag18.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19.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2.xml><?xml version="1.0" encoding="utf-8"?>
<p:tagLst xmlns:a="http://schemas.openxmlformats.org/drawingml/2006/main" xmlns:r="http://schemas.openxmlformats.org/officeDocument/2006/relationships" xmlns:p="http://schemas.openxmlformats.org/presentationml/2006/main">
  <p:tag name="ISLIDE.ICON" val="#64751;"/>
</p:tagLst>
</file>

<file path=ppt/tags/tag20.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21.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22.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23.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24.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25.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26.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27.xml><?xml version="1.0" encoding="utf-8"?>
<p:tagLst xmlns:a="http://schemas.openxmlformats.org/drawingml/2006/main" xmlns:r="http://schemas.openxmlformats.org/officeDocument/2006/relationships" xmlns:p="http://schemas.openxmlformats.org/presentationml/2006/main">
  <p:tag name="ISLIDE.ICON" val="#64751;#384545;#373984;"/>
</p:tagLst>
</file>

<file path=ppt/tags/tag28.xml><?xml version="1.0" encoding="utf-8"?>
<p:tagLst xmlns:a="http://schemas.openxmlformats.org/drawingml/2006/main" xmlns:r="http://schemas.openxmlformats.org/officeDocument/2006/relationships" xmlns:p="http://schemas.openxmlformats.org/presentationml/2006/main">
  <p:tag name="ISLIDE.ICON" val="#64751;#384545;#373984;#140296;#63996;"/>
</p:tagLst>
</file>

<file path=ppt/tags/tag29.xml><?xml version="1.0" encoding="utf-8"?>
<p:tagLst xmlns:a="http://schemas.openxmlformats.org/drawingml/2006/main" xmlns:r="http://schemas.openxmlformats.org/officeDocument/2006/relationships" xmlns:p="http://schemas.openxmlformats.org/presentationml/2006/main">
  <p:tag name="ISLIDE.ICON" val="#64751;"/>
</p:tagLst>
</file>

<file path=ppt/tags/tag3.xml><?xml version="1.0" encoding="utf-8"?>
<p:tagLst xmlns:a="http://schemas.openxmlformats.org/drawingml/2006/main" xmlns:r="http://schemas.openxmlformats.org/officeDocument/2006/relationships" xmlns:p="http://schemas.openxmlformats.org/presentationml/2006/main">
  <p:tag name="ISLIDE.ICON" val="#64751;"/>
</p:tagLst>
</file>

<file path=ppt/tags/tag30.xml><?xml version="1.0" encoding="utf-8"?>
<p:tagLst xmlns:a="http://schemas.openxmlformats.org/drawingml/2006/main" xmlns:r="http://schemas.openxmlformats.org/officeDocument/2006/relationships" xmlns:p="http://schemas.openxmlformats.org/presentationml/2006/main">
  <p:tag name="ISLIDE.ICON" val="#64751;"/>
</p:tagLst>
</file>

<file path=ppt/tags/tag31.xml><?xml version="1.0" encoding="utf-8"?>
<p:tagLst xmlns:a="http://schemas.openxmlformats.org/drawingml/2006/main" xmlns:r="http://schemas.openxmlformats.org/officeDocument/2006/relationships" xmlns:p="http://schemas.openxmlformats.org/presentationml/2006/main">
  <p:tag name="ISLIDE.ICON" val="#64751;"/>
</p:tagLst>
</file>

<file path=ppt/tags/tag32.xml><?xml version="1.0" encoding="utf-8"?>
<p:tagLst xmlns:a="http://schemas.openxmlformats.org/drawingml/2006/main" xmlns:r="http://schemas.openxmlformats.org/officeDocument/2006/relationships" xmlns:p="http://schemas.openxmlformats.org/presentationml/2006/main">
  <p:tag name="ISLIDE.ICON" val="#64751;"/>
</p:tagLst>
</file>

<file path=ppt/tags/tag33.xml><?xml version="1.0" encoding="utf-8"?>
<p:tagLst xmlns:a="http://schemas.openxmlformats.org/drawingml/2006/main" xmlns:r="http://schemas.openxmlformats.org/officeDocument/2006/relationships" xmlns:p="http://schemas.openxmlformats.org/presentationml/2006/main">
  <p:tag name="ISLIDE.ICON" val="#64751;"/>
</p:tagLst>
</file>

<file path=ppt/tags/tag34.xml><?xml version="1.0" encoding="utf-8"?>
<p:tagLst xmlns:a="http://schemas.openxmlformats.org/drawingml/2006/main" xmlns:r="http://schemas.openxmlformats.org/officeDocument/2006/relationships" xmlns:p="http://schemas.openxmlformats.org/presentationml/2006/main">
  <p:tag name="ISLIDE.ICON" val="#64751;"/>
</p:tagLst>
</file>

<file path=ppt/tags/tag35.xml><?xml version="1.0" encoding="utf-8"?>
<p:tagLst xmlns:a="http://schemas.openxmlformats.org/drawingml/2006/main" xmlns:r="http://schemas.openxmlformats.org/officeDocument/2006/relationships" xmlns:p="http://schemas.openxmlformats.org/presentationml/2006/main">
  <p:tag name="ISLIDE.ICON" val="#64751;"/>
</p:tagLst>
</file>

<file path=ppt/tags/tag36.xml><?xml version="1.0" encoding="utf-8"?>
<p:tagLst xmlns:a="http://schemas.openxmlformats.org/drawingml/2006/main" xmlns:r="http://schemas.openxmlformats.org/officeDocument/2006/relationships" xmlns:p="http://schemas.openxmlformats.org/presentationml/2006/main">
  <p:tag name="ISLIDE.ICON" val="#64751;"/>
</p:tagLst>
</file>

<file path=ppt/tags/tag37.xml><?xml version="1.0" encoding="utf-8"?>
<p:tagLst xmlns:a="http://schemas.openxmlformats.org/drawingml/2006/main" xmlns:r="http://schemas.openxmlformats.org/officeDocument/2006/relationships" xmlns:p="http://schemas.openxmlformats.org/presentationml/2006/main">
  <p:tag name="ISLIDE.ICON" val="#64751;"/>
</p:tagLst>
</file>

<file path=ppt/tags/tag38.xml><?xml version="1.0" encoding="utf-8"?>
<p:tagLst xmlns:a="http://schemas.openxmlformats.org/drawingml/2006/main" xmlns:r="http://schemas.openxmlformats.org/officeDocument/2006/relationships" xmlns:p="http://schemas.openxmlformats.org/presentationml/2006/main">
  <p:tag name="ISLIDE.ICON" val="#64751;"/>
</p:tagLst>
</file>

<file path=ppt/tags/tag39.xml><?xml version="1.0" encoding="utf-8"?>
<p:tagLst xmlns:a="http://schemas.openxmlformats.org/drawingml/2006/main" xmlns:r="http://schemas.openxmlformats.org/officeDocument/2006/relationships" xmlns:p="http://schemas.openxmlformats.org/presentationml/2006/main">
  <p:tag name="ISLIDE.ICON" val="#64751;"/>
</p:tagLst>
</file>

<file path=ppt/tags/tag4.xml><?xml version="1.0" encoding="utf-8"?>
<p:tagLst xmlns:a="http://schemas.openxmlformats.org/drawingml/2006/main" xmlns:r="http://schemas.openxmlformats.org/officeDocument/2006/relationships" xmlns:p="http://schemas.openxmlformats.org/presentationml/2006/main">
  <p:tag name="ISLIDE.ICON" val="#64751;"/>
</p:tagLst>
</file>

<file path=ppt/tags/tag40.xml><?xml version="1.0" encoding="utf-8"?>
<p:tagLst xmlns:a="http://schemas.openxmlformats.org/drawingml/2006/main" xmlns:r="http://schemas.openxmlformats.org/officeDocument/2006/relationships" xmlns:p="http://schemas.openxmlformats.org/presentationml/2006/main">
  <p:tag name="ISLIDE.ICON" val="#64751;"/>
</p:tagLst>
</file>

<file path=ppt/tags/tag41.xml><?xml version="1.0" encoding="utf-8"?>
<p:tagLst xmlns:a="http://schemas.openxmlformats.org/drawingml/2006/main" xmlns:r="http://schemas.openxmlformats.org/officeDocument/2006/relationships" xmlns:p="http://schemas.openxmlformats.org/presentationml/2006/main">
  <p:tag name="ISLIDE.ICON" val="#64751;"/>
</p:tagLst>
</file>

<file path=ppt/tags/tag42.xml><?xml version="1.0" encoding="utf-8"?>
<p:tagLst xmlns:a="http://schemas.openxmlformats.org/drawingml/2006/main" xmlns:r="http://schemas.openxmlformats.org/officeDocument/2006/relationships" xmlns:p="http://schemas.openxmlformats.org/presentationml/2006/main">
  <p:tag name="ISLIDE.ICON" val="#64751;"/>
</p:tagLst>
</file>

<file path=ppt/tags/tag43.xml><?xml version="1.0" encoding="utf-8"?>
<p:tagLst xmlns:a="http://schemas.openxmlformats.org/drawingml/2006/main" xmlns:r="http://schemas.openxmlformats.org/officeDocument/2006/relationships" xmlns:p="http://schemas.openxmlformats.org/presentationml/2006/main">
  <p:tag name="ISLIDE.ICON" val="#64751;"/>
</p:tagLst>
</file>

<file path=ppt/tags/tag44.xml><?xml version="1.0" encoding="utf-8"?>
<p:tagLst xmlns:a="http://schemas.openxmlformats.org/drawingml/2006/main" xmlns:r="http://schemas.openxmlformats.org/officeDocument/2006/relationships" xmlns:p="http://schemas.openxmlformats.org/presentationml/2006/main">
  <p:tag name="ISLIDE.ICON" val="#64751;"/>
</p:tagLst>
</file>

<file path=ppt/tags/tag45.xml><?xml version="1.0" encoding="utf-8"?>
<p:tagLst xmlns:a="http://schemas.openxmlformats.org/drawingml/2006/main" xmlns:r="http://schemas.openxmlformats.org/officeDocument/2006/relationships" xmlns:p="http://schemas.openxmlformats.org/presentationml/2006/main">
  <p:tag name="ISLIDE.ICON" val="#64751;"/>
</p:tagLst>
</file>

<file path=ppt/tags/tag46.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47.xml><?xml version="1.0" encoding="utf-8"?>
<p:tagLst xmlns:a="http://schemas.openxmlformats.org/drawingml/2006/main" xmlns:r="http://schemas.openxmlformats.org/officeDocument/2006/relationships" xmlns:p="http://schemas.openxmlformats.org/presentationml/2006/main">
  <p:tag name="ISLIDE.ICON" val="#64751;"/>
</p:tagLst>
</file>

<file path=ppt/tags/tag48.xml><?xml version="1.0" encoding="utf-8"?>
<p:tagLst xmlns:a="http://schemas.openxmlformats.org/drawingml/2006/main" xmlns:r="http://schemas.openxmlformats.org/officeDocument/2006/relationships" xmlns:p="http://schemas.openxmlformats.org/presentationml/2006/main">
  <p:tag name="ISLIDE.ICON" val="#64751;"/>
</p:tagLst>
</file>

<file path=ppt/tags/tag49.xml><?xml version="1.0" encoding="utf-8"?>
<p:tagLst xmlns:a="http://schemas.openxmlformats.org/drawingml/2006/main" xmlns:r="http://schemas.openxmlformats.org/officeDocument/2006/relationships" xmlns:p="http://schemas.openxmlformats.org/presentationml/2006/main">
  <p:tag name="ISLIDE.ICON" val="#64751;"/>
</p:tagLst>
</file>

<file path=ppt/tags/tag5.xml><?xml version="1.0" encoding="utf-8"?>
<p:tagLst xmlns:a="http://schemas.openxmlformats.org/drawingml/2006/main" xmlns:r="http://schemas.openxmlformats.org/officeDocument/2006/relationships" xmlns:p="http://schemas.openxmlformats.org/presentationml/2006/main">
  <p:tag name="ISLIDE.ICON" val="#64751;"/>
</p:tagLst>
</file>

<file path=ppt/tags/tag50.xml><?xml version="1.0" encoding="utf-8"?>
<p:tagLst xmlns:a="http://schemas.openxmlformats.org/drawingml/2006/main" xmlns:r="http://schemas.openxmlformats.org/officeDocument/2006/relationships" xmlns:p="http://schemas.openxmlformats.org/presentationml/2006/main">
  <p:tag name="ISLIDE.ICON" val="#64751;"/>
</p:tagLst>
</file>

<file path=ppt/tags/tag51.xml><?xml version="1.0" encoding="utf-8"?>
<p:tagLst xmlns:a="http://schemas.openxmlformats.org/drawingml/2006/main" xmlns:r="http://schemas.openxmlformats.org/officeDocument/2006/relationships" xmlns:p="http://schemas.openxmlformats.org/presentationml/2006/main">
  <p:tag name="ISLIDE.ICON" val="#64751;"/>
</p:tagLst>
</file>

<file path=ppt/tags/tag52.xml><?xml version="1.0" encoding="utf-8"?>
<p:tagLst xmlns:a="http://schemas.openxmlformats.org/drawingml/2006/main" xmlns:r="http://schemas.openxmlformats.org/officeDocument/2006/relationships" xmlns:p="http://schemas.openxmlformats.org/presentationml/2006/main">
  <p:tag name="ISLIDE.ICON" val="#64751;"/>
</p:tagLst>
</file>

<file path=ppt/tags/tag53.xml><?xml version="1.0" encoding="utf-8"?>
<p:tagLst xmlns:a="http://schemas.openxmlformats.org/drawingml/2006/main" xmlns:r="http://schemas.openxmlformats.org/officeDocument/2006/relationships" xmlns:p="http://schemas.openxmlformats.org/presentationml/2006/main">
  <p:tag name="ISLIDE.ICON" val="#64751;"/>
</p:tagLst>
</file>

<file path=ppt/tags/tag54.xml><?xml version="1.0" encoding="utf-8"?>
<p:tagLst xmlns:a="http://schemas.openxmlformats.org/drawingml/2006/main" xmlns:r="http://schemas.openxmlformats.org/officeDocument/2006/relationships" xmlns:p="http://schemas.openxmlformats.org/presentationml/2006/main">
  <p:tag name="ISLIDE.ICON" val="#64751;"/>
</p:tagLst>
</file>

<file path=ppt/tags/tag55.xml><?xml version="1.0" encoding="utf-8"?>
<p:tagLst xmlns:a="http://schemas.openxmlformats.org/drawingml/2006/main" xmlns:r="http://schemas.openxmlformats.org/officeDocument/2006/relationships" xmlns:p="http://schemas.openxmlformats.org/presentationml/2006/main">
  <p:tag name="ISLIDE.ICON" val="#64751;"/>
</p:tagLst>
</file>

<file path=ppt/tags/tag56.xml><?xml version="1.0" encoding="utf-8"?>
<p:tagLst xmlns:a="http://schemas.openxmlformats.org/drawingml/2006/main" xmlns:r="http://schemas.openxmlformats.org/officeDocument/2006/relationships" xmlns:p="http://schemas.openxmlformats.org/presentationml/2006/main">
  <p:tag name="ISLIDE.ICON" val="#64751;"/>
</p:tagLst>
</file>

<file path=ppt/tags/tag57.xml><?xml version="1.0" encoding="utf-8"?>
<p:tagLst xmlns:a="http://schemas.openxmlformats.org/drawingml/2006/main" xmlns:r="http://schemas.openxmlformats.org/officeDocument/2006/relationships" xmlns:p="http://schemas.openxmlformats.org/presentationml/2006/main">
  <p:tag name="ISLIDE.ICON" val="#64751;"/>
</p:tagLst>
</file>

<file path=ppt/tags/tag58.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59.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6.xml><?xml version="1.0" encoding="utf-8"?>
<p:tagLst xmlns:a="http://schemas.openxmlformats.org/drawingml/2006/main" xmlns:r="http://schemas.openxmlformats.org/officeDocument/2006/relationships" xmlns:p="http://schemas.openxmlformats.org/presentationml/2006/main">
  <p:tag name="ISLIDE.ICON" val="#64751;"/>
</p:tagLst>
</file>

<file path=ppt/tags/tag60.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61.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62.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63.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64.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65.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66.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67.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68.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69.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7.xml><?xml version="1.0" encoding="utf-8"?>
<p:tagLst xmlns:a="http://schemas.openxmlformats.org/drawingml/2006/main" xmlns:r="http://schemas.openxmlformats.org/officeDocument/2006/relationships" xmlns:p="http://schemas.openxmlformats.org/presentationml/2006/main">
  <p:tag name="ISLIDE.ICON" val="#64751;#88151;#109496;#372899;"/>
</p:tagLst>
</file>

<file path=ppt/tags/tag70.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71.xml><?xml version="1.0" encoding="utf-8"?>
<p:tagLst xmlns:a="http://schemas.openxmlformats.org/drawingml/2006/main" xmlns:r="http://schemas.openxmlformats.org/officeDocument/2006/relationships" xmlns:p="http://schemas.openxmlformats.org/presentationml/2006/main">
  <p:tag name="ISLIDE.ICON" val="#64751;#19233;#99665;"/>
  <p:tag name="ISLIDE.VECTOR" val="#774935;"/>
</p:tagLst>
</file>

<file path=ppt/tags/tag72.xml><?xml version="1.0" encoding="utf-8"?>
<p:tagLst xmlns:a="http://schemas.openxmlformats.org/drawingml/2006/main" xmlns:r="http://schemas.openxmlformats.org/officeDocument/2006/relationships" xmlns:p="http://schemas.openxmlformats.org/presentationml/2006/main">
  <p:tag name="ISLIDE.ICON" val="#64751;"/>
</p:tagLst>
</file>

<file path=ppt/tags/tag73.xml><?xml version="1.0" encoding="utf-8"?>
<p:tagLst xmlns:a="http://schemas.openxmlformats.org/drawingml/2006/main" xmlns:r="http://schemas.openxmlformats.org/officeDocument/2006/relationships" xmlns:p="http://schemas.openxmlformats.org/presentationml/2006/main">
  <p:tag name="ISLIDE.ICON" val="#64751;"/>
</p:tagLst>
</file>

<file path=ppt/tags/tag74.xml><?xml version="1.0" encoding="utf-8"?>
<p:tagLst xmlns:a="http://schemas.openxmlformats.org/drawingml/2006/main" xmlns:r="http://schemas.openxmlformats.org/officeDocument/2006/relationships" xmlns:p="http://schemas.openxmlformats.org/presentationml/2006/main">
  <p:tag name="ISLIDE.ICON" val="#64751;"/>
</p:tagLst>
</file>

<file path=ppt/tags/tag75.xml><?xml version="1.0" encoding="utf-8"?>
<p:tagLst xmlns:a="http://schemas.openxmlformats.org/drawingml/2006/main" xmlns:r="http://schemas.openxmlformats.org/officeDocument/2006/relationships" xmlns:p="http://schemas.openxmlformats.org/presentationml/2006/main">
  <p:tag name="ISLIDE.ICON" val="#64751;"/>
</p:tagLst>
</file>

<file path=ppt/tags/tag76.xml><?xml version="1.0" encoding="utf-8"?>
<p:tagLst xmlns:a="http://schemas.openxmlformats.org/drawingml/2006/main" xmlns:r="http://schemas.openxmlformats.org/officeDocument/2006/relationships" xmlns:p="http://schemas.openxmlformats.org/presentationml/2006/main">
  <p:tag name="ISLIDE.ICON" val="#64751;"/>
</p:tagLst>
</file>

<file path=ppt/tags/tag77.xml><?xml version="1.0" encoding="utf-8"?>
<p:tagLst xmlns:a="http://schemas.openxmlformats.org/drawingml/2006/main" xmlns:r="http://schemas.openxmlformats.org/officeDocument/2006/relationships" xmlns:p="http://schemas.openxmlformats.org/presentationml/2006/main">
  <p:tag name="ISLIDE.ICON" val="#64751;"/>
</p:tagLst>
</file>

<file path=ppt/tags/tag78.xml><?xml version="1.0" encoding="utf-8"?>
<p:tagLst xmlns:a="http://schemas.openxmlformats.org/drawingml/2006/main" xmlns:r="http://schemas.openxmlformats.org/officeDocument/2006/relationships" xmlns:p="http://schemas.openxmlformats.org/presentationml/2006/main">
  <p:tag name="ISLIDE.ICON" val="#64751;"/>
</p:tagLst>
</file>

<file path=ppt/tags/tag79.xml><?xml version="1.0" encoding="utf-8"?>
<p:tagLst xmlns:a="http://schemas.openxmlformats.org/drawingml/2006/main" xmlns:r="http://schemas.openxmlformats.org/officeDocument/2006/relationships" xmlns:p="http://schemas.openxmlformats.org/presentationml/2006/main">
  <p:tag name="ISLIDE.ICON" val="#64751;"/>
</p:tagLst>
</file>

<file path=ppt/tags/tag8.xml><?xml version="1.0" encoding="utf-8"?>
<p:tagLst xmlns:a="http://schemas.openxmlformats.org/drawingml/2006/main" xmlns:r="http://schemas.openxmlformats.org/officeDocument/2006/relationships" xmlns:p="http://schemas.openxmlformats.org/presentationml/2006/main">
  <p:tag name="ISLIDE.ICON" val="#64751;#88151;#109496;#372899;"/>
</p:tagLst>
</file>

<file path=ppt/tags/tag80.xml><?xml version="1.0" encoding="utf-8"?>
<p:tagLst xmlns:a="http://schemas.openxmlformats.org/drawingml/2006/main" xmlns:r="http://schemas.openxmlformats.org/officeDocument/2006/relationships" xmlns:p="http://schemas.openxmlformats.org/presentationml/2006/main">
  <p:tag name="ISLIDE.ICON" val="#64751;"/>
  <p:tag name="ISLIDE.VECTOR" val="#813216;"/>
</p:tagLst>
</file>

<file path=ppt/tags/tag81.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82.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83.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84.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85.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86.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87.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88.xml><?xml version="1.0" encoding="utf-8"?>
<p:tagLst xmlns:a="http://schemas.openxmlformats.org/drawingml/2006/main" xmlns:r="http://schemas.openxmlformats.org/officeDocument/2006/relationships" xmlns:p="http://schemas.openxmlformats.org/presentationml/2006/main">
  <p:tag name="ISLIDE.ICON" val="#64751;#19233;#99665;"/>
</p:tagLst>
</file>

<file path=ppt/tags/tag89.xml><?xml version="1.0" encoding="utf-8"?>
<p:tagLst xmlns:a="http://schemas.openxmlformats.org/drawingml/2006/main" xmlns:r="http://schemas.openxmlformats.org/officeDocument/2006/relationships" xmlns:p="http://schemas.openxmlformats.org/presentationml/2006/main">
  <p:tag name="ISLIDE.ICON" val="#64751;"/>
</p:tagLst>
</file>

<file path=ppt/tags/tag9.xml><?xml version="1.0" encoding="utf-8"?>
<p:tagLst xmlns:a="http://schemas.openxmlformats.org/drawingml/2006/main" xmlns:r="http://schemas.openxmlformats.org/officeDocument/2006/relationships" xmlns:p="http://schemas.openxmlformats.org/presentationml/2006/main">
  <p:tag name="ISLIDE.ICON" val="#64751;#88151;#109496;#372899;"/>
</p:tagLst>
</file>

<file path=ppt/tags/tag90.xml><?xml version="1.0" encoding="utf-8"?>
<p:tagLst xmlns:a="http://schemas.openxmlformats.org/drawingml/2006/main" xmlns:r="http://schemas.openxmlformats.org/officeDocument/2006/relationships" xmlns:p="http://schemas.openxmlformats.org/presentationml/2006/main">
  <p:tag name="ISLIDE.ICON" val="#64751;"/>
</p:tagLst>
</file>

<file path=ppt/tags/tag91.xml><?xml version="1.0" encoding="utf-8"?>
<p:tagLst xmlns:a="http://schemas.openxmlformats.org/drawingml/2006/main" xmlns:r="http://schemas.openxmlformats.org/officeDocument/2006/relationships" xmlns:p="http://schemas.openxmlformats.org/presentationml/2006/main">
  <p:tag name="ISLIDE.ICON" val="#64751;"/>
</p:tagLst>
</file>

<file path=ppt/tags/tag92.xml><?xml version="1.0" encoding="utf-8"?>
<p:tagLst xmlns:a="http://schemas.openxmlformats.org/drawingml/2006/main" xmlns:r="http://schemas.openxmlformats.org/officeDocument/2006/relationships" xmlns:p="http://schemas.openxmlformats.org/presentationml/2006/main">
  <p:tag name="ISLIDE.ICON" val="#64751;"/>
</p:tagLst>
</file>

<file path=ppt/tags/tag93.xml><?xml version="1.0" encoding="utf-8"?>
<p:tagLst xmlns:a="http://schemas.openxmlformats.org/drawingml/2006/main" xmlns:r="http://schemas.openxmlformats.org/officeDocument/2006/relationships" xmlns:p="http://schemas.openxmlformats.org/presentationml/2006/main">
  <p:tag name="ISLIDE.ICON" val="#64751;"/>
</p:tagLst>
</file>

<file path=ppt/tags/tag94.xml><?xml version="1.0" encoding="utf-8"?>
<p:tagLst xmlns:a="http://schemas.openxmlformats.org/drawingml/2006/main" xmlns:r="http://schemas.openxmlformats.org/officeDocument/2006/relationships" xmlns:p="http://schemas.openxmlformats.org/presentationml/2006/main">
  <p:tag name="ISLIDE.ICON" val="#64751;"/>
</p:tagLst>
</file>

<file path=ppt/tags/tag95.xml><?xml version="1.0" encoding="utf-8"?>
<p:tagLst xmlns:a="http://schemas.openxmlformats.org/drawingml/2006/main" xmlns:r="http://schemas.openxmlformats.org/officeDocument/2006/relationships" xmlns:p="http://schemas.openxmlformats.org/presentationml/2006/main">
  <p:tag name="ISLIDE.ICON" val="#64751;"/>
</p:tagLst>
</file>

<file path=ppt/tags/tag96.xml><?xml version="1.0" encoding="utf-8"?>
<p:tagLst xmlns:a="http://schemas.openxmlformats.org/drawingml/2006/main" xmlns:r="http://schemas.openxmlformats.org/officeDocument/2006/relationships" xmlns:p="http://schemas.openxmlformats.org/presentationml/2006/main">
  <p:tag name="ISLIDE.ICON" val="#64751;"/>
</p:tagLst>
</file>

<file path=ppt/tags/tag97.xml><?xml version="1.0" encoding="utf-8"?>
<p:tagLst xmlns:a="http://schemas.openxmlformats.org/drawingml/2006/main" xmlns:r="http://schemas.openxmlformats.org/officeDocument/2006/relationships" xmlns:p="http://schemas.openxmlformats.org/presentationml/2006/main">
  <p:tag name="ISLIDE.ICON" val="#64751;"/>
</p:tagLst>
</file>

<file path=ppt/tags/tag98.xml><?xml version="1.0" encoding="utf-8"?>
<p:tagLst xmlns:a="http://schemas.openxmlformats.org/drawingml/2006/main" xmlns:r="http://schemas.openxmlformats.org/officeDocument/2006/relationships" xmlns:p="http://schemas.openxmlformats.org/presentationml/2006/main">
  <p:tag name="ISLIDE.ICON" val="#64751;"/>
</p:tagLst>
</file>

<file path=ppt/tags/tag99.xml><?xml version="1.0" encoding="utf-8"?>
<p:tagLst xmlns:a="http://schemas.openxmlformats.org/drawingml/2006/main" xmlns:r="http://schemas.openxmlformats.org/officeDocument/2006/relationships" xmlns:p="http://schemas.openxmlformats.org/presentationml/2006/main">
  <p:tag name="ISLIDE.ICON" val="#64751;"/>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F84D4D"/>
      </a:accent1>
      <a:accent2>
        <a:srgbClr val="FF6B42"/>
      </a:accent2>
      <a:accent3>
        <a:srgbClr val="5BA3EB"/>
      </a:accent3>
      <a:accent4>
        <a:srgbClr val="06BB9A"/>
      </a:accent4>
      <a:accent5>
        <a:srgbClr val="8E7EF0"/>
      </a:accent5>
      <a:accent6>
        <a:srgbClr val="F4B919"/>
      </a:accent6>
      <a:hlink>
        <a:srgbClr val="4472C4"/>
      </a:hlink>
      <a:folHlink>
        <a:srgbClr val="BFBFBF"/>
      </a:folHlink>
    </a:clrScheme>
    <a:fontScheme name="mgea0xa4">
      <a:majorFont>
        <a:latin typeface="Arial Narrow"/>
        <a:ea typeface="微软雅黑"/>
        <a:cs typeface=""/>
      </a:majorFont>
      <a:minorFont>
        <a:latin typeface="Arial Narrow"/>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F84D4D"/>
    </a:accent1>
    <a:accent2>
      <a:srgbClr val="FF6B42"/>
    </a:accent2>
    <a:accent3>
      <a:srgbClr val="5BA3EB"/>
    </a:accent3>
    <a:accent4>
      <a:srgbClr val="06BB9A"/>
    </a:accent4>
    <a:accent5>
      <a:srgbClr val="8E7EF0"/>
    </a:accent5>
    <a:accent6>
      <a:srgbClr val="F4B919"/>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123</TotalTime>
  <Words>9674</Words>
  <Application>Microsoft Office PowerPoint</Application>
  <PresentationFormat>宽屏</PresentationFormat>
  <Paragraphs>2447</Paragraphs>
  <Slides>122</Slides>
  <Notes>0</Notes>
  <HiddenSlides>0</HiddenSlides>
  <MMClips>3</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122</vt:i4>
      </vt:variant>
    </vt:vector>
  </HeadingPairs>
  <TitlesOfParts>
    <vt:vector size="132" baseType="lpstr">
      <vt:lpstr>等线</vt:lpstr>
      <vt:lpstr>宋体</vt:lpstr>
      <vt:lpstr>微软雅黑</vt:lpstr>
      <vt:lpstr>Arial</vt:lpstr>
      <vt:lpstr>Arial Black</vt:lpstr>
      <vt:lpstr>Arial Narrow</vt:lpstr>
      <vt:lpstr>Cambria Math</vt:lpstr>
      <vt:lpstr>Impact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user0703</dc:creator>
  <cp:lastModifiedBy>user0703</cp:lastModifiedBy>
  <cp:revision>59</cp:revision>
  <dcterms:created xsi:type="dcterms:W3CDTF">2021-12-18T00:21:00Z</dcterms:created>
  <dcterms:modified xsi:type="dcterms:W3CDTF">2022-08-15T07:28:36Z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208DAF508C684E15B93ADEE51A39E057</vt:lpwstr>
  </property>
  <property fmtid="{D5CDD505-2E9C-101B-9397-08002B2CF9AE}" pid="3" name="KSOProductBuildVer">
    <vt:lpwstr>2052-11.1.0.11744</vt:lpwstr>
  </property>
</Properties>
</file>

<file path=docProps/thumbnail.jpeg>
</file>